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66" r:id="rId3"/>
    <p:sldId id="264" r:id="rId4"/>
    <p:sldId id="267" r:id="rId5"/>
    <p:sldId id="276" r:id="rId6"/>
  </p:sldIdLst>
  <p:sldSz cx="9906000" cy="6858000" type="A4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D3BC"/>
    <a:srgbClr val="243B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em Estilo, Sem Grelh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8"/>
    <p:restoredTop sz="94682"/>
  </p:normalViewPr>
  <p:slideViewPr>
    <p:cSldViewPr snapToGrid="0" snapToObjects="1">
      <p:cViewPr varScale="1">
        <p:scale>
          <a:sx n="70" d="100"/>
          <a:sy n="70" d="100"/>
        </p:scale>
        <p:origin x="1200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02/09/2022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027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02/09/2022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7535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02/09/2022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0358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02/09/2022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45941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02/09/2022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2849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02/09/2022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5053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02/09/2022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2477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02/09/2022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25591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02/09/2022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6467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02/09/2022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86842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02/09/2022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7638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D3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BCF32-90B4-8F44-AE66-18A544913387}" type="datetimeFigureOut">
              <a:rPr lang="pt-PT" smtClean="0"/>
              <a:t>02/09/2022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8522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270" y="909365"/>
            <a:ext cx="5024718" cy="502471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12102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="" xmlns:a16="http://schemas.microsoft.com/office/drawing/2014/main" id="{631F215E-9811-4864-967A-2C2CCD696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2184" y="196623"/>
            <a:ext cx="2009775" cy="1762125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="" xmlns:a16="http://schemas.microsoft.com/office/drawing/2014/main" id="{3E973B57-378A-43AF-BF71-C142DE10B814}"/>
              </a:ext>
            </a:extLst>
          </p:cNvPr>
          <p:cNvSpPr txBox="1"/>
          <p:nvPr/>
        </p:nvSpPr>
        <p:spPr>
          <a:xfrm>
            <a:off x="6305266" y="1077685"/>
            <a:ext cx="36007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8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Ásia </a:t>
            </a:r>
            <a:r>
              <a:rPr lang="pt-PT" sz="1800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(Japão)</a:t>
            </a:r>
            <a:endParaRPr lang="pt-PT" sz="18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800" b="1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África </a:t>
            </a:r>
            <a:r>
              <a:rPr lang="pt-PT" sz="1800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(todos PALOP</a:t>
            </a:r>
            <a:r>
              <a:rPr lang="pt-PT" sz="1800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)</a:t>
            </a:r>
            <a:endParaRPr lang="pt-PT" sz="18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800" b="1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América </a:t>
            </a:r>
            <a:r>
              <a:rPr lang="pt-PT" sz="1800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(Brasil, Canadá e EUA) </a:t>
            </a:r>
            <a:endParaRPr lang="pt-PT" sz="18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8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Europa</a:t>
            </a:r>
            <a:r>
              <a:rPr lang="pt-PT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pt-PT" sz="1800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(Eslovénia, </a:t>
            </a:r>
            <a:r>
              <a:rPr lang="pt-PT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Espanha</a:t>
            </a:r>
            <a:r>
              <a:rPr lang="pt-PT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, </a:t>
            </a:r>
            <a:r>
              <a:rPr lang="pt-PT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Portugal, Reino Unido, Suécia, Suíça)</a:t>
            </a:r>
            <a:endParaRPr lang="pt-PT" sz="18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 </a:t>
            </a:r>
            <a:r>
              <a:rPr lang="pt-PT" sz="18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Brasil</a:t>
            </a:r>
            <a:r>
              <a:rPr lang="pt-PT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com maior </a:t>
            </a:r>
            <a:r>
              <a:rPr lang="pt-PT" sz="1800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n.º </a:t>
            </a:r>
            <a:r>
              <a:rPr lang="pt-PT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de </a:t>
            </a:r>
            <a:r>
              <a:rPr lang="pt-PT" sz="1800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candidaturas</a:t>
            </a:r>
            <a:r>
              <a:rPr lang="pt-PT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, seguido de </a:t>
            </a:r>
            <a:r>
              <a:rPr lang="pt-PT" b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Portugal</a:t>
            </a:r>
            <a:endParaRPr lang="pt-PT" sz="1800" b="1" dirty="0">
              <a:effectLst/>
              <a:latin typeface="+mj-lt"/>
              <a:ea typeface="Calibri" panose="020F0502020204030204" pitchFamily="34" charset="0"/>
            </a:endParaRPr>
          </a:p>
          <a:p>
            <a:endParaRPr lang="pt-PT" dirty="0"/>
          </a:p>
        </p:txBody>
      </p:sp>
      <p:sp>
        <p:nvSpPr>
          <p:cNvPr id="15" name="CaixaDeTexto 14">
            <a:extLst>
              <a:ext uri="{FF2B5EF4-FFF2-40B4-BE49-F238E27FC236}">
                <a16:creationId xmlns="" xmlns:a16="http://schemas.microsoft.com/office/drawing/2014/main" id="{A7A5B4B6-403E-4B73-89A5-E65A351DD100}"/>
              </a:ext>
            </a:extLst>
          </p:cNvPr>
          <p:cNvSpPr txBox="1"/>
          <p:nvPr/>
        </p:nvSpPr>
        <p:spPr>
          <a:xfrm>
            <a:off x="2539308" y="5041001"/>
            <a:ext cx="55935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8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 mais amplo </a:t>
            </a:r>
            <a:r>
              <a:rPr lang="pt-PT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prémio, a nível de candidaturas, </a:t>
            </a:r>
            <a:r>
              <a:rPr lang="pt-PT" sz="18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num concurso de revelação literária </a:t>
            </a:r>
            <a:r>
              <a:rPr lang="pt-PT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de todo o espaço da Língua Portuguesa. </a:t>
            </a:r>
          </a:p>
          <a:p>
            <a:pPr algn="ctr"/>
            <a:endParaRPr lang="pt-PT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algn="ctr"/>
            <a:r>
              <a:rPr lang="pt-PT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Só pode concorrer, quem nunca editou uma obra literária.</a:t>
            </a:r>
            <a:endParaRPr lang="pt-PT" dirty="0">
              <a:latin typeface="+mj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00" y="335902"/>
            <a:ext cx="6286850" cy="4660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51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58" y="136477"/>
            <a:ext cx="4199120" cy="3029277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9959" y="135903"/>
            <a:ext cx="2936996" cy="418511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276" y="3165754"/>
            <a:ext cx="2968820" cy="3732376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4141527" y="4848705"/>
            <a:ext cx="4953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dirty="0"/>
              <a:t>Diálogo entre Gerações</a:t>
            </a:r>
          </a:p>
          <a:p>
            <a:endParaRPr lang="pt-PT" dirty="0"/>
          </a:p>
          <a:p>
            <a:r>
              <a:rPr lang="pt-PT" dirty="0"/>
              <a:t>Sucesso, na promoção da escrita entre jovens  -  53% dos candidatos; </a:t>
            </a:r>
          </a:p>
        </p:txBody>
      </p:sp>
    </p:spTree>
    <p:extLst>
      <p:ext uri="{BB962C8B-B14F-4D97-AF65-F5344CB8AC3E}">
        <p14:creationId xmlns:p14="http://schemas.microsoft.com/office/powerpoint/2010/main" val="3007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393DF5C6-6B87-4B2F-988B-4AE7BEFF555E}"/>
              </a:ext>
            </a:extLst>
          </p:cNvPr>
          <p:cNvSpPr txBox="1"/>
          <p:nvPr/>
        </p:nvSpPr>
        <p:spPr>
          <a:xfrm>
            <a:off x="5032020" y="1932200"/>
            <a:ext cx="424542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0" i="0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Cresceu em Curitiba e no interior do estado de São Paulo. Formando em Letras</a:t>
            </a:r>
            <a:r>
              <a:rPr lang="pt-PT" sz="24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4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pela Universidade Federal do Paraná (UFPR). </a:t>
            </a:r>
            <a:r>
              <a:rPr lang="pt-PT" sz="24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Atua, </a:t>
            </a:r>
            <a:r>
              <a:rPr lang="pt-PT" sz="24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desde </a:t>
            </a:r>
            <a:r>
              <a:rPr lang="pt-PT" sz="24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2014, </a:t>
            </a:r>
            <a:r>
              <a:rPr lang="pt-PT" sz="24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 Analista Legislativo - Revisor na Câmara Municipal de </a:t>
            </a:r>
            <a:r>
              <a:rPr lang="pt-PT" sz="24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Campinas. Em 2021, foi </a:t>
            </a:r>
            <a:r>
              <a:rPr lang="pt-PT" sz="24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finalista do concurso de contos da União Brasileira de Escritores (UBE</a:t>
            </a:r>
            <a:r>
              <a:rPr lang="pt-PT" sz="24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com </a:t>
            </a:r>
            <a:r>
              <a:rPr lang="pt-PT" sz="24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conto “Uma </a:t>
            </a:r>
            <a:r>
              <a:rPr lang="pt-PT" sz="24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Lição”.</a:t>
            </a:r>
            <a:r>
              <a:rPr lang="pt-PT" sz="24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P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6273739F-91BD-4161-A1C5-3925DECF579C}"/>
              </a:ext>
            </a:extLst>
          </p:cNvPr>
          <p:cNvSpPr txBox="1"/>
          <p:nvPr/>
        </p:nvSpPr>
        <p:spPr>
          <a:xfrm>
            <a:off x="1998488" y="380589"/>
            <a:ext cx="64381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Alexander</a:t>
            </a:r>
            <a:r>
              <a:rPr lang="pt-PT" sz="32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32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Siloto</a:t>
            </a:r>
            <a:r>
              <a:rPr lang="pt-PT" sz="32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Assine</a:t>
            </a:r>
            <a:r>
              <a:rPr lang="pt-PT" sz="1800" b="0" i="0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PT" sz="24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nasceu em </a:t>
            </a:r>
            <a:r>
              <a:rPr lang="pt-PT" sz="2400" b="0" i="0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Curitiba,</a:t>
            </a:r>
            <a:r>
              <a:rPr lang="pt-PT" sz="24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4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Paraná (Brasil)</a:t>
            </a:r>
            <a:r>
              <a:rPr lang="pt-PT" sz="2400" b="0" i="0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em 1988, </a:t>
            </a:r>
            <a:endParaRPr lang="pt-PT" sz="2400" b="0" i="0" dirty="0"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PT" sz="2400" b="1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Vencedor: </a:t>
            </a:r>
            <a:r>
              <a:rPr lang="pt-PT" sz="2400" b="1" dirty="0" smtClean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400" b="1" i="1" dirty="0" smtClean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Caligrafia, </a:t>
            </a:r>
            <a:r>
              <a:rPr lang="pt-PT" sz="2400" b="1" dirty="0" smtClean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poesia  </a:t>
            </a:r>
            <a:r>
              <a:rPr lang="pt-PT" sz="24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r>
              <a:rPr lang="pt-PT" sz="2400" b="0" i="0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4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anos</a:t>
            </a:r>
            <a:endParaRPr lang="pt-PT" sz="24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99" y="1849802"/>
            <a:ext cx="4277138" cy="427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67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25E80A80-7A2F-4763-A719-9A3E1307C744}"/>
              </a:ext>
            </a:extLst>
          </p:cNvPr>
          <p:cNvSpPr txBox="1"/>
          <p:nvPr/>
        </p:nvSpPr>
        <p:spPr>
          <a:xfrm>
            <a:off x="656518" y="567175"/>
            <a:ext cx="8304245" cy="5463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2800" b="1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Menções </a:t>
            </a:r>
            <a:r>
              <a:rPr lang="pt-PT" sz="2800" b="1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Honrosas: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PT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1ª </a:t>
            </a:r>
            <a:r>
              <a:rPr lang="pt-PT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Três </a:t>
            </a:r>
            <a:r>
              <a:rPr lang="pt-PT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Dias em </a:t>
            </a:r>
            <a:r>
              <a:rPr lang="pt-PT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Fevereiro</a:t>
            </a:r>
            <a:r>
              <a:rPr lang="pt-P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romance de Ricardo </a:t>
            </a:r>
            <a:r>
              <a:rPr lang="pt-PT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Manuel Ferreira de Almeida</a:t>
            </a:r>
            <a:r>
              <a:rPr lang="pt-P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português, de 49 anos, residente em Vila Real, Portugal; 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PT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Invasão</a:t>
            </a:r>
            <a:r>
              <a:rPr lang="pt-P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prosa de Luís Henrique Aguiar, brasileiro, de 54 anos, residente no Rio de Janeiro, </a:t>
            </a:r>
            <a:r>
              <a:rPr lang="pt-P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Brasil.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pt-PT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</a:pPr>
            <a:r>
              <a:rPr lang="pt-PT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Referência </a:t>
            </a:r>
            <a:r>
              <a:rPr lang="pt-PT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publicação</a:t>
            </a:r>
            <a:r>
              <a:rPr lang="pt-P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pt-PT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</a:pPr>
            <a:r>
              <a:rPr lang="pt-PT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Diário</a:t>
            </a:r>
            <a:r>
              <a:rPr lang="pt-P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P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prosa de Amílcar Campos Bernardi, brasileiro, de 55 anos, residente em Santa Maria, Rio Grande do Sul, </a:t>
            </a:r>
            <a:r>
              <a:rPr lang="pt-P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Brasil.  </a:t>
            </a: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15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763</TotalTime>
  <Words>265</Words>
  <Application>Microsoft Office PowerPoint</Application>
  <PresentationFormat>Papel A4 (210x297 mm)</PresentationFormat>
  <Paragraphs>20</Paragraphs>
  <Slides>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Utilizador do Microsoft Office</dc:creator>
  <cp:lastModifiedBy>Rui Lourido (SG/DRI/UCCLA)</cp:lastModifiedBy>
  <cp:revision>56</cp:revision>
  <cp:lastPrinted>2022-09-02T10:52:38Z</cp:lastPrinted>
  <dcterms:created xsi:type="dcterms:W3CDTF">2021-04-09T12:46:56Z</dcterms:created>
  <dcterms:modified xsi:type="dcterms:W3CDTF">2022-09-02T11:09:43Z</dcterms:modified>
</cp:coreProperties>
</file>