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2"/>
  </p:notes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0" r:id="rId12"/>
    <p:sldId id="265" r:id="rId13"/>
    <p:sldId id="271" r:id="rId14"/>
    <p:sldId id="272" r:id="rId15"/>
    <p:sldId id="267" r:id="rId16"/>
    <p:sldId id="268" r:id="rId17"/>
    <p:sldId id="269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75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Estilo Médio 2 - Destaqu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527" autoAdjust="0"/>
    <p:restoredTop sz="94660"/>
  </p:normalViewPr>
  <p:slideViewPr>
    <p:cSldViewPr>
      <p:cViewPr varScale="1">
        <p:scale>
          <a:sx n="78" d="100"/>
          <a:sy n="78" d="100"/>
        </p:scale>
        <p:origin x="-566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9BF84-E1D8-441C-AEA8-2BDD1052A834}" type="datetimeFigureOut">
              <a:rPr lang="pt-PT" smtClean="0"/>
              <a:pPr/>
              <a:t>12-12-2013</a:t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 dirty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73179C-2D41-40AC-9C80-B456A07617A2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3179C-2D41-40AC-9C80-B456A07617A2}" type="slidenum">
              <a:rPr lang="pt-PT" smtClean="0"/>
              <a:pPr/>
              <a:t>12</a:t>
            </a:fld>
            <a:endParaRPr lang="pt-PT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75B9A-52E9-4963-BD46-F5B07F214D75}" type="datetimeFigureOut">
              <a:rPr lang="pt-PT" smtClean="0"/>
              <a:pPr/>
              <a:t>12-12-2013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B2E5-30EA-4B24-82AA-F4974C84EFD0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75B9A-52E9-4963-BD46-F5B07F214D75}" type="datetimeFigureOut">
              <a:rPr lang="pt-PT" smtClean="0"/>
              <a:pPr/>
              <a:t>12-12-2013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B2E5-30EA-4B24-82AA-F4974C84EFD0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75B9A-52E9-4963-BD46-F5B07F214D75}" type="datetimeFigureOut">
              <a:rPr lang="pt-PT" smtClean="0"/>
              <a:pPr/>
              <a:t>12-12-2013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B2E5-30EA-4B24-82AA-F4974C84EFD0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75B9A-52E9-4963-BD46-F5B07F214D75}" type="datetimeFigureOut">
              <a:rPr lang="pt-PT" smtClean="0"/>
              <a:pPr/>
              <a:t>12-12-2013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B2E5-30EA-4B24-82AA-F4974C84EFD0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75B9A-52E9-4963-BD46-F5B07F214D75}" type="datetimeFigureOut">
              <a:rPr lang="pt-PT" smtClean="0"/>
              <a:pPr/>
              <a:t>12-12-2013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B2E5-30EA-4B24-82AA-F4974C84EFD0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75B9A-52E9-4963-BD46-F5B07F214D75}" type="datetimeFigureOut">
              <a:rPr lang="pt-PT" smtClean="0"/>
              <a:pPr/>
              <a:t>12-12-2013</a:t>
            </a:fld>
            <a:endParaRPr lang="pt-PT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B2E5-30EA-4B24-82AA-F4974C84EFD0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75B9A-52E9-4963-BD46-F5B07F214D75}" type="datetimeFigureOut">
              <a:rPr lang="pt-PT" smtClean="0"/>
              <a:pPr/>
              <a:t>12-12-2013</a:t>
            </a:fld>
            <a:endParaRPr lang="pt-PT" dirty="0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B2E5-30EA-4B24-82AA-F4974C84EFD0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75B9A-52E9-4963-BD46-F5B07F214D75}" type="datetimeFigureOut">
              <a:rPr lang="pt-PT" smtClean="0"/>
              <a:pPr/>
              <a:t>12-12-2013</a:t>
            </a:fld>
            <a:endParaRPr lang="pt-PT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B2E5-30EA-4B24-82AA-F4974C84EFD0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75B9A-52E9-4963-BD46-F5B07F214D75}" type="datetimeFigureOut">
              <a:rPr lang="pt-PT" smtClean="0"/>
              <a:pPr/>
              <a:t>12-12-2013</a:t>
            </a:fld>
            <a:endParaRPr lang="pt-PT" dirty="0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B2E5-30EA-4B24-82AA-F4974C84EFD0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75B9A-52E9-4963-BD46-F5B07F214D75}" type="datetimeFigureOut">
              <a:rPr lang="pt-PT" smtClean="0"/>
              <a:pPr/>
              <a:t>12-12-2013</a:t>
            </a:fld>
            <a:endParaRPr lang="pt-PT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B2E5-30EA-4B24-82AA-F4974C84EFD0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75B9A-52E9-4963-BD46-F5B07F214D75}" type="datetimeFigureOut">
              <a:rPr lang="pt-PT" smtClean="0"/>
              <a:pPr/>
              <a:t>12-12-2013</a:t>
            </a:fld>
            <a:endParaRPr lang="pt-PT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B2E5-30EA-4B24-82AA-F4974C84EFD0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75B9A-52E9-4963-BD46-F5B07F214D75}" type="datetimeFigureOut">
              <a:rPr lang="pt-PT" smtClean="0"/>
              <a:pPr/>
              <a:t>12-12-2013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1B2E5-30EA-4B24-82AA-F4974C84EFD0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lco Santos\Desktop\Apresentação Lisboa\Cidade Velha XV-XXI outdoor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8136905" cy="3168352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187624" y="620688"/>
            <a:ext cx="669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5400" b="1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Cidade Velha</a:t>
            </a:r>
            <a:endParaRPr lang="pt-PT" sz="5400" b="1" dirty="0">
              <a:ln w="31550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39552" y="4953362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dirty="0" smtClean="0">
                <a:latin typeface="Footlight MT Light" pitchFamily="18" charset="0"/>
              </a:rPr>
              <a:t>Passado		Presente		 Futuro</a:t>
            </a:r>
            <a:endParaRPr lang="pt-PT" sz="4000" dirty="0">
              <a:latin typeface="Footlight MT Light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13584" y="548680"/>
            <a:ext cx="5266928" cy="1143000"/>
          </a:xfrm>
        </p:spPr>
        <p:txBody>
          <a:bodyPr/>
          <a:lstStyle/>
          <a:p>
            <a:r>
              <a:rPr lang="pt-PT" dirty="0" smtClean="0"/>
              <a:t>Baía da Cidade</a:t>
            </a:r>
            <a:endParaRPr lang="pt-PT" dirty="0"/>
          </a:p>
        </p:txBody>
      </p:sp>
      <p:pic>
        <p:nvPicPr>
          <p:cNvPr id="4" name="Marcador de Posição de Conteúdo 3" descr="Hsitória da Cidade Velha 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5296" y="1052736"/>
            <a:ext cx="400068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 descr="Foto Cidade Velha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36504" y="1844824"/>
            <a:ext cx="3995936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aixaDeTexto 5"/>
          <p:cNvSpPr txBox="1"/>
          <p:nvPr/>
        </p:nvSpPr>
        <p:spPr>
          <a:xfrm>
            <a:off x="395536" y="4797152"/>
            <a:ext cx="79928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pt-PT" sz="1400" dirty="0" smtClean="0"/>
              <a:t> Comparando com antigas gravuras, salta a vista que a cidade mudou muito ao longo dos tempos.</a:t>
            </a:r>
          </a:p>
          <a:p>
            <a:pPr algn="just">
              <a:buFont typeface="Wingdings" pitchFamily="2" charset="2"/>
              <a:buChar char="v"/>
            </a:pPr>
            <a:endParaRPr lang="pt-PT" sz="1400" dirty="0" smtClean="0"/>
          </a:p>
          <a:p>
            <a:pPr algn="just">
              <a:buFont typeface="Wingdings" pitchFamily="2" charset="2"/>
              <a:buChar char="v"/>
            </a:pPr>
            <a:r>
              <a:rPr lang="pt-PT" sz="1400" dirty="0" smtClean="0"/>
              <a:t> Cidade Velha foi palco de aclimatação de plantas de outros continentes como a cana sacarina, a bananeira, o coqueiro, a mangueira, a mandioca, a batata e o milho etc., o que motivou que Charles Darwin nela iniciasse os trabalhos de investigação que conduziram a Origem das Espécies</a:t>
            </a:r>
          </a:p>
          <a:p>
            <a:endParaRPr lang="pt-PT" dirty="0"/>
          </a:p>
        </p:txBody>
      </p:sp>
      <p:sp>
        <p:nvSpPr>
          <p:cNvPr id="8" name="CaixaDeTexto 7"/>
          <p:cNvSpPr txBox="1"/>
          <p:nvPr/>
        </p:nvSpPr>
        <p:spPr>
          <a:xfrm>
            <a:off x="395536" y="3573016"/>
            <a:ext cx="39604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pt-PT" sz="1400" dirty="0" smtClean="0"/>
              <a:t> A histórica baia da Cidade Velha conserva importantes despojos de velhos barcos, despertando a cobiça de mergulhadores que clandestinamente retiram as suas peças arqueológicas.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pt-PT" sz="3600" dirty="0" smtClean="0"/>
              <a:t>Investigações Cientificas na Cidade Velha</a:t>
            </a:r>
            <a:endParaRPr lang="pt-PT" sz="3600" dirty="0"/>
          </a:p>
        </p:txBody>
      </p:sp>
      <p:pic>
        <p:nvPicPr>
          <p:cNvPr id="4" name="Marcador de Posição de Conteúdo 3" descr="Vestigios arquelogicos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3573016"/>
            <a:ext cx="4536504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 descr="Vestigios arqueologic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3068959"/>
            <a:ext cx="3528392" cy="2604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aixaDeTexto 5"/>
          <p:cNvSpPr txBox="1"/>
          <p:nvPr/>
        </p:nvSpPr>
        <p:spPr>
          <a:xfrm>
            <a:off x="683568" y="980728"/>
            <a:ext cx="7920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smtClean="0"/>
              <a:t>Depois de longos anos de abandono, surge: </a:t>
            </a:r>
          </a:p>
          <a:p>
            <a:endParaRPr lang="pt-PT" sz="1600" dirty="0" smtClean="0"/>
          </a:p>
          <a:p>
            <a:pPr>
              <a:buFont typeface="Wingdings" pitchFamily="2" charset="2"/>
              <a:buChar char="v"/>
            </a:pPr>
            <a:r>
              <a:rPr lang="pt-PT" sz="1600" dirty="0" smtClean="0"/>
              <a:t>Em 1932  o movimento </a:t>
            </a:r>
            <a:r>
              <a:rPr lang="pt-PT" sz="1600" dirty="0" err="1" smtClean="0"/>
              <a:t>claridoso</a:t>
            </a:r>
            <a:r>
              <a:rPr lang="pt-PT" sz="1600" dirty="0" smtClean="0"/>
              <a:t> (João Lopes)  em defesa da preservação da Cidade Velha.</a:t>
            </a:r>
          </a:p>
          <a:p>
            <a:endParaRPr lang="pt-PT" sz="1600" dirty="0" smtClean="0"/>
          </a:p>
          <a:p>
            <a:pPr>
              <a:buFont typeface="Wingdings" pitchFamily="2" charset="2"/>
              <a:buChar char="v"/>
            </a:pPr>
            <a:r>
              <a:rPr lang="pt-PT" sz="1600" dirty="0" smtClean="0"/>
              <a:t>Em 1960 começam a fazer-se intervenções arqueológicas pelo governo colonial de que não há registos científicos.</a:t>
            </a:r>
          </a:p>
          <a:p>
            <a:endParaRPr lang="pt-PT" sz="1600" dirty="0" smtClean="0"/>
          </a:p>
          <a:p>
            <a:pPr>
              <a:buFont typeface="Wingdings" pitchFamily="2" charset="2"/>
              <a:buChar char="v"/>
            </a:pPr>
            <a:r>
              <a:rPr lang="pt-PT" sz="1600" dirty="0" smtClean="0"/>
              <a:t>Em 1986 iniciam-se intervenções arqueológicas importantes (Sé Catedral, Fortaleza, Nossa Sra. Rosário, Pelourinho, Convento São Francisco)</a:t>
            </a:r>
            <a:endParaRPr lang="pt-PT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80528" y="116632"/>
            <a:ext cx="3888432" cy="1143000"/>
          </a:xfrm>
        </p:spPr>
        <p:txBody>
          <a:bodyPr>
            <a:normAutofit/>
          </a:bodyPr>
          <a:lstStyle/>
          <a:p>
            <a:r>
              <a:rPr lang="pt-PT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Presente</a:t>
            </a:r>
            <a:endParaRPr lang="pt-PT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Marcador de Posição de Conteúdo 5" descr="1823_349229675186828_473582940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012158" y="1340768"/>
            <a:ext cx="2808314" cy="1872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 descr="69628_349230818520047_99475064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797152"/>
            <a:ext cx="2700300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 descr="524685_349235601852902_2096345555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96344" y="3068960"/>
            <a:ext cx="2843808" cy="1898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 descr="3108077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1340768"/>
            <a:ext cx="2160240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 descr="35255736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60232" y="3363044"/>
            <a:ext cx="2160240" cy="316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aixaDeTexto 10"/>
          <p:cNvSpPr txBox="1"/>
          <p:nvPr/>
        </p:nvSpPr>
        <p:spPr>
          <a:xfrm>
            <a:off x="4860032" y="134076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Sinalização</a:t>
            </a:r>
            <a:endParaRPr lang="pt-PT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691680" y="1691516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Preservação de Monumentos</a:t>
            </a:r>
            <a:endParaRPr lang="pt-PT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707904" y="270892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Acessibilidade</a:t>
            </a:r>
            <a:endParaRPr lang="pt-PT" b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555776" y="515719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/>
              <a:t>Requalificação urbana</a:t>
            </a:r>
            <a:endParaRPr lang="pt-PT" b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4716016" y="5879013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/>
              <a:t>Requalificação de Casas sociais</a:t>
            </a:r>
            <a:endParaRPr lang="pt-PT" b="1" dirty="0"/>
          </a:p>
        </p:txBody>
      </p:sp>
      <p:pic>
        <p:nvPicPr>
          <p:cNvPr id="16" name="Imagem 15" descr="pdm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95936" y="188640"/>
            <a:ext cx="1498396" cy="10081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7" name="CaixaDeTexto 16"/>
          <p:cNvSpPr txBox="1"/>
          <p:nvPr/>
        </p:nvSpPr>
        <p:spPr>
          <a:xfrm>
            <a:off x="5436096" y="53938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Planos Urbanísticos</a:t>
            </a:r>
            <a:endParaRPr lang="pt-PT" b="1" dirty="0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ângulo 12"/>
          <p:cNvSpPr/>
          <p:nvPr/>
        </p:nvSpPr>
        <p:spPr>
          <a:xfrm>
            <a:off x="5255568" y="1340768"/>
            <a:ext cx="3888432" cy="360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008112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t-PT" sz="3600" dirty="0" smtClean="0"/>
              <a:t>Desenvolvimento Cultural e Turístico</a:t>
            </a:r>
            <a:endParaRPr lang="pt-PT" sz="3600" dirty="0"/>
          </a:p>
        </p:txBody>
      </p:sp>
      <p:pic>
        <p:nvPicPr>
          <p:cNvPr id="7" name="Imagem 6" descr="DSC_04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700808"/>
            <a:ext cx="2059914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 descr="SDC141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3140968"/>
            <a:ext cx="2254164" cy="1440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m 10" descr="DSC_03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1700808"/>
            <a:ext cx="2189398" cy="1455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ângulo 11"/>
          <p:cNvSpPr/>
          <p:nvPr/>
        </p:nvSpPr>
        <p:spPr>
          <a:xfrm>
            <a:off x="0" y="980728"/>
            <a:ext cx="5580112" cy="360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" name="Imagem 9" descr="SDC142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3239576"/>
            <a:ext cx="2088232" cy="1386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 descr="DSC_06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7744" y="3212976"/>
            <a:ext cx="2232248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 descr="tu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44208" y="1628800"/>
            <a:ext cx="2189673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aixaDeTexto 13"/>
          <p:cNvSpPr txBox="1"/>
          <p:nvPr/>
        </p:nvSpPr>
        <p:spPr>
          <a:xfrm>
            <a:off x="251520" y="4924325"/>
            <a:ext cx="8568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 smtClean="0"/>
              <a:t>Hoje procurada por inúmeros visitantes, Cidade Velha é palco de diversos festivais</a:t>
            </a:r>
            <a:r>
              <a:rPr lang="pt-PT" sz="1600" b="1" dirty="0" smtClean="0"/>
              <a:t> (Nhu </a:t>
            </a:r>
            <a:r>
              <a:rPr lang="pt-PT" sz="1600" b="1" dirty="0" err="1" smtClean="0"/>
              <a:t>Santu</a:t>
            </a:r>
            <a:r>
              <a:rPr lang="pt-PT" sz="1600" b="1" dirty="0" smtClean="0"/>
              <a:t> </a:t>
            </a:r>
            <a:r>
              <a:rPr lang="pt-PT" sz="1600" b="1" dirty="0" err="1" smtClean="0"/>
              <a:t>Nomi</a:t>
            </a:r>
            <a:r>
              <a:rPr lang="pt-PT" sz="1600" b="1" dirty="0" smtClean="0"/>
              <a:t>, Bandeirona, 7 Sóis 7 Luas, etc.)</a:t>
            </a:r>
            <a:r>
              <a:rPr lang="pt-PT" sz="1600" dirty="0" smtClean="0"/>
              <a:t> e feiras, lançamentos de livros, jornadas de poesia, o que a torna num centro cultural e turístico importante.</a:t>
            </a:r>
          </a:p>
          <a:p>
            <a:endParaRPr lang="pt-PT" dirty="0" smtClean="0"/>
          </a:p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t-PT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Conservação de Monumentos</a:t>
            </a:r>
            <a:endParaRPr lang="pt-PT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Imagem 8" descr="300322_106408002802331_1700598083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1988840"/>
            <a:ext cx="3096344" cy="232225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Imagem 3" descr="DSC_00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369770"/>
            <a:ext cx="2376264" cy="2995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aixaDeTexto 4"/>
          <p:cNvSpPr txBox="1"/>
          <p:nvPr/>
        </p:nvSpPr>
        <p:spPr>
          <a:xfrm>
            <a:off x="971600" y="4725144"/>
            <a:ext cx="7272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 smtClean="0"/>
              <a:t>Pelo seu significado e importância histórica, Cidade Velha tem atraído a colaboração e a atividade de Universidades, ONGs, Associações de todo o mundo que com ela pretendem trabalhar na recuperação dos seus monumentos. Estão neste caso entre outros, a Universidade de Cambridge de Inglaterra, a Universidade Nova de Lisboa, a Associação dos Restauradores sem Fronteiras, a SPHAERA Mundi,  a Etnia, etc. </a:t>
            </a:r>
            <a:endParaRPr lang="pt-PT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t-PT" sz="3600" dirty="0" smtClean="0"/>
              <a:t>Melhorias de Acesso e Arruamento</a:t>
            </a:r>
            <a:endParaRPr lang="pt-PT" sz="3600" dirty="0"/>
          </a:p>
        </p:txBody>
      </p:sp>
      <p:pic>
        <p:nvPicPr>
          <p:cNvPr id="4" name="Marcador de Posição de Conteúdo 3" descr="Entrada CV antes e Depoi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340768"/>
            <a:ext cx="6408712" cy="4401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13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pt-PT" sz="3200" dirty="0" smtClean="0"/>
              <a:t>Melhorias de Cobertura, Fachadas e Instalação de casas de banho</a:t>
            </a:r>
            <a:endParaRPr lang="pt-PT" sz="3200" dirty="0"/>
          </a:p>
        </p:txBody>
      </p:sp>
      <p:pic>
        <p:nvPicPr>
          <p:cNvPr id="6" name="Marcador de Posição de Conteúdo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933056"/>
            <a:ext cx="3023255" cy="1800200"/>
          </a:xfrm>
          <a:prstGeom prst="rect">
            <a:avLst/>
          </a:prstGeom>
          <a:ln>
            <a:solidFill>
              <a:schemeClr val="dk1">
                <a:shade val="95000"/>
                <a:satMod val="10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 descr="casas rua calha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844824"/>
            <a:ext cx="6120680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Marcador de Posição de Conteúdo 3" descr="1457585_468097803300014_1724366198_n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779912" y="3645024"/>
            <a:ext cx="5081873" cy="1886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aixaDeTexto 7"/>
          <p:cNvSpPr txBox="1"/>
          <p:nvPr/>
        </p:nvSpPr>
        <p:spPr>
          <a:xfrm>
            <a:off x="1043608" y="191683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rgbClr val="FFFF00"/>
                </a:solidFill>
              </a:rPr>
              <a:t>Antes</a:t>
            </a:r>
            <a:endParaRPr lang="pt-PT" b="1" dirty="0">
              <a:solidFill>
                <a:srgbClr val="FFFF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7884368" y="371703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rgbClr val="FF0000"/>
                </a:solidFill>
              </a:rPr>
              <a:t>Depois</a:t>
            </a:r>
            <a:endParaRPr lang="pt-PT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pt-PT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Rua Banana</a:t>
            </a:r>
            <a:endParaRPr lang="pt-PT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5" name="Imagem 4" descr="r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4168" y="1877228"/>
            <a:ext cx="2736304" cy="1983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 descr="rb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1877228"/>
            <a:ext cx="2736304" cy="1983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m 6" descr="rb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877228"/>
            <a:ext cx="2736304" cy="1983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m 9" descr="DSC_00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965460"/>
            <a:ext cx="2736304" cy="1983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m 10" descr="DSC_049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3965460"/>
            <a:ext cx="2736304" cy="1983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m 11" descr="DSC_052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03848" y="3965044"/>
            <a:ext cx="2736304" cy="1975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aixaDeTexto 8"/>
          <p:cNvSpPr txBox="1"/>
          <p:nvPr/>
        </p:nvSpPr>
        <p:spPr>
          <a:xfrm>
            <a:off x="2771800" y="112474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A Rua mais antiga de Cabo Verde</a:t>
            </a:r>
            <a:endParaRPr lang="pt-PT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608512" cy="1143000"/>
          </a:xfrm>
        </p:spPr>
        <p:txBody>
          <a:bodyPr>
            <a:noAutofit/>
          </a:bodyPr>
          <a:lstStyle/>
          <a:p>
            <a:r>
              <a:rPr lang="pt-PT" sz="7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O FUTURO</a:t>
            </a:r>
            <a:endParaRPr lang="pt-PT" sz="7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008" y="620688"/>
            <a:ext cx="3491880" cy="1224136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pt-PT" sz="1600" dirty="0" smtClean="0">
                <a:solidFill>
                  <a:schemeClr val="tx1"/>
                </a:solidFill>
                <a:latin typeface="Baskerville Old Face" pitchFamily="18" charset="0"/>
                <a:cs typeface="Arabic Typesetting" pitchFamily="66" charset="-78"/>
              </a:rPr>
              <a:t>Previsão de mais de 4000 fogos além de centros de equipamentos públicos, comerciais e espaços de lazer, cultura e desporto.</a:t>
            </a:r>
            <a:endParaRPr lang="pt-PT" sz="1600" dirty="0">
              <a:solidFill>
                <a:schemeClr val="tx1"/>
              </a:solidFill>
              <a:latin typeface="Baskerville Old Face" pitchFamily="18" charset="0"/>
              <a:cs typeface="Arabic Typesetting" pitchFamily="66" charset="-78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3600" dirty="0" smtClean="0"/>
              <a:t>PROJETO DA FUTURA CIDADE NOVA</a:t>
            </a:r>
            <a:endParaRPr lang="pt-PT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4888" y="989856"/>
            <a:ext cx="8229600" cy="1143000"/>
          </a:xfrm>
        </p:spPr>
        <p:txBody>
          <a:bodyPr/>
          <a:lstStyle/>
          <a:p>
            <a:r>
              <a:rPr lang="pt-PT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PASSADO</a:t>
            </a:r>
            <a:endParaRPr lang="pt-PT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Marcador de Posição de Conteúdo 3" descr="Hsitória da Cidade Velha 00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31640" y="2204864"/>
            <a:ext cx="6600733" cy="3600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pt-PT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Reabilitação dos Fortes de defesa e seus acessos</a:t>
            </a:r>
            <a:endParaRPr lang="pt-PT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Marcador de Posição de Conteúdo 5" descr="Monumentos de defesas do Sitio Historico Cidade Velh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947646"/>
            <a:ext cx="8820472" cy="3505690"/>
          </a:xfrm>
        </p:spPr>
      </p:pic>
      <p:sp>
        <p:nvSpPr>
          <p:cNvPr id="5" name="CaixaDeTexto 4"/>
          <p:cNvSpPr txBox="1"/>
          <p:nvPr/>
        </p:nvSpPr>
        <p:spPr>
          <a:xfrm>
            <a:off x="251520" y="1340768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Está em curso a elaboração de projetos visando a requalificação da orla marítima, dando acesso aos fortes de defesa hoje em ruinas, com pouca importância no roteiro turístico atualmente existente. 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pt-PT" sz="3200" dirty="0" smtClean="0"/>
              <a:t>Requalificação do Centro do Sitio Histórico  </a:t>
            </a:r>
            <a:endParaRPr lang="pt-PT" sz="3200" dirty="0"/>
          </a:p>
        </p:txBody>
      </p:sp>
      <p:pic>
        <p:nvPicPr>
          <p:cNvPr id="4" name="Marcador de Posição de Conteúdo 3" descr="centro da cidad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68293" y="1988840"/>
            <a:ext cx="7060091" cy="4137323"/>
          </a:xfrm>
          <a:prstGeom prst="rect">
            <a:avLst/>
          </a:prstGeom>
          <a:ln>
            <a:solidFill>
              <a:schemeClr val="dk1">
                <a:shade val="95000"/>
                <a:satMod val="10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ixaDeTexto 4"/>
          <p:cNvSpPr txBox="1"/>
          <p:nvPr/>
        </p:nvSpPr>
        <p:spPr>
          <a:xfrm>
            <a:off x="971600" y="908720"/>
            <a:ext cx="7056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dirty="0" smtClean="0"/>
              <a:t>Sua transformação  em via apenas pedonal, eliminando todo o trânsito automóvel nele existente, assim como a sua arborização e alindamento urbanístico.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t-PT" sz="3600" dirty="0" smtClean="0"/>
              <a:t>Requalificação</a:t>
            </a:r>
            <a:r>
              <a:rPr lang="pt-PT" sz="4000" dirty="0" smtClean="0"/>
              <a:t> da Orla Marítima</a:t>
            </a:r>
            <a:endParaRPr lang="pt-PT" sz="4000" dirty="0"/>
          </a:p>
        </p:txBody>
      </p:sp>
      <p:pic>
        <p:nvPicPr>
          <p:cNvPr id="7" name="Imagem 6" descr="316201_106405306135934_2044816488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564904"/>
            <a:ext cx="3563888" cy="2375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 descr="3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356992"/>
            <a:ext cx="3770601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ixaDeTexto 7"/>
          <p:cNvSpPr txBox="1"/>
          <p:nvPr/>
        </p:nvSpPr>
        <p:spPr>
          <a:xfrm>
            <a:off x="395536" y="162880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Diversificação de Centros comerciais por forma a atrair positivamente o turismo que vem procurando Cidade Velha.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79912" y="5013176"/>
            <a:ext cx="5184576" cy="14773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 smtClean="0"/>
              <a:t>Disciplinando o comercio ambulante (Venda de artesanato e outros).</a:t>
            </a:r>
          </a:p>
          <a:p>
            <a:endParaRPr lang="pt-PT" dirty="0" smtClean="0"/>
          </a:p>
          <a:p>
            <a:r>
              <a:rPr lang="pt-PT" dirty="0" smtClean="0"/>
              <a:t>Qualificando as atividades comerciais compatíveis com o desenvolvimento turístico.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9512" y="5120024"/>
            <a:ext cx="3312368" cy="14773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PT" dirty="0" smtClean="0"/>
              <a:t>Centro de Exposições para o artesanato nacional menorizando a proliferação da oferta de produtos provenientes de outros países.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pt-PT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Casa da Lusofonia</a:t>
            </a:r>
            <a:endParaRPr lang="pt-PT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Marcador de Posição de Conteúdo 3" descr="f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3356992"/>
            <a:ext cx="4061693" cy="2874514"/>
          </a:xfrm>
          <a:ln>
            <a:solidFill>
              <a:schemeClr val="tx1"/>
            </a:solidFill>
          </a:ln>
        </p:spPr>
      </p:pic>
      <p:pic>
        <p:nvPicPr>
          <p:cNvPr id="5" name="Imagem 4" descr="lu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140968"/>
            <a:ext cx="3587124" cy="3232964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491880" y="1340768"/>
            <a:ext cx="5400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pt-PT" dirty="0" smtClean="0"/>
              <a:t>Em sintonia com cidades brasileiras e portuguesas, numa primeira fase, construção de uma Casa da Lusofonia, transformada em centro cultural permanente;</a:t>
            </a:r>
          </a:p>
          <a:p>
            <a:endParaRPr lang="pt-PT" dirty="0" smtClean="0"/>
          </a:p>
          <a:p>
            <a:pPr>
              <a:buFont typeface="Wingdings" pitchFamily="2" charset="2"/>
              <a:buChar char="v"/>
            </a:pPr>
            <a:r>
              <a:rPr lang="pt-PT" dirty="0" smtClean="0"/>
              <a:t> Será também um sitio de estudos e de atividades culturais diversas.</a:t>
            </a:r>
            <a:endParaRPr lang="pt-PT" dirty="0"/>
          </a:p>
        </p:txBody>
      </p:sp>
      <p:pic>
        <p:nvPicPr>
          <p:cNvPr id="7" name="Imagem 6" descr="pix0004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1393320"/>
            <a:ext cx="2702052" cy="1819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 descr="Sem Título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512" y="332656"/>
            <a:ext cx="9107488" cy="3528392"/>
          </a:xfrm>
        </p:spPr>
      </p:pic>
      <p:sp>
        <p:nvSpPr>
          <p:cNvPr id="5" name="CaixaDeTexto 4"/>
          <p:cNvSpPr txBox="1"/>
          <p:nvPr/>
        </p:nvSpPr>
        <p:spPr>
          <a:xfrm>
            <a:off x="539552" y="3717032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/>
              <a:t>Meta fundamental a prosseguir:</a:t>
            </a:r>
            <a:endParaRPr lang="pt-PT" sz="28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1115616" y="4365104"/>
            <a:ext cx="741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dirty="0" smtClean="0"/>
              <a:t>Fazer de Cidade Velha, centro convenientemente sinalizado, dinâmico  e desenvolvido, despondo de um roteiro turístico e cultural atrativo e permanente, uma urbe com grande relevo tanto nacional como internacional.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 descr="Sem Título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980728"/>
            <a:ext cx="6120680" cy="5329513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t-PT" sz="3600" dirty="0" smtClean="0"/>
              <a:t>Evolução do Turismo</a:t>
            </a:r>
            <a:endParaRPr lang="pt-PT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t-PT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Programação de Cruzeiros em Santiago</a:t>
            </a:r>
            <a:endParaRPr lang="pt-PT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4" name="Marcador de Posição de Conteúdo 3"/>
          <p:cNvGraphicFramePr>
            <a:graphicFrameLocks noGrp="1"/>
          </p:cNvGraphicFramePr>
          <p:nvPr>
            <p:ph idx="1"/>
          </p:nvPr>
        </p:nvGraphicFramePr>
        <p:xfrm>
          <a:off x="395536" y="1484784"/>
          <a:ext cx="8496942" cy="4142224"/>
        </p:xfrm>
        <a:graphic>
          <a:graphicData uri="http://schemas.openxmlformats.org/drawingml/2006/table">
            <a:tbl>
              <a:tblPr>
                <a:effectLst>
                  <a:outerShdw blurRad="76200" dist="12700" dir="8100000" sy="-23000" kx="800400" algn="br" rotWithShape="0">
                    <a:prstClr val="black">
                      <a:alpha val="20000"/>
                    </a:prstClr>
                  </a:outerShdw>
                </a:effectLst>
                <a:tableStyleId>{21E4AEA4-8DFA-4A89-87EB-49C32662AFE0}</a:tableStyleId>
              </a:tblPr>
              <a:tblGrid>
                <a:gridCol w="1598047"/>
                <a:gridCol w="1247258"/>
                <a:gridCol w="1266746"/>
                <a:gridCol w="1071863"/>
                <a:gridCol w="1052373"/>
                <a:gridCol w="721071"/>
                <a:gridCol w="721071"/>
                <a:gridCol w="818513"/>
              </a:tblGrid>
              <a:tr h="576064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u="none" strike="noStrike" dirty="0">
                          <a:solidFill>
                            <a:srgbClr val="0070C0"/>
                          </a:solidFill>
                          <a:latin typeface="Baskerville Old Face" pitchFamily="18" charset="0"/>
                        </a:rPr>
                        <a:t>Nome do Navio</a:t>
                      </a:r>
                      <a:endParaRPr lang="pt-PT" sz="1600" b="1" i="0" u="none" strike="noStrike" dirty="0">
                        <a:solidFill>
                          <a:srgbClr val="0070C0"/>
                        </a:solidFill>
                        <a:latin typeface="Baskerville Old Fac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u="none" strike="noStrike" dirty="0">
                          <a:solidFill>
                            <a:srgbClr val="0070C0"/>
                          </a:solidFill>
                          <a:latin typeface="Baskerville Old Face" pitchFamily="18" charset="0"/>
                        </a:rPr>
                        <a:t>Data Entrada</a:t>
                      </a:r>
                      <a:endParaRPr lang="pt-PT" sz="1600" b="1" i="0" u="none" strike="noStrike" dirty="0">
                        <a:solidFill>
                          <a:srgbClr val="0070C0"/>
                        </a:solidFill>
                        <a:latin typeface="Baskerville Old Fac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u="none" strike="noStrike" dirty="0">
                          <a:solidFill>
                            <a:srgbClr val="0070C0"/>
                          </a:solidFill>
                          <a:latin typeface="Baskerville Old Face" pitchFamily="18" charset="0"/>
                        </a:rPr>
                        <a:t>Hora Entrada</a:t>
                      </a:r>
                      <a:endParaRPr lang="pt-PT" sz="1600" b="1" i="0" u="none" strike="noStrike" dirty="0">
                        <a:solidFill>
                          <a:srgbClr val="0070C0"/>
                        </a:solidFill>
                        <a:latin typeface="Baskerville Old Fac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u="none" strike="noStrike" dirty="0">
                          <a:solidFill>
                            <a:srgbClr val="0070C0"/>
                          </a:solidFill>
                          <a:latin typeface="Baskerville Old Face" pitchFamily="18" charset="0"/>
                        </a:rPr>
                        <a:t>Data Saída</a:t>
                      </a:r>
                      <a:endParaRPr lang="pt-PT" sz="1600" b="1" i="0" u="none" strike="noStrike" dirty="0">
                        <a:solidFill>
                          <a:srgbClr val="0070C0"/>
                        </a:solidFill>
                        <a:latin typeface="Baskerville Old Fac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u="none" strike="noStrike" dirty="0">
                          <a:solidFill>
                            <a:srgbClr val="0070C0"/>
                          </a:solidFill>
                          <a:latin typeface="Baskerville Old Face" pitchFamily="18" charset="0"/>
                        </a:rPr>
                        <a:t>Hora Saída</a:t>
                      </a:r>
                      <a:endParaRPr lang="pt-PT" sz="1600" b="1" i="0" u="none" strike="noStrike" dirty="0">
                        <a:solidFill>
                          <a:srgbClr val="0070C0"/>
                        </a:solidFill>
                        <a:latin typeface="Baskerville Old Fac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u="none" strike="noStrike" dirty="0">
                          <a:solidFill>
                            <a:srgbClr val="0070C0"/>
                          </a:solidFill>
                          <a:latin typeface="Baskerville Old Face" pitchFamily="18" charset="0"/>
                        </a:rPr>
                        <a:t>LOA</a:t>
                      </a:r>
                      <a:endParaRPr lang="pt-PT" sz="1600" b="1" i="0" u="none" strike="noStrike" dirty="0">
                        <a:solidFill>
                          <a:srgbClr val="0070C0"/>
                        </a:solidFill>
                        <a:latin typeface="Baskerville Old Fac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u="none" strike="noStrike" dirty="0">
                          <a:solidFill>
                            <a:srgbClr val="0070C0"/>
                          </a:solidFill>
                          <a:latin typeface="Baskerville Old Face" pitchFamily="18" charset="0"/>
                        </a:rPr>
                        <a:t>Calado</a:t>
                      </a:r>
                      <a:endParaRPr lang="pt-PT" sz="1600" b="1" i="0" u="none" strike="noStrike" dirty="0">
                        <a:solidFill>
                          <a:srgbClr val="0070C0"/>
                        </a:solidFill>
                        <a:latin typeface="Baskerville Old Fac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u="none" strike="noStrike" dirty="0">
                          <a:solidFill>
                            <a:srgbClr val="0070C0"/>
                          </a:solidFill>
                          <a:latin typeface="Baskerville Old Face" pitchFamily="18" charset="0"/>
                        </a:rPr>
                        <a:t>Agencia</a:t>
                      </a:r>
                      <a:endParaRPr lang="pt-PT" sz="1600" b="1" i="0" u="none" strike="noStrike" dirty="0">
                        <a:solidFill>
                          <a:srgbClr val="0070C0"/>
                        </a:solidFill>
                        <a:latin typeface="Baskerville Old Face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07552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/>
                        <a:t>BALMORAL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19-10-2013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 dirty="0"/>
                        <a:t>07:00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 dirty="0"/>
                        <a:t>19-10-2013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 dirty="0"/>
                        <a:t>18:00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 dirty="0"/>
                        <a:t>218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 dirty="0"/>
                        <a:t>7,1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/>
                        <a:t>VIKING</a:t>
                      </a:r>
                      <a:endParaRPr lang="pt-PT" sz="11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7552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/>
                        <a:t>Bremen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 dirty="0"/>
                        <a:t>23-10-2013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 dirty="0"/>
                        <a:t>15:00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 dirty="0"/>
                        <a:t>24-10-2013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17:00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111,5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4,8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/>
                        <a:t>ANAV</a:t>
                      </a:r>
                      <a:endParaRPr lang="pt-PT" sz="1100" b="1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7552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/>
                        <a:t>SAGA SAPPHIRE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 dirty="0"/>
                        <a:t>01-11-2013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07:00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01-11-2013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17:00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8,5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/>
                        <a:t>VIKING</a:t>
                      </a:r>
                      <a:endParaRPr lang="pt-PT" sz="1100" b="1" i="0" u="none" strike="noStrike">
                        <a:solidFill>
                          <a:srgbClr val="F79646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7552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 err="1"/>
                        <a:t>Aidacara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05-11-2013</a:t>
                      </a:r>
                      <a:endParaRPr lang="pt-PT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 dirty="0"/>
                        <a:t>08:00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05-11-2013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16:00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193,3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6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/>
                        <a:t>ANAV</a:t>
                      </a:r>
                      <a:endParaRPr lang="pt-PT" sz="1100" b="1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7552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/>
                        <a:t>Island </a:t>
                      </a:r>
                      <a:r>
                        <a:rPr lang="pt-PT" sz="1400" b="1" u="none" strike="noStrike" dirty="0" err="1"/>
                        <a:t>Sky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05-11-2013</a:t>
                      </a:r>
                      <a:endParaRPr lang="pt-PT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07:00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07-11-2013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00:00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90,6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4,2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/>
                        <a:t>ANAV</a:t>
                      </a:r>
                      <a:endParaRPr lang="pt-PT" sz="1100" b="1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7552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 err="1"/>
                        <a:t>Aidavita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09-11-2013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08:00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09-11-2013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19:00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202,85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6,2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/>
                        <a:t>ANAV</a:t>
                      </a:r>
                      <a:endParaRPr lang="pt-PT" sz="1100" b="1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7552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/>
                        <a:t>Island </a:t>
                      </a:r>
                      <a:r>
                        <a:rPr lang="pt-PT" sz="1400" b="1" u="none" strike="noStrike" dirty="0" err="1"/>
                        <a:t>Sky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22-11-2013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06:00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23-11-2013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06:00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/>
                        <a:t>ANAV</a:t>
                      </a:r>
                      <a:endParaRPr lang="pt-PT" sz="1100" b="1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7552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 err="1"/>
                        <a:t>Aidavita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23-11-2013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08:00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23-11-2013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19:00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202,85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6,2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/>
                        <a:t>ANAV</a:t>
                      </a:r>
                      <a:endParaRPr lang="pt-PT" sz="1100" b="1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7552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/>
                        <a:t>HORIZON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 dirty="0"/>
                        <a:t>25-11-2013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07:00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25-11-2013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18:00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207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7,7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/>
                        <a:t>VIKING</a:t>
                      </a:r>
                      <a:endParaRPr lang="pt-PT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7552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/>
                        <a:t>Island </a:t>
                      </a:r>
                      <a:r>
                        <a:rPr lang="pt-PT" sz="1400" b="1" u="none" strike="noStrike" dirty="0" err="1"/>
                        <a:t>Sky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27-11-2013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20:30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28-11-2013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20:30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/>
                        <a:t>ANAV</a:t>
                      </a:r>
                      <a:endParaRPr lang="pt-PT" sz="1100" b="1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7552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 err="1"/>
                        <a:t>Albatros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01-12-2013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13:00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01-12-2013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21:00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205,5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7,54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/>
                        <a:t>ANAV</a:t>
                      </a:r>
                      <a:endParaRPr lang="pt-PT" sz="1100" b="1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7552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 err="1"/>
                        <a:t>Aidavita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07-12-2013</a:t>
                      </a:r>
                      <a:endParaRPr lang="pt-PT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08:00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07-12-2013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19:00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202,85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6,2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/>
                        <a:t>ANAV</a:t>
                      </a:r>
                      <a:endParaRPr lang="pt-PT" sz="1100" b="1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7552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 err="1"/>
                        <a:t>SilverWind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07-12-2013</a:t>
                      </a:r>
                      <a:endParaRPr lang="pt-PT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08:00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07-12-2013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00:00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155,8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6,6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/>
                        <a:t>ANAV</a:t>
                      </a:r>
                      <a:endParaRPr lang="pt-PT" sz="1100" b="1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7552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/>
                        <a:t>Island </a:t>
                      </a:r>
                      <a:r>
                        <a:rPr lang="pt-PT" sz="1400" b="1" u="none" strike="noStrike" dirty="0" err="1"/>
                        <a:t>Sky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07-12-2013</a:t>
                      </a:r>
                      <a:endParaRPr lang="pt-PT" sz="11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20:30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08-12-2013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20:30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90,6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4,2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/>
                        <a:t>ANAV</a:t>
                      </a:r>
                      <a:endParaRPr lang="pt-PT" sz="1100" b="1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7552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/>
                        <a:t>BRAEMAR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12-12-2013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07:00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12-12-2013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18:00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196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6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/>
                        <a:t>VIKING</a:t>
                      </a:r>
                      <a:endParaRPr lang="pt-PT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7552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 err="1"/>
                        <a:t>Aidavita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21-12-2013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08:00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21-12-2013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 dirty="0"/>
                        <a:t>19:00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 dirty="0"/>
                        <a:t>202,85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6,2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/>
                        <a:t>ANAV</a:t>
                      </a:r>
                      <a:endParaRPr lang="pt-PT" sz="1100" b="1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Posição de Conteúdo 3"/>
          <p:cNvGraphicFramePr>
            <a:graphicFrameLocks noGrp="1"/>
          </p:cNvGraphicFramePr>
          <p:nvPr>
            <p:ph idx="1"/>
          </p:nvPr>
        </p:nvGraphicFramePr>
        <p:xfrm>
          <a:off x="467544" y="260648"/>
          <a:ext cx="8352928" cy="5700211"/>
        </p:xfrm>
        <a:graphic>
          <a:graphicData uri="http://schemas.openxmlformats.org/drawingml/2006/table">
            <a:tbl>
              <a:tblPr>
                <a:effectLst>
                  <a:outerShdw blurRad="76200" dist="12700" dir="8100000" sy="-23000" kx="800400" algn="br" rotWithShape="0">
                    <a:prstClr val="black">
                      <a:alpha val="20000"/>
                    </a:prstClr>
                  </a:outerShdw>
                </a:effectLst>
                <a:tableStyleId>{21E4AEA4-8DFA-4A89-87EB-49C32662AFE0}</a:tableStyleId>
              </a:tblPr>
              <a:tblGrid>
                <a:gridCol w="1570964"/>
                <a:gridCol w="1226119"/>
                <a:gridCol w="1245277"/>
                <a:gridCol w="1053695"/>
                <a:gridCol w="1034538"/>
                <a:gridCol w="708848"/>
                <a:gridCol w="708848"/>
                <a:gridCol w="804639"/>
              </a:tblGrid>
              <a:tr h="576064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u="none" strike="noStrike" dirty="0">
                          <a:solidFill>
                            <a:srgbClr val="0070C0"/>
                          </a:solidFill>
                          <a:latin typeface="Baskerville Old Face" pitchFamily="18" charset="0"/>
                        </a:rPr>
                        <a:t>Nome do Navio</a:t>
                      </a:r>
                      <a:endParaRPr lang="pt-PT" sz="1600" b="1" i="0" u="none" strike="noStrike" dirty="0">
                        <a:solidFill>
                          <a:srgbClr val="0070C0"/>
                        </a:solidFill>
                        <a:latin typeface="Baskerville Old Fac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u="none" strike="noStrike" dirty="0">
                          <a:solidFill>
                            <a:srgbClr val="0070C0"/>
                          </a:solidFill>
                          <a:latin typeface="Baskerville Old Face" pitchFamily="18" charset="0"/>
                        </a:rPr>
                        <a:t>Data Entrada</a:t>
                      </a:r>
                      <a:endParaRPr lang="pt-PT" sz="1600" b="1" i="0" u="none" strike="noStrike" dirty="0">
                        <a:solidFill>
                          <a:srgbClr val="0070C0"/>
                        </a:solidFill>
                        <a:latin typeface="Baskerville Old Fac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u="none" strike="noStrike" dirty="0">
                          <a:solidFill>
                            <a:srgbClr val="0070C0"/>
                          </a:solidFill>
                          <a:latin typeface="Baskerville Old Face" pitchFamily="18" charset="0"/>
                        </a:rPr>
                        <a:t>Hora Entrada</a:t>
                      </a:r>
                      <a:endParaRPr lang="pt-PT" sz="1600" b="1" i="0" u="none" strike="noStrike" dirty="0">
                        <a:solidFill>
                          <a:srgbClr val="0070C0"/>
                        </a:solidFill>
                        <a:latin typeface="Baskerville Old Fac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u="none" strike="noStrike" dirty="0">
                          <a:solidFill>
                            <a:srgbClr val="0070C0"/>
                          </a:solidFill>
                          <a:latin typeface="Baskerville Old Face" pitchFamily="18" charset="0"/>
                        </a:rPr>
                        <a:t>Data Saída</a:t>
                      </a:r>
                      <a:endParaRPr lang="pt-PT" sz="1600" b="1" i="0" u="none" strike="noStrike" dirty="0">
                        <a:solidFill>
                          <a:srgbClr val="0070C0"/>
                        </a:solidFill>
                        <a:latin typeface="Baskerville Old Fac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u="none" strike="noStrike" dirty="0">
                          <a:solidFill>
                            <a:srgbClr val="0070C0"/>
                          </a:solidFill>
                          <a:latin typeface="Baskerville Old Face" pitchFamily="18" charset="0"/>
                        </a:rPr>
                        <a:t>Hora Saída</a:t>
                      </a:r>
                      <a:endParaRPr lang="pt-PT" sz="1600" b="1" i="0" u="none" strike="noStrike" dirty="0">
                        <a:solidFill>
                          <a:srgbClr val="0070C0"/>
                        </a:solidFill>
                        <a:latin typeface="Baskerville Old Fac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u="none" strike="noStrike" dirty="0">
                          <a:solidFill>
                            <a:srgbClr val="0070C0"/>
                          </a:solidFill>
                          <a:latin typeface="Baskerville Old Face" pitchFamily="18" charset="0"/>
                        </a:rPr>
                        <a:t>LOA</a:t>
                      </a:r>
                      <a:endParaRPr lang="pt-PT" sz="1600" b="1" i="0" u="none" strike="noStrike" dirty="0">
                        <a:solidFill>
                          <a:srgbClr val="0070C0"/>
                        </a:solidFill>
                        <a:latin typeface="Baskerville Old Fac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u="none" strike="noStrike" dirty="0">
                          <a:solidFill>
                            <a:srgbClr val="0070C0"/>
                          </a:solidFill>
                          <a:latin typeface="Baskerville Old Face" pitchFamily="18" charset="0"/>
                        </a:rPr>
                        <a:t>Calado</a:t>
                      </a:r>
                      <a:endParaRPr lang="pt-PT" sz="1600" b="1" i="0" u="none" strike="noStrike" dirty="0">
                        <a:solidFill>
                          <a:srgbClr val="0070C0"/>
                        </a:solidFill>
                        <a:latin typeface="Baskerville Old Fac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u="none" strike="noStrike" dirty="0">
                          <a:solidFill>
                            <a:srgbClr val="0070C0"/>
                          </a:solidFill>
                          <a:latin typeface="Baskerville Old Face" pitchFamily="18" charset="0"/>
                        </a:rPr>
                        <a:t>Agencia</a:t>
                      </a:r>
                      <a:endParaRPr lang="pt-PT" sz="1600" b="1" i="0" u="none" strike="noStrike" dirty="0">
                        <a:solidFill>
                          <a:srgbClr val="0070C0"/>
                        </a:solidFill>
                        <a:latin typeface="Baskerville Old Face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39385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 err="1"/>
                        <a:t>Aidavita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18-01-2014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08:00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18-01-2014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19:00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202,85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6,2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/>
                        <a:t>ANAV</a:t>
                      </a:r>
                      <a:endParaRPr lang="pt-PT" sz="1100" b="1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</a:tr>
              <a:tr h="139385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 err="1"/>
                        <a:t>Black</a:t>
                      </a:r>
                      <a:r>
                        <a:rPr lang="pt-PT" sz="1400" b="1" u="none" strike="noStrike" dirty="0"/>
                        <a:t> </a:t>
                      </a:r>
                      <a:r>
                        <a:rPr lang="pt-PT" sz="1400" b="1" u="none" strike="noStrike" dirty="0" err="1"/>
                        <a:t>Watch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22-01-2014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07:00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22-01-2014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18:00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205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8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/>
                        <a:t>VIKING</a:t>
                      </a:r>
                      <a:endParaRPr lang="pt-PT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</a:tr>
              <a:tr h="139385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 err="1"/>
                        <a:t>Braemar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23-01-2014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07:00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23-01-2014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18:00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196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7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/>
                        <a:t>VIKING</a:t>
                      </a:r>
                      <a:endParaRPr lang="pt-PT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</a:tr>
              <a:tr h="139385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 err="1"/>
                        <a:t>Aidavita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01-02-2014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08:00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01-02-2014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19:00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202,85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6,2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/>
                        <a:t>ANAV</a:t>
                      </a:r>
                      <a:endParaRPr lang="pt-PT" sz="1100" b="1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</a:tr>
              <a:tr h="139385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 err="1"/>
                        <a:t>Braemar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14-02-2014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07:00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14-02-2014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18:00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196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7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/>
                        <a:t>VIKING</a:t>
                      </a:r>
                      <a:endParaRPr lang="pt-PT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</a:tr>
              <a:tr h="139385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 err="1"/>
                        <a:t>Aidavita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15-02-2014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 dirty="0"/>
                        <a:t>08:00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15-01-2014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 dirty="0"/>
                        <a:t>19:00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202,85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6,2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/>
                        <a:t>ANAV</a:t>
                      </a:r>
                      <a:endParaRPr lang="pt-PT" sz="1100" b="1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</a:tr>
              <a:tr h="139385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 err="1"/>
                        <a:t>Discovery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22-02-2014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07:00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22-02-2014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17:00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169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7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/>
                        <a:t>VIKING</a:t>
                      </a:r>
                      <a:endParaRPr lang="pt-PT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</a:tr>
              <a:tr h="139385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 err="1"/>
                        <a:t>Aidavita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 dirty="0"/>
                        <a:t>01-03-2014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08:00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01-03-2014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19:00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 dirty="0"/>
                        <a:t>202,85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6,2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/>
                        <a:t>ANAV</a:t>
                      </a:r>
                      <a:endParaRPr lang="pt-PT" sz="1100" b="1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</a:tr>
              <a:tr h="139385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 err="1"/>
                        <a:t>Braemar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06-03-2014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07:00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06-03-2014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17:00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196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7,7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/>
                        <a:t>VIKING</a:t>
                      </a:r>
                      <a:endParaRPr lang="pt-PT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</a:tr>
              <a:tr h="139385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 err="1"/>
                        <a:t>Aidavita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15-03-2014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08:00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15-03-2014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19:00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202,85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6,2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/>
                        <a:t>ANAV</a:t>
                      </a:r>
                      <a:endParaRPr lang="pt-PT" sz="1100" b="1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</a:tr>
              <a:tr h="139385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 err="1"/>
                        <a:t>Aidacara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20-03-2014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09:00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20-03-2014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18:00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193,3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6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/>
                        <a:t>ANAV</a:t>
                      </a:r>
                      <a:endParaRPr lang="pt-PT" sz="1100" b="1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</a:tr>
              <a:tr h="139385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 err="1"/>
                        <a:t>Prinsendam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26-03-2014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08:00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26-03-2014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17:00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204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7,25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/>
                        <a:t>ANAV</a:t>
                      </a:r>
                      <a:endParaRPr lang="pt-PT" sz="1100" b="1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</a:tr>
              <a:tr h="139385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 err="1"/>
                        <a:t>Braemar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27-03-2014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07:00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27-03-2014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17:00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196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7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/>
                        <a:t>VIKING</a:t>
                      </a:r>
                      <a:endParaRPr lang="pt-PT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</a:tr>
              <a:tr h="139385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 err="1"/>
                        <a:t>Aidavita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29-03-2014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08:00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29-03-2014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19:00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202,85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6,2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/>
                        <a:t>ANAV</a:t>
                      </a:r>
                      <a:endParaRPr lang="pt-PT" sz="1100" b="1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</a:tr>
              <a:tr h="139385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/>
                        <a:t>BRAEMAR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17-04-2014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07:00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17-04-2014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17:00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196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7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/>
                        <a:t>VIKING</a:t>
                      </a:r>
                      <a:endParaRPr lang="pt-PT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</a:tr>
              <a:tr h="139385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 err="1"/>
                        <a:t>Hanseatic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22-10-2014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 dirty="0"/>
                        <a:t>15:00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23-10-2014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17:00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122,8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4,9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/>
                        <a:t>ANAV</a:t>
                      </a:r>
                      <a:endParaRPr lang="pt-PT" sz="1100" b="1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</a:tr>
              <a:tr h="139385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 err="1"/>
                        <a:t>Discovery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31-10-2014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08:00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31-10-2014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18:00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122,8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4,9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/>
                        <a:t>ANAV</a:t>
                      </a:r>
                      <a:endParaRPr lang="pt-PT" sz="1100" b="1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</a:tr>
              <a:tr h="139385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 err="1"/>
                        <a:t>Aidacara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08-11-2014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08:00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08-11-2014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18:00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193,3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6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/>
                        <a:t>ANAV</a:t>
                      </a:r>
                      <a:endParaRPr lang="pt-PT" sz="1100" b="1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</a:tr>
              <a:tr h="139385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 err="1"/>
                        <a:t>Mein</a:t>
                      </a:r>
                      <a:r>
                        <a:rPr lang="pt-PT" sz="1400" b="1" u="none" strike="noStrike" dirty="0"/>
                        <a:t> </a:t>
                      </a:r>
                      <a:r>
                        <a:rPr lang="pt-PT" sz="1400" b="1" u="none" strike="noStrike" dirty="0" err="1"/>
                        <a:t>Shif</a:t>
                      </a:r>
                      <a:r>
                        <a:rPr lang="pt-PT" sz="1400" b="1" u="none" strike="noStrike" dirty="0"/>
                        <a:t> 3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10-11-2014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07:00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10-11-2014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23:00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295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8,5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/>
                        <a:t>VIKING</a:t>
                      </a:r>
                      <a:endParaRPr lang="pt-PT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</a:tr>
              <a:tr h="139385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 err="1"/>
                        <a:t>Aidacara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22-11-2014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08:00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22-11-2014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18:00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193,3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6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/>
                        <a:t>ANAV</a:t>
                      </a:r>
                      <a:endParaRPr lang="pt-PT" sz="1100" b="1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</a:tr>
              <a:tr h="139385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/>
                        <a:t>Saga </a:t>
                      </a:r>
                      <a:r>
                        <a:rPr lang="pt-PT" sz="1400" b="1" u="none" strike="noStrike" dirty="0" err="1"/>
                        <a:t>Pearl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25-11-2014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07:00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25-11-2014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13:00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164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6,5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/>
                        <a:t>VIKING</a:t>
                      </a:r>
                      <a:endParaRPr lang="pt-PT" sz="11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</a:tr>
              <a:tr h="139385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/>
                        <a:t>Rotterdam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04-12-2014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08:00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04-12-2014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17:00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202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8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/>
                        <a:t>ANAV</a:t>
                      </a:r>
                      <a:endParaRPr lang="pt-PT" sz="1100" b="1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</a:tr>
              <a:tr h="139385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u="none" strike="noStrike" dirty="0"/>
                        <a:t>BRAEMAR</a:t>
                      </a:r>
                      <a:endParaRPr lang="pt-PT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18-12-2014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07:00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18-12-2014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17:00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196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/>
                        <a:t>7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/>
                        <a:t>VIKING</a:t>
                      </a:r>
                      <a:endParaRPr lang="pt-PT" sz="11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429" marR="9429" marT="9429" marB="0" anchor="b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t-PT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Mapa da Cidade Velha</a:t>
            </a:r>
            <a:endParaRPr lang="pt-PT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5" name="Marcador de Posição de Conteúdo 4" descr="Hsitória da Cidade Velha 077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052736"/>
            <a:ext cx="4968552" cy="2736303"/>
          </a:xfrm>
          <a:ln>
            <a:solidFill>
              <a:schemeClr val="tx1"/>
            </a:solidFill>
          </a:ln>
        </p:spPr>
      </p:pic>
      <p:pic>
        <p:nvPicPr>
          <p:cNvPr id="6" name="Imagem 5" descr="Hsitória da Cidade Velha 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861048"/>
            <a:ext cx="4968552" cy="25922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aixaDeTexto 6"/>
          <p:cNvSpPr txBox="1"/>
          <p:nvPr/>
        </p:nvSpPr>
        <p:spPr>
          <a:xfrm>
            <a:off x="5652120" y="908720"/>
            <a:ext cx="309634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b="1" dirty="0" smtClean="0"/>
              <a:t>Descoberta: </a:t>
            </a:r>
            <a:r>
              <a:rPr lang="pt-PT" sz="1400" dirty="0" smtClean="0"/>
              <a:t>1460 por Antonio da </a:t>
            </a:r>
            <a:r>
              <a:rPr lang="pt-PT" sz="1400" dirty="0" err="1" smtClean="0"/>
              <a:t>Noli</a:t>
            </a:r>
            <a:r>
              <a:rPr lang="pt-PT" sz="1400" dirty="0" smtClean="0"/>
              <a:t> e Diogo Gomes</a:t>
            </a:r>
          </a:p>
          <a:p>
            <a:pPr algn="just"/>
            <a:endParaRPr lang="pt-PT" sz="1400" dirty="0" smtClean="0"/>
          </a:p>
          <a:p>
            <a:pPr algn="just"/>
            <a:r>
              <a:rPr lang="pt-PT" sz="1400" b="1" dirty="0" smtClean="0"/>
              <a:t>Povoamento: </a:t>
            </a:r>
            <a:r>
              <a:rPr lang="pt-PT" sz="1400" dirty="0" smtClean="0"/>
              <a:t>1462</a:t>
            </a:r>
          </a:p>
          <a:p>
            <a:pPr algn="just"/>
            <a:endParaRPr lang="pt-PT" sz="1400" dirty="0" smtClean="0"/>
          </a:p>
          <a:p>
            <a:pPr algn="just"/>
            <a:r>
              <a:rPr lang="pt-PT" sz="1400" b="1" dirty="0" smtClean="0"/>
              <a:t>População: </a:t>
            </a:r>
            <a:r>
              <a:rPr lang="pt-PT" sz="1400" dirty="0" smtClean="0"/>
              <a:t>1145</a:t>
            </a:r>
          </a:p>
          <a:p>
            <a:pPr algn="just"/>
            <a:endParaRPr lang="pt-PT" sz="1400" dirty="0" smtClean="0"/>
          </a:p>
          <a:p>
            <a:pPr algn="just"/>
            <a:r>
              <a:rPr lang="pt-PT" sz="1400" b="1" dirty="0" smtClean="0"/>
              <a:t>Localização: </a:t>
            </a:r>
            <a:r>
              <a:rPr lang="pt-PT" sz="1400" dirty="0" smtClean="0"/>
              <a:t>Ilha de Santiago</a:t>
            </a:r>
          </a:p>
          <a:p>
            <a:pPr algn="just"/>
            <a:endParaRPr lang="pt-PT" sz="1400" dirty="0" smtClean="0"/>
          </a:p>
          <a:p>
            <a:pPr algn="just"/>
            <a:r>
              <a:rPr lang="pt-PT" sz="1400" b="1" dirty="0" smtClean="0"/>
              <a:t>Criação da Camara Municipal: </a:t>
            </a:r>
            <a:r>
              <a:rPr lang="pt-PT" sz="1400" dirty="0" smtClean="0"/>
              <a:t>1497</a:t>
            </a:r>
          </a:p>
          <a:p>
            <a:pPr algn="just"/>
            <a:endParaRPr lang="pt-PT" sz="1400" dirty="0" smtClean="0"/>
          </a:p>
          <a:p>
            <a:pPr algn="just"/>
            <a:r>
              <a:rPr lang="pt-PT" sz="1400" b="1" dirty="0" smtClean="0"/>
              <a:t>Ascensão a categoria de Cidade: </a:t>
            </a:r>
            <a:r>
              <a:rPr lang="pt-PT" sz="1400" dirty="0" smtClean="0"/>
              <a:t>1533 sob o nome Cidade Santiago de Cabo Verde.</a:t>
            </a:r>
          </a:p>
          <a:p>
            <a:pPr algn="just"/>
            <a:endParaRPr lang="pt-PT" sz="1400" dirty="0" smtClean="0"/>
          </a:p>
          <a:p>
            <a:pPr algn="just"/>
            <a:r>
              <a:rPr lang="pt-PT" sz="1400" b="1" dirty="0" smtClean="0"/>
              <a:t>Perda de Estatuto de Município e Cidade:  </a:t>
            </a:r>
            <a:r>
              <a:rPr lang="pt-PT" sz="1400" dirty="0" smtClean="0"/>
              <a:t>1770</a:t>
            </a:r>
          </a:p>
          <a:p>
            <a:pPr algn="just"/>
            <a:endParaRPr lang="pt-PT" sz="1400" dirty="0" smtClean="0"/>
          </a:p>
          <a:p>
            <a:pPr algn="just"/>
            <a:r>
              <a:rPr lang="pt-PT" sz="1400" b="1" dirty="0" smtClean="0"/>
              <a:t>Devolução a categoria de Cidade e Município</a:t>
            </a:r>
            <a:r>
              <a:rPr lang="pt-PT" sz="1400" dirty="0" smtClean="0"/>
              <a:t>: 2005 </a:t>
            </a:r>
          </a:p>
          <a:p>
            <a:pPr algn="just"/>
            <a:endParaRPr lang="pt-PT" sz="1400" dirty="0" smtClean="0"/>
          </a:p>
          <a:p>
            <a:pPr algn="just"/>
            <a:r>
              <a:rPr lang="pt-PT" sz="1400" b="1" dirty="0" smtClean="0"/>
              <a:t>Promoção ao Património Mundial: </a:t>
            </a:r>
            <a:r>
              <a:rPr lang="pt-PT" sz="1400" dirty="0" smtClean="0"/>
              <a:t>26 de Junho 2008 e considerada uma das 7 Maravilha de  origem Portuguesa</a:t>
            </a:r>
          </a:p>
          <a:p>
            <a:pPr algn="just"/>
            <a:endParaRPr lang="pt-PT" sz="1400" dirty="0" smtClean="0"/>
          </a:p>
          <a:p>
            <a:pPr algn="just"/>
            <a:r>
              <a:rPr lang="pt-PT" sz="1200" b="1" i="1" dirty="0" smtClean="0"/>
              <a:t>Gravura desenhada: </a:t>
            </a:r>
            <a:r>
              <a:rPr lang="pt-PT" sz="1200" i="1" dirty="0" smtClean="0"/>
              <a:t>Por um dos homens de Francis </a:t>
            </a:r>
            <a:r>
              <a:rPr lang="pt-PT" sz="1200" i="1" dirty="0" err="1" smtClean="0"/>
              <a:t>Drake</a:t>
            </a:r>
            <a:r>
              <a:rPr lang="pt-PT" sz="1200" i="1" dirty="0" smtClean="0"/>
              <a:t>.</a:t>
            </a:r>
          </a:p>
          <a:p>
            <a:pPr algn="just"/>
            <a:endParaRPr lang="pt-PT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059832" y="2204864"/>
            <a:ext cx="2952328" cy="161277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t-PT" dirty="0" smtClean="0"/>
              <a:t>Muito obrigado</a:t>
            </a:r>
          </a:p>
          <a:p>
            <a:pPr algn="ctr">
              <a:buNone/>
            </a:pPr>
            <a:r>
              <a:rPr lang="pt-PT" dirty="0" smtClean="0"/>
              <a:t> pela atenção!</a:t>
            </a:r>
            <a:endParaRPr lang="pt-PT" dirty="0"/>
          </a:p>
        </p:txBody>
      </p:sp>
      <p:sp>
        <p:nvSpPr>
          <p:cNvPr id="4" name="TextBox 3"/>
          <p:cNvSpPr txBox="1"/>
          <p:nvPr/>
        </p:nvSpPr>
        <p:spPr>
          <a:xfrm>
            <a:off x="4357686" y="4857760"/>
            <a:ext cx="4214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Por: </a:t>
            </a:r>
            <a:r>
              <a:rPr lang="pt-PT" b="1" dirty="0" smtClean="0">
                <a:solidFill>
                  <a:srgbClr val="002060"/>
                </a:solidFill>
              </a:rPr>
              <a:t>ALCIDES DE PINA</a:t>
            </a:r>
          </a:p>
          <a:p>
            <a:r>
              <a:rPr lang="pt-PT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Vereador do Pelouro de Administração Geral e Urbanismo da CM Rª Grande de Santiago – Cabo Verde</a:t>
            </a:r>
          </a:p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539552" y="836712"/>
            <a:ext cx="3312368" cy="52322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 Old Face" pitchFamily="18" charset="0"/>
                <a:cs typeface="Arabic Typesetting" pitchFamily="66" charset="-78"/>
              </a:rPr>
              <a:t>Evolução da Cidade</a:t>
            </a:r>
            <a:endParaRPr lang="pt-PT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skerville Old Face" pitchFamily="18" charset="0"/>
              <a:cs typeface="Arabic Typesetting" pitchFamily="66" charset="-78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820472" cy="1143000"/>
          </a:xfrm>
        </p:spPr>
        <p:txBody>
          <a:bodyPr/>
          <a:lstStyle/>
          <a:p>
            <a:r>
              <a:rPr lang="pt-PT" dirty="0" smtClean="0"/>
              <a:t> </a:t>
            </a:r>
            <a:endParaRPr lang="pt-PT" dirty="0"/>
          </a:p>
        </p:txBody>
      </p:sp>
      <p:pic>
        <p:nvPicPr>
          <p:cNvPr id="4" name="Marcador de Posição de Conteúdo 3" descr="Cidade Velh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07791" y="3717032"/>
            <a:ext cx="4340673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 descr="Hsitória da Cidade Velha 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95920" y="836712"/>
            <a:ext cx="4352544" cy="260299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CaixaDeTexto 6"/>
          <p:cNvSpPr txBox="1"/>
          <p:nvPr/>
        </p:nvSpPr>
        <p:spPr>
          <a:xfrm>
            <a:off x="107504" y="1700808"/>
            <a:ext cx="410445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pt-PT" sz="1400" dirty="0" smtClean="0"/>
              <a:t> Entre os Sec. XV e XVI existiram cerca de 500 sobrados e 24 templos, o que diz do tamanho e importância do burgo. </a:t>
            </a:r>
          </a:p>
          <a:p>
            <a:pPr algn="just"/>
            <a:endParaRPr lang="pt-PT" sz="1400" dirty="0" smtClean="0"/>
          </a:p>
          <a:p>
            <a:pPr algn="just">
              <a:buFont typeface="Wingdings" pitchFamily="2" charset="2"/>
              <a:buChar char="v"/>
            </a:pPr>
            <a:r>
              <a:rPr lang="pt-PT" sz="1400" dirty="0" smtClean="0"/>
              <a:t> Com o abandono da cidade em consequência das pestes, das fomes, dos ataques dos corsários e da forte repressão pombalina, o povoamento caiu em ruinas, perdendo-se muitos monumentos, incluindo azulejarias da Igreja  da Nossa Sra. Do Rosário e o seu recheio.</a:t>
            </a:r>
          </a:p>
          <a:p>
            <a:pPr algn="just"/>
            <a:endParaRPr lang="pt-PT" sz="1400" dirty="0" smtClean="0"/>
          </a:p>
          <a:p>
            <a:pPr algn="just">
              <a:buFont typeface="Wingdings" pitchFamily="2" charset="2"/>
              <a:buChar char="v"/>
            </a:pPr>
            <a:r>
              <a:rPr lang="pt-PT" sz="1400" dirty="0" smtClean="0"/>
              <a:t> A recuperação do estatuto de cidade, em consequência dos esforços e pretensões engendradas depois da Independência Nacional, sobretudo e depois 1990, trouxe importantes avanços quer na investigação histórica, quer no turismo.</a:t>
            </a:r>
          </a:p>
          <a:p>
            <a:pPr algn="just"/>
            <a:endParaRPr lang="pt-PT" sz="1400" dirty="0" smtClean="0"/>
          </a:p>
          <a:p>
            <a:pPr algn="just">
              <a:buFont typeface="Wingdings" pitchFamily="2" charset="2"/>
              <a:buChar char="v"/>
            </a:pPr>
            <a:r>
              <a:rPr lang="pt-PT" sz="1400" dirty="0" smtClean="0"/>
              <a:t>As limitações resultantes de ser consideradas Património Histórico obrigam a procurar soluções arquitetónicas e urbanísticas (criação da futura Cidade Nova).</a:t>
            </a:r>
            <a:endParaRPr lang="pt-P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03040" y="116632"/>
            <a:ext cx="8229600" cy="1143000"/>
          </a:xfrm>
        </p:spPr>
        <p:txBody>
          <a:bodyPr/>
          <a:lstStyle/>
          <a:p>
            <a:r>
              <a:rPr lang="pt-PT" dirty="0" smtClean="0"/>
              <a:t>Sé Catedral</a:t>
            </a:r>
            <a:endParaRPr lang="pt-PT" dirty="0"/>
          </a:p>
        </p:txBody>
      </p:sp>
      <p:pic>
        <p:nvPicPr>
          <p:cNvPr id="4" name="Marcador de Posição de Conteúdo 3" descr="Hsitória da Cidade Velha 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124744"/>
            <a:ext cx="4024913" cy="2304256"/>
          </a:xfrm>
          <a:ln>
            <a:solidFill>
              <a:schemeClr val="tx1"/>
            </a:solidFill>
          </a:ln>
        </p:spPr>
      </p:pic>
      <p:pic>
        <p:nvPicPr>
          <p:cNvPr id="5" name="Imagem 4" descr="Hsitória da Cidade Velha 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1412776"/>
            <a:ext cx="4328160" cy="2456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m 5" descr="AC CATEDRAL (37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501008"/>
            <a:ext cx="3672407" cy="23042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aixaDeTexto 6"/>
          <p:cNvSpPr txBox="1"/>
          <p:nvPr/>
        </p:nvSpPr>
        <p:spPr>
          <a:xfrm>
            <a:off x="4427984" y="4149080"/>
            <a:ext cx="446449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pt-PT" sz="1400" dirty="0" smtClean="0"/>
              <a:t>Iniciada no Sec. XVII e concluída um Sec depois com mármores vindo de Portugal.</a:t>
            </a:r>
          </a:p>
          <a:p>
            <a:pPr>
              <a:buFont typeface="Wingdings" pitchFamily="2" charset="2"/>
              <a:buChar char="v"/>
            </a:pPr>
            <a:endParaRPr lang="pt-PT" sz="1400" dirty="0" smtClean="0"/>
          </a:p>
          <a:p>
            <a:pPr>
              <a:buFont typeface="Wingdings" pitchFamily="2" charset="2"/>
              <a:buChar char="v"/>
            </a:pPr>
            <a:r>
              <a:rPr lang="pt-PT" sz="1400" dirty="0" smtClean="0"/>
              <a:t>Apenas teve 12 anos de vida.</a:t>
            </a:r>
          </a:p>
          <a:p>
            <a:pPr>
              <a:buFont typeface="Wingdings" pitchFamily="2" charset="2"/>
              <a:buChar char="v"/>
            </a:pPr>
            <a:endParaRPr lang="pt-PT" sz="1400" dirty="0" smtClean="0"/>
          </a:p>
          <a:p>
            <a:pPr>
              <a:buFont typeface="Wingdings" pitchFamily="2" charset="2"/>
              <a:buChar char="v"/>
            </a:pPr>
            <a:r>
              <a:rPr lang="pt-PT" sz="1400" dirty="0" smtClean="0"/>
              <a:t>Está em recuperação desde 1986, existindo projeto do arquiteto Sisa Vieira.</a:t>
            </a:r>
          </a:p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3960440" cy="620688"/>
          </a:xfrm>
        </p:spPr>
        <p:txBody>
          <a:bodyPr>
            <a:normAutofit/>
          </a:bodyPr>
          <a:lstStyle/>
          <a:p>
            <a:r>
              <a:rPr lang="pt-PT" sz="3200" dirty="0" smtClean="0"/>
              <a:t>Fortaleza São Felipe</a:t>
            </a:r>
            <a:endParaRPr lang="pt-PT" sz="3200" dirty="0"/>
          </a:p>
        </p:txBody>
      </p:sp>
      <p:pic>
        <p:nvPicPr>
          <p:cNvPr id="4" name="Marcador de Posição de Conteúdo 3" descr="DSC005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3933056"/>
            <a:ext cx="7200800" cy="2376264"/>
          </a:xfrm>
        </p:spPr>
      </p:pic>
      <p:pic>
        <p:nvPicPr>
          <p:cNvPr id="5" name="Imagem 4" descr="f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772816"/>
            <a:ext cx="7200800" cy="19442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971600" y="764704"/>
            <a:ext cx="83529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pt-PT" sz="1400" dirty="0" smtClean="0"/>
              <a:t>Mandado erguer por Felipe I, para a defender dos ataques Corsários</a:t>
            </a:r>
          </a:p>
          <a:p>
            <a:pPr>
              <a:buFont typeface="Wingdings" pitchFamily="2" charset="2"/>
              <a:buChar char="v"/>
            </a:pPr>
            <a:r>
              <a:rPr lang="pt-PT" sz="1400" b="1" dirty="0" smtClean="0"/>
              <a:t>Projeto de arquitetura : </a:t>
            </a:r>
            <a:r>
              <a:rPr lang="pt-PT" sz="1400" dirty="0" smtClean="0"/>
              <a:t>Arquiteto militar gaditano Diego Flores de Valdez, no Sec. XVII</a:t>
            </a:r>
          </a:p>
          <a:p>
            <a:pPr>
              <a:buFont typeface="Wingdings" pitchFamily="2" charset="2"/>
              <a:buChar char="v"/>
            </a:pPr>
            <a:r>
              <a:rPr lang="pt-PT" sz="1400" b="1" dirty="0" smtClean="0"/>
              <a:t>Obras de reabilitação e Restauro: </a:t>
            </a:r>
            <a:r>
              <a:rPr lang="pt-PT" sz="1400" dirty="0" smtClean="0"/>
              <a:t>Década de 90   </a:t>
            </a:r>
            <a:endParaRPr lang="pt-P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6696744" cy="1143000"/>
          </a:xfrm>
        </p:spPr>
        <p:txBody>
          <a:bodyPr/>
          <a:lstStyle/>
          <a:p>
            <a:r>
              <a:rPr lang="pt-PT" dirty="0" smtClean="0"/>
              <a:t>Convento São Francisco</a:t>
            </a:r>
            <a:endParaRPr lang="pt-PT" dirty="0"/>
          </a:p>
        </p:txBody>
      </p:sp>
      <p:pic>
        <p:nvPicPr>
          <p:cNvPr id="4" name="Marcador de Posição de Conteúdo 3" descr="Hsitória da Cidade Velha 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2154264"/>
            <a:ext cx="2592288" cy="4155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 descr="DSC004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3501008"/>
            <a:ext cx="4248472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aixaDeTexto 4"/>
          <p:cNvSpPr txBox="1"/>
          <p:nvPr/>
        </p:nvSpPr>
        <p:spPr>
          <a:xfrm>
            <a:off x="3563888" y="1268760"/>
            <a:ext cx="44644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pt-PT" sz="1600" b="1" dirty="0" smtClean="0"/>
              <a:t>Construção: </a:t>
            </a:r>
            <a:r>
              <a:rPr lang="pt-PT" sz="1600" dirty="0" smtClean="0"/>
              <a:t>Sec. XVII</a:t>
            </a:r>
          </a:p>
          <a:p>
            <a:pPr>
              <a:buFont typeface="Wingdings" pitchFamily="2" charset="2"/>
              <a:buChar char="v"/>
            </a:pPr>
            <a:endParaRPr lang="pt-PT" sz="1600" dirty="0" smtClean="0"/>
          </a:p>
          <a:p>
            <a:pPr>
              <a:buFont typeface="Wingdings" pitchFamily="2" charset="2"/>
              <a:buChar char="v"/>
            </a:pPr>
            <a:r>
              <a:rPr lang="pt-PT" sz="1600" b="1" dirty="0" smtClean="0"/>
              <a:t>Origem: </a:t>
            </a:r>
            <a:r>
              <a:rPr lang="pt-PT" sz="1600" dirty="0" smtClean="0"/>
              <a:t>Franciscana</a:t>
            </a:r>
          </a:p>
          <a:p>
            <a:endParaRPr lang="pt-PT" sz="1600" dirty="0" smtClean="0"/>
          </a:p>
          <a:p>
            <a:pPr>
              <a:buFont typeface="Wingdings" pitchFamily="2" charset="2"/>
              <a:buChar char="v"/>
            </a:pPr>
            <a:r>
              <a:rPr lang="pt-PT" sz="1600" b="1" dirty="0" smtClean="0"/>
              <a:t>Obras de Reabilitação: </a:t>
            </a:r>
            <a:r>
              <a:rPr lang="pt-PT" sz="1600" dirty="0" smtClean="0"/>
              <a:t>Década de 90</a:t>
            </a:r>
          </a:p>
          <a:p>
            <a:pPr>
              <a:buFont typeface="Wingdings" pitchFamily="2" charset="2"/>
              <a:buChar char="v"/>
            </a:pPr>
            <a:endParaRPr lang="pt-PT" sz="1600" dirty="0" smtClean="0"/>
          </a:p>
          <a:p>
            <a:r>
              <a:rPr lang="pt-PT" sz="1600" dirty="0" smtClean="0"/>
              <a:t>Tem sido palco dos grandes eventos Nacionais e Locais</a:t>
            </a:r>
            <a:endParaRPr lang="pt-PT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2840" y="116632"/>
            <a:ext cx="8229600" cy="1143000"/>
          </a:xfrm>
        </p:spPr>
        <p:txBody>
          <a:bodyPr/>
          <a:lstStyle/>
          <a:p>
            <a:r>
              <a:rPr lang="pt-PT" dirty="0" smtClean="0"/>
              <a:t>Igreja Nossa Sra. Do Rosário</a:t>
            </a:r>
            <a:endParaRPr lang="pt-PT" dirty="0"/>
          </a:p>
        </p:txBody>
      </p:sp>
      <p:pic>
        <p:nvPicPr>
          <p:cNvPr id="4" name="Marcador de Posição de Conteúdo 3" descr="Covento S. Francisc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07904" y="3573016"/>
            <a:ext cx="4460623" cy="2620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 descr="Hsitória da Cidade Velha 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4613" y="3356992"/>
            <a:ext cx="2222553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1619672" y="1340768"/>
            <a:ext cx="640871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pt-PT" sz="1600" b="1" dirty="0" smtClean="0"/>
              <a:t>Data de construção:</a:t>
            </a:r>
            <a:r>
              <a:rPr lang="pt-PT" sz="1600" dirty="0" smtClean="0"/>
              <a:t> Sec. XVI, é a mais antiga Igreja construída pelos Portugueses que hoje existe.</a:t>
            </a:r>
          </a:p>
          <a:p>
            <a:pPr algn="just">
              <a:buFont typeface="Wingdings" pitchFamily="2" charset="2"/>
              <a:buChar char="v"/>
            </a:pPr>
            <a:endParaRPr lang="pt-PT" sz="1600" dirty="0" smtClean="0"/>
          </a:p>
          <a:p>
            <a:pPr algn="just">
              <a:buFont typeface="Wingdings" pitchFamily="2" charset="2"/>
              <a:buChar char="v"/>
            </a:pPr>
            <a:r>
              <a:rPr lang="pt-PT" sz="1600" dirty="0" smtClean="0"/>
              <a:t>É um dos monumentos Africanos que possuí capela de origem Manuelina. Templo de origem Dominicana.</a:t>
            </a:r>
          </a:p>
          <a:p>
            <a:pPr algn="just"/>
            <a:endParaRPr lang="pt-PT" sz="1600" dirty="0" smtClean="0"/>
          </a:p>
          <a:p>
            <a:pPr algn="just">
              <a:buFont typeface="Wingdings" pitchFamily="2" charset="2"/>
              <a:buChar char="v"/>
            </a:pPr>
            <a:r>
              <a:rPr lang="pt-PT" sz="1600" dirty="0" smtClean="0"/>
              <a:t>Recuperada na década de 90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pt-PT" dirty="0" smtClean="0"/>
              <a:t>Pelourinho</a:t>
            </a:r>
            <a:endParaRPr lang="pt-PT" dirty="0"/>
          </a:p>
        </p:txBody>
      </p:sp>
      <p:pic>
        <p:nvPicPr>
          <p:cNvPr id="4" name="Marcador de Posição de Conteúdo 3" descr="Hsitória da Cidade Velha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114545"/>
            <a:ext cx="2232248" cy="3506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 descr="294061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1988840"/>
            <a:ext cx="2322258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aixaDeTexto 5"/>
          <p:cNvSpPr txBox="1"/>
          <p:nvPr/>
        </p:nvSpPr>
        <p:spPr>
          <a:xfrm>
            <a:off x="5436096" y="1556792"/>
            <a:ext cx="34563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pt-PT" sz="1600" dirty="0" smtClean="0"/>
              <a:t> Símbolo do poder Municipal;</a:t>
            </a:r>
          </a:p>
          <a:p>
            <a:pPr>
              <a:buFont typeface="Wingdings" pitchFamily="2" charset="2"/>
              <a:buChar char="v"/>
            </a:pPr>
            <a:endParaRPr lang="pt-PT" sz="1600" dirty="0" smtClean="0"/>
          </a:p>
          <a:p>
            <a:pPr>
              <a:buFont typeface="Wingdings" pitchFamily="2" charset="2"/>
              <a:buChar char="v"/>
            </a:pPr>
            <a:r>
              <a:rPr lang="pt-PT" sz="1600" dirty="0" smtClean="0"/>
              <a:t> É um dos monumentos Manuelinos de Cidade Velha;</a:t>
            </a:r>
          </a:p>
          <a:p>
            <a:pPr>
              <a:buFont typeface="Wingdings" pitchFamily="2" charset="2"/>
              <a:buChar char="v"/>
            </a:pPr>
            <a:endParaRPr lang="pt-PT" sz="1600" dirty="0" smtClean="0"/>
          </a:p>
          <a:p>
            <a:pPr>
              <a:buFont typeface="Wingdings" pitchFamily="2" charset="2"/>
              <a:buChar char="v"/>
            </a:pPr>
            <a:r>
              <a:rPr lang="pt-PT" sz="1600" dirty="0" smtClean="0"/>
              <a:t> Construção: Sec. XV em mármore;</a:t>
            </a:r>
          </a:p>
          <a:p>
            <a:pPr>
              <a:buFont typeface="Wingdings" pitchFamily="2" charset="2"/>
              <a:buChar char="v"/>
            </a:pPr>
            <a:endParaRPr lang="pt-PT" sz="1600" dirty="0" smtClean="0"/>
          </a:p>
          <a:p>
            <a:pPr>
              <a:buFont typeface="Wingdings" pitchFamily="2" charset="2"/>
              <a:buChar char="v"/>
            </a:pPr>
            <a:r>
              <a:rPr lang="pt-PT" sz="1600" dirty="0" smtClean="0"/>
              <a:t> Uma das primeiras recuperações da Cidade Velha, mudou de local de implantação e da primitiva base quadrangular.</a:t>
            </a:r>
            <a:endParaRPr lang="pt-PT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967</TotalTime>
  <Words>1403</Words>
  <Application>Microsoft Office PowerPoint</Application>
  <PresentationFormat>On-screen Show (4:3)</PresentationFormat>
  <Paragraphs>444</Paragraphs>
  <Slides>30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Tema do Office</vt:lpstr>
      <vt:lpstr>Slide 1</vt:lpstr>
      <vt:lpstr>PASSADO</vt:lpstr>
      <vt:lpstr>Mapa da Cidade Velha</vt:lpstr>
      <vt:lpstr> </vt:lpstr>
      <vt:lpstr>Sé Catedral</vt:lpstr>
      <vt:lpstr>Fortaleza São Felipe</vt:lpstr>
      <vt:lpstr>Convento São Francisco</vt:lpstr>
      <vt:lpstr>Igreja Nossa Sra. Do Rosário</vt:lpstr>
      <vt:lpstr>Pelourinho</vt:lpstr>
      <vt:lpstr>Baía da Cidade</vt:lpstr>
      <vt:lpstr>Investigações Cientificas na Cidade Velha</vt:lpstr>
      <vt:lpstr>Presente</vt:lpstr>
      <vt:lpstr>Desenvolvimento Cultural e Turístico</vt:lpstr>
      <vt:lpstr>Conservação de Monumentos</vt:lpstr>
      <vt:lpstr>Melhorias de Acesso e Arruamento</vt:lpstr>
      <vt:lpstr>Melhorias de Cobertura, Fachadas e Instalação de casas de banho</vt:lpstr>
      <vt:lpstr>Rua Banana</vt:lpstr>
      <vt:lpstr>O FUTURO</vt:lpstr>
      <vt:lpstr>Previsão de mais de 4000 fogos além de centros de equipamentos públicos, comerciais e espaços de lazer, cultura e desporto.</vt:lpstr>
      <vt:lpstr>Reabilitação dos Fortes de defesa e seus acessos</vt:lpstr>
      <vt:lpstr>Requalificação do Centro do Sitio Histórico  </vt:lpstr>
      <vt:lpstr>Requalificação da Orla Marítima</vt:lpstr>
      <vt:lpstr>Slide 23</vt:lpstr>
      <vt:lpstr>Slide 24</vt:lpstr>
      <vt:lpstr>Casa da Lusofonia</vt:lpstr>
      <vt:lpstr>Slide 26</vt:lpstr>
      <vt:lpstr>Evolução do Turismo</vt:lpstr>
      <vt:lpstr>Programação de Cruzeiros em Santiago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Malco Santos</dc:creator>
  <cp:lastModifiedBy>park</cp:lastModifiedBy>
  <cp:revision>186</cp:revision>
  <dcterms:created xsi:type="dcterms:W3CDTF">2013-12-05T15:08:54Z</dcterms:created>
  <dcterms:modified xsi:type="dcterms:W3CDTF">2013-12-12T19:01:10Z</dcterms:modified>
</cp:coreProperties>
</file>