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1" r:id="rId2"/>
    <p:sldMasterId id="2147483698" r:id="rId3"/>
    <p:sldMasterId id="2147483686" r:id="rId4"/>
    <p:sldMasterId id="2147483674" r:id="rId5"/>
    <p:sldMasterId id="2147483661" r:id="rId6"/>
  </p:sldMasterIdLst>
  <p:notesMasterIdLst>
    <p:notesMasterId r:id="rId29"/>
  </p:notesMasterIdLst>
  <p:sldIdLst>
    <p:sldId id="256" r:id="rId7"/>
    <p:sldId id="25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6" r:id="rId16"/>
    <p:sldId id="297" r:id="rId17"/>
    <p:sldId id="298" r:id="rId18"/>
    <p:sldId id="299" r:id="rId19"/>
    <p:sldId id="300" r:id="rId20"/>
    <p:sldId id="301" r:id="rId21"/>
    <p:sldId id="303" r:id="rId22"/>
    <p:sldId id="309" r:id="rId23"/>
    <p:sldId id="304" r:id="rId24"/>
    <p:sldId id="305" r:id="rId25"/>
    <p:sldId id="306" r:id="rId26"/>
    <p:sldId id="307" r:id="rId27"/>
    <p:sldId id="308" r:id="rId28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215"/>
    <a:srgbClr val="FFD629"/>
    <a:srgbClr val="FFD009"/>
    <a:srgbClr val="FF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41" autoAdjust="0"/>
  </p:normalViewPr>
  <p:slideViewPr>
    <p:cSldViewPr>
      <p:cViewPr varScale="1">
        <p:scale>
          <a:sx n="81" d="100"/>
          <a:sy n="81" d="100"/>
        </p:scale>
        <p:origin x="-51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-2040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5318E6-B844-4BAF-BB68-B6E4FF4AAC38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D91B17-00C5-49ED-960E-E24B2315875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M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paulo.pais\Os meus documentos\As minhas imagens\Logotipo CML_fonteDIN_hor_1 cor.jpg"/>
          <p:cNvPicPr>
            <a:picLocks noChangeAspect="1" noChangeArrowheads="1"/>
          </p:cNvPicPr>
          <p:nvPr userDrawn="1"/>
        </p:nvPicPr>
        <p:blipFill>
          <a:blip r:embed="rId2" cstate="print"/>
          <a:srcRect b="17252"/>
          <a:stretch>
            <a:fillRect/>
          </a:stretch>
        </p:blipFill>
        <p:spPr bwMode="auto">
          <a:xfrm>
            <a:off x="7884368" y="6132932"/>
            <a:ext cx="1163002" cy="6804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21FC17-CF9F-4684-AD03-3FBDC37AC883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E322B0-E058-4935-8B9A-96C102D766C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21FC17-CF9F-4684-AD03-3FBDC37AC883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E322B0-E058-4935-8B9A-96C102D766C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21FC17-CF9F-4684-AD03-3FBDC37AC883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E322B0-E058-4935-8B9A-96C102D766C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21FC17-CF9F-4684-AD03-3FBDC37AC883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E322B0-E058-4935-8B9A-96C102D766C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pt-PT" smtClean="0"/>
              <a:t>Click to edit Master subtitle style</a:t>
            </a:r>
            <a:endParaRPr lang="pt-B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04376-AF60-4A72-BB88-A8C19099B75A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1F7E1-A47E-4B13-A4C3-36E2B91CAF2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04376-AF60-4A72-BB88-A8C19099B75A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1F7E1-A47E-4B13-A4C3-36E2B91CAF2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04376-AF60-4A72-BB88-A8C19099B75A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1F7E1-A47E-4B13-A4C3-36E2B91CAF2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04376-AF60-4A72-BB88-A8C19099B75A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1F7E1-A47E-4B13-A4C3-36E2B91CAF2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M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paulo.pais\Os meus documentos\As minhas imagens\Logotipo CML_fonteDIN_hor_1 cor.jpg"/>
          <p:cNvPicPr>
            <a:picLocks noChangeAspect="1" noChangeArrowheads="1"/>
          </p:cNvPicPr>
          <p:nvPr userDrawn="1"/>
        </p:nvPicPr>
        <p:blipFill>
          <a:blip r:embed="rId2" cstate="print"/>
          <a:srcRect b="17252"/>
          <a:stretch>
            <a:fillRect/>
          </a:stretch>
        </p:blipFill>
        <p:spPr bwMode="auto">
          <a:xfrm>
            <a:off x="7884368" y="6132932"/>
            <a:ext cx="1163002" cy="6804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04376-AF60-4A72-BB88-A8C19099B75A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1F7E1-A47E-4B13-A4C3-36E2B91CAF2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04376-AF60-4A72-BB88-A8C19099B75A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1F7E1-A47E-4B13-A4C3-36E2B91CAF2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04376-AF60-4A72-BB88-A8C19099B75A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1F7E1-A47E-4B13-A4C3-36E2B91CAF2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04376-AF60-4A72-BB88-A8C19099B75A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1F7E1-A47E-4B13-A4C3-36E2B91CAF2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04376-AF60-4A72-BB88-A8C19099B75A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1F7E1-A47E-4B13-A4C3-36E2B91CAF2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04376-AF60-4A72-BB88-A8C19099B75A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1F7E1-A47E-4B13-A4C3-36E2B91CAF2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04376-AF60-4A72-BB88-A8C19099B75A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1F7E1-A47E-4B13-A4C3-36E2B91CAF2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8DFE4-D900-4633-8209-9014D5DFF607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FC0B8-77A2-4418-820B-BD5B4FA9C3C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8DFE4-D900-4633-8209-9014D5DFF607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FC0B8-77A2-4418-820B-BD5B4FA9C3C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8DFE4-D900-4633-8209-9014D5DFF607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FC0B8-77A2-4418-820B-BD5B4FA9C3C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21FC17-CF9F-4684-AD03-3FBDC37AC883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E322B0-E058-4935-8B9A-96C102D766C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8DFE4-D900-4633-8209-9014D5DFF607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FC0B8-77A2-4418-820B-BD5B4FA9C3C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8DFE4-D900-4633-8209-9014D5DFF607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FC0B8-77A2-4418-820B-BD5B4FA9C3C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8DFE4-D900-4633-8209-9014D5DFF607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FC0B8-77A2-4418-820B-BD5B4FA9C3C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8DFE4-D900-4633-8209-9014D5DFF607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FC0B8-77A2-4418-820B-BD5B4FA9C3C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8DFE4-D900-4633-8209-9014D5DFF607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FC0B8-77A2-4418-820B-BD5B4FA9C3C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8DFE4-D900-4633-8209-9014D5DFF607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FC0B8-77A2-4418-820B-BD5B4FA9C3C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8DFE4-D900-4633-8209-9014D5DFF607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FC0B8-77A2-4418-820B-BD5B4FA9C3C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8DFE4-D900-4633-8209-9014D5DFF607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FC0B8-77A2-4418-820B-BD5B4FA9C3C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360C-244B-4123-B772-D9DE5D1DCC86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E0D1D-AF11-4190-9C9E-ACA307DD4EFE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360C-244B-4123-B772-D9DE5D1DCC86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E0D1D-AF11-4190-9C9E-ACA307DD4EFE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21FC17-CF9F-4684-AD03-3FBDC37AC883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E322B0-E058-4935-8B9A-96C102D766C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360C-244B-4123-B772-D9DE5D1DCC86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E0D1D-AF11-4190-9C9E-ACA307DD4EFE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360C-244B-4123-B772-D9DE5D1DCC86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E0D1D-AF11-4190-9C9E-ACA307DD4EFE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360C-244B-4123-B772-D9DE5D1DCC86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E0D1D-AF11-4190-9C9E-ACA307DD4EFE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360C-244B-4123-B772-D9DE5D1DCC86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E0D1D-AF11-4190-9C9E-ACA307DD4EFE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360C-244B-4123-B772-D9DE5D1DCC86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E0D1D-AF11-4190-9C9E-ACA307DD4EFE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360C-244B-4123-B772-D9DE5D1DCC86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E0D1D-AF11-4190-9C9E-ACA307DD4EFE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360C-244B-4123-B772-D9DE5D1DCC86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E0D1D-AF11-4190-9C9E-ACA307DD4EFE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360C-244B-4123-B772-D9DE5D1DCC86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E0D1D-AF11-4190-9C9E-ACA307DD4EFE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360C-244B-4123-B772-D9DE5D1DCC86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E0D1D-AF11-4190-9C9E-ACA307DD4EFE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6225-9C27-49E4-B014-E4E55B39BFFA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A129-DD0A-4C1F-BAD6-3FF7E05E218C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21FC17-CF9F-4684-AD03-3FBDC37AC883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E322B0-E058-4935-8B9A-96C102D766C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6225-9C27-49E4-B014-E4E55B39BFFA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A129-DD0A-4C1F-BAD6-3FF7E05E218C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6225-9C27-49E4-B014-E4E55B39BFFA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A129-DD0A-4C1F-BAD6-3FF7E05E218C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6225-9C27-49E4-B014-E4E55B39BFFA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A129-DD0A-4C1F-BAD6-3FF7E05E218C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6225-9C27-49E4-B014-E4E55B39BFFA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A129-DD0A-4C1F-BAD6-3FF7E05E218C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6225-9C27-49E4-B014-E4E55B39BFFA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A129-DD0A-4C1F-BAD6-3FF7E05E218C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6225-9C27-49E4-B014-E4E55B39BFFA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A129-DD0A-4C1F-BAD6-3FF7E05E218C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6225-9C27-49E4-B014-E4E55B39BFFA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A129-DD0A-4C1F-BAD6-3FF7E05E218C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6225-9C27-49E4-B014-E4E55B39BFFA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A129-DD0A-4C1F-BAD6-3FF7E05E218C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6225-9C27-49E4-B014-E4E55B39BFFA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A129-DD0A-4C1F-BAD6-3FF7E05E218C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56225-9C27-49E4-B014-E4E55B39BFFA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A129-DD0A-4C1F-BAD6-3FF7E05E218C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21FC17-CF9F-4684-AD03-3FBDC37AC883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E322B0-E058-4935-8B9A-96C102D766C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F5AE4-3B42-4292-8BB4-6ADAB282B0DA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1AA59-99D1-4676-86A6-0863FBEA79E0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F5AE4-3B42-4292-8BB4-6ADAB282B0DA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1AA59-99D1-4676-86A6-0863FBEA79E0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F5AE4-3B42-4292-8BB4-6ADAB282B0DA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1AA59-99D1-4676-86A6-0863FBEA79E0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F5AE4-3B42-4292-8BB4-6ADAB282B0DA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1AA59-99D1-4676-86A6-0863FBEA79E0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F5AE4-3B42-4292-8BB4-6ADAB282B0DA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1AA59-99D1-4676-86A6-0863FBEA79E0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F5AE4-3B42-4292-8BB4-6ADAB282B0DA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1AA59-99D1-4676-86A6-0863FBEA79E0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F5AE4-3B42-4292-8BB4-6ADAB282B0DA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1AA59-99D1-4676-86A6-0863FBEA79E0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F5AE4-3B42-4292-8BB4-6ADAB282B0DA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1AA59-99D1-4676-86A6-0863FBEA79E0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F5AE4-3B42-4292-8BB4-6ADAB282B0DA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1AA59-99D1-4676-86A6-0863FBEA79E0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F5AE4-3B42-4292-8BB4-6ADAB282B0DA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1AA59-99D1-4676-86A6-0863FBEA79E0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21FC17-CF9F-4684-AD03-3FBDC37AC883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E322B0-E058-4935-8B9A-96C102D766C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F5AE4-3B42-4292-8BB4-6ADAB282B0DA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1AA59-99D1-4676-86A6-0863FBEA79E0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21FC17-CF9F-4684-AD03-3FBDC37AC883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E322B0-E058-4935-8B9A-96C102D766C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21FC17-CF9F-4684-AD03-3FBDC37AC883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E322B0-E058-4935-8B9A-96C102D766C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paulo.pais\Os meus documentos\As minhas imagens\Logotipo CML_fonteDIN_hor_1 cor.jpg"/>
          <p:cNvPicPr>
            <a:picLocks noChangeAspect="1" noChangeArrowheads="1"/>
          </p:cNvPicPr>
          <p:nvPr userDrawn="1"/>
        </p:nvPicPr>
        <p:blipFill>
          <a:blip r:embed="rId17" cstate="print"/>
          <a:srcRect b="17252"/>
          <a:stretch>
            <a:fillRect/>
          </a:stretch>
        </p:blipFill>
        <p:spPr bwMode="auto">
          <a:xfrm>
            <a:off x="7884368" y="6132932"/>
            <a:ext cx="1163002" cy="680444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3" r:id="rId2"/>
    <p:sldLayoutId id="2147483710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73" r:id="rId14"/>
    <p:sldLayoutId id="2147483724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04376-AF60-4A72-BB88-A8C19099B75A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1F7E1-A47E-4B13-A4C3-36E2B91CAF2A}" type="slidenum">
              <a:rPr lang="pt-PT" smtClean="0"/>
              <a:pPr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8DFE4-D900-4633-8209-9014D5DFF607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FC0B8-77A2-4418-820B-BD5B4FA9C3C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0360C-244B-4123-B772-D9DE5D1DCC86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E0D1D-AF11-4190-9C9E-ACA307DD4EFE}" type="slidenum">
              <a:rPr lang="pt-PT" smtClean="0"/>
              <a:pPr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56225-9C27-49E4-B014-E4E55B39BFFA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1A129-DD0A-4C1F-BAD6-3FF7E05E218C}" type="slidenum">
              <a:rPr lang="pt-PT" smtClean="0"/>
              <a:pPr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F5AE4-3B42-4292-8BB4-6ADAB282B0DA}" type="datetimeFigureOut">
              <a:rPr lang="pt-PT" smtClean="0"/>
              <a:pPr/>
              <a:t>12-12-2013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1AA59-99D1-4676-86A6-0863FBEA79E0}" type="slidenum">
              <a:rPr lang="pt-PT" smtClean="0"/>
              <a:pPr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5652120" y="2211829"/>
            <a:ext cx="34918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III ENCONTRO TÉCNICO DA REDE</a:t>
            </a:r>
          </a:p>
          <a:p>
            <a:endParaRPr lang="pt-PT" b="1" dirty="0"/>
          </a:p>
          <a:p>
            <a:r>
              <a:rPr lang="pt-PT" b="1" dirty="0" smtClean="0"/>
              <a:t>A REGENERAÇÃO URBANA DA FRENTE RIBEIRINHA DE LISBOA</a:t>
            </a:r>
          </a:p>
          <a:p>
            <a:endParaRPr lang="pt-PT" dirty="0" smtClean="0"/>
          </a:p>
          <a:p>
            <a:r>
              <a:rPr lang="pt-PT" dirty="0" smtClean="0"/>
              <a:t>LISBOA,  13 DE DEZEMBRO DE 2013</a:t>
            </a:r>
          </a:p>
          <a:p>
            <a:endParaRPr lang="pt-PT" dirty="0" smtClean="0"/>
          </a:p>
          <a:p>
            <a:r>
              <a:rPr lang="pt-PT" b="1" dirty="0" smtClean="0"/>
              <a:t>PAULO PRAZERES PAIS</a:t>
            </a:r>
          </a:p>
          <a:p>
            <a:endParaRPr lang="pt-PT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6562" t="27125" r="12719" b="20376"/>
          <a:stretch>
            <a:fillRect/>
          </a:stretch>
        </p:blipFill>
        <p:spPr bwMode="auto">
          <a:xfrm>
            <a:off x="-1" y="1772816"/>
            <a:ext cx="5609423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G:\Madrid\04.jpg"/>
          <p:cNvPicPr>
            <a:picLocks noChangeAspect="1" noChangeArrowheads="1"/>
          </p:cNvPicPr>
          <p:nvPr/>
        </p:nvPicPr>
        <p:blipFill>
          <a:blip r:embed="rId2" cstate="print"/>
          <a:srcRect l="1689" t="23958" r="2844" b="25419"/>
          <a:stretch>
            <a:fillRect/>
          </a:stretch>
        </p:blipFill>
        <p:spPr bwMode="auto">
          <a:xfrm>
            <a:off x="361652" y="3025090"/>
            <a:ext cx="8184059" cy="3069422"/>
          </a:xfrm>
          <a:prstGeom prst="rect">
            <a:avLst/>
          </a:prstGeom>
          <a:noFill/>
        </p:spPr>
      </p:pic>
      <p:sp>
        <p:nvSpPr>
          <p:cNvPr id="24" name="CaixaDeTexto 23"/>
          <p:cNvSpPr txBox="1"/>
          <p:nvPr/>
        </p:nvSpPr>
        <p:spPr>
          <a:xfrm>
            <a:off x="348258" y="6375797"/>
            <a:ext cx="4339828" cy="341919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pt-PT" smtClean="0"/>
              <a:t>Autor: João Luís Carrilho da Graça</a:t>
            </a:r>
            <a:endParaRPr lang="pt-PT"/>
          </a:p>
        </p:txBody>
      </p:sp>
      <p:sp>
        <p:nvSpPr>
          <p:cNvPr id="26" name="CaixaDeTexto 25"/>
          <p:cNvSpPr txBox="1"/>
          <p:nvPr/>
        </p:nvSpPr>
        <p:spPr>
          <a:xfrm>
            <a:off x="348258" y="6081117"/>
            <a:ext cx="4848820" cy="324608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pt-PT" sz="1700" b="1" dirty="0" smtClean="0"/>
              <a:t>Plano de Pormenor da Boavista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2960192" y="3375422"/>
            <a:ext cx="1593949" cy="1272480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pt-PT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4421" y="0"/>
            <a:ext cx="2471531" cy="29869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4" name="Picture 2" descr="Aterro_Boavista_Nascente"/>
          <p:cNvPicPr>
            <a:picLocks noChangeAspect="1" noChangeArrowheads="1"/>
          </p:cNvPicPr>
          <p:nvPr/>
        </p:nvPicPr>
        <p:blipFill>
          <a:blip r:embed="rId4" cstate="print"/>
          <a:srcRect l="365" r="5488" b="-1028"/>
          <a:stretch>
            <a:fillRect/>
          </a:stretch>
        </p:blipFill>
        <p:spPr bwMode="auto">
          <a:xfrm>
            <a:off x="429742" y="694283"/>
            <a:ext cx="5584403" cy="2323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G:\Madrid\04.jpg"/>
          <p:cNvPicPr>
            <a:picLocks noChangeAspect="1" noChangeArrowheads="1"/>
          </p:cNvPicPr>
          <p:nvPr/>
        </p:nvPicPr>
        <p:blipFill>
          <a:blip r:embed="rId2" cstate="print"/>
          <a:srcRect l="1689" t="23958" r="2844" b="25419"/>
          <a:stretch>
            <a:fillRect/>
          </a:stretch>
        </p:blipFill>
        <p:spPr bwMode="auto">
          <a:xfrm>
            <a:off x="361652" y="3025090"/>
            <a:ext cx="8184059" cy="3069422"/>
          </a:xfrm>
          <a:prstGeom prst="rect">
            <a:avLst/>
          </a:prstGeom>
          <a:noFill/>
        </p:spPr>
      </p:pic>
      <p:sp>
        <p:nvSpPr>
          <p:cNvPr id="24" name="CaixaDeTexto 23"/>
          <p:cNvSpPr txBox="1"/>
          <p:nvPr/>
        </p:nvSpPr>
        <p:spPr>
          <a:xfrm>
            <a:off x="348258" y="6375797"/>
            <a:ext cx="4339828" cy="341919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pt-PT" smtClean="0"/>
              <a:t>Autor: Manuel Aires Mateus</a:t>
            </a:r>
            <a:endParaRPr lang="pt-PT"/>
          </a:p>
        </p:txBody>
      </p:sp>
      <p:sp>
        <p:nvSpPr>
          <p:cNvPr id="26" name="CaixaDeTexto 25"/>
          <p:cNvSpPr txBox="1"/>
          <p:nvPr/>
        </p:nvSpPr>
        <p:spPr>
          <a:xfrm>
            <a:off x="348258" y="6081116"/>
            <a:ext cx="2089548" cy="324608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pt-PT" sz="1700" b="1" dirty="0" smtClean="0"/>
              <a:t>Sede da EDP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3777258" y="3978176"/>
            <a:ext cx="468809" cy="428625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pt-PT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pic>
        <p:nvPicPr>
          <p:cNvPr id="102402" name="Picture 2" descr="G:\Madrid\Image_01.jpg"/>
          <p:cNvPicPr>
            <a:picLocks noChangeAspect="1" noChangeArrowheads="1"/>
          </p:cNvPicPr>
          <p:nvPr/>
        </p:nvPicPr>
        <p:blipFill>
          <a:blip r:embed="rId3" cstate="print"/>
          <a:srcRect r="4418"/>
          <a:stretch>
            <a:fillRect/>
          </a:stretch>
        </p:blipFill>
        <p:spPr bwMode="auto">
          <a:xfrm>
            <a:off x="416348" y="1"/>
            <a:ext cx="4057426" cy="2921770"/>
          </a:xfrm>
          <a:prstGeom prst="rect">
            <a:avLst/>
          </a:prstGeom>
          <a:noFill/>
        </p:spPr>
      </p:pic>
      <p:pic>
        <p:nvPicPr>
          <p:cNvPr id="102403" name="Picture 3" descr="G:\Madrid\Image_03.jpg"/>
          <p:cNvPicPr>
            <a:picLocks noChangeAspect="1" noChangeArrowheads="1"/>
          </p:cNvPicPr>
          <p:nvPr/>
        </p:nvPicPr>
        <p:blipFill>
          <a:blip r:embed="rId4" cstate="print"/>
          <a:srcRect l="4770"/>
          <a:stretch>
            <a:fillRect/>
          </a:stretch>
        </p:blipFill>
        <p:spPr bwMode="auto">
          <a:xfrm>
            <a:off x="4527352" y="0"/>
            <a:ext cx="4058544" cy="293340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2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G:\Madrid\04.jpg"/>
          <p:cNvPicPr>
            <a:picLocks noChangeAspect="1" noChangeArrowheads="1"/>
          </p:cNvPicPr>
          <p:nvPr/>
        </p:nvPicPr>
        <p:blipFill>
          <a:blip r:embed="rId2" cstate="print"/>
          <a:srcRect l="1689" t="23958" r="2844" b="25419"/>
          <a:stretch>
            <a:fillRect/>
          </a:stretch>
        </p:blipFill>
        <p:spPr bwMode="auto">
          <a:xfrm>
            <a:off x="361652" y="3025090"/>
            <a:ext cx="8184059" cy="3069422"/>
          </a:xfrm>
          <a:prstGeom prst="rect">
            <a:avLst/>
          </a:prstGeom>
          <a:noFill/>
        </p:spPr>
      </p:pic>
      <p:sp>
        <p:nvSpPr>
          <p:cNvPr id="24" name="CaixaDeTexto 23"/>
          <p:cNvSpPr txBox="1"/>
          <p:nvPr/>
        </p:nvSpPr>
        <p:spPr>
          <a:xfrm>
            <a:off x="348258" y="6375797"/>
            <a:ext cx="4339828" cy="341919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pt-PT" smtClean="0"/>
              <a:t>Autor: Grade Ribeiro e João Almeida</a:t>
            </a:r>
            <a:endParaRPr lang="pt-PT"/>
          </a:p>
        </p:txBody>
      </p:sp>
      <p:sp>
        <p:nvSpPr>
          <p:cNvPr id="26" name="CaixaDeTexto 25"/>
          <p:cNvSpPr txBox="1"/>
          <p:nvPr/>
        </p:nvSpPr>
        <p:spPr>
          <a:xfrm>
            <a:off x="348258" y="6081117"/>
            <a:ext cx="5746254" cy="326530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es-ES" sz="1700" b="1" dirty="0" err="1" smtClean="0"/>
              <a:t>Requalificação</a:t>
            </a:r>
            <a:r>
              <a:rPr lang="es-ES" sz="1700" b="1" dirty="0" smtClean="0"/>
              <a:t> da Avenida 24 de </a:t>
            </a:r>
            <a:r>
              <a:rPr lang="es-ES" sz="1700" b="1" dirty="0" err="1" smtClean="0"/>
              <a:t>Julho</a:t>
            </a:r>
            <a:endParaRPr lang="es-ES" sz="1700" b="1" dirty="0" smtClean="0"/>
          </a:p>
        </p:txBody>
      </p:sp>
      <p:sp>
        <p:nvSpPr>
          <p:cNvPr id="10" name="Oval 9"/>
          <p:cNvSpPr/>
          <p:nvPr/>
        </p:nvSpPr>
        <p:spPr bwMode="auto">
          <a:xfrm>
            <a:off x="2196703" y="4152305"/>
            <a:ext cx="3013770" cy="428625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pt-PT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pic>
        <p:nvPicPr>
          <p:cNvPr id="8" name="Imagem 7" descr="PlantaJunta_Cor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9879" y="0"/>
            <a:ext cx="4763988" cy="1031379"/>
          </a:xfrm>
          <a:prstGeom prst="rect">
            <a:avLst/>
          </a:prstGeom>
        </p:spPr>
      </p:pic>
      <p:pic>
        <p:nvPicPr>
          <p:cNvPr id="9" name="Imagem 8" descr="W:\DDU\0_DPEU\2012\Vereador_IST_27Set2012\imagens27Set_IST\24 Julho\24julho Imagem01 proj.jpg"/>
          <p:cNvPicPr/>
          <p:nvPr/>
        </p:nvPicPr>
        <p:blipFill>
          <a:blip r:embed="rId4" cstate="print"/>
          <a:srcRect t="11392" b="5943"/>
          <a:stretch>
            <a:fillRect/>
          </a:stretch>
        </p:blipFill>
        <p:spPr bwMode="auto">
          <a:xfrm>
            <a:off x="446484" y="1084957"/>
            <a:ext cx="3062883" cy="1900846"/>
          </a:xfrm>
          <a:prstGeom prst="rect">
            <a:avLst/>
          </a:prstGeom>
          <a:noFill/>
        </p:spPr>
      </p:pic>
      <p:pic>
        <p:nvPicPr>
          <p:cNvPr id="11" name="Imagem 10" descr="W:\DDU\0_DPEU\2012\Vereador_IST_27Set2012\imagens27Set_IST\24 Julho\24julho Imagem02 proj.jpg"/>
          <p:cNvPicPr/>
          <p:nvPr/>
        </p:nvPicPr>
        <p:blipFill>
          <a:blip r:embed="rId5" cstate="print"/>
          <a:srcRect t="20165"/>
          <a:stretch>
            <a:fillRect/>
          </a:stretch>
        </p:blipFill>
        <p:spPr bwMode="auto">
          <a:xfrm>
            <a:off x="3559753" y="1071563"/>
            <a:ext cx="2507970" cy="1898674"/>
          </a:xfrm>
          <a:prstGeom prst="rect">
            <a:avLst/>
          </a:prstGeom>
          <a:noFill/>
        </p:spPr>
      </p:pic>
      <p:pic>
        <p:nvPicPr>
          <p:cNvPr id="13" name="Imagem 12" descr="Perfil_a.jpg"/>
          <p:cNvPicPr/>
          <p:nvPr/>
        </p:nvPicPr>
        <p:blipFill>
          <a:blip r:embed="rId6" cstate="print"/>
          <a:srcRect l="13756" t="5000" b="10714"/>
          <a:stretch>
            <a:fillRect/>
          </a:stretch>
        </p:blipFill>
        <p:spPr>
          <a:xfrm>
            <a:off x="6094512" y="1768078"/>
            <a:ext cx="2411016" cy="119211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G:\Madrid\05.jpg"/>
          <p:cNvPicPr>
            <a:picLocks noChangeAspect="1" noChangeArrowheads="1"/>
          </p:cNvPicPr>
          <p:nvPr/>
        </p:nvPicPr>
        <p:blipFill>
          <a:blip r:embed="rId2" cstate="print"/>
          <a:srcRect l="2172" t="31332" r="2594" b="18565"/>
          <a:stretch>
            <a:fillRect/>
          </a:stretch>
        </p:blipFill>
        <p:spPr bwMode="auto">
          <a:xfrm>
            <a:off x="415230" y="3043985"/>
            <a:ext cx="8090298" cy="3010343"/>
          </a:xfrm>
          <a:prstGeom prst="rect">
            <a:avLst/>
          </a:prstGeom>
          <a:noFill/>
        </p:spPr>
      </p:pic>
      <p:sp>
        <p:nvSpPr>
          <p:cNvPr id="24" name="CaixaDeTexto 23"/>
          <p:cNvSpPr txBox="1"/>
          <p:nvPr/>
        </p:nvSpPr>
        <p:spPr>
          <a:xfrm>
            <a:off x="348258" y="6375797"/>
            <a:ext cx="4339828" cy="341919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pt-PT" smtClean="0"/>
              <a:t>Autor: Bruno Soares Arquitetos</a:t>
            </a:r>
            <a:endParaRPr lang="pt-PT"/>
          </a:p>
        </p:txBody>
      </p:sp>
      <p:sp>
        <p:nvSpPr>
          <p:cNvPr id="26" name="CaixaDeTexto 25"/>
          <p:cNvSpPr txBox="1"/>
          <p:nvPr/>
        </p:nvSpPr>
        <p:spPr>
          <a:xfrm>
            <a:off x="348258" y="6081117"/>
            <a:ext cx="6429375" cy="326530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es-ES" sz="1700" b="1" dirty="0" err="1" smtClean="0"/>
              <a:t>Requalificação</a:t>
            </a:r>
            <a:r>
              <a:rPr lang="es-ES" sz="1700" b="1" dirty="0" smtClean="0"/>
              <a:t> do </a:t>
            </a:r>
            <a:r>
              <a:rPr lang="es-ES" sz="1700" b="1" dirty="0" err="1" smtClean="0"/>
              <a:t>Cais</a:t>
            </a:r>
            <a:r>
              <a:rPr lang="es-ES" sz="1700" b="1" dirty="0" smtClean="0"/>
              <a:t> do </a:t>
            </a:r>
            <a:r>
              <a:rPr lang="es-ES" sz="1700" b="1" dirty="0" err="1" smtClean="0"/>
              <a:t>Sodré</a:t>
            </a:r>
            <a:r>
              <a:rPr lang="es-ES" sz="1700" b="1" dirty="0" smtClean="0"/>
              <a:t> / </a:t>
            </a:r>
            <a:r>
              <a:rPr lang="es-ES" sz="1700" b="1" dirty="0" err="1" smtClean="0"/>
              <a:t>Corpo</a:t>
            </a:r>
            <a:r>
              <a:rPr lang="es-ES" sz="1700" b="1" dirty="0" smtClean="0"/>
              <a:t> Santo</a:t>
            </a:r>
          </a:p>
        </p:txBody>
      </p:sp>
      <p:sp>
        <p:nvSpPr>
          <p:cNvPr id="12" name="Oval 11"/>
          <p:cNvSpPr/>
          <p:nvPr/>
        </p:nvSpPr>
        <p:spPr bwMode="auto">
          <a:xfrm>
            <a:off x="1714500" y="4728270"/>
            <a:ext cx="1125141" cy="937617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pt-PT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3" cstate="print"/>
          <a:srcRect l="8229" t="28056" r="10052" b="6667"/>
          <a:stretch>
            <a:fillRect/>
          </a:stretch>
        </p:blipFill>
        <p:spPr bwMode="auto">
          <a:xfrm>
            <a:off x="401836" y="1"/>
            <a:ext cx="6737449" cy="3027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3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aixaDeTexto 23"/>
          <p:cNvSpPr txBox="1"/>
          <p:nvPr/>
        </p:nvSpPr>
        <p:spPr>
          <a:xfrm>
            <a:off x="348258" y="6375797"/>
            <a:ext cx="4339828" cy="341919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pt-PT" smtClean="0"/>
              <a:t>Autor: Bruno Soares Arquitetos</a:t>
            </a:r>
            <a:endParaRPr lang="pt-PT"/>
          </a:p>
        </p:txBody>
      </p:sp>
      <p:sp>
        <p:nvSpPr>
          <p:cNvPr id="26" name="CaixaDeTexto 25"/>
          <p:cNvSpPr txBox="1"/>
          <p:nvPr/>
        </p:nvSpPr>
        <p:spPr>
          <a:xfrm>
            <a:off x="348258" y="6081117"/>
            <a:ext cx="6791027" cy="326530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es-ES" sz="1700" b="1" dirty="0" err="1" smtClean="0"/>
              <a:t>Requalificação</a:t>
            </a:r>
            <a:r>
              <a:rPr lang="es-ES" sz="1700" b="1" dirty="0" smtClean="0"/>
              <a:t> do </a:t>
            </a:r>
            <a:r>
              <a:rPr lang="es-ES" sz="1700" b="1" dirty="0" err="1" smtClean="0"/>
              <a:t>Cais</a:t>
            </a:r>
            <a:r>
              <a:rPr lang="es-ES" sz="1700" b="1" dirty="0" smtClean="0"/>
              <a:t> do </a:t>
            </a:r>
            <a:r>
              <a:rPr lang="es-ES" sz="1700" b="1" dirty="0" err="1" smtClean="0"/>
              <a:t>Sodré</a:t>
            </a:r>
            <a:r>
              <a:rPr lang="es-ES" sz="1700" b="1" dirty="0" smtClean="0"/>
              <a:t> / </a:t>
            </a:r>
            <a:r>
              <a:rPr lang="es-ES" sz="1700" b="1" dirty="0" err="1" smtClean="0"/>
              <a:t>Corpo</a:t>
            </a:r>
            <a:r>
              <a:rPr lang="es-ES" sz="1700" b="1" dirty="0" smtClean="0"/>
              <a:t> Santo</a:t>
            </a:r>
          </a:p>
        </p:txBody>
      </p:sp>
      <p:grpSp>
        <p:nvGrpSpPr>
          <p:cNvPr id="2" name="Grupo 10"/>
          <p:cNvGrpSpPr/>
          <p:nvPr/>
        </p:nvGrpSpPr>
        <p:grpSpPr>
          <a:xfrm>
            <a:off x="375047" y="388442"/>
            <a:ext cx="8688586" cy="5317630"/>
            <a:chOff x="533400" y="552450"/>
            <a:chExt cx="12357100" cy="7562851"/>
          </a:xfrm>
        </p:grpSpPr>
        <p:pic>
          <p:nvPicPr>
            <p:cNvPr id="1044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6823" t="18889" r="24896" b="7222"/>
            <a:stretch>
              <a:fillRect/>
            </a:stretch>
          </p:blipFill>
          <p:spPr bwMode="auto">
            <a:xfrm>
              <a:off x="7120498" y="552450"/>
              <a:ext cx="5770002" cy="411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45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16615" t="25833" r="22252" b="19167"/>
            <a:stretch>
              <a:fillRect/>
            </a:stretch>
          </p:blipFill>
          <p:spPr bwMode="auto">
            <a:xfrm>
              <a:off x="548048" y="4857750"/>
              <a:ext cx="6436952" cy="3257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45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16510" t="18056" r="18177" b="9167"/>
            <a:stretch>
              <a:fillRect/>
            </a:stretch>
          </p:blipFill>
          <p:spPr bwMode="auto">
            <a:xfrm>
              <a:off x="533400" y="571500"/>
              <a:ext cx="6412870" cy="4019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45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 l="17292" t="19167" r="18333" b="15613"/>
            <a:stretch>
              <a:fillRect/>
            </a:stretch>
          </p:blipFill>
          <p:spPr bwMode="auto">
            <a:xfrm>
              <a:off x="7188720" y="4876801"/>
              <a:ext cx="5682730" cy="323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G:\Madrid\05.jpg"/>
          <p:cNvPicPr>
            <a:picLocks noChangeAspect="1" noChangeArrowheads="1"/>
          </p:cNvPicPr>
          <p:nvPr/>
        </p:nvPicPr>
        <p:blipFill>
          <a:blip r:embed="rId2" cstate="print"/>
          <a:srcRect l="2172" t="31332" r="2594" b="18565"/>
          <a:stretch>
            <a:fillRect/>
          </a:stretch>
        </p:blipFill>
        <p:spPr bwMode="auto">
          <a:xfrm>
            <a:off x="415230" y="3043985"/>
            <a:ext cx="8090298" cy="3010343"/>
          </a:xfrm>
          <a:prstGeom prst="rect">
            <a:avLst/>
          </a:prstGeom>
          <a:noFill/>
        </p:spPr>
      </p:pic>
      <p:sp>
        <p:nvSpPr>
          <p:cNvPr id="24" name="CaixaDeTexto 23"/>
          <p:cNvSpPr txBox="1"/>
          <p:nvPr/>
        </p:nvSpPr>
        <p:spPr>
          <a:xfrm>
            <a:off x="348258" y="6375797"/>
            <a:ext cx="6750844" cy="341919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pt-PT" smtClean="0"/>
              <a:t>Autor: Global </a:t>
            </a:r>
            <a:r>
              <a:rPr lang="pt-PT" err="1" smtClean="0"/>
              <a:t>Arquitectura</a:t>
            </a:r>
            <a:r>
              <a:rPr lang="pt-PT" smtClean="0"/>
              <a:t> Paisagista, Lda. /  PROAP, Lda.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348258" y="6081117"/>
            <a:ext cx="4621113" cy="326530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es-ES" sz="1700" b="1" dirty="0" err="1" smtClean="0"/>
              <a:t>Requalificação</a:t>
            </a:r>
            <a:r>
              <a:rPr lang="es-ES" sz="1700" b="1" dirty="0" smtClean="0"/>
              <a:t> da Av. </a:t>
            </a:r>
            <a:r>
              <a:rPr lang="es-ES" sz="1700" b="1" dirty="0" err="1" smtClean="0"/>
              <a:t>Ribeira</a:t>
            </a:r>
            <a:r>
              <a:rPr lang="es-ES" sz="1700" b="1" dirty="0" smtClean="0"/>
              <a:t> das </a:t>
            </a:r>
            <a:r>
              <a:rPr lang="es-ES" sz="1700" b="1" dirty="0" err="1" smtClean="0"/>
              <a:t>Naus</a:t>
            </a:r>
            <a:endParaRPr lang="es-ES" sz="1700" b="1" dirty="0" smtClean="0"/>
          </a:p>
        </p:txBody>
      </p:sp>
      <p:sp>
        <p:nvSpPr>
          <p:cNvPr id="12" name="Oval 11"/>
          <p:cNvSpPr/>
          <p:nvPr/>
        </p:nvSpPr>
        <p:spPr bwMode="auto">
          <a:xfrm>
            <a:off x="2692301" y="4634508"/>
            <a:ext cx="1125141" cy="937617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pt-PT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pic>
        <p:nvPicPr>
          <p:cNvPr id="7" name="Imagem 6" descr="Samuel_plantaCampoCebolas.jpg"/>
          <p:cNvPicPr/>
          <p:nvPr/>
        </p:nvPicPr>
        <p:blipFill>
          <a:blip r:embed="rId3" cstate="print"/>
          <a:srcRect l="9091" t="13275" r="64546" b="16815"/>
          <a:stretch>
            <a:fillRect/>
          </a:stretch>
        </p:blipFill>
        <p:spPr bwMode="auto">
          <a:xfrm>
            <a:off x="400338" y="251147"/>
            <a:ext cx="3122424" cy="260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2.jpg"/>
          <p:cNvPicPr/>
          <p:nvPr/>
        </p:nvPicPr>
        <p:blipFill>
          <a:blip r:embed="rId4" cstate="print"/>
          <a:srcRect t="15816" r="41010" b="36888"/>
          <a:stretch>
            <a:fillRect/>
          </a:stretch>
        </p:blipFill>
        <p:spPr>
          <a:xfrm>
            <a:off x="4888511" y="244450"/>
            <a:ext cx="3603622" cy="255500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G:\Madrid\05.jpg"/>
          <p:cNvPicPr>
            <a:picLocks noChangeAspect="1" noChangeArrowheads="1"/>
          </p:cNvPicPr>
          <p:nvPr/>
        </p:nvPicPr>
        <p:blipFill>
          <a:blip r:embed="rId2" cstate="print"/>
          <a:srcRect l="2172" t="31332" r="2594" b="18565"/>
          <a:stretch>
            <a:fillRect/>
          </a:stretch>
        </p:blipFill>
        <p:spPr bwMode="auto">
          <a:xfrm>
            <a:off x="415230" y="3043985"/>
            <a:ext cx="8090298" cy="3010343"/>
          </a:xfrm>
          <a:prstGeom prst="rect">
            <a:avLst/>
          </a:prstGeom>
          <a:noFill/>
        </p:spPr>
      </p:pic>
      <p:sp>
        <p:nvSpPr>
          <p:cNvPr id="24" name="CaixaDeTexto 23"/>
          <p:cNvSpPr txBox="1"/>
          <p:nvPr/>
        </p:nvSpPr>
        <p:spPr>
          <a:xfrm>
            <a:off x="348258" y="6375797"/>
            <a:ext cx="6750844" cy="341919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pt-PT" smtClean="0"/>
              <a:t>Autor: Bruno Soares Arquitetos</a:t>
            </a:r>
            <a:endParaRPr lang="pt-PT"/>
          </a:p>
        </p:txBody>
      </p:sp>
      <p:sp>
        <p:nvSpPr>
          <p:cNvPr id="26" name="CaixaDeTexto 25"/>
          <p:cNvSpPr txBox="1"/>
          <p:nvPr/>
        </p:nvSpPr>
        <p:spPr>
          <a:xfrm>
            <a:off x="348258" y="6081117"/>
            <a:ext cx="4621113" cy="326530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es-ES" sz="1700" b="1" dirty="0" err="1" smtClean="0"/>
              <a:t>Requalificação</a:t>
            </a:r>
            <a:r>
              <a:rPr lang="es-ES" sz="1700" b="1" dirty="0" smtClean="0"/>
              <a:t> da </a:t>
            </a:r>
            <a:r>
              <a:rPr lang="es-ES" sz="1700" b="1" dirty="0" err="1" smtClean="0"/>
              <a:t>Praça</a:t>
            </a:r>
            <a:r>
              <a:rPr lang="es-ES" sz="1700" b="1" dirty="0" smtClean="0"/>
              <a:t> do Comercio </a:t>
            </a:r>
          </a:p>
        </p:txBody>
      </p:sp>
      <p:sp>
        <p:nvSpPr>
          <p:cNvPr id="12" name="Oval 11"/>
          <p:cNvSpPr/>
          <p:nvPr/>
        </p:nvSpPr>
        <p:spPr bwMode="auto">
          <a:xfrm>
            <a:off x="3482578" y="4313039"/>
            <a:ext cx="1125141" cy="937617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pt-PT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pic>
        <p:nvPicPr>
          <p:cNvPr id="10" name="Imagem 9" descr="Terreiro Paço cópia.jpg"/>
          <p:cNvPicPr/>
          <p:nvPr/>
        </p:nvPicPr>
        <p:blipFill>
          <a:blip r:embed="rId3" cstate="print"/>
          <a:srcRect t="28418" b="4676"/>
          <a:stretch>
            <a:fillRect/>
          </a:stretch>
        </p:blipFill>
        <p:spPr>
          <a:xfrm>
            <a:off x="386432" y="0"/>
            <a:ext cx="4368627" cy="2940100"/>
          </a:xfrm>
          <a:prstGeom prst="rect">
            <a:avLst/>
          </a:prstGeom>
        </p:spPr>
      </p:pic>
      <p:pic>
        <p:nvPicPr>
          <p:cNvPr id="11" name="Imagem 10" descr="fernando_guerra_0010.jpg"/>
          <p:cNvPicPr/>
          <p:nvPr/>
        </p:nvPicPr>
        <p:blipFill>
          <a:blip r:embed="rId4" cstate="print"/>
          <a:srcRect l="15450" t="26848" r="15865" b="11775"/>
          <a:stretch>
            <a:fillRect/>
          </a:stretch>
        </p:blipFill>
        <p:spPr>
          <a:xfrm>
            <a:off x="4822031" y="0"/>
            <a:ext cx="3683496" cy="294679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G:\Madrid\05.jpg"/>
          <p:cNvPicPr>
            <a:picLocks noChangeAspect="1" noChangeArrowheads="1"/>
          </p:cNvPicPr>
          <p:nvPr/>
        </p:nvPicPr>
        <p:blipFill>
          <a:blip r:embed="rId2" cstate="print"/>
          <a:srcRect l="2172" t="31332" r="2594" b="18565"/>
          <a:stretch>
            <a:fillRect/>
          </a:stretch>
        </p:blipFill>
        <p:spPr bwMode="auto">
          <a:xfrm>
            <a:off x="415230" y="3043985"/>
            <a:ext cx="8090298" cy="3010343"/>
          </a:xfrm>
          <a:prstGeom prst="rect">
            <a:avLst/>
          </a:prstGeom>
          <a:noFill/>
        </p:spPr>
      </p:pic>
      <p:sp>
        <p:nvSpPr>
          <p:cNvPr id="24" name="CaixaDeTexto 23"/>
          <p:cNvSpPr txBox="1"/>
          <p:nvPr/>
        </p:nvSpPr>
        <p:spPr>
          <a:xfrm>
            <a:off x="348258" y="6375797"/>
            <a:ext cx="6750844" cy="341919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pt-PT" dirty="0" smtClean="0"/>
              <a:t>Autor: Arq. Falcão de Campos</a:t>
            </a:r>
            <a:endParaRPr lang="pt-PT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348258" y="6081117"/>
            <a:ext cx="4621113" cy="326530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es-ES" sz="1700" b="1" dirty="0" smtClean="0"/>
              <a:t>Elevador para o Castelo</a:t>
            </a:r>
          </a:p>
        </p:txBody>
      </p:sp>
      <p:sp>
        <p:nvSpPr>
          <p:cNvPr id="12" name="Oval 11"/>
          <p:cNvSpPr/>
          <p:nvPr/>
        </p:nvSpPr>
        <p:spPr bwMode="auto">
          <a:xfrm>
            <a:off x="3779912" y="2996952"/>
            <a:ext cx="576064" cy="576064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pt-PT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656" t="18375" r="29782" b="20938"/>
          <a:stretch>
            <a:fillRect/>
          </a:stretch>
        </p:blipFill>
        <p:spPr bwMode="auto">
          <a:xfrm>
            <a:off x="395536" y="214453"/>
            <a:ext cx="4032448" cy="2638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19687" t="25375" r="21251" b="22639"/>
          <a:stretch>
            <a:fillRect/>
          </a:stretch>
        </p:blipFill>
        <p:spPr bwMode="auto">
          <a:xfrm>
            <a:off x="4499992" y="214453"/>
            <a:ext cx="3996767" cy="2638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G:\Madrid\05.jpg"/>
          <p:cNvPicPr>
            <a:picLocks noChangeAspect="1" noChangeArrowheads="1"/>
          </p:cNvPicPr>
          <p:nvPr/>
        </p:nvPicPr>
        <p:blipFill>
          <a:blip r:embed="rId2" cstate="print"/>
          <a:srcRect l="2172" t="31332" r="2594" b="18565"/>
          <a:stretch>
            <a:fillRect/>
          </a:stretch>
        </p:blipFill>
        <p:spPr bwMode="auto">
          <a:xfrm>
            <a:off x="415230" y="3043985"/>
            <a:ext cx="8090298" cy="3010343"/>
          </a:xfrm>
          <a:prstGeom prst="rect">
            <a:avLst/>
          </a:prstGeom>
          <a:noFill/>
        </p:spPr>
      </p:pic>
      <p:sp>
        <p:nvSpPr>
          <p:cNvPr id="24" name="CaixaDeTexto 23"/>
          <p:cNvSpPr txBox="1"/>
          <p:nvPr/>
        </p:nvSpPr>
        <p:spPr>
          <a:xfrm>
            <a:off x="348258" y="6375797"/>
            <a:ext cx="6750844" cy="341919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pt-PT" smtClean="0"/>
              <a:t>Autor: João Luís Carrilho da Graça</a:t>
            </a:r>
            <a:endParaRPr lang="pt-PT"/>
          </a:p>
        </p:txBody>
      </p:sp>
      <p:sp>
        <p:nvSpPr>
          <p:cNvPr id="26" name="CaixaDeTexto 25"/>
          <p:cNvSpPr txBox="1"/>
          <p:nvPr/>
        </p:nvSpPr>
        <p:spPr>
          <a:xfrm>
            <a:off x="348258" y="6081117"/>
            <a:ext cx="5933777" cy="326530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es-ES" sz="1700" b="1" dirty="0" err="1" smtClean="0"/>
              <a:t>Requalificação</a:t>
            </a:r>
            <a:r>
              <a:rPr lang="es-ES" sz="1700" b="1" dirty="0" smtClean="0"/>
              <a:t> da </a:t>
            </a:r>
            <a:r>
              <a:rPr lang="es-ES" sz="1700" b="1" dirty="0" err="1" smtClean="0"/>
              <a:t>Praça</a:t>
            </a:r>
            <a:r>
              <a:rPr lang="es-ES" sz="1700" b="1" dirty="0" smtClean="0"/>
              <a:t> das </a:t>
            </a:r>
            <a:r>
              <a:rPr lang="es-ES" sz="1700" b="1" dirty="0" err="1" smtClean="0"/>
              <a:t>Cebolas</a:t>
            </a:r>
            <a:r>
              <a:rPr lang="es-ES" sz="1700" b="1" dirty="0" smtClean="0"/>
              <a:t> / </a:t>
            </a:r>
            <a:r>
              <a:rPr lang="pt-PT" sz="1700" b="1" dirty="0" smtClean="0"/>
              <a:t>Doca da Marinha </a:t>
            </a:r>
            <a:r>
              <a:rPr lang="es-ES" sz="1700" b="1" dirty="0" smtClean="0"/>
              <a:t>  </a:t>
            </a:r>
          </a:p>
        </p:txBody>
      </p:sp>
      <p:sp>
        <p:nvSpPr>
          <p:cNvPr id="12" name="Oval 11"/>
          <p:cNvSpPr/>
          <p:nvPr/>
        </p:nvSpPr>
        <p:spPr bwMode="auto">
          <a:xfrm>
            <a:off x="4688086" y="4071938"/>
            <a:ext cx="1272480" cy="1044773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pt-PT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pic>
        <p:nvPicPr>
          <p:cNvPr id="8" name="Imagem 7" descr="CAMPO DAS CEBOLAS_Imagem 1.jpg"/>
          <p:cNvPicPr/>
          <p:nvPr/>
        </p:nvPicPr>
        <p:blipFill>
          <a:blip r:embed="rId3" cstate="print"/>
          <a:srcRect r="3141"/>
          <a:stretch>
            <a:fillRect/>
          </a:stretch>
        </p:blipFill>
        <p:spPr>
          <a:xfrm>
            <a:off x="463227" y="0"/>
            <a:ext cx="4131097" cy="2953298"/>
          </a:xfrm>
          <a:prstGeom prst="rect">
            <a:avLst/>
          </a:prstGeom>
        </p:spPr>
      </p:pic>
      <p:pic>
        <p:nvPicPr>
          <p:cNvPr id="9" name="Imagem 8" descr="CAMPO DAS CEBOLAS_Imagem 2.jpg"/>
          <p:cNvPicPr/>
          <p:nvPr/>
        </p:nvPicPr>
        <p:blipFill>
          <a:blip r:embed="rId4" cstate="print"/>
          <a:srcRect b="2994"/>
          <a:stretch>
            <a:fillRect/>
          </a:stretch>
        </p:blipFill>
        <p:spPr>
          <a:xfrm>
            <a:off x="4675808" y="0"/>
            <a:ext cx="3802931" cy="29267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G:\Madrid\05.jpg"/>
          <p:cNvPicPr>
            <a:picLocks noChangeAspect="1" noChangeArrowheads="1"/>
          </p:cNvPicPr>
          <p:nvPr/>
        </p:nvPicPr>
        <p:blipFill>
          <a:blip r:embed="rId2" cstate="print"/>
          <a:srcRect l="2172" t="31332" r="2594" b="18565"/>
          <a:stretch>
            <a:fillRect/>
          </a:stretch>
        </p:blipFill>
        <p:spPr bwMode="auto">
          <a:xfrm>
            <a:off x="415230" y="3043985"/>
            <a:ext cx="8090298" cy="3010343"/>
          </a:xfrm>
          <a:prstGeom prst="rect">
            <a:avLst/>
          </a:prstGeom>
          <a:noFill/>
        </p:spPr>
      </p:pic>
      <p:sp>
        <p:nvSpPr>
          <p:cNvPr id="24" name="CaixaDeTexto 23"/>
          <p:cNvSpPr txBox="1"/>
          <p:nvPr/>
        </p:nvSpPr>
        <p:spPr>
          <a:xfrm>
            <a:off x="348258" y="6375797"/>
            <a:ext cx="6750844" cy="341919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pt-PT" smtClean="0"/>
              <a:t>Autor: João Luís Carrilho da Graça</a:t>
            </a:r>
            <a:endParaRPr lang="pt-PT"/>
          </a:p>
        </p:txBody>
      </p:sp>
      <p:sp>
        <p:nvSpPr>
          <p:cNvPr id="26" name="CaixaDeTexto 25"/>
          <p:cNvSpPr txBox="1"/>
          <p:nvPr/>
        </p:nvSpPr>
        <p:spPr>
          <a:xfrm>
            <a:off x="348258" y="6081117"/>
            <a:ext cx="5933777" cy="324608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es-ES" sz="1700" b="1" dirty="0" smtClean="0"/>
              <a:t>Novo Terminal de Cruzeiros</a:t>
            </a:r>
          </a:p>
        </p:txBody>
      </p:sp>
      <p:sp>
        <p:nvSpPr>
          <p:cNvPr id="12" name="Oval 11"/>
          <p:cNvSpPr/>
          <p:nvPr/>
        </p:nvSpPr>
        <p:spPr bwMode="auto">
          <a:xfrm>
            <a:off x="6107906" y="3348633"/>
            <a:ext cx="1272480" cy="1044773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pt-PT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grpSp>
        <p:nvGrpSpPr>
          <p:cNvPr id="2" name="Grupo 12"/>
          <p:cNvGrpSpPr/>
          <p:nvPr/>
        </p:nvGrpSpPr>
        <p:grpSpPr>
          <a:xfrm>
            <a:off x="415230" y="373801"/>
            <a:ext cx="8099227" cy="2546207"/>
            <a:chOff x="590549" y="531628"/>
            <a:chExt cx="11518901" cy="3621272"/>
          </a:xfrm>
        </p:grpSpPr>
        <p:pic>
          <p:nvPicPr>
            <p:cNvPr id="106498" name="Picture 2" descr="http://2.bp.blogspot.com/_JJnR7Zj3DPg/TIlnQBTK42I/AAAAAAAAAoo/jrqlogDrzOw/s1600/terminaldecruzeirosdelisboa3.jpg"/>
            <p:cNvPicPr>
              <a:picLocks noChangeAspect="1" noChangeArrowheads="1"/>
            </p:cNvPicPr>
            <p:nvPr/>
          </p:nvPicPr>
          <p:blipFill>
            <a:blip r:embed="rId3" cstate="print"/>
            <a:srcRect l="596" t="12727" r="667" b="14909"/>
            <a:stretch>
              <a:fillRect/>
            </a:stretch>
          </p:blipFill>
          <p:spPr bwMode="auto">
            <a:xfrm>
              <a:off x="590549" y="2413149"/>
              <a:ext cx="4085603" cy="1733550"/>
            </a:xfrm>
            <a:prstGeom prst="rect">
              <a:avLst/>
            </a:prstGeom>
            <a:noFill/>
          </p:spPr>
        </p:pic>
        <p:pic>
          <p:nvPicPr>
            <p:cNvPr id="106500" name="Picture 4" descr="http://4.bp.blogspot.com/_JJnR7Zj3DPg/TIlnO5ENb9I/AAAAAAAAAoY/rHB6bbfamaw/s1600/terminaldecruzeirosdelisboa1.jpg"/>
            <p:cNvPicPr>
              <a:picLocks noChangeAspect="1" noChangeArrowheads="1"/>
            </p:cNvPicPr>
            <p:nvPr/>
          </p:nvPicPr>
          <p:blipFill>
            <a:blip r:embed="rId4" cstate="print"/>
            <a:srcRect l="-351" t="7636" b="7636"/>
            <a:stretch>
              <a:fillRect/>
            </a:stretch>
          </p:blipFill>
          <p:spPr bwMode="auto">
            <a:xfrm>
              <a:off x="4704751" y="533400"/>
              <a:ext cx="7404699" cy="3619500"/>
            </a:xfrm>
            <a:prstGeom prst="rect">
              <a:avLst/>
            </a:prstGeom>
            <a:noFill/>
          </p:spPr>
        </p:pic>
        <p:pic>
          <p:nvPicPr>
            <p:cNvPr id="106502" name="Picture 6" descr="http://2.bp.blogspot.com/_JJnR7Zj3DPg/TIlnPc4NaDI/AAAAAAAAAog/K78l0qmDjYo/s1600/terminaldecruzeirosdelisboa2.jpg"/>
            <p:cNvPicPr>
              <a:picLocks noChangeAspect="1" noChangeArrowheads="1"/>
            </p:cNvPicPr>
            <p:nvPr/>
          </p:nvPicPr>
          <p:blipFill>
            <a:blip r:embed="rId5" cstate="print"/>
            <a:srcRect t="22785"/>
            <a:stretch>
              <a:fillRect/>
            </a:stretch>
          </p:blipFill>
          <p:spPr bwMode="auto">
            <a:xfrm>
              <a:off x="590550" y="531628"/>
              <a:ext cx="4095890" cy="183099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powerpoint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07917" y="0"/>
            <a:ext cx="2555776" cy="1916832"/>
          </a:xfrm>
          <a:prstGeom prst="rect">
            <a:avLst/>
          </a:prstGeom>
        </p:spPr>
      </p:pic>
      <p:pic>
        <p:nvPicPr>
          <p:cNvPr id="12" name="Picture 3" descr="powerpoint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15629" y="0"/>
            <a:ext cx="2560517" cy="1916832"/>
          </a:xfrm>
          <a:prstGeom prst="rect">
            <a:avLst/>
          </a:prstGeom>
        </p:spPr>
      </p:pic>
      <p:pic>
        <p:nvPicPr>
          <p:cNvPr id="13" name="Picture 3" descr="powerpoint4.jpg"/>
          <p:cNvPicPr>
            <a:picLocks noChangeAspect="1"/>
          </p:cNvPicPr>
          <p:nvPr/>
        </p:nvPicPr>
        <p:blipFill>
          <a:blip r:embed="rId4" cstate="print">
            <a:lum bright="-16000" contrast="-11000"/>
          </a:blip>
          <a:stretch>
            <a:fillRect/>
          </a:stretch>
        </p:blipFill>
        <p:spPr>
          <a:xfrm>
            <a:off x="3347864" y="1988840"/>
            <a:ext cx="2520280" cy="1890210"/>
          </a:xfrm>
          <a:prstGeom prst="rect">
            <a:avLst/>
          </a:prstGeom>
        </p:spPr>
      </p:pic>
      <p:pic>
        <p:nvPicPr>
          <p:cNvPr id="14" name="Picture 2" descr="powerpoint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07917" y="1988840"/>
            <a:ext cx="2555776" cy="1916830"/>
          </a:xfrm>
          <a:prstGeom prst="rect">
            <a:avLst/>
          </a:prstGeom>
        </p:spPr>
      </p:pic>
      <p:pic>
        <p:nvPicPr>
          <p:cNvPr id="15" name="Picture 3" descr="powerpoint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5576" y="3933056"/>
            <a:ext cx="2496277" cy="1872208"/>
          </a:xfrm>
          <a:prstGeom prst="rect">
            <a:avLst/>
          </a:prstGeom>
        </p:spPr>
      </p:pic>
      <p:pic>
        <p:nvPicPr>
          <p:cNvPr id="16" name="Picture 2" descr="powerpoint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11352" y="3933056"/>
            <a:ext cx="2544283" cy="1908212"/>
          </a:xfrm>
          <a:prstGeom prst="rect">
            <a:avLst/>
          </a:prstGeom>
        </p:spPr>
      </p:pic>
      <p:pic>
        <p:nvPicPr>
          <p:cNvPr id="17" name="Picture 3" descr="powerpoint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03640" y="3933056"/>
            <a:ext cx="2560053" cy="1916832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755576" y="-315416"/>
            <a:ext cx="2448272" cy="4154984"/>
          </a:xfrm>
          <a:prstGeom prst="rect">
            <a:avLst/>
          </a:prstGeom>
          <a:solidFill>
            <a:srgbClr val="92D050"/>
          </a:solidFill>
          <a:ln w="38100">
            <a:noFill/>
            <a:prstDash val="sysDash"/>
          </a:ln>
        </p:spPr>
        <p:txBody>
          <a:bodyPr wrap="square" rtlCol="0">
            <a:spAutoFit/>
          </a:bodyPr>
          <a:lstStyle/>
          <a:p>
            <a:endParaRPr lang="pt-PT" sz="2400" b="1" dirty="0" smtClean="0">
              <a:solidFill>
                <a:schemeClr val="bg1"/>
              </a:solidFill>
            </a:endParaRPr>
          </a:p>
          <a:p>
            <a:endParaRPr lang="pt-PT" sz="2400" b="1" dirty="0">
              <a:solidFill>
                <a:schemeClr val="bg1"/>
              </a:solidFill>
            </a:endParaRPr>
          </a:p>
          <a:p>
            <a:endParaRPr lang="pt-PT" sz="2400" b="1" dirty="0" smtClean="0">
              <a:solidFill>
                <a:schemeClr val="bg1"/>
              </a:solidFill>
            </a:endParaRPr>
          </a:p>
          <a:p>
            <a:endParaRPr lang="pt-PT" sz="2400" b="1" dirty="0">
              <a:solidFill>
                <a:schemeClr val="bg1"/>
              </a:solidFill>
            </a:endParaRPr>
          </a:p>
          <a:p>
            <a:endParaRPr lang="pt-PT" sz="2400" b="1" dirty="0" smtClean="0">
              <a:solidFill>
                <a:schemeClr val="bg1"/>
              </a:solidFill>
            </a:endParaRPr>
          </a:p>
          <a:p>
            <a:endParaRPr lang="pt-PT" sz="2400" b="1" dirty="0">
              <a:solidFill>
                <a:schemeClr val="bg1"/>
              </a:solidFill>
            </a:endParaRPr>
          </a:p>
          <a:p>
            <a:endParaRPr lang="pt-PT" sz="2400" b="1" dirty="0" smtClean="0">
              <a:solidFill>
                <a:schemeClr val="bg1"/>
              </a:solidFill>
            </a:endParaRPr>
          </a:p>
          <a:p>
            <a:endParaRPr lang="pt-PT" sz="2400" b="1" dirty="0" smtClean="0">
              <a:solidFill>
                <a:schemeClr val="bg1"/>
              </a:solidFill>
            </a:endParaRPr>
          </a:p>
          <a:p>
            <a:r>
              <a:rPr lang="pt-PT" sz="2400" b="1" dirty="0" smtClean="0">
                <a:solidFill>
                  <a:schemeClr val="bg1"/>
                </a:solidFill>
              </a:rPr>
              <a:t>+ PESSOAS</a:t>
            </a:r>
          </a:p>
          <a:p>
            <a:r>
              <a:rPr lang="pt-PT" sz="2400" b="1" dirty="0" smtClean="0">
                <a:solidFill>
                  <a:schemeClr val="bg1"/>
                </a:solidFill>
              </a:rPr>
              <a:t>+ EMPREGO</a:t>
            </a:r>
          </a:p>
          <a:p>
            <a:r>
              <a:rPr lang="pt-PT" sz="2400" b="1" dirty="0" smtClean="0">
                <a:solidFill>
                  <a:schemeClr val="accent1">
                    <a:lumMod val="75000"/>
                  </a:schemeClr>
                </a:solidFill>
              </a:rPr>
              <a:t>MELHOR CIDADE</a:t>
            </a:r>
            <a:endParaRPr lang="pt-PT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1" name="Imagem 4" descr="AF-Logo-PDM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5576" y="0"/>
            <a:ext cx="1368152" cy="245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0" cstate="print"/>
          <a:srcRect l="29217" t="63650" r="32379" b="13250"/>
          <a:stretch>
            <a:fillRect/>
          </a:stretch>
        </p:blipFill>
        <p:spPr bwMode="auto">
          <a:xfrm>
            <a:off x="683568" y="5980335"/>
            <a:ext cx="2594110" cy="877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aixaDeTexto 25"/>
          <p:cNvSpPr txBox="1"/>
          <p:nvPr/>
        </p:nvSpPr>
        <p:spPr>
          <a:xfrm>
            <a:off x="348258" y="6081117"/>
            <a:ext cx="5933777" cy="326530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es-ES" sz="1700" b="1" dirty="0" err="1" smtClean="0"/>
              <a:t>Braço</a:t>
            </a:r>
            <a:r>
              <a:rPr lang="es-ES" sz="1700" b="1" dirty="0" smtClean="0"/>
              <a:t> de </a:t>
            </a:r>
            <a:r>
              <a:rPr lang="es-ES" sz="1700" b="1" dirty="0" err="1" smtClean="0"/>
              <a:t>Prata</a:t>
            </a:r>
            <a:r>
              <a:rPr lang="es-ES" sz="1700" b="1" dirty="0" smtClean="0"/>
              <a:t> / </a:t>
            </a:r>
            <a:r>
              <a:rPr lang="es-ES" sz="1700" b="1" dirty="0" err="1" smtClean="0"/>
              <a:t>Matinha</a:t>
            </a:r>
            <a:r>
              <a:rPr lang="es-ES" sz="1700" b="1" dirty="0" smtClean="0"/>
              <a:t> </a:t>
            </a:r>
          </a:p>
        </p:txBody>
      </p:sp>
      <p:pic>
        <p:nvPicPr>
          <p:cNvPr id="5" name="Picture 3" descr="F:\Madrid\08.jpg"/>
          <p:cNvPicPr>
            <a:picLocks noChangeAspect="1" noChangeArrowheads="1"/>
          </p:cNvPicPr>
          <p:nvPr/>
        </p:nvPicPr>
        <p:blipFill>
          <a:blip r:embed="rId2" cstate="print"/>
          <a:srcRect l="9655" t="2434" r="10169" b="21770"/>
          <a:stretch>
            <a:fillRect/>
          </a:stretch>
        </p:blipFill>
        <p:spPr bwMode="auto">
          <a:xfrm>
            <a:off x="444349" y="334863"/>
            <a:ext cx="4258915" cy="5692676"/>
          </a:xfrm>
          <a:prstGeom prst="rect">
            <a:avLst/>
          </a:prstGeom>
          <a:noFill/>
        </p:spPr>
      </p:pic>
      <p:pic>
        <p:nvPicPr>
          <p:cNvPr id="7" name="Imagem 6" descr="maquete2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38841" y="354955"/>
            <a:ext cx="2072737" cy="1292572"/>
          </a:xfrm>
          <a:prstGeom prst="rect">
            <a:avLst/>
          </a:prstGeom>
        </p:spPr>
      </p:pic>
      <p:pic>
        <p:nvPicPr>
          <p:cNvPr id="8" name="Imagem 7" descr="maquete1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71530" y="342678"/>
            <a:ext cx="1805361" cy="1323824"/>
          </a:xfrm>
          <a:prstGeom prst="rect">
            <a:avLst/>
          </a:prstGeom>
        </p:spPr>
      </p:pic>
      <p:pic>
        <p:nvPicPr>
          <p:cNvPr id="9" name="Imagem 8" descr="img_08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37396" y="2179960"/>
            <a:ext cx="1987380" cy="1051471"/>
          </a:xfrm>
          <a:prstGeom prst="rect">
            <a:avLst/>
          </a:prstGeom>
        </p:spPr>
      </p:pic>
      <p:pic>
        <p:nvPicPr>
          <p:cNvPr id="10" name="Imagem 9" descr="img_06.jpg"/>
          <p:cNvPicPr/>
          <p:nvPr/>
        </p:nvPicPr>
        <p:blipFill>
          <a:blip r:embed="rId6" cstate="print"/>
          <a:srcRect t="333" b="874"/>
          <a:stretch>
            <a:fillRect/>
          </a:stretch>
        </p:blipFill>
        <p:spPr bwMode="auto">
          <a:xfrm>
            <a:off x="6924496" y="2183309"/>
            <a:ext cx="1992274" cy="1044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10" descr="matinha.jpg"/>
          <p:cNvPicPr/>
          <p:nvPr/>
        </p:nvPicPr>
        <p:blipFill>
          <a:blip r:embed="rId7" cstate="print"/>
          <a:srcRect l="4127" t="3907" r="4733" b="1420"/>
          <a:stretch>
            <a:fillRect/>
          </a:stretch>
        </p:blipFill>
        <p:spPr>
          <a:xfrm>
            <a:off x="4776267" y="3760514"/>
            <a:ext cx="4092029" cy="2283768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4830961" y="1674317"/>
            <a:ext cx="4313039" cy="541974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es-ES" sz="1300" b="1" dirty="0" err="1" smtClean="0"/>
              <a:t>Loteamento</a:t>
            </a:r>
            <a:r>
              <a:rPr lang="es-ES" sz="1300" b="1" dirty="0" smtClean="0"/>
              <a:t> do </a:t>
            </a:r>
            <a:r>
              <a:rPr lang="es-ES" sz="1300" b="1" dirty="0" err="1" smtClean="0"/>
              <a:t>Braço</a:t>
            </a:r>
            <a:r>
              <a:rPr lang="es-ES" sz="1300" b="1" dirty="0" smtClean="0"/>
              <a:t> de </a:t>
            </a:r>
            <a:r>
              <a:rPr lang="es-ES" sz="1300" b="1" dirty="0" err="1" smtClean="0"/>
              <a:t>Prata</a:t>
            </a:r>
            <a:endParaRPr lang="es-ES" sz="1300" b="1" dirty="0" smtClean="0"/>
          </a:p>
          <a:p>
            <a:r>
              <a:rPr lang="es-ES" dirty="0" smtClean="0"/>
              <a:t>Autor: </a:t>
            </a:r>
            <a:r>
              <a:rPr lang="pt-PT" dirty="0" smtClean="0"/>
              <a:t>Renzo Piano + CPU</a:t>
            </a:r>
            <a:endParaRPr lang="es-ES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4830961" y="3254871"/>
            <a:ext cx="4313039" cy="541974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es-ES" sz="1300" b="1" dirty="0" smtClean="0"/>
              <a:t>Plano de Pormenor da </a:t>
            </a:r>
            <a:r>
              <a:rPr lang="es-ES" sz="1300" b="1" dirty="0" err="1" smtClean="0"/>
              <a:t>Matinha</a:t>
            </a:r>
            <a:endParaRPr lang="es-ES" sz="1300" b="1" dirty="0" smtClean="0"/>
          </a:p>
          <a:p>
            <a:r>
              <a:rPr lang="es-ES" dirty="0" smtClean="0"/>
              <a:t>Autor: </a:t>
            </a:r>
            <a:r>
              <a:rPr lang="pt-PT" dirty="0" smtClean="0"/>
              <a:t>Risco, S.A.</a:t>
            </a:r>
            <a:endParaRPr lang="es-ES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4804172" y="6027539"/>
            <a:ext cx="4313039" cy="541974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es-ES" sz="1300" b="1" dirty="0" smtClean="0"/>
              <a:t>Parque </a:t>
            </a:r>
            <a:r>
              <a:rPr lang="es-ES" sz="1300" b="1" dirty="0" err="1" smtClean="0"/>
              <a:t>Ribeirinho</a:t>
            </a:r>
            <a:r>
              <a:rPr lang="es-ES" sz="1300" b="1" dirty="0" smtClean="0"/>
              <a:t> Oriental</a:t>
            </a:r>
          </a:p>
          <a:p>
            <a:r>
              <a:rPr lang="es-ES" dirty="0" smtClean="0"/>
              <a:t>Autor: </a:t>
            </a:r>
            <a:r>
              <a:rPr lang="pt-PT" dirty="0" smtClean="0"/>
              <a:t>CML + APL</a:t>
            </a:r>
            <a:endParaRPr lang="es-E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2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44" name="Rectangle 8"/>
          <p:cNvSpPr>
            <a:spLocks noChangeArrowheads="1"/>
          </p:cNvSpPr>
          <p:nvPr/>
        </p:nvSpPr>
        <p:spPr bwMode="auto">
          <a:xfrm>
            <a:off x="0" y="620614"/>
            <a:ext cx="9144000" cy="2935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64291" tIns="32146" rIns="64291" bIns="32146" anchor="ctr"/>
          <a:lstStyle/>
          <a:p>
            <a:endParaRPr lang="pt-PT"/>
          </a:p>
        </p:txBody>
      </p:sp>
      <p:sp>
        <p:nvSpPr>
          <p:cNvPr id="270345" name="Rectangle 9"/>
          <p:cNvSpPr>
            <a:spLocks noChangeArrowheads="1"/>
          </p:cNvSpPr>
          <p:nvPr/>
        </p:nvSpPr>
        <p:spPr bwMode="auto">
          <a:xfrm>
            <a:off x="-2628677" y="-387326"/>
            <a:ext cx="666378" cy="794407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64291" tIns="32146" rIns="64291" bIns="32146" anchor="ctr"/>
          <a:lstStyle/>
          <a:p>
            <a:endParaRPr lang="pt-PT"/>
          </a:p>
        </p:txBody>
      </p:sp>
      <p:pic>
        <p:nvPicPr>
          <p:cNvPr id="3074" name="Picture 2" descr="F:\Madrid\ma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576" y="272482"/>
            <a:ext cx="8052346" cy="5785195"/>
          </a:xfrm>
          <a:prstGeom prst="rect">
            <a:avLst/>
          </a:prstGeom>
          <a:noFill/>
        </p:spPr>
      </p:pic>
      <p:sp>
        <p:nvSpPr>
          <p:cNvPr id="7" name="Oval 6"/>
          <p:cNvSpPr/>
          <p:nvPr/>
        </p:nvSpPr>
        <p:spPr bwMode="auto">
          <a:xfrm>
            <a:off x="1794867" y="5491758"/>
            <a:ext cx="174129" cy="174129"/>
          </a:xfrm>
          <a:prstGeom prst="ellipse">
            <a:avLst/>
          </a:prstGeom>
          <a:solidFill>
            <a:srgbClr val="CC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pt-PT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1955602" y="5598914"/>
            <a:ext cx="174129" cy="174129"/>
          </a:xfrm>
          <a:prstGeom prst="ellipse">
            <a:avLst/>
          </a:prstGeom>
          <a:solidFill>
            <a:srgbClr val="00206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pt-PT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804047" y="5143500"/>
            <a:ext cx="174129" cy="174129"/>
          </a:xfrm>
          <a:prstGeom prst="ellipse">
            <a:avLst/>
          </a:prstGeom>
          <a:solidFill>
            <a:srgbClr val="CC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pt-PT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804422" y="2812852"/>
            <a:ext cx="174129" cy="174129"/>
          </a:xfrm>
          <a:prstGeom prst="ellipse">
            <a:avLst/>
          </a:prstGeom>
          <a:solidFill>
            <a:srgbClr val="CC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pt-PT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724055" y="3027164"/>
            <a:ext cx="174129" cy="174129"/>
          </a:xfrm>
          <a:prstGeom prst="ellipse">
            <a:avLst/>
          </a:prstGeom>
          <a:solidFill>
            <a:srgbClr val="CC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pt-PT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2860955" y="5402422"/>
            <a:ext cx="174129" cy="174129"/>
          </a:xfrm>
          <a:prstGeom prst="ellipse">
            <a:avLst/>
          </a:prstGeom>
          <a:solidFill>
            <a:srgbClr val="00206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pt-PT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3052322" y="5482440"/>
            <a:ext cx="174129" cy="174129"/>
          </a:xfrm>
          <a:prstGeom prst="ellipse">
            <a:avLst/>
          </a:prstGeom>
          <a:solidFill>
            <a:srgbClr val="00206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pt-PT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550647" y="5057542"/>
            <a:ext cx="174129" cy="174129"/>
          </a:xfrm>
          <a:prstGeom prst="ellipse">
            <a:avLst/>
          </a:prstGeom>
          <a:solidFill>
            <a:srgbClr val="4F7A2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pt-PT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5685571" y="4856274"/>
            <a:ext cx="174129" cy="174129"/>
          </a:xfrm>
          <a:prstGeom prst="ellipse">
            <a:avLst/>
          </a:prstGeom>
          <a:solidFill>
            <a:srgbClr val="00206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pt-PT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716272" y="4920801"/>
            <a:ext cx="174129" cy="174129"/>
          </a:xfrm>
          <a:prstGeom prst="ellipse">
            <a:avLst/>
          </a:prstGeom>
          <a:solidFill>
            <a:srgbClr val="CC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pt-PT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4853478" y="4991385"/>
            <a:ext cx="174129" cy="174129"/>
          </a:xfrm>
          <a:prstGeom prst="ellipse">
            <a:avLst/>
          </a:prstGeom>
          <a:solidFill>
            <a:srgbClr val="00206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pt-PT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4998840" y="5075246"/>
            <a:ext cx="174129" cy="174129"/>
          </a:xfrm>
          <a:prstGeom prst="ellipse">
            <a:avLst/>
          </a:prstGeom>
          <a:solidFill>
            <a:srgbClr val="4F7A2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pt-PT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5149789" y="5030520"/>
            <a:ext cx="174129" cy="174129"/>
          </a:xfrm>
          <a:prstGeom prst="ellipse">
            <a:avLst/>
          </a:prstGeom>
          <a:solidFill>
            <a:srgbClr val="4F7A2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pt-PT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5261605" y="4929886"/>
            <a:ext cx="174129" cy="174129"/>
          </a:xfrm>
          <a:prstGeom prst="ellipse">
            <a:avLst/>
          </a:prstGeom>
          <a:solidFill>
            <a:srgbClr val="4F7A2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pt-PT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5446100" y="4929886"/>
            <a:ext cx="174129" cy="174129"/>
          </a:xfrm>
          <a:prstGeom prst="ellipse">
            <a:avLst/>
          </a:prstGeom>
          <a:solidFill>
            <a:srgbClr val="4F7A2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pt-PT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6908084" y="2967995"/>
            <a:ext cx="174129" cy="174129"/>
          </a:xfrm>
          <a:prstGeom prst="ellipse">
            <a:avLst/>
          </a:prstGeom>
          <a:solidFill>
            <a:srgbClr val="4F7A2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pt-PT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87" name="Oval 86"/>
          <p:cNvSpPr/>
          <p:nvPr/>
        </p:nvSpPr>
        <p:spPr bwMode="auto">
          <a:xfrm>
            <a:off x="455414" y="6134695"/>
            <a:ext cx="174129" cy="174129"/>
          </a:xfrm>
          <a:prstGeom prst="ellipse">
            <a:avLst/>
          </a:prstGeom>
          <a:solidFill>
            <a:srgbClr val="CC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pt-PT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88" name="CaixaDeTexto 87"/>
          <p:cNvSpPr txBox="1"/>
          <p:nvPr/>
        </p:nvSpPr>
        <p:spPr>
          <a:xfrm>
            <a:off x="665262" y="6094512"/>
            <a:ext cx="2040434" cy="264975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es-ES" sz="1300" b="1" dirty="0" err="1" smtClean="0"/>
              <a:t>Reconversão</a:t>
            </a:r>
            <a:r>
              <a:rPr lang="es-ES" sz="1300" b="1" dirty="0" smtClean="0"/>
              <a:t> urbana </a:t>
            </a:r>
          </a:p>
        </p:txBody>
      </p:sp>
      <p:sp>
        <p:nvSpPr>
          <p:cNvPr id="89" name="Oval 88"/>
          <p:cNvSpPr/>
          <p:nvPr/>
        </p:nvSpPr>
        <p:spPr bwMode="auto">
          <a:xfrm>
            <a:off x="2719090" y="6134695"/>
            <a:ext cx="174129" cy="174129"/>
          </a:xfrm>
          <a:prstGeom prst="ellipse">
            <a:avLst/>
          </a:prstGeom>
          <a:solidFill>
            <a:srgbClr val="00206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pt-PT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90" name="CaixaDeTexto 89"/>
          <p:cNvSpPr txBox="1"/>
          <p:nvPr/>
        </p:nvSpPr>
        <p:spPr>
          <a:xfrm>
            <a:off x="2942332" y="6094512"/>
            <a:ext cx="1638598" cy="264975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es-ES" sz="1300" b="1" dirty="0" err="1" smtClean="0"/>
              <a:t>Projetos</a:t>
            </a:r>
            <a:r>
              <a:rPr lang="es-ES" sz="1300" b="1" dirty="0" smtClean="0"/>
              <a:t> </a:t>
            </a:r>
            <a:r>
              <a:rPr lang="es-ES" sz="1300" b="1" dirty="0" err="1" smtClean="0"/>
              <a:t>âncora</a:t>
            </a:r>
            <a:endParaRPr lang="es-ES" sz="1300" b="1" dirty="0" smtClean="0"/>
          </a:p>
        </p:txBody>
      </p:sp>
      <p:sp>
        <p:nvSpPr>
          <p:cNvPr id="91" name="Oval 90"/>
          <p:cNvSpPr/>
          <p:nvPr/>
        </p:nvSpPr>
        <p:spPr bwMode="auto">
          <a:xfrm>
            <a:off x="4764959" y="6115709"/>
            <a:ext cx="174129" cy="174129"/>
          </a:xfrm>
          <a:prstGeom prst="ellipse">
            <a:avLst/>
          </a:prstGeom>
          <a:solidFill>
            <a:srgbClr val="4F7A2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pt-PT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92" name="CaixaDeTexto 91"/>
          <p:cNvSpPr txBox="1"/>
          <p:nvPr/>
        </p:nvSpPr>
        <p:spPr>
          <a:xfrm>
            <a:off x="5005090" y="6094512"/>
            <a:ext cx="3085207" cy="264975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es-ES" sz="1300" b="1" dirty="0" err="1" smtClean="0"/>
              <a:t>Requalificação</a:t>
            </a:r>
            <a:r>
              <a:rPr lang="es-ES" sz="1300" b="1" dirty="0" smtClean="0"/>
              <a:t> do </a:t>
            </a:r>
            <a:r>
              <a:rPr lang="es-ES" sz="1300" b="1" dirty="0" err="1" smtClean="0"/>
              <a:t>Espaço</a:t>
            </a:r>
            <a:r>
              <a:rPr lang="es-ES" sz="1300" b="1" dirty="0" smtClean="0"/>
              <a:t> público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5652120" y="2078266"/>
            <a:ext cx="349188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b="1" dirty="0" smtClean="0"/>
              <a:t>OBRIGADO!</a:t>
            </a:r>
          </a:p>
          <a:p>
            <a:endParaRPr lang="pt-PT" b="1" dirty="0"/>
          </a:p>
          <a:p>
            <a:endParaRPr lang="pt-PT" b="1" dirty="0" smtClean="0"/>
          </a:p>
          <a:p>
            <a:r>
              <a:rPr lang="pt-PT" b="1" dirty="0" smtClean="0"/>
              <a:t>PAULO PRAZERES PAIS</a:t>
            </a:r>
          </a:p>
          <a:p>
            <a:r>
              <a:rPr lang="pt-PT" dirty="0" err="1" smtClean="0"/>
              <a:t>paulo.pais@cm-lisboa.pt</a:t>
            </a:r>
            <a:endParaRPr lang="pt-PT" dirty="0" smtClean="0"/>
          </a:p>
          <a:p>
            <a:endParaRPr lang="pt-PT" dirty="0" smtClean="0"/>
          </a:p>
          <a:p>
            <a:r>
              <a:rPr lang="pt-PT" b="1" dirty="0" err="1" smtClean="0"/>
              <a:t>www.cm-lisboa.pt</a:t>
            </a:r>
            <a:endParaRPr lang="pt-PT" b="1" dirty="0" smtClean="0"/>
          </a:p>
          <a:p>
            <a:endParaRPr lang="pt-PT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6562" t="27125" r="12719" b="20376"/>
          <a:stretch>
            <a:fillRect/>
          </a:stretch>
        </p:blipFill>
        <p:spPr bwMode="auto">
          <a:xfrm>
            <a:off x="-1" y="1772816"/>
            <a:ext cx="5609423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45" name="Rectangle 9"/>
          <p:cNvSpPr>
            <a:spLocks noChangeArrowheads="1"/>
          </p:cNvSpPr>
          <p:nvPr/>
        </p:nvSpPr>
        <p:spPr bwMode="auto">
          <a:xfrm>
            <a:off x="-2628677" y="-387326"/>
            <a:ext cx="666378" cy="794407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64291" tIns="32146" rIns="64291" bIns="32146" anchor="ctr"/>
          <a:lstStyle/>
          <a:p>
            <a:endParaRPr lang="pt-PT"/>
          </a:p>
        </p:txBody>
      </p:sp>
      <p:pic>
        <p:nvPicPr>
          <p:cNvPr id="1026" name="Picture 2" descr="F:\Madrid\Protocolo.jpg"/>
          <p:cNvPicPr>
            <a:picLocks noChangeAspect="1" noChangeArrowheads="1"/>
          </p:cNvPicPr>
          <p:nvPr/>
        </p:nvPicPr>
        <p:blipFill>
          <a:blip r:embed="rId2" cstate="print"/>
          <a:srcRect l="11955" r="56"/>
          <a:stretch>
            <a:fillRect/>
          </a:stretch>
        </p:blipFill>
        <p:spPr bwMode="auto">
          <a:xfrm>
            <a:off x="442019" y="723305"/>
            <a:ext cx="6643688" cy="5424785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348258" y="6241852"/>
            <a:ext cx="7648277" cy="326530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es-ES" sz="1700" b="1" dirty="0" smtClean="0"/>
              <a:t>Protocolo de </a:t>
            </a:r>
            <a:r>
              <a:rPr lang="es-ES" sz="1700" b="1" dirty="0" err="1" smtClean="0"/>
              <a:t>Entendimento</a:t>
            </a:r>
            <a:r>
              <a:rPr lang="es-ES" sz="1700" b="1" dirty="0" smtClean="0"/>
              <a:t> entre o Estado e o </a:t>
            </a:r>
            <a:r>
              <a:rPr lang="es-ES" sz="1700" b="1" dirty="0" err="1" smtClean="0"/>
              <a:t>Município</a:t>
            </a:r>
            <a:r>
              <a:rPr lang="es-ES" sz="1700" b="1" dirty="0" smtClean="0"/>
              <a:t> (2009)</a:t>
            </a:r>
          </a:p>
        </p:txBody>
      </p:sp>
      <p:sp>
        <p:nvSpPr>
          <p:cNvPr id="7" name="Rectângulo 6"/>
          <p:cNvSpPr/>
          <p:nvPr/>
        </p:nvSpPr>
        <p:spPr bwMode="auto">
          <a:xfrm>
            <a:off x="7112496" y="4607719"/>
            <a:ext cx="254496" cy="214313"/>
          </a:xfrm>
          <a:prstGeom prst="rect">
            <a:avLst/>
          </a:prstGeom>
          <a:solidFill>
            <a:srgbClr val="63982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pt-PT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8" name="Rectângulo 7"/>
          <p:cNvSpPr/>
          <p:nvPr/>
        </p:nvSpPr>
        <p:spPr bwMode="auto">
          <a:xfrm>
            <a:off x="7112496" y="5156894"/>
            <a:ext cx="254496" cy="214313"/>
          </a:xfrm>
          <a:prstGeom prst="rect">
            <a:avLst/>
          </a:prstGeom>
          <a:solidFill>
            <a:srgbClr val="FFFF99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pt-PT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9" name="Rectângulo 8"/>
          <p:cNvSpPr/>
          <p:nvPr/>
        </p:nvSpPr>
        <p:spPr bwMode="auto">
          <a:xfrm>
            <a:off x="7112496" y="5598914"/>
            <a:ext cx="254496" cy="214313"/>
          </a:xfrm>
          <a:prstGeom prst="rect">
            <a:avLst/>
          </a:prstGeom>
          <a:solidFill>
            <a:srgbClr val="CC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pt-PT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362527" y="4580930"/>
            <a:ext cx="1781473" cy="465029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es-ES" sz="1300" b="1" dirty="0" smtClean="0"/>
              <a:t>Áreas transferidas para o Municipio</a:t>
            </a:r>
            <a:endParaRPr lang="es-ES" sz="1300" b="1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7402711" y="5143500"/>
            <a:ext cx="1781473" cy="264975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es-ES" sz="1300" b="1" dirty="0" smtClean="0"/>
              <a:t>Áreas mistas</a:t>
            </a:r>
            <a:endParaRPr lang="es-ES" sz="1300" b="1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7375922" y="5585519"/>
            <a:ext cx="1781473" cy="264975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es-ES" sz="1300" b="1" dirty="0" smtClean="0"/>
              <a:t>Áreas </a:t>
            </a:r>
            <a:r>
              <a:rPr lang="es-ES" sz="1300" b="1" dirty="0" err="1" smtClean="0"/>
              <a:t>em</a:t>
            </a:r>
            <a:r>
              <a:rPr lang="es-ES" sz="1300" b="1" dirty="0" smtClean="0"/>
              <a:t> </a:t>
            </a:r>
            <a:r>
              <a:rPr lang="es-ES" sz="1300" b="1" dirty="0" err="1" smtClean="0"/>
              <a:t>estudo</a:t>
            </a:r>
            <a:r>
              <a:rPr lang="es-ES" sz="1300" b="1" dirty="0" smtClean="0"/>
              <a:t> </a:t>
            </a:r>
            <a:endParaRPr lang="es-ES" sz="1300" b="1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755576" y="-315415"/>
            <a:ext cx="2448272" cy="1200329"/>
          </a:xfrm>
          <a:prstGeom prst="rect">
            <a:avLst/>
          </a:prstGeom>
          <a:solidFill>
            <a:srgbClr val="92D050"/>
          </a:solidFill>
          <a:ln w="38100">
            <a:noFill/>
            <a:prstDash val="sysDash"/>
          </a:ln>
        </p:spPr>
        <p:txBody>
          <a:bodyPr wrap="square" rtlCol="0">
            <a:spAutoFit/>
          </a:bodyPr>
          <a:lstStyle/>
          <a:p>
            <a:endParaRPr lang="pt-PT" sz="2400" b="1" dirty="0" smtClean="0">
              <a:solidFill>
                <a:schemeClr val="bg1"/>
              </a:solidFill>
            </a:endParaRPr>
          </a:p>
          <a:p>
            <a:r>
              <a:rPr lang="pt-PT" sz="2400" b="1" dirty="0" smtClean="0">
                <a:solidFill>
                  <a:srgbClr val="002060"/>
                </a:solidFill>
              </a:rPr>
              <a:t>Frente Ribeirinha</a:t>
            </a:r>
          </a:p>
          <a:p>
            <a:endParaRPr lang="pt-PT" sz="2400" b="1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G:\Madrid\01.jpg"/>
          <p:cNvPicPr>
            <a:picLocks noChangeAspect="1" noChangeArrowheads="1"/>
          </p:cNvPicPr>
          <p:nvPr/>
        </p:nvPicPr>
        <p:blipFill>
          <a:blip r:embed="rId2" cstate="print"/>
          <a:srcRect t="39152" b="8645"/>
          <a:stretch>
            <a:fillRect/>
          </a:stretch>
        </p:blipFill>
        <p:spPr bwMode="auto">
          <a:xfrm>
            <a:off x="194915" y="3027164"/>
            <a:ext cx="8561760" cy="3161109"/>
          </a:xfrm>
          <a:prstGeom prst="rect">
            <a:avLst/>
          </a:prstGeom>
          <a:noFill/>
        </p:spPr>
      </p:pic>
      <p:pic>
        <p:nvPicPr>
          <p:cNvPr id="2051" name="Picture 3" descr="http://www.cm-lisboa.pt/uploads/pics/_ASR57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690" y="294680"/>
            <a:ext cx="3933076" cy="2625328"/>
          </a:xfrm>
          <a:prstGeom prst="rect">
            <a:avLst/>
          </a:prstGeom>
          <a:noFill/>
        </p:spPr>
      </p:pic>
      <p:pic>
        <p:nvPicPr>
          <p:cNvPr id="2053" name="Picture 5" descr="http://cdn.controlinveste.pt/storage/OJ/2013/big/ng24122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99917" y="294680"/>
            <a:ext cx="3914539" cy="2615282"/>
          </a:xfrm>
          <a:prstGeom prst="rect">
            <a:avLst/>
          </a:prstGeom>
          <a:noFill/>
        </p:spPr>
      </p:pic>
      <p:sp>
        <p:nvSpPr>
          <p:cNvPr id="12" name="Oval 11"/>
          <p:cNvSpPr/>
          <p:nvPr/>
        </p:nvSpPr>
        <p:spPr bwMode="auto">
          <a:xfrm>
            <a:off x="1165324" y="3737074"/>
            <a:ext cx="2370832" cy="2035969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pt-PT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34863" y="6094512"/>
            <a:ext cx="4728270" cy="324608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pt-PT" sz="1700" b="1" dirty="0" smtClean="0"/>
              <a:t>Reconversão da Doca de Pedrouços</a:t>
            </a:r>
            <a:endParaRPr lang="pt-PT" sz="17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G:\Madrid\01.jpg"/>
          <p:cNvPicPr>
            <a:picLocks noChangeAspect="1" noChangeArrowheads="1"/>
          </p:cNvPicPr>
          <p:nvPr/>
        </p:nvPicPr>
        <p:blipFill>
          <a:blip r:embed="rId2" cstate="print"/>
          <a:srcRect t="39152" b="8645"/>
          <a:stretch>
            <a:fillRect/>
          </a:stretch>
        </p:blipFill>
        <p:spPr bwMode="auto">
          <a:xfrm>
            <a:off x="194915" y="3027164"/>
            <a:ext cx="8561760" cy="3161109"/>
          </a:xfrm>
          <a:prstGeom prst="rect">
            <a:avLst/>
          </a:prstGeom>
          <a:noFill/>
        </p:spPr>
      </p:pic>
      <p:sp>
        <p:nvSpPr>
          <p:cNvPr id="12" name="Oval 11"/>
          <p:cNvSpPr/>
          <p:nvPr/>
        </p:nvSpPr>
        <p:spPr bwMode="auto">
          <a:xfrm>
            <a:off x="2799457" y="4487168"/>
            <a:ext cx="1165324" cy="1058168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pt-PT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48258" y="6081118"/>
            <a:ext cx="2893219" cy="324608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pt-PT" sz="1700" b="1" dirty="0" smtClean="0"/>
              <a:t>Fundação Champalimaud</a:t>
            </a:r>
          </a:p>
        </p:txBody>
      </p:sp>
      <p:pic>
        <p:nvPicPr>
          <p:cNvPr id="93186" name="Picture 2" descr="G:\Madrid\1307089478.jpg"/>
          <p:cNvPicPr>
            <a:picLocks noChangeAspect="1" noChangeArrowheads="1"/>
          </p:cNvPicPr>
          <p:nvPr/>
        </p:nvPicPr>
        <p:blipFill>
          <a:blip r:embed="rId3" cstate="print"/>
          <a:srcRect b="11564"/>
          <a:stretch>
            <a:fillRect/>
          </a:stretch>
        </p:blipFill>
        <p:spPr bwMode="auto">
          <a:xfrm>
            <a:off x="406301" y="442020"/>
            <a:ext cx="3750320" cy="2451199"/>
          </a:xfrm>
          <a:prstGeom prst="rect">
            <a:avLst/>
          </a:prstGeom>
          <a:noFill/>
        </p:spPr>
      </p:pic>
      <p:pic>
        <p:nvPicPr>
          <p:cNvPr id="93189" name="Picture 5" descr="G:\Madrid\1211231202477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9929" y="442020"/>
            <a:ext cx="4357688" cy="2451199"/>
          </a:xfrm>
          <a:prstGeom prst="rect">
            <a:avLst/>
          </a:prstGeom>
          <a:noFill/>
        </p:spPr>
      </p:pic>
      <p:sp>
        <p:nvSpPr>
          <p:cNvPr id="14" name="CaixaDeTexto 13"/>
          <p:cNvSpPr txBox="1"/>
          <p:nvPr/>
        </p:nvSpPr>
        <p:spPr>
          <a:xfrm>
            <a:off x="375047" y="6389191"/>
            <a:ext cx="4339828" cy="341919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pt-PT" smtClean="0"/>
              <a:t>Autor: Charles Correa </a:t>
            </a:r>
            <a:r>
              <a:rPr lang="pt-PT" err="1" smtClean="0"/>
              <a:t>Associates</a:t>
            </a:r>
            <a:r>
              <a:rPr lang="pt-PT" smtClean="0"/>
              <a:t> </a:t>
            </a:r>
            <a:endParaRPr lang="pt-P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3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G:\Madrid\02.jpg"/>
          <p:cNvPicPr>
            <a:picLocks noChangeAspect="1" noChangeArrowheads="1"/>
          </p:cNvPicPr>
          <p:nvPr/>
        </p:nvPicPr>
        <p:blipFill>
          <a:blip r:embed="rId2" cstate="print"/>
          <a:srcRect l="2240" t="25058" r="2889" b="24448"/>
          <a:stretch>
            <a:fillRect/>
          </a:stretch>
        </p:blipFill>
        <p:spPr bwMode="auto">
          <a:xfrm>
            <a:off x="388441" y="3040559"/>
            <a:ext cx="8184059" cy="3080742"/>
          </a:xfrm>
          <a:prstGeom prst="rect">
            <a:avLst/>
          </a:prstGeom>
          <a:noFill/>
        </p:spPr>
      </p:pic>
      <p:sp>
        <p:nvSpPr>
          <p:cNvPr id="11" name="CaixaDeTexto 10"/>
          <p:cNvSpPr txBox="1"/>
          <p:nvPr/>
        </p:nvSpPr>
        <p:spPr>
          <a:xfrm>
            <a:off x="361652" y="6389191"/>
            <a:ext cx="4339828" cy="618918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pt-PT" smtClean="0"/>
              <a:t>Autor: Paulo Mendes da Rocha / Ricardo </a:t>
            </a:r>
            <a:r>
              <a:rPr lang="pt-PT" err="1" smtClean="0"/>
              <a:t>Bak</a:t>
            </a:r>
            <a:r>
              <a:rPr lang="pt-PT" smtClean="0"/>
              <a:t> Gordon</a:t>
            </a:r>
            <a:endParaRPr lang="pt-PT"/>
          </a:p>
        </p:txBody>
      </p:sp>
      <p:sp>
        <p:nvSpPr>
          <p:cNvPr id="15" name="Oval 14"/>
          <p:cNvSpPr/>
          <p:nvPr/>
        </p:nvSpPr>
        <p:spPr bwMode="auto">
          <a:xfrm>
            <a:off x="3214687" y="4380012"/>
            <a:ext cx="723305" cy="656332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pt-PT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334863" y="6086074"/>
            <a:ext cx="3737074" cy="324608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pt-PT" sz="1700" b="1" dirty="0" smtClean="0"/>
              <a:t>Museu dos Coches</a:t>
            </a:r>
          </a:p>
        </p:txBody>
      </p:sp>
      <p:pic>
        <p:nvPicPr>
          <p:cNvPr id="98307" name="Picture 3" descr="G:\Madrid\coches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6511" y="508993"/>
            <a:ext cx="3627059" cy="2421062"/>
          </a:xfrm>
          <a:prstGeom prst="rect">
            <a:avLst/>
          </a:prstGeom>
          <a:noFill/>
        </p:spPr>
      </p:pic>
      <p:pic>
        <p:nvPicPr>
          <p:cNvPr id="98308" name="Picture 4" descr="G:\Madrid\171440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3976" y="321469"/>
            <a:ext cx="3833989" cy="258410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8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8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G:\Madrid\02.jpg"/>
          <p:cNvPicPr>
            <a:picLocks noChangeAspect="1" noChangeArrowheads="1"/>
          </p:cNvPicPr>
          <p:nvPr/>
        </p:nvPicPr>
        <p:blipFill>
          <a:blip r:embed="rId2" cstate="print"/>
          <a:srcRect l="2240" t="25058" r="2889" b="24448"/>
          <a:stretch>
            <a:fillRect/>
          </a:stretch>
        </p:blipFill>
        <p:spPr bwMode="auto">
          <a:xfrm>
            <a:off x="388441" y="3040559"/>
            <a:ext cx="8184059" cy="3080742"/>
          </a:xfrm>
          <a:prstGeom prst="rect">
            <a:avLst/>
          </a:prstGeom>
          <a:noFill/>
        </p:spPr>
      </p:pic>
      <p:sp>
        <p:nvSpPr>
          <p:cNvPr id="11" name="CaixaDeTexto 10"/>
          <p:cNvSpPr txBox="1"/>
          <p:nvPr/>
        </p:nvSpPr>
        <p:spPr>
          <a:xfrm>
            <a:off x="361652" y="6389191"/>
            <a:ext cx="4339828" cy="341919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pt-PT" smtClean="0"/>
              <a:t>Autor: Armanda Jane </a:t>
            </a:r>
            <a:r>
              <a:rPr lang="pt-PT" err="1" smtClean="0"/>
              <a:t>Levete</a:t>
            </a:r>
            <a:endParaRPr lang="pt-PT"/>
          </a:p>
        </p:txBody>
      </p:sp>
      <p:sp>
        <p:nvSpPr>
          <p:cNvPr id="15" name="Oval 14"/>
          <p:cNvSpPr/>
          <p:nvPr/>
        </p:nvSpPr>
        <p:spPr bwMode="auto">
          <a:xfrm>
            <a:off x="4299645" y="4714875"/>
            <a:ext cx="803669" cy="683125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pt-PT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334863" y="6112863"/>
            <a:ext cx="3536156" cy="324608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pt-PT" sz="1700" b="1" dirty="0" smtClean="0"/>
              <a:t>Centro das Artes da EDP</a:t>
            </a:r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 cstate="print"/>
          <a:srcRect l="16510" t="38702" r="10521" b="3889"/>
          <a:stretch>
            <a:fillRect/>
          </a:stretch>
        </p:blipFill>
        <p:spPr bwMode="auto">
          <a:xfrm>
            <a:off x="5668754" y="1701106"/>
            <a:ext cx="2917141" cy="1290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4" cstate="print"/>
          <a:srcRect l="16667" t="23333" r="10052" b="11111"/>
          <a:stretch>
            <a:fillRect/>
          </a:stretch>
        </p:blipFill>
        <p:spPr bwMode="auto">
          <a:xfrm>
            <a:off x="415230" y="361653"/>
            <a:ext cx="5197965" cy="2615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5" cstate="print"/>
          <a:srcRect l="16823" t="21909" r="9740" b="20000"/>
          <a:stretch>
            <a:fillRect/>
          </a:stretch>
        </p:blipFill>
        <p:spPr bwMode="auto">
          <a:xfrm>
            <a:off x="5665887" y="348258"/>
            <a:ext cx="2920008" cy="1299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9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9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9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G:\Madrid\03.jpg"/>
          <p:cNvPicPr>
            <a:picLocks noChangeAspect="1" noChangeArrowheads="1"/>
          </p:cNvPicPr>
          <p:nvPr/>
        </p:nvPicPr>
        <p:blipFill>
          <a:blip r:embed="rId2" cstate="print"/>
          <a:srcRect l="2520" t="19287" r="3080" b="29899"/>
          <a:stretch>
            <a:fillRect/>
          </a:stretch>
        </p:blipFill>
        <p:spPr bwMode="auto">
          <a:xfrm>
            <a:off x="396382" y="3013770"/>
            <a:ext cx="8162723" cy="3107531"/>
          </a:xfrm>
          <a:prstGeom prst="rect">
            <a:avLst/>
          </a:prstGeom>
          <a:noFill/>
        </p:spPr>
      </p:pic>
      <p:sp>
        <p:nvSpPr>
          <p:cNvPr id="13" name="Oval 12"/>
          <p:cNvSpPr/>
          <p:nvPr/>
        </p:nvSpPr>
        <p:spPr bwMode="auto">
          <a:xfrm>
            <a:off x="1326059" y="3013769"/>
            <a:ext cx="3562945" cy="3094137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pt-PT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pic>
        <p:nvPicPr>
          <p:cNvPr id="17" name="Imagem 5" descr="PROP.jpg"/>
          <p:cNvPicPr>
            <a:picLocks noChangeAspect="1"/>
          </p:cNvPicPr>
          <p:nvPr/>
        </p:nvPicPr>
        <p:blipFill>
          <a:blip r:embed="rId3" cstate="print"/>
          <a:srcRect l="8640" t="11594" r="2837" b="16375"/>
          <a:stretch>
            <a:fillRect/>
          </a:stretch>
        </p:blipFill>
        <p:spPr bwMode="auto">
          <a:xfrm>
            <a:off x="415231" y="1"/>
            <a:ext cx="2585145" cy="2998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Imagem 3" descr="SLIDE_7_Alcantara_FINAL.jpg"/>
          <p:cNvPicPr>
            <a:picLocks noChangeAspect="1"/>
          </p:cNvPicPr>
          <p:nvPr/>
        </p:nvPicPr>
        <p:blipFill>
          <a:blip r:embed="rId4" cstate="print"/>
          <a:srcRect t="42805" b="1423"/>
          <a:stretch>
            <a:fillRect/>
          </a:stretch>
        </p:blipFill>
        <p:spPr bwMode="auto">
          <a:xfrm>
            <a:off x="5836899" y="549176"/>
            <a:ext cx="2713278" cy="2423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CaixaDeTexto 23"/>
          <p:cNvSpPr txBox="1"/>
          <p:nvPr/>
        </p:nvSpPr>
        <p:spPr>
          <a:xfrm>
            <a:off x="348258" y="6375797"/>
            <a:ext cx="4339828" cy="341919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pt-PT" smtClean="0"/>
              <a:t>Autor: Manuel Fernandes de Sá</a:t>
            </a:r>
            <a:endParaRPr lang="pt-PT"/>
          </a:p>
        </p:txBody>
      </p:sp>
      <p:pic>
        <p:nvPicPr>
          <p:cNvPr id="25" name="Imagem 3" descr="2.jpg"/>
          <p:cNvPicPr>
            <a:picLocks noChangeAspect="1"/>
          </p:cNvPicPr>
          <p:nvPr/>
        </p:nvPicPr>
        <p:blipFill>
          <a:blip r:embed="rId5" cstate="print"/>
          <a:srcRect l="3831" r="11877"/>
          <a:stretch>
            <a:fillRect/>
          </a:stretch>
        </p:blipFill>
        <p:spPr bwMode="auto">
          <a:xfrm>
            <a:off x="3033689" y="552613"/>
            <a:ext cx="2766144" cy="241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CaixaDeTexto 25"/>
          <p:cNvSpPr txBox="1"/>
          <p:nvPr/>
        </p:nvSpPr>
        <p:spPr>
          <a:xfrm>
            <a:off x="348258" y="6081117"/>
            <a:ext cx="4380012" cy="324608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pt-PT" sz="1700" b="1" dirty="0" smtClean="0"/>
              <a:t>Plano de Urbanização  de Alcântara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/>
          <p:cNvSpPr txBox="1"/>
          <p:nvPr/>
        </p:nvSpPr>
        <p:spPr>
          <a:xfrm>
            <a:off x="348258" y="6375797"/>
            <a:ext cx="4339828" cy="341919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pt-PT" smtClean="0"/>
              <a:t>Autor: Manuel Fernandes de Sá</a:t>
            </a:r>
            <a:endParaRPr lang="pt-PT"/>
          </a:p>
        </p:txBody>
      </p:sp>
      <p:sp>
        <p:nvSpPr>
          <p:cNvPr id="14" name="CaixaDeTexto 13"/>
          <p:cNvSpPr txBox="1"/>
          <p:nvPr/>
        </p:nvSpPr>
        <p:spPr>
          <a:xfrm>
            <a:off x="348258" y="6081117"/>
            <a:ext cx="5384602" cy="324608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pt-PT" sz="1700" b="1" dirty="0" smtClean="0"/>
              <a:t>Plano de Urbanização de Alcântara</a:t>
            </a:r>
          </a:p>
        </p:txBody>
      </p:sp>
      <p:pic>
        <p:nvPicPr>
          <p:cNvPr id="18" name="Imagem 3" descr="03 existente_ALT 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230" y="0"/>
            <a:ext cx="7192864" cy="298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m 3" descr="03_ALT 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3080742"/>
            <a:ext cx="7178663" cy="298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Modelo de apresentaçã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Modelo de apresentaçã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Modelo de apresentaçã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Modelo de apresentaçã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odelo de apresentaçã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</TotalTime>
  <Words>287</Words>
  <Application>Microsoft Office PowerPoint</Application>
  <PresentationFormat>Apresentação no Ecrã (4:3)</PresentationFormat>
  <Paragraphs>72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6</vt:i4>
      </vt:variant>
      <vt:variant>
        <vt:lpstr>Títulos dos diapositivos</vt:lpstr>
      </vt:variant>
      <vt:variant>
        <vt:i4>22</vt:i4>
      </vt:variant>
    </vt:vector>
  </HeadingPairs>
  <TitlesOfParts>
    <vt:vector size="28" baseType="lpstr">
      <vt:lpstr>Tema do Office</vt:lpstr>
      <vt:lpstr>4_Modelo de apresentação personalizado</vt:lpstr>
      <vt:lpstr>3_Modelo de apresentação personalizado</vt:lpstr>
      <vt:lpstr>2_Modelo de apresentação personalizado</vt:lpstr>
      <vt:lpstr>1_Modelo de apresentação personalizado</vt:lpstr>
      <vt:lpstr>Modelo de apresentação personalizado</vt:lpstr>
      <vt:lpstr>Diapositivo 1</vt:lpstr>
      <vt:lpstr>Diapositivo 2</vt:lpstr>
      <vt:lpstr>Diapositivo 3</vt:lpstr>
      <vt:lpstr>Diapositivo 4</vt:lpstr>
      <vt:lpstr>Diapositivo 5</vt:lpstr>
      <vt:lpstr>Diapositivo 6</vt:lpstr>
      <vt:lpstr>Diapositivo 7</vt:lpstr>
      <vt:lpstr>Diapositivo 8</vt:lpstr>
      <vt:lpstr>Diapositivo 9</vt:lpstr>
      <vt:lpstr>Diapositivo 10</vt:lpstr>
      <vt:lpstr>Diapositivo 11</vt:lpstr>
      <vt:lpstr>Diapositivo 12</vt:lpstr>
      <vt:lpstr>Diapositivo 13</vt:lpstr>
      <vt:lpstr>Diapositivo 14</vt:lpstr>
      <vt:lpstr>Diapositivo 15</vt:lpstr>
      <vt:lpstr>Diapositivo 16</vt:lpstr>
      <vt:lpstr>Diapositivo 17</vt:lpstr>
      <vt:lpstr>Diapositivo 18</vt:lpstr>
      <vt:lpstr>Diapositivo 19</vt:lpstr>
      <vt:lpstr>Diapositivo 20</vt:lpstr>
      <vt:lpstr>Diapositivo 21</vt:lpstr>
      <vt:lpstr>Diapositivo 22</vt:lpstr>
    </vt:vector>
  </TitlesOfParts>
  <Company>CML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Diapositivo 1</dc:title>
  <dc:creator>paulo.pais</dc:creator>
  <cp:lastModifiedBy>paulo.pais</cp:lastModifiedBy>
  <cp:revision>44</cp:revision>
  <dcterms:created xsi:type="dcterms:W3CDTF">2013-10-11T13:09:41Z</dcterms:created>
  <dcterms:modified xsi:type="dcterms:W3CDTF">2013-12-12T18:34:35Z</dcterms:modified>
</cp:coreProperties>
</file>