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0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E163-DC6B-B344-8EAE-96860366B935}" type="datetimeFigureOut">
              <a:rPr lang="en-US" smtClean="0"/>
              <a:t>21/05/19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58CE-1808-5C43-BC3A-7915F6D2F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1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E163-DC6B-B344-8EAE-96860366B935}" type="datetimeFigureOut">
              <a:rPr lang="en-US" smtClean="0"/>
              <a:t>21/05/19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58CE-1808-5C43-BC3A-7915F6D2F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8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E163-DC6B-B344-8EAE-96860366B935}" type="datetimeFigureOut">
              <a:rPr lang="en-US" smtClean="0"/>
              <a:t>21/05/19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58CE-1808-5C43-BC3A-7915F6D2F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00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E163-DC6B-B344-8EAE-96860366B935}" type="datetimeFigureOut">
              <a:rPr lang="en-US" smtClean="0"/>
              <a:t>21/05/19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58CE-1808-5C43-BC3A-7915F6D2F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5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E163-DC6B-B344-8EAE-96860366B935}" type="datetimeFigureOut">
              <a:rPr lang="en-US" smtClean="0"/>
              <a:t>21/05/19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58CE-1808-5C43-BC3A-7915F6D2F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6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E163-DC6B-B344-8EAE-96860366B935}" type="datetimeFigureOut">
              <a:rPr lang="en-US" smtClean="0"/>
              <a:t>21/05/19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58CE-1808-5C43-BC3A-7915F6D2F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60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E163-DC6B-B344-8EAE-96860366B935}" type="datetimeFigureOut">
              <a:rPr lang="en-US" smtClean="0"/>
              <a:t>21/05/19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58CE-1808-5C43-BC3A-7915F6D2F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5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E163-DC6B-B344-8EAE-96860366B935}" type="datetimeFigureOut">
              <a:rPr lang="en-US" smtClean="0"/>
              <a:t>21/05/19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58CE-1808-5C43-BC3A-7915F6D2F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E163-DC6B-B344-8EAE-96860366B935}" type="datetimeFigureOut">
              <a:rPr lang="en-US" smtClean="0"/>
              <a:t>21/05/19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58CE-1808-5C43-BC3A-7915F6D2F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E163-DC6B-B344-8EAE-96860366B935}" type="datetimeFigureOut">
              <a:rPr lang="en-US" smtClean="0"/>
              <a:t>21/05/19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58CE-1808-5C43-BC3A-7915F6D2F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99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E163-DC6B-B344-8EAE-96860366B935}" type="datetimeFigureOut">
              <a:rPr lang="en-US" smtClean="0"/>
              <a:t>21/05/19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58CE-1808-5C43-BC3A-7915F6D2F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0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6E163-DC6B-B344-8EAE-96860366B935}" type="datetimeFigureOut">
              <a:rPr lang="en-US" smtClean="0"/>
              <a:t>21/05/19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458CE-1808-5C43-BC3A-7915F6D2F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1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25" y="2130425"/>
            <a:ext cx="8935207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4º SUBTEMA: O PAPEL DAS ORDENS DOS ECONOMISTAS NO QUADRO DA C.P.L.P.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25" y="3886200"/>
            <a:ext cx="8935207" cy="2143691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SUMÁRIO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 REALIDADE EM </a:t>
            </a:r>
            <a:r>
              <a:rPr lang="en-US" dirty="0" smtClean="0">
                <a:solidFill>
                  <a:schemeClr val="tx1"/>
                </a:solidFill>
              </a:rPr>
              <a:t>ANGOLA;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O ACTUAL PANORAMA NA </a:t>
            </a:r>
            <a:r>
              <a:rPr lang="en-US" dirty="0" smtClean="0">
                <a:solidFill>
                  <a:schemeClr val="tx1"/>
                </a:solidFill>
              </a:rPr>
              <a:t>C.P.L.P;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 INTER-RELAÇÃO FUTURA DAS ORDENS DE ECONOMISTAS NA C.P.L.P.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 I.E.A. – INTERNATIONAL ECONOMIC </a:t>
            </a:r>
            <a:r>
              <a:rPr lang="en-US" dirty="0" smtClean="0">
                <a:solidFill>
                  <a:schemeClr val="tx1"/>
                </a:solidFill>
              </a:rPr>
              <a:t>ASSOCIATION.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Imagem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204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318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48" y="274638"/>
            <a:ext cx="9018151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4. A   I.E.A. – INTERNATIONAL ECONOMIC ASSOCIATION                </a:t>
            </a:r>
            <a:r>
              <a:rPr lang="en-US" sz="3600" b="1" dirty="0" err="1" smtClean="0">
                <a:solidFill>
                  <a:srgbClr val="3366FF"/>
                </a:solidFill>
              </a:rPr>
              <a:t>www.iea-world.org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49" y="1600200"/>
            <a:ext cx="8878002" cy="5257800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v"/>
            </a:pPr>
            <a:r>
              <a:rPr lang="en-US" sz="1400" dirty="0" smtClean="0"/>
              <a:t>É UMA ONG FUNDADA EM 1950, PROMOVIDA PELO DEPARTAMENTO DE CIÊNCIAS SOCIAIS DA UNESCO;</a:t>
            </a:r>
          </a:p>
          <a:p>
            <a:pPr algn="just">
              <a:buFont typeface="Wingdings" charset="2"/>
              <a:buChar char="v"/>
            </a:pPr>
            <a:endParaRPr lang="en-US" sz="1400" dirty="0" smtClean="0"/>
          </a:p>
          <a:p>
            <a:pPr algn="just">
              <a:buFont typeface="Wingdings" charset="2"/>
              <a:buChar char="v"/>
            </a:pPr>
            <a:r>
              <a:rPr lang="en-US" sz="1400" dirty="0"/>
              <a:t> </a:t>
            </a:r>
            <a:r>
              <a:rPr lang="en-US" sz="1400" dirty="0" smtClean="0"/>
              <a:t>REPRESENTA 68 ASSOCIAÇÕES ACADÉMICAS, COMITÉS E ORDENS DE ECONOMISTAS DOS DIFERENTES PAÍSES;</a:t>
            </a:r>
          </a:p>
          <a:p>
            <a:pPr algn="just">
              <a:buFont typeface="Wingdings" charset="2"/>
              <a:buChar char="v"/>
            </a:pPr>
            <a:endParaRPr lang="en-US" sz="1400" dirty="0" smtClean="0"/>
          </a:p>
          <a:p>
            <a:pPr algn="just">
              <a:buFont typeface="Wingdings" charset="2"/>
              <a:buChar char="v"/>
            </a:pPr>
            <a:r>
              <a:rPr lang="en-US" sz="1400" dirty="0" smtClean="0"/>
              <a:t>REALIZA </a:t>
            </a:r>
            <a:r>
              <a:rPr lang="en-US" sz="1400" dirty="0" smtClean="0"/>
              <a:t>CONFERÊNCIAS REGIONAIS NAS DIFERENTES PARTES DO GLOBO ESTUDANDO OS PROBLEMAS PARTICULARES DE CADA UMA DELAS;</a:t>
            </a:r>
          </a:p>
          <a:p>
            <a:pPr algn="just">
              <a:buFont typeface="Wingdings" charset="2"/>
              <a:buChar char="v"/>
            </a:pPr>
            <a:endParaRPr lang="en-US" sz="1400" dirty="0" smtClean="0"/>
          </a:p>
          <a:p>
            <a:pPr algn="just">
              <a:buFont typeface="Wingdings" charset="2"/>
              <a:buChar char="v"/>
            </a:pPr>
            <a:r>
              <a:rPr lang="en-US" sz="1400" dirty="0"/>
              <a:t> </a:t>
            </a:r>
            <a:r>
              <a:rPr lang="en-US" sz="1400" dirty="0" smtClean="0"/>
              <a:t>DÁ PARTICULAR ATENÇÃO AOS PROBLEMAS DOS PAÍSES EM DESENVOLVIMENTO;</a:t>
            </a:r>
          </a:p>
          <a:p>
            <a:pPr algn="just">
              <a:buFont typeface="Wingdings" charset="2"/>
              <a:buChar char="v"/>
            </a:pPr>
            <a:endParaRPr lang="en-US" sz="1400" dirty="0" smtClean="0"/>
          </a:p>
          <a:p>
            <a:pPr algn="just">
              <a:buFont typeface="Wingdings" charset="2"/>
              <a:buChar char="v"/>
            </a:pPr>
            <a:r>
              <a:rPr lang="en-US" sz="1400" dirty="0"/>
              <a:t> </a:t>
            </a:r>
            <a:r>
              <a:rPr lang="en-US" sz="1400" dirty="0" smtClean="0"/>
              <a:t>OS SEUS CONGRESSOS FORAM REALIZADOS EM: Roma (1956), </a:t>
            </a:r>
            <a:r>
              <a:rPr lang="en-US" sz="1400" dirty="0" err="1" smtClean="0"/>
              <a:t>Viena</a:t>
            </a:r>
            <a:r>
              <a:rPr lang="en-US" sz="1400" dirty="0" smtClean="0"/>
              <a:t> (1962), Montreal (1968), </a:t>
            </a:r>
            <a:r>
              <a:rPr lang="en-US" sz="1400" dirty="0" err="1" smtClean="0"/>
              <a:t>Budape</a:t>
            </a:r>
            <a:r>
              <a:rPr lang="en-US" sz="1400" dirty="0" smtClean="0"/>
              <a:t> </a:t>
            </a:r>
            <a:r>
              <a:rPr lang="en-US" sz="1400" dirty="0" err="1" smtClean="0"/>
              <a:t>st</a:t>
            </a:r>
            <a:r>
              <a:rPr lang="en-US" sz="1400" dirty="0" smtClean="0"/>
              <a:t> (1974), Tokyo (1977), México (1980), Madrid (1983), Nova Deli (1986), </a:t>
            </a:r>
            <a:r>
              <a:rPr lang="en-US" sz="1400" dirty="0" err="1" smtClean="0"/>
              <a:t>Atenas</a:t>
            </a:r>
            <a:r>
              <a:rPr lang="en-US" sz="1400" dirty="0" smtClean="0"/>
              <a:t> (1989), </a:t>
            </a:r>
            <a:r>
              <a:rPr lang="en-US" sz="1400" dirty="0" err="1" smtClean="0"/>
              <a:t>Moscovo</a:t>
            </a:r>
            <a:r>
              <a:rPr lang="en-US" sz="1400" dirty="0" smtClean="0"/>
              <a:t> (1992), Tunes (1995), Buenos Aires (1999), </a:t>
            </a:r>
            <a:r>
              <a:rPr lang="en-US" sz="1400" dirty="0" err="1" smtClean="0"/>
              <a:t>Lisboa</a:t>
            </a:r>
            <a:r>
              <a:rPr lang="en-US" sz="1400" dirty="0" smtClean="0"/>
              <a:t> (2002), Marrakech (2005), </a:t>
            </a:r>
            <a:r>
              <a:rPr lang="en-US" sz="1400" dirty="0" err="1" smtClean="0"/>
              <a:t>Istambul</a:t>
            </a:r>
            <a:r>
              <a:rPr lang="en-US" sz="1400" dirty="0" smtClean="0"/>
              <a:t> (2008), Beijing (2011), </a:t>
            </a:r>
            <a:r>
              <a:rPr lang="en-US" sz="1400" dirty="0" err="1" smtClean="0"/>
              <a:t>Jordânia</a:t>
            </a:r>
            <a:r>
              <a:rPr lang="en-US" sz="1400" dirty="0" smtClean="0"/>
              <a:t> (2014) e México (2017).</a:t>
            </a:r>
          </a:p>
          <a:p>
            <a:pPr algn="just">
              <a:buFont typeface="Wingdings" charset="2"/>
              <a:buChar char="v"/>
            </a:pPr>
            <a:endParaRPr lang="en-US" sz="1400" dirty="0" smtClean="0"/>
          </a:p>
          <a:p>
            <a:pPr algn="just">
              <a:buFont typeface="Wingdings" charset="2"/>
              <a:buChar char="v"/>
            </a:pPr>
            <a:r>
              <a:rPr lang="en-US" sz="1400" dirty="0"/>
              <a:t> </a:t>
            </a:r>
            <a:r>
              <a:rPr lang="en-US" sz="1400" dirty="0" smtClean="0"/>
              <a:t>DE ENTRE OS SEUS RENOMADOS PRESIDENTES DESTACAMOS:</a:t>
            </a:r>
          </a:p>
          <a:p>
            <a:pPr lvl="1" algn="just">
              <a:buFont typeface="Wingdings" charset="2"/>
              <a:buChar char="ü"/>
            </a:pPr>
            <a:r>
              <a:rPr lang="en-US" sz="1400" dirty="0"/>
              <a:t> </a:t>
            </a:r>
            <a:r>
              <a:rPr lang="en-US" sz="1400" dirty="0" smtClean="0"/>
              <a:t>JOSEPH ALOIS SCHUMPETER (1950);</a:t>
            </a:r>
          </a:p>
          <a:p>
            <a:pPr lvl="1" algn="just">
              <a:buFont typeface="Wingdings" charset="2"/>
              <a:buChar char="ü"/>
            </a:pPr>
            <a:r>
              <a:rPr lang="en-US" sz="1400" dirty="0"/>
              <a:t> </a:t>
            </a:r>
            <a:r>
              <a:rPr lang="en-US" sz="1400" dirty="0" smtClean="0"/>
              <a:t>PAUL SAMUELSON (1965-1968)</a:t>
            </a:r>
          </a:p>
          <a:p>
            <a:pPr lvl="1" algn="just">
              <a:buFont typeface="Wingdings" charset="2"/>
              <a:buChar char="ü"/>
            </a:pPr>
            <a:r>
              <a:rPr lang="en-US" sz="1400" dirty="0" smtClean="0"/>
              <a:t>AMARTY SEN (1986-1989) – NOBEL</a:t>
            </a:r>
          </a:p>
          <a:p>
            <a:pPr lvl="1" algn="just">
              <a:buFont typeface="Wingdings" charset="2"/>
              <a:buChar char="ü"/>
            </a:pPr>
            <a:r>
              <a:rPr lang="en-US" sz="1400" dirty="0" smtClean="0"/>
              <a:t>ROBERT SOLOW (1999-2002) - NOBEL</a:t>
            </a:r>
          </a:p>
          <a:p>
            <a:pPr lvl="1" algn="just">
              <a:buFont typeface="Wingdings" charset="2"/>
              <a:buChar char="ü"/>
            </a:pPr>
            <a:r>
              <a:rPr lang="en-US" sz="1400" dirty="0" smtClean="0"/>
              <a:t>JOSEPH STIGLITZ (2011-2014) – NOBEL</a:t>
            </a:r>
          </a:p>
          <a:p>
            <a:pPr lvl="1" algn="just">
              <a:buFont typeface="Wingdings" charset="2"/>
              <a:buChar char="ü"/>
            </a:pPr>
            <a:r>
              <a:rPr lang="en-US" sz="1400" dirty="0" smtClean="0"/>
              <a:t>DANI RODRIK – ACTUAL PRESIDENTE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8386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90427"/>
            <a:ext cx="8935207" cy="458821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800" b="1" dirty="0" smtClean="0"/>
              <a:t>FIM DA APRESENTAÇÃO</a:t>
            </a:r>
          </a:p>
          <a:p>
            <a:pPr marL="0" indent="0" algn="ctr">
              <a:buNone/>
            </a:pPr>
            <a:r>
              <a:rPr lang="en-US" sz="4800" b="1" dirty="0" smtClean="0"/>
              <a:t>MUITO OBRIGADO PELA ATENÇÃO</a:t>
            </a:r>
          </a:p>
          <a:p>
            <a:pPr marL="0" indent="0" algn="ctr">
              <a:buNone/>
            </a:pPr>
            <a:r>
              <a:rPr lang="en-US" sz="3000" dirty="0" smtClean="0">
                <a:latin typeface="Apple Chancery"/>
                <a:cs typeface="Apple Chancery"/>
              </a:rPr>
              <a:t>FAUSTO </a:t>
            </a:r>
            <a:r>
              <a:rPr lang="en-US" sz="3000" dirty="0" smtClean="0">
                <a:latin typeface="Apple Chancery"/>
                <a:cs typeface="Apple Chancery"/>
              </a:rPr>
              <a:t>DE CARVALHO SIMÕES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Professor </a:t>
            </a:r>
            <a:r>
              <a:rPr lang="en-US" dirty="0" err="1" smtClean="0"/>
              <a:t>Catedrático</a:t>
            </a:r>
            <a:r>
              <a:rPr lang="en-US" dirty="0" smtClean="0"/>
              <a:t> da UAN – </a:t>
            </a:r>
            <a:r>
              <a:rPr lang="en-US" dirty="0" err="1" smtClean="0"/>
              <a:t>Universidade</a:t>
            </a:r>
            <a:r>
              <a:rPr lang="en-US" dirty="0" smtClean="0"/>
              <a:t> </a:t>
            </a:r>
            <a:r>
              <a:rPr lang="en-US" dirty="0" err="1" smtClean="0"/>
              <a:t>Agostinho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en-US" dirty="0" smtClean="0"/>
              <a:t>;</a:t>
            </a:r>
            <a:endParaRPr lang="en-US" dirty="0" smtClean="0"/>
          </a:p>
          <a:p>
            <a:pPr>
              <a:buFont typeface="Wingdings" charset="2"/>
              <a:buChar char="ü"/>
            </a:pPr>
            <a:r>
              <a:rPr lang="en-US" dirty="0" err="1" smtClean="0"/>
              <a:t>Presidente</a:t>
            </a:r>
            <a:r>
              <a:rPr lang="en-US" dirty="0" smtClean="0"/>
              <a:t> da </a:t>
            </a:r>
            <a:r>
              <a:rPr lang="en-US" dirty="0" err="1" smtClean="0"/>
              <a:t>Comissão</a:t>
            </a:r>
            <a:r>
              <a:rPr lang="en-US" dirty="0" smtClean="0"/>
              <a:t> Directiva da </a:t>
            </a:r>
            <a:r>
              <a:rPr lang="en-US" dirty="0" smtClean="0"/>
              <a:t>OEA.</a:t>
            </a:r>
          </a:p>
          <a:p>
            <a:pPr marL="0" indent="0" algn="ctr">
              <a:buNone/>
            </a:pPr>
            <a:r>
              <a:rPr lang="en-US" dirty="0" err="1" smtClean="0"/>
              <a:t>carvalhosimoes@hotmail.com</a:t>
            </a:r>
            <a:endParaRPr lang="en-US" dirty="0" smtClean="0"/>
          </a:p>
          <a:p>
            <a:pPr algn="ctr">
              <a:buFont typeface="Wingdings" charset="2"/>
              <a:buChar char="ü"/>
            </a:pPr>
            <a:endParaRPr lang="en-US" dirty="0" smtClean="0"/>
          </a:p>
          <a:p>
            <a:pPr algn="ctr">
              <a:buFont typeface="Wingdings" charset="2"/>
              <a:buChar char="ü"/>
            </a:pPr>
            <a:endParaRPr lang="en-US" dirty="0"/>
          </a:p>
        </p:txBody>
      </p:sp>
      <p:pic>
        <p:nvPicPr>
          <p:cNvPr id="4" name="Imagem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9273"/>
            <a:ext cx="9143999" cy="204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929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1. A REALIDADE EM ANGOLA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7" y="1600200"/>
            <a:ext cx="8900885" cy="452596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v"/>
            </a:pPr>
            <a:r>
              <a:rPr lang="en-US" sz="2800" dirty="0"/>
              <a:t> </a:t>
            </a:r>
            <a:r>
              <a:rPr lang="en-US" sz="2800" dirty="0" smtClean="0"/>
              <a:t>ASSOCIAÇÃO DOS ECONOMISTAS DE ANGOLA ( 1993-2018</a:t>
            </a:r>
            <a:r>
              <a:rPr lang="en-US" sz="2800" dirty="0" smtClean="0"/>
              <a:t>);</a:t>
            </a:r>
            <a:endParaRPr lang="en-US" sz="2800" dirty="0" smtClean="0"/>
          </a:p>
          <a:p>
            <a:pPr>
              <a:buFont typeface="Wingdings" charset="2"/>
              <a:buChar char="v"/>
            </a:pPr>
            <a:endParaRPr lang="en-US" sz="2800" dirty="0" smtClean="0"/>
          </a:p>
          <a:p>
            <a:pPr>
              <a:buFont typeface="Wingdings" charset="2"/>
              <a:buChar char="v"/>
            </a:pPr>
            <a:r>
              <a:rPr lang="en-US" sz="2800" dirty="0"/>
              <a:t> </a:t>
            </a:r>
            <a:r>
              <a:rPr lang="en-US" sz="2800" dirty="0" smtClean="0"/>
              <a:t>COMISSÃO INSTALADORA DA OEA - ORDEM DOS ECONOMISTAS DE ANGOLA (2016-2018</a:t>
            </a:r>
            <a:r>
              <a:rPr lang="en-US" sz="2800" dirty="0" smtClean="0"/>
              <a:t>);</a:t>
            </a:r>
            <a:endParaRPr lang="en-US" sz="2800" dirty="0" smtClean="0"/>
          </a:p>
          <a:p>
            <a:pPr>
              <a:buFont typeface="Wingdings" charset="2"/>
              <a:buChar char="v"/>
            </a:pPr>
            <a:endParaRPr lang="en-US" sz="2800" dirty="0" smtClean="0"/>
          </a:p>
          <a:p>
            <a:pPr>
              <a:buFont typeface="Wingdings" charset="2"/>
              <a:buChar char="v"/>
            </a:pPr>
            <a:r>
              <a:rPr lang="en-US" sz="2800" dirty="0"/>
              <a:t> </a:t>
            </a:r>
            <a:r>
              <a:rPr lang="en-US" sz="2800" dirty="0" smtClean="0"/>
              <a:t>PROCLAMAÇÃO DA OEA </a:t>
            </a:r>
            <a:r>
              <a:rPr lang="en-US" sz="2800" dirty="0" smtClean="0"/>
              <a:t>E ELEIÇ</a:t>
            </a:r>
            <a:r>
              <a:rPr lang="en-US" sz="2800" dirty="0" smtClean="0"/>
              <a:t>ÃO DA SUA COMISSÃO DIRECTIVA</a:t>
            </a:r>
            <a:r>
              <a:rPr lang="en-US" sz="2800" dirty="0" smtClean="0"/>
              <a:t>(</a:t>
            </a:r>
            <a:r>
              <a:rPr lang="en-US" sz="2800" dirty="0" smtClean="0"/>
              <a:t>01/03/2018</a:t>
            </a:r>
            <a:r>
              <a:rPr lang="en-US" sz="2800" dirty="0" smtClean="0"/>
              <a:t>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1897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29" y="274638"/>
            <a:ext cx="8820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1. A REALIDADE EM ANGOLA </a:t>
            </a:r>
            <a:br>
              <a:rPr lang="en-US" b="1" dirty="0" smtClean="0"/>
            </a:br>
            <a:r>
              <a:rPr lang="en-US" sz="3100" b="1" dirty="0" smtClean="0"/>
              <a:t>ORDEM DOS ECONOMISTAS DE ANGOLA 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29" y="1600200"/>
            <a:ext cx="8820800" cy="452596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v"/>
            </a:pPr>
            <a:r>
              <a:rPr lang="en-US" sz="2000" dirty="0" smtClean="0"/>
              <a:t> ELEIÇÃO DA COMISSÃO DIRECTIVA (01/03/2018</a:t>
            </a:r>
            <a:r>
              <a:rPr lang="en-US" sz="2000" dirty="0" smtClean="0"/>
              <a:t>);</a:t>
            </a:r>
            <a:endParaRPr lang="en-US" sz="2000" dirty="0" smtClean="0"/>
          </a:p>
          <a:p>
            <a:pPr>
              <a:buFont typeface="Wingdings" charset="2"/>
              <a:buChar char="v"/>
            </a:pPr>
            <a:endParaRPr lang="en-US" sz="2000" dirty="0" smtClean="0"/>
          </a:p>
          <a:p>
            <a:pPr>
              <a:buFont typeface="Wingdings" charset="2"/>
              <a:buChar char="v"/>
            </a:pPr>
            <a:r>
              <a:rPr lang="en-US" sz="2000" dirty="0" smtClean="0"/>
              <a:t>PRÉ-APROVAÇÃO DOS SEGUINTES ANTE-PROJECTOS:</a:t>
            </a:r>
            <a:endParaRPr lang="en-US" sz="2000" dirty="0"/>
          </a:p>
          <a:p>
            <a:pPr lvl="1">
              <a:buFont typeface="Wingdings" charset="2"/>
              <a:buChar char="ü"/>
            </a:pPr>
            <a:r>
              <a:rPr lang="en-US" sz="2000" dirty="0" smtClean="0"/>
              <a:t>ESTATUTO;</a:t>
            </a:r>
          </a:p>
          <a:p>
            <a:pPr lvl="1">
              <a:buFont typeface="Wingdings" charset="2"/>
              <a:buChar char="ü"/>
            </a:pPr>
            <a:r>
              <a:rPr lang="en-US" sz="2000" dirty="0" smtClean="0"/>
              <a:t>REGULAMENTO ELEITORAL;</a:t>
            </a:r>
          </a:p>
          <a:p>
            <a:pPr lvl="1">
              <a:buFont typeface="Wingdings" charset="2"/>
              <a:buChar char="ü"/>
            </a:pPr>
            <a:r>
              <a:rPr lang="en-US" sz="2000" dirty="0" smtClean="0"/>
              <a:t>REGULAMENTO DISCIPLINAR.	</a:t>
            </a:r>
          </a:p>
          <a:p>
            <a:pPr lvl="1">
              <a:buFont typeface="Wingdings" charset="2"/>
              <a:buChar char="ü"/>
            </a:pPr>
            <a:endParaRPr lang="en-US" sz="2000" dirty="0" smtClean="0"/>
          </a:p>
          <a:p>
            <a:pPr>
              <a:buFont typeface="Wingdings" charset="2"/>
              <a:buChar char="v"/>
            </a:pPr>
            <a:r>
              <a:rPr lang="en-US" sz="2000" dirty="0" smtClean="0"/>
              <a:t>A TODO MOMEMTO AGUARDA-SE:</a:t>
            </a:r>
          </a:p>
          <a:p>
            <a:pPr lvl="1">
              <a:buFont typeface="Wingdings" charset="2"/>
              <a:buChar char="ü"/>
            </a:pPr>
            <a:r>
              <a:rPr lang="en-US" sz="2000" dirty="0" smtClean="0"/>
              <a:t>A PUBLICAÇÃO DO ESTATUTO EM DIÁRIO DA REPÚBLICA;</a:t>
            </a:r>
          </a:p>
          <a:p>
            <a:pPr lvl="1">
              <a:buFont typeface="Wingdings" charset="2"/>
              <a:buChar char="ü"/>
            </a:pPr>
            <a:r>
              <a:rPr lang="en-US" sz="2000" dirty="0" smtClean="0"/>
              <a:t>REALIZAÇÃO DA ASSEMBLEIA PARA ELEIÇÃO DOS ORGÃOS SOCIAIS.</a:t>
            </a:r>
          </a:p>
          <a:p>
            <a:pPr lvl="1">
              <a:buFont typeface="Wingdings" charset="2"/>
              <a:buChar char="v"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9507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25" y="1600200"/>
            <a:ext cx="885512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A CRIAÇÃO DA OEA RESPONDE </a:t>
            </a:r>
            <a:r>
              <a:rPr lang="en-US" dirty="0" err="1" smtClean="0"/>
              <a:t>À</a:t>
            </a:r>
            <a:r>
              <a:rPr lang="en-US" dirty="0" smtClean="0"/>
              <a:t> NECESSIDADE DE VALORIZAÇÃO DA PROFISSÃO DE ECONOMISTA QUE ADQUIRIU NOS NOSSOS DIAS UMA IMPORTÂNCIA ECONÓMICA E SOCIAL ACENTUADA E, NESSA MEDIDA EXIGE UMA ENTIDADE QUE DISCIPLINE, SALVAGUARDE VALORES E CRIE CONDIÇÕES DE ENQUADRAMENTO E VALORIZAÇÃO TÉCNICO-PROFISSIONAL NAS DIVERSAS ÁREAS DO CONHECIMENTO DA CIÊNCIA ECONÓMICA.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0170" y="274638"/>
            <a:ext cx="8855122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1. A REALIDADE EM ANGOLA </a:t>
            </a:r>
            <a:br>
              <a:rPr lang="en-US" b="1" dirty="0" smtClean="0"/>
            </a:br>
            <a:r>
              <a:rPr lang="en-US" sz="3100" b="1" dirty="0" smtClean="0"/>
              <a:t>ORDEM DOS ECONOMISTAS DE ANGOLA 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2166708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170" y="1600200"/>
            <a:ext cx="8797918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smtClean="0"/>
              <a:t>MISSÃO: </a:t>
            </a:r>
            <a:r>
              <a:rPr lang="en-US" sz="2400" dirty="0" smtClean="0"/>
              <a:t>DEFESA DOS INTERRESSES DA CLASSE, ASSENTE NUMA PARCERIA ESTRATÉGICA COM AS INSTITUIÇÕES PÚBLICAS ANGOLANAS, ENTIDADES CONGÉNERES E OUTRAS PARTICULARES;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b="1" dirty="0" smtClean="0"/>
              <a:t>VISÃO: </a:t>
            </a:r>
            <a:r>
              <a:rPr lang="en-US" sz="2400" dirty="0" smtClean="0"/>
              <a:t>SEU PAPEL EFICAZ NO DESENVOLVIMENTO DO PAÍS E AINDA A SUA INSERÇÃO AO NÍVEL </a:t>
            </a:r>
            <a:r>
              <a:rPr lang="en-US" sz="2400" smtClean="0"/>
              <a:t>DA CPLP, DA SADC E DO MUNDO;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b="1" dirty="0" smtClean="0"/>
              <a:t>VALORES: </a:t>
            </a:r>
            <a:r>
              <a:rPr lang="en-US" sz="2400" dirty="0" smtClean="0"/>
              <a:t>ÉTICA, DEONTOLOGIA PROFISSIONAL, RESPEITO, DESENVOLVIMENTO E CIDADANIA.</a:t>
            </a: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0170" y="274638"/>
            <a:ext cx="8797918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1. A REALIDADE EM ANGOLA </a:t>
            </a:r>
            <a:br>
              <a:rPr lang="en-US" b="1" dirty="0" smtClean="0"/>
            </a:br>
            <a:r>
              <a:rPr lang="en-US" sz="3100" b="1" dirty="0" smtClean="0"/>
              <a:t>MISSÃO, VISÃO E VALORES DA OEA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4017572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nsígnia da OE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244" r="-33244"/>
          <a:stretch>
            <a:fillRect/>
          </a:stretch>
        </p:blipFill>
        <p:spPr>
          <a:xfrm>
            <a:off x="2351776" y="1600201"/>
            <a:ext cx="4832900" cy="2535038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1. A REALIDADE EM ANGOLA </a:t>
            </a:r>
            <a:br>
              <a:rPr lang="en-US" b="1" dirty="0" smtClean="0"/>
            </a:br>
            <a:r>
              <a:rPr lang="en-US" b="1" dirty="0" smtClean="0"/>
              <a:t>INSÍGNIA DA OEA</a:t>
            </a:r>
            <a:endParaRPr lang="en-US" sz="31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87845" y="3844949"/>
            <a:ext cx="5204349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ja-JP" dirty="0" smtClean="0"/>
              <a:t>                                               Significado </a:t>
            </a:r>
            <a:r>
              <a:rPr lang="pt-BR" altLang="ja-JP" dirty="0"/>
              <a:t>da insígnia da </a:t>
            </a:r>
            <a:r>
              <a:rPr lang="pt-BR" altLang="ja-JP" dirty="0" smtClean="0"/>
              <a:t>OEA</a:t>
            </a:r>
          </a:p>
          <a:p>
            <a:pPr algn="just"/>
            <a:endParaRPr lang="en-US" altLang="ja-JP" dirty="0"/>
          </a:p>
          <a:p>
            <a:pPr algn="just"/>
            <a:r>
              <a:rPr lang="pt-BR" altLang="ja-JP" dirty="0"/>
              <a:t>A insígnia contém dois ramos de oliveira simbolizando a </a:t>
            </a:r>
            <a:r>
              <a:rPr lang="pt-BR" altLang="ja-JP" dirty="0" smtClean="0"/>
              <a:t>abundância que deve</a:t>
            </a:r>
          </a:p>
          <a:p>
            <a:pPr algn="just"/>
            <a:r>
              <a:rPr lang="pt-BR" altLang="ja-JP" dirty="0" smtClean="0"/>
              <a:t>caracterizar </a:t>
            </a:r>
            <a:r>
              <a:rPr lang="pt-BR" altLang="ja-JP" dirty="0"/>
              <a:t>a economia que se pretende mais diversificada </a:t>
            </a:r>
            <a:r>
              <a:rPr lang="pt-BR" altLang="ja-JP" dirty="0" smtClean="0"/>
              <a:t>e </a:t>
            </a:r>
            <a:r>
              <a:rPr lang="pt-BR" altLang="ja-JP" dirty="0" smtClean="0"/>
              <a:t>em </a:t>
            </a:r>
            <a:r>
              <a:rPr lang="pt-BR" altLang="ja-JP" dirty="0" smtClean="0"/>
              <a:t>letras maiúsculas na</a:t>
            </a:r>
          </a:p>
          <a:p>
            <a:pPr algn="just"/>
            <a:r>
              <a:rPr lang="pt-BR" altLang="ja-JP" dirty="0" smtClean="0"/>
              <a:t>horizontal </a:t>
            </a:r>
            <a:r>
              <a:rPr lang="pt-BR" altLang="ja-JP" dirty="0"/>
              <a:t>a </a:t>
            </a:r>
            <a:r>
              <a:rPr lang="pt-BR" altLang="ja-JP" dirty="0" smtClean="0"/>
              <a:t>inscrição "ORDEM </a:t>
            </a:r>
            <a:r>
              <a:rPr lang="pt-BR" altLang="ja-JP" dirty="0"/>
              <a:t>DOS ECONOMISTAS DE ANGOLA”, </a:t>
            </a:r>
            <a:r>
              <a:rPr lang="pt-BR" altLang="ja-JP" dirty="0" smtClean="0"/>
              <a:t>bem como </a:t>
            </a:r>
            <a:r>
              <a:rPr lang="pt-BR" altLang="ja-JP" dirty="0"/>
              <a:t>um </a:t>
            </a:r>
            <a:endParaRPr lang="pt-BR" altLang="ja-JP" dirty="0" smtClean="0"/>
          </a:p>
          <a:p>
            <a:pPr algn="just"/>
            <a:r>
              <a:rPr lang="pt-BR" altLang="ja-JP" dirty="0" smtClean="0"/>
              <a:t>pouco </a:t>
            </a:r>
            <a:r>
              <a:rPr lang="pt-BR" altLang="ja-JP" dirty="0"/>
              <a:t>mais acima a respectiva sigla. </a:t>
            </a:r>
            <a:endParaRPr lang="pt-BR" altLang="ja-JP" dirty="0" smtClean="0"/>
          </a:p>
          <a:p>
            <a:pPr algn="just"/>
            <a:r>
              <a:rPr lang="pt-BR" altLang="ja-JP" dirty="0" smtClean="0"/>
              <a:t>Ao </a:t>
            </a:r>
            <a:r>
              <a:rPr lang="pt-BR" altLang="ja-JP" dirty="0"/>
              <a:t>alto possui uma estrela, cuja tonalidade amarelo-esverdeada </a:t>
            </a:r>
            <a:endParaRPr lang="pt-BR" altLang="ja-JP" dirty="0" smtClean="0"/>
          </a:p>
          <a:p>
            <a:pPr algn="just"/>
            <a:r>
              <a:rPr lang="pt-BR" altLang="ja-JP" dirty="0" smtClean="0"/>
              <a:t>significa </a:t>
            </a:r>
            <a:r>
              <a:rPr lang="pt-BR" altLang="ja-JP" dirty="0"/>
              <a:t>a alegria e a esperança, sendo a estrela o símbolo da luz que </a:t>
            </a:r>
            <a:endParaRPr lang="pt-BR" altLang="ja-JP" dirty="0" smtClean="0"/>
          </a:p>
          <a:p>
            <a:pPr algn="just"/>
            <a:r>
              <a:rPr lang="pt-BR" altLang="ja-JP" dirty="0" smtClean="0"/>
              <a:t>deve </a:t>
            </a:r>
            <a:r>
              <a:rPr lang="pt-BR" altLang="ja-JP" dirty="0"/>
              <a:t>guiar a visão e a criatividade dos economistas. </a:t>
            </a:r>
            <a:endParaRPr lang="pt-BR" altLang="ja-JP" dirty="0" smtClean="0"/>
          </a:p>
          <a:p>
            <a:pPr algn="just"/>
            <a:r>
              <a:rPr lang="pt-BR" altLang="ja-JP" dirty="0" smtClean="0"/>
              <a:t>Cada </a:t>
            </a:r>
            <a:r>
              <a:rPr lang="pt-BR" altLang="ja-JP" dirty="0"/>
              <a:t>uma das pontas da estrela representa os valores da</a:t>
            </a:r>
            <a:r>
              <a:rPr lang="en-US" altLang="ja-JP" dirty="0"/>
              <a:t> OEA. </a:t>
            </a:r>
          </a:p>
        </p:txBody>
      </p:sp>
    </p:spTree>
    <p:extLst>
      <p:ext uri="{BB962C8B-B14F-4D97-AF65-F5344CB8AC3E}">
        <p14:creationId xmlns:p14="http://schemas.microsoft.com/office/powerpoint/2010/main" val="534413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29" y="274638"/>
            <a:ext cx="8855122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2. O ACTUAL PANORAMA NA C.P.L.P.</a:t>
            </a:r>
            <a:br>
              <a:rPr lang="en-US" b="1" dirty="0" smtClean="0"/>
            </a:br>
            <a:r>
              <a:rPr lang="en-US" sz="3100" b="1" dirty="0" smtClean="0"/>
              <a:t>ORDENS EXISTENTES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29" y="1783271"/>
            <a:ext cx="8855122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ORDEM DOS ECONOMISTAS DE ANGOLA;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ORDEM DOS ECONOMISTAS DO BRASIL;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ORDEM DOS ECONOMISTAS DE MOÇAMBIQUE;</a:t>
            </a:r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smtClean="0"/>
              <a:t>ORDEM DOS ECONOMISTAS DE PORTUGAL.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25321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611" y="274638"/>
            <a:ext cx="8797918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3. A INTER-RELAÇÃO FUTURA DAS ORDENS DE ECONOMISTAS NA C.P.L.P.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11" y="1600200"/>
            <a:ext cx="8797918" cy="4525963"/>
          </a:xfrm>
        </p:spPr>
        <p:txBody>
          <a:bodyPr/>
          <a:lstStyle/>
          <a:p>
            <a:pPr algn="just">
              <a:buFont typeface="Wingdings" charset="2"/>
              <a:buChar char="v"/>
            </a:pPr>
            <a:r>
              <a:rPr lang="en-US" dirty="0" smtClean="0"/>
              <a:t> INCENTIVO AOS COLEGAS DE CABO-VERDE, GUINÉ-BISSAU, MACAU, S. TOMÉ E PRÍNCIPE E TIMOR-LESTE A CRIAREM AS SUAS ORDENS.</a:t>
            </a:r>
          </a:p>
          <a:p>
            <a:pPr algn="just">
              <a:buFont typeface="Wingdings" charset="2"/>
              <a:buChar char="v"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	</a:t>
            </a:r>
            <a:r>
              <a:rPr lang="en-US" b="1" dirty="0" smtClean="0"/>
              <a:t>NOSSA PROPOSTA </a:t>
            </a:r>
          </a:p>
          <a:p>
            <a:pPr algn="just">
              <a:buFont typeface="Wingdings" charset="2"/>
              <a:buChar char="v"/>
            </a:pPr>
            <a:r>
              <a:rPr lang="en-US" b="1" dirty="0"/>
              <a:t> </a:t>
            </a:r>
            <a:r>
              <a:rPr lang="en-US" dirty="0" smtClean="0"/>
              <a:t>CRIAÇÃO DA C.E.L.P.- COMUNIDADE DOS ECONOMISTAS DE LÍNGUA PORTUGUESA.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90911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289" y="1956568"/>
            <a:ext cx="8855121" cy="4272572"/>
          </a:xfrm>
        </p:spPr>
        <p:txBody>
          <a:bodyPr>
            <a:normAutofit fontScale="92500"/>
          </a:bodyPr>
          <a:lstStyle/>
          <a:p>
            <a:pPr algn="just">
              <a:buFont typeface="Wingdings" charset="2"/>
              <a:buChar char="v"/>
            </a:pPr>
            <a:r>
              <a:rPr lang="en-US" sz="2400" dirty="0" smtClean="0"/>
              <a:t>PROMOVER A COOPERAÇÃO ENTRE AS DIVERSAS ORDENS NA CPLP; </a:t>
            </a:r>
          </a:p>
          <a:p>
            <a:pPr algn="just">
              <a:buFont typeface="Wingdings" charset="2"/>
              <a:buChar char="v"/>
            </a:pPr>
            <a:r>
              <a:rPr lang="en-US" sz="2400" dirty="0" smtClean="0"/>
              <a:t>REALIZAR COLÓQUIOS, SEMINÁRIOS E OUTRAS REUNIÕES CIENTÍFICAS;</a:t>
            </a:r>
          </a:p>
          <a:p>
            <a:pPr algn="just">
              <a:buFont typeface="Wingdings" charset="2"/>
              <a:buChar char="v"/>
            </a:pPr>
            <a:r>
              <a:rPr lang="en-US" sz="2400" dirty="0" smtClean="0"/>
              <a:t>PROMOVER </a:t>
            </a:r>
            <a:r>
              <a:rPr lang="en-US" sz="2400" dirty="0"/>
              <a:t>O</a:t>
            </a:r>
            <a:r>
              <a:rPr lang="en-US" sz="2400" dirty="0" smtClean="0"/>
              <a:t> APERFEIÇOAMENTO TÉCNICO E ORGANIZACIONAL DOS SEUS FILIADOS;</a:t>
            </a:r>
          </a:p>
          <a:p>
            <a:pPr algn="just">
              <a:buFont typeface="Wingdings" charset="2"/>
              <a:buChar char="v"/>
            </a:pPr>
            <a:r>
              <a:rPr lang="en-US" sz="2400" dirty="0" smtClean="0"/>
              <a:t>COOPERAR COM A AULP – ASSOCIÇÃO DAS UNIVERSIDADES DE LÍNGUA PORTUGUESA NOS DOMÍNIOS DO ENSINO E INVESTIGAÇÃO DAS CIÊNCIAS ECONÓMICAS;</a:t>
            </a:r>
          </a:p>
          <a:p>
            <a:pPr algn="just">
              <a:buFont typeface="Wingdings" charset="2"/>
              <a:buChar char="v"/>
            </a:pPr>
            <a:r>
              <a:rPr lang="en-US" sz="2400" dirty="0"/>
              <a:t> </a:t>
            </a:r>
            <a:r>
              <a:rPr lang="en-US" sz="2400" dirty="0" smtClean="0"/>
              <a:t>PROMOVER A PUBLICAÇÃO E DIVULGAÇÃO DE ARTIGOS CIENTÍFICOS;</a:t>
            </a:r>
          </a:p>
          <a:p>
            <a:pPr algn="just">
              <a:buFont typeface="Wingdings" charset="2"/>
              <a:buChar char="v"/>
            </a:pPr>
            <a:r>
              <a:rPr lang="en-US" sz="2400" dirty="0"/>
              <a:t> </a:t>
            </a:r>
            <a:r>
              <a:rPr lang="en-US" sz="2400" dirty="0" smtClean="0"/>
              <a:t>FILIAR-SE NA IEA – INTERNATIONAL ECONOMIC ASSOCIATION (</a:t>
            </a:r>
            <a:r>
              <a:rPr lang="en-US" sz="2400" dirty="0" err="1" smtClean="0"/>
              <a:t>onde</a:t>
            </a:r>
            <a:r>
              <a:rPr lang="en-US" sz="2400" dirty="0" smtClean="0"/>
              <a:t> </a:t>
            </a:r>
            <a:r>
              <a:rPr lang="en-US" sz="2400" dirty="0" err="1" smtClean="0"/>
              <a:t>já</a:t>
            </a:r>
            <a:r>
              <a:rPr lang="en-US" sz="2400" dirty="0" smtClean="0"/>
              <a:t> </a:t>
            </a:r>
            <a:r>
              <a:rPr lang="en-US" sz="2400" dirty="0" err="1" smtClean="0"/>
              <a:t>está</a:t>
            </a:r>
            <a:r>
              <a:rPr lang="en-US" sz="2400" dirty="0" smtClean="0"/>
              <a:t> a </a:t>
            </a:r>
            <a:r>
              <a:rPr lang="en-US" sz="2400" dirty="0" err="1" smtClean="0"/>
              <a:t>Ordem</a:t>
            </a:r>
            <a:r>
              <a:rPr lang="en-US" sz="2400" dirty="0" smtClean="0"/>
              <a:t> dos </a:t>
            </a:r>
            <a:r>
              <a:rPr lang="en-US" sz="2400" dirty="0" err="1" smtClean="0"/>
              <a:t>Economistas</a:t>
            </a:r>
            <a:r>
              <a:rPr lang="en-US" sz="2400" dirty="0" smtClean="0"/>
              <a:t> de Portugal).</a:t>
            </a:r>
          </a:p>
          <a:p>
            <a:pPr algn="just">
              <a:buFont typeface="Wingdings" charset="2"/>
              <a:buChar char="v"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289" y="274638"/>
            <a:ext cx="8855121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3. A INTER-RELAÇÃO FUTURA DAS ORDENS DE ECONOMISTAS NA C.P.L.P.</a:t>
            </a:r>
            <a:br>
              <a:rPr lang="en-US" b="1" dirty="0" smtClean="0"/>
            </a:br>
            <a:r>
              <a:rPr lang="en-US" sz="3100" b="1" dirty="0" smtClean="0"/>
              <a:t>PRINCIPAIS OBJECTIVOS DA CELP (PROPOSTA)</a:t>
            </a:r>
            <a:endParaRPr 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1589923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801</Words>
  <Application>Microsoft Macintosh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4º SUBTEMA: O PAPEL DAS ORDENS DOS ECONOMISTAS NO QUADRO DA C.P.L.P.</vt:lpstr>
      <vt:lpstr>1. A REALIDADE EM ANGOLA  </vt:lpstr>
      <vt:lpstr>1. A REALIDADE EM ANGOLA  ORDEM DOS ECONOMISTAS DE ANGOLA </vt:lpstr>
      <vt:lpstr>1. A REALIDADE EM ANGOLA  ORDEM DOS ECONOMISTAS DE ANGOLA </vt:lpstr>
      <vt:lpstr>1. A REALIDADE EM ANGOLA  MISSÃO, VISÃO E VALORES DA OEA</vt:lpstr>
      <vt:lpstr>1. A REALIDADE EM ANGOLA  INSÍGNIA DA OEA</vt:lpstr>
      <vt:lpstr>2. O ACTUAL PANORAMA NA C.P.L.P. ORDENS EXISTENTES</vt:lpstr>
      <vt:lpstr>3. A INTER-RELAÇÃO FUTURA DAS ORDENS DE ECONOMISTAS NA C.P.L.P.</vt:lpstr>
      <vt:lpstr>3. A INTER-RELAÇÃO FUTURA DAS ORDENS DE ECONOMISTAS NA C.P.L.P. PRINCIPAIS OBJECTIVOS DA CELP (PROPOSTA)</vt:lpstr>
      <vt:lpstr>4. A   I.E.A. – INTERNATIONAL ECONOMIC ASSOCIATION                www.iea-world.org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4º Subtema: O PAPEL DAS ORDENS DOS ECONOMISTAS NO QUADRO DA C.P.L.P.</dc:title>
  <dc:creator>USER</dc:creator>
  <cp:lastModifiedBy>USER</cp:lastModifiedBy>
  <cp:revision>61</cp:revision>
  <dcterms:created xsi:type="dcterms:W3CDTF">2019-01-23T17:00:28Z</dcterms:created>
  <dcterms:modified xsi:type="dcterms:W3CDTF">2019-05-21T09:28:15Z</dcterms:modified>
</cp:coreProperties>
</file>