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75" r:id="rId5"/>
    <p:sldId id="261" r:id="rId6"/>
    <p:sldId id="263" r:id="rId7"/>
    <p:sldId id="268" r:id="rId8"/>
    <p:sldId id="259" r:id="rId9"/>
    <p:sldId id="270" r:id="rId10"/>
    <p:sldId id="272" r:id="rId11"/>
    <p:sldId id="269" r:id="rId12"/>
    <p:sldId id="274" r:id="rId13"/>
    <p:sldId id="27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550A-1EFE-47FF-9EE7-8117E4E9E80F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0AA3-E7F1-40EF-9E67-96C6957A8C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89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0AA3-E7F1-40EF-9E67-96C6957A8CAD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3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2FD601-ABB1-4A79-B080-6AC85D1D4736}" type="datetimeFigureOut">
              <a:rPr lang="pt-PT" smtClean="0"/>
              <a:pPr/>
              <a:t>24-09-2014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26AAC3-7932-4D74-B1C3-A3BFA6E43E0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t/url?sa=i&amp;source=images&amp;cd=&amp;cad=rja&amp;docid=KokHm1_FpxjUzM&amp;tbnid=2VDRJ-Ex48MLhM:&amp;ved=0CAgQjRwwAA&amp;url=http://angolarising.blogspot.com/2010/04/as-like-most-african-art-masks-and.html&amp;ei=3BuzUc_yNOeX7Qbi4ICIBg&amp;psig=AFQjCNHBjXEKhrH438pJwTGWS9-7OXGfwA&amp;ust=13707789729133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t/url?sa=i&amp;source=images&amp;cd=&amp;cad=rja&amp;docid=dVGjFNJAiAuNDM&amp;tbnid=UanHFqqWy6H2iM:&amp;ved=0CAgQjRwwAA&amp;url=http://www.angonoticias.com/Artigos/item/37141/presidente-dos-santos-realiza-segunda-visita-oficial-a-mocambique&amp;ei=u8CwUcX_CYusPd-1gZgL&amp;psig=AFQjCNHq1KbjeuWkYdSm2pmjOr3cA7o7yg&amp;ust=13706245712095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400" b="1" dirty="0" smtClean="0"/>
              <a:t>REPÚBLICA DE ANGOLA</a:t>
            </a: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b="1" dirty="0" smtClean="0"/>
              <a:t>GOVERNO DA PROVÍNCIA DE LUANDA</a:t>
            </a: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b="1" u="sng" dirty="0" smtClean="0"/>
              <a:t>ADMINISTRAÇÃO MUNICIPAL DO CAZENGA</a:t>
            </a: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b="1" i="1" dirty="0" smtClean="0"/>
              <a:t>Centro de Documentação e Informação</a:t>
            </a:r>
            <a:r>
              <a:rPr lang="pt-PT" sz="1400" dirty="0" smtClean="0"/>
              <a:t/>
            </a:r>
            <a:br>
              <a:rPr lang="pt-PT" sz="1400" dirty="0" smtClean="0"/>
            </a:br>
            <a:endParaRPr lang="pt-PT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2060848"/>
            <a:ext cx="8062912" cy="4797152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b="1" dirty="0" smtClean="0"/>
              <a:t>TEMA</a:t>
            </a:r>
          </a:p>
          <a:p>
            <a:pPr algn="ctr"/>
            <a:r>
              <a:rPr lang="pt-PT" b="1" dirty="0" smtClean="0"/>
              <a:t>IMPORTÂNCIA E CONSERVAÇAO DO PATRIMONIO HISTÓRICO DO CAZENGA 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b="1" dirty="0" smtClean="0"/>
          </a:p>
          <a:p>
            <a:pPr algn="ctr"/>
            <a:r>
              <a:rPr lang="pt-PT" b="1" dirty="0" smtClean="0"/>
              <a:t>Dr.ª BEATRIZ VICTOR </a:t>
            </a:r>
            <a:endParaRPr lang="pt-PT" b="1" dirty="0"/>
          </a:p>
        </p:txBody>
      </p:sp>
      <p:pic>
        <p:nvPicPr>
          <p:cNvPr id="4" name="Imagem 3" descr="Escud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706374" cy="597408"/>
          </a:xfrm>
          <a:prstGeom prst="rect">
            <a:avLst/>
          </a:prstGeom>
          <a:noFill/>
        </p:spPr>
      </p:pic>
      <p:pic>
        <p:nvPicPr>
          <p:cNvPr id="14338" name="Picture 2" descr="http://kuribeka.com.sapo.pt/herois4f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47525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126876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O Ministério da Cultura de Angola, que através do Instituto Nacional do Património Cultural  desenvolveram programas para a gestão, preservação e promoção do rico e variado Património Cultural e Natural Angolano, como as edificações, sítios e zonas históricos</a:t>
            </a:r>
            <a:r>
              <a:rPr lang="pt-PT" b="1" dirty="0" smtClean="0"/>
              <a:t>, assim </a:t>
            </a:r>
            <a:r>
              <a:rPr lang="pt-PT" b="1" dirty="0"/>
              <a:t>como as paisagens culturais e naturais.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Estas acções vêm sendo consolidadas e a sua implementação decorre já da Política Cultural de Angola aprovada em Janeiro de 2011 pelo Executivo Angolano através do Decreto Presidencial n°15/11.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 Neste diploma reconhece-se que o património cultural e natural representam um dos pilares do desenvolvimento </a:t>
            </a:r>
            <a:r>
              <a:rPr lang="pt-PT" b="1" dirty="0" err="1"/>
              <a:t>socio-cultural</a:t>
            </a:r>
            <a:r>
              <a:rPr lang="pt-PT" b="1" dirty="0"/>
              <a:t>      e</a:t>
            </a:r>
          </a:p>
          <a:p>
            <a:pPr algn="just"/>
            <a:r>
              <a:rPr lang="pt-PT" b="1" dirty="0"/>
              <a:t>económico de Angola. Por conseguinte, este património merece ser preservado e valorizado a todo custo.</a:t>
            </a:r>
          </a:p>
        </p:txBody>
      </p:sp>
    </p:spTree>
    <p:extLst>
      <p:ext uri="{BB962C8B-B14F-4D97-AF65-F5344CB8AC3E}">
        <p14:creationId xmlns:p14="http://schemas.microsoft.com/office/powerpoint/2010/main" val="727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3528" y="62068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2"/>
                </a:solidFill>
              </a:rPr>
              <a:t>CONCLUSÃO</a:t>
            </a:r>
          </a:p>
          <a:p>
            <a:pPr algn="ctr"/>
            <a:endParaRPr lang="pt-PT" sz="3600" b="1" dirty="0">
              <a:solidFill>
                <a:schemeClr val="accent2"/>
              </a:solidFill>
            </a:endParaRPr>
          </a:p>
          <a:p>
            <a:pPr algn="just"/>
            <a:r>
              <a:rPr lang="pt-PT" b="1" dirty="0" smtClean="0"/>
              <a:t>Angola </a:t>
            </a:r>
            <a:r>
              <a:rPr lang="pt-PT" b="1" dirty="0"/>
              <a:t>está </a:t>
            </a:r>
            <a:r>
              <a:rPr lang="pt-PT" b="1" dirty="0" smtClean="0"/>
              <a:t>a trabalhar </a:t>
            </a:r>
            <a:r>
              <a:rPr lang="pt-PT" b="1" dirty="0"/>
              <a:t>arduamente na reconstrução do seu país e </a:t>
            </a:r>
            <a:r>
              <a:rPr lang="pt-PT" b="1" dirty="0" smtClean="0"/>
              <a:t>na melhoria </a:t>
            </a:r>
            <a:r>
              <a:rPr lang="pt-PT" b="1" dirty="0"/>
              <a:t>da qualidade de vida </a:t>
            </a:r>
            <a:r>
              <a:rPr lang="pt-PT" b="1" dirty="0" smtClean="0"/>
              <a:t>do seu </a:t>
            </a:r>
            <a:r>
              <a:rPr lang="pt-PT" b="1" dirty="0"/>
              <a:t>povo</a:t>
            </a:r>
            <a:r>
              <a:rPr lang="pt-PT" b="1" dirty="0" smtClean="0"/>
              <a:t>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 smtClean="0"/>
              <a:t> </a:t>
            </a:r>
            <a:r>
              <a:rPr lang="pt-PT" b="1" dirty="0"/>
              <a:t>Nesta política do desenvolvimento, o património </a:t>
            </a:r>
            <a:r>
              <a:rPr lang="pt-PT" b="1" dirty="0" smtClean="0"/>
              <a:t>cultural é considerado </a:t>
            </a:r>
            <a:r>
              <a:rPr lang="pt-PT" b="1" dirty="0"/>
              <a:t>como um dos factores chave para a sua materialização e </a:t>
            </a:r>
            <a:r>
              <a:rPr lang="pt-PT" b="1" dirty="0" smtClean="0"/>
              <a:t>como </a:t>
            </a:r>
            <a:r>
              <a:rPr lang="pt-PT" b="1" dirty="0"/>
              <a:t>um bem que merece ser </a:t>
            </a:r>
            <a:r>
              <a:rPr lang="pt-PT" b="1" dirty="0" smtClean="0"/>
              <a:t>altamente preservado</a:t>
            </a:r>
            <a:r>
              <a:rPr lang="pt-PT" b="1" dirty="0"/>
              <a:t>, valorizado e desfrutado, não somente a nível interno pelo Povo </a:t>
            </a:r>
            <a:r>
              <a:rPr lang="pt-PT" b="1" dirty="0" smtClean="0"/>
              <a:t>Angolano, mas </a:t>
            </a:r>
            <a:r>
              <a:rPr lang="pt-PT" b="1" dirty="0"/>
              <a:t>também a nível internacional pelas populações de toda a Terra gerando </a:t>
            </a:r>
            <a:r>
              <a:rPr lang="pt-PT" b="1" dirty="0" smtClean="0"/>
              <a:t>assim recursos </a:t>
            </a:r>
            <a:r>
              <a:rPr lang="pt-PT" b="1" dirty="0"/>
              <a:t>para o desenvolvimento </a:t>
            </a:r>
            <a:r>
              <a:rPr lang="pt-PT" b="1" dirty="0" err="1"/>
              <a:t>sócio-económico</a:t>
            </a:r>
            <a:r>
              <a:rPr lang="pt-PT" b="1" dirty="0"/>
              <a:t> e cultural de Angola.</a:t>
            </a:r>
          </a:p>
        </p:txBody>
      </p:sp>
    </p:spTree>
    <p:extLst>
      <p:ext uri="{BB962C8B-B14F-4D97-AF65-F5344CB8AC3E}">
        <p14:creationId xmlns:p14="http://schemas.microsoft.com/office/powerpoint/2010/main" val="35965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 descr="20140905_0826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_sv_SOl1hq70/S7enTvH0pAI/AAAAAAAABtU/pFHD-Mx9iGo/s1600/pensador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45" y="135218"/>
            <a:ext cx="8856985" cy="6665964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280606" y="6093296"/>
            <a:ext cx="8582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accent2"/>
                </a:solidFill>
              </a:rPr>
              <a:t>MUITO OBRIGADO PELA ATENÇÃO</a:t>
            </a:r>
            <a:endParaRPr lang="pt-PT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5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99032"/>
          </a:xfrm>
        </p:spPr>
        <p:txBody>
          <a:bodyPr/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ANGOLA</a:t>
            </a:r>
            <a:endParaRPr lang="pt-PT" dirty="0"/>
          </a:p>
        </p:txBody>
      </p:sp>
      <p:sp>
        <p:nvSpPr>
          <p:cNvPr id="1028" name="AutoShape 4" descr="data:image/jpeg;base64,/9j/4AAQSkZJRgABAQAAAQABAAD/2wCEAAkGBxQQEhUUEhQVFBQVFBQVFBUUFRUVFBQXFRQXFxQVFBQYHCggGBolHBQUITEhJSkrLi4uFx8zODMsNygtLisBCgoKDg0OGhAQGiwkHRwsLC0sLCwsLCwsLCwsLCwsLCwsLCwsLCwsLCwsNSwsLCwsMiwsLCwsLCwsLCw3LCwsK//AABEIALkBEAMBIgACEQEDEQH/xAAcAAAABwEBAAAAAAAAAAAAAAAAAQIDBAUHBgj/xABDEAABAgQCBwYCBwYEBwAAAAABAAIDBBEhEjEFBkFRYXGBBxMiMpGhscEzQmJykrLwFCNSgtHhQ6LC8SQ0U3N0g7T/xAAbAQEAAgMBAQAAAAAAAAAAAAAAAQQCAwYFB//EACoRAQEAAQMDAwIGAwAAAAAAAAABAgMRIQQSMSJBYQVRBiMycYGxkcHR/9oADAMBAAIRAxEAPwDmpvNMMT83mo7c14r6Z7LbR5+Kt5fJUujz8lcy+Se7Vn4Wmh30jM509Qu2XBSbqRGHc5vxXer2vp19OU+XFfiPD8zTy+8s/wAAgggvRc0Ipl6ccU05SEI1HmptkIEucAqOa1mF8FOZz9Fry1McfLPDSyy8R0lUnGN64Cb1lJPm3UvbjYJkaeabbd4K13XjfOlvvWjFyU26z+BpSu0i+wk/BX8lPPLcTXGnG45JNeVF6ax1DW0SlWyulQ6gf4T7eqsVlLujt2LanQmWp4KQpBBBAEEEEARURoICQQQQEgggpBIIIICQRoIhhk3mozc1Jm81GC5d9Z9llIK6gKjkSruXStOfhIBoVoEJ1Wg7wFnzl3ejX1hMP2QvV+m31ZRyf4jw/L08vtakoIIl6zkSXKl05pdsBuYxGwCto78IJOwLJdYNI97ELq2rRo4b1r1c+2cN+hpzO73xC5/SJfic91TsF6N32VFGmTSgy96pUxMWPHhxVe+LTNUr93oynXbygJsjLJRXRqo2UWm1tk3T2TTiag04K90Fp2JBJGKrT5muuHLmmKVBFFjLsyuO7QGzjXDE01G1tMv7K/0JpEEUrb4H+izGXmC11l0mjJq1cjVWNPVVdTSjSGp5qqtCznes4tsfkVaNVyXeKdm1LQQQUoBBBBAEEEEARI0EBIkaCAkSNBSCRI0EQw2bUQZqTNuUXEuXfWPZYyKu5dc9JuurmRi1U1pyqwK7PQDqwGcKj3XFhdbqw6sGm5xV/wCn3bV2+8c7+IMd+k3+2U/2uESCIr3HEKfWmPglorvsketgsimXWvs+OS0/Xt1JY8XNHqVl0w0cT+tiqa/6l/pp6P5Q4rtqgOdU1UyYNVCKrVaxKYaqVDgkpmWg3BV7LgUWuxulQYcGilwoVVKbh2BSGQuCw2ZmJOVLnCy6mWlQ1v6zVbJimamS8bETS+zgsseGnU5XWrUwWxg05PBHUXHwXZtWbtjmHEhnc9tfVaO1XtG7xQ1ptSwjQQW5qBBBBAEEEEAQQRIAUEaJAESNEgJBGiUoYLMbOSZCemNnJMLmH1XHwlymatpA3VPKm6tZE3U1rq3Yuo1Ud4Hjc75Lloa6PVN13jgD8Va6K7a2LxfrOPd0Wfxt/cdGkuSkhy6COBUGuULFKv3twuHRw/qsmmHVNvbn/Za5rVPwoMu/vnBoe1zGihJc4tNAAM/ksb79rnGlrjO1b2zVTX27l7pt+z+TUW/BQnuupsybfrp81XvKrVbh6C66vpNlRQbM1zjHUU+BEqPMRvutdbcV+5jB9YeqlwHMAALq7FycR4bfEDX36o2aROV1jd2csdm6YaNvoo8HTzYRoG1qdqopuK5rA/fZR4DYjgXBpOEVPhLqDO9Mrb0m7G7O1dpERRUjCtK0TMd7BY/e0V5ix9wVhEHTFmtN6mlQKDoala5qBNY5Yj+B7h0NCPiVb6e2XaqXUSWbx1CNEEatKoIIIIAggggCCCCAkEaJAESNEgCJGiUoYLMbOSjlPx9nJRyuZfVMfCVKm4VpJ+ZVMtmFaynmSsFwwq91Wd+9cN7fgVRMVvq66kdvEELf0121cb8vN+oY93Tak+K7BNvSym3rpI+csp7YHOMaA2pDBCc4cXGIQ72az1XEzDQyniqeluRWs9p+ju9lO8Aq6C4O44XUa7pXCeizCShw8bqitWAtGfm4bdq8zqd8c93rdJtlp7GI0TE0KGbpyK3CaJqqjzGXikvYVZ6Jk2k/vXOA2YRX9enVQ4PiKtYMuQK1PJYZNmMl8ocSXNDjOICzTcE3zdvyy2VKil1HBrVbtZiNPdV8ywNcQLrHdlMdlvoppiAtrsJHROwe9hDwl2A1sD61BSNXmnE00tWnDjfqr2eJhlzSyrQa13LGJy4qDIPYG4RDz+zvzyXb9n0wA+JD2FocP5XUP5lzcpDY8YmG23JXWpp/400y7t/thW/RvqitrTitEBRpIRq8ojQQQQBBBBAEEEEARI0EBIkaJAESNEpQwONkOSYKfjZBRyuYfVMfB+XzCtpbzKogG4VtA8ymsPdcsVjoh9IzPvfFVsNS5R1HsP2m/FZad2yl+VXWx7sMsfvK7wppydJRNauot2j5lJvTMeVbEY5jxVr2ua4cHCh+KwPTOjHS0d8F9Q6GSAcrE1a5p3EUPVeg1TaxaswJ4DvQWvaKNiMNHtG64IcL5EFVdXDv/dc0NSafHswGPUG9eZ2qOStA171HhyUsyNCdEiERQ2I6IRZjxRtGtAA8QF8/EuAcFX7bjxVnumXqg4bld6Pm8Qo41VBVSZaLRa7GzCryPFB8LbKpo8EjDU1zOXqpIdYlOyzd6wbfPIaM0lFYcIBABrQZXpevQLoWMjRCC6IcAu5u0ndXcokmwAHfVWslGAb4qC+1Ixyl2VQmHQohBsDfgut7OH95NPdsEJ3u5oXKaYc19S03aaEcCP8AZdp2Ty1GR373MYOgLj+YLdoz1xp1svRWhBKSQjV5QGgiQqgNBBBAEEESA0EEEBIkaIoAiRolKGBxxYclHKkRsgo7lzD6nj4Owc1bQfMqiFmrSHmprD3XkPJPwDQjmPio8LIJ1hSNVnNaLDbavBESjhHwt5D4JJXS77x81yx7bYCCJAmiIQNPyLZiWjQnkAPhvFTYNNKtdU7iAei84OqDQ2ORG4jMLRtbtcTOTMOWlnHuRHhhzh/jO7wbf+mPfPKi5TXbRpl52M2lGvcYrDvbE8VuRLh0VfV58LWjLJyo0GG6RkhVaG6VYMjUCmScCK4+EAcyPkq6C6oUuBNOYsbG3HLnley+jYmdb8Oatnavgw6xH1P2TTouehacfSgbU7yp8rpKLEs6zRsCx5Z5ZYbcK0yncvcCahxqK3tsqVsWoMl3MlDr5olYh/mPh/yhqyvSMOrgTepApvHPfmtZ1d1hgzIDG/u3gAd27cB9Q5OHvwVrQnO6jrXjZ0ASkkI1ZVRhBBBEjQRIBAaCCCAIIIIgRRI0SJBEjRKUMCjZBRynoz7BRy5c0+oY3g9CKtIeY6KohuVrDdklRLyvYJsE4EzLmwTc3pCFCHjeBwzPoLqJLeI1Z544c5XafLTZR1YbD9kfBKWcTXaY2FCayDBLnBoGKIcLa/dbc9aLkNM63zczZ8YtafqQ/A3/AC3PUldBjnJjHz3V099TLbxvf7a7pjWiVlLRozQ7+BoL39WtrTrRZtrv2hGaaYEsHMhG0Rxs+IP4QAThZv2nkuLjv2Z70yAd1FjdS0x05FjqsaTkvWlO+YPU0HuQtV1v1Z/b4IDaCPCqYZNg8bYZPHZxWNwzgc1wPia4OHNpBHuF6E0TMiNCZEbk9rXDqEw5ljY8+R5dzHOZEaWuaSHNcKFpG8KPEhFq3fW/UyFPtxfRxwKNigZ/ZiD6w9xsWP6Y0THkn93HZT+F2bHjex23lmteWOzJWwCpsCmRUR5buISWvrYFa7GUy2dBLQ2N4qxE1DDbUHsq7QWrk1N/QwnxADQuGEMHN7nALUNUuy5kFzYs44RXNuIIqYYOwvP16bsuaTGmWccXp3Qb26PhTbsTe8jYWtNqMLSWRCM7uaQOBB2qlk5nDQh7gcwQStj7WoeLRzxucxw/lKxCTjADy1W2TZpvLqoet822mCZNRse1rgfxAq1k+06K2giwWPG0tJYfmFwsWMNjUdduGgpdZTOsO2Neku0KUfTHjhV2ubib6sr7hdDKaVgxvo4sN3AOFfwm68+tiYTTYnIccg0Nxs4clnNRF049FILCpHT0eCaMjRG7qONOoNj1XTaL7Q4zThjNbF40DHerRT2WUzjG4VqCC5vRmu0rGsXGE7c8W/EKj1ouhhRA8VaQ4HItIIPULJhsWgggpBFEjKJASCCClDzi6Mm+9UWLMAWzKQIhNPcBeJj0+WXLtdb6rpaW+Pm/H/U9semaffpQtoABXiqsuuk4vErGPT4Tzy8rV+rdRl+m9v7LGa0tEf4S91Nw8IPooT31KaxXQa663TGTxHnZ6med3ztt+SnOqUVbpFbo2HNSwIi3OaDRxSTRAAIFFoWp9kmlMcJ8uTeE7Ez7jzl0dX8QWWWVzqhpf9kmocX6oIbEG9jrO9M+iyxu1HoeCmNJ6HgzTDDjw2vYcwdnEEXB4hPQyCARkbg8FD1j042SgOiuBe4A4IY8z3buA2k7AttGYa1dmpgPH7PFY9r8Rhwor2sjeEVLWk0D+tDzzULVPUTvo7WTUSHBNfosbHR3gbgCQ2vG+4bVWzmmnTUR0WM7E9x3WFMmtGQAyA63unJOHjIpvte4I3XzFuS03Gbp7q9BaJ0VDlYbYcFoaxosPmTtKmgLgdVdcO7dDl5t+LHaFGOddjIp21yDuhutARh5cV2rxKSL+NPdwCxCUe5tBh2LbO1aOGyb60PlA5lwCxiG80qNnwU2Ay91ck2cRzdQcSnI2M/oKHEaAbmqgLii2+iANRySw8EWCJjaEjeiQMSoSzFqAdqjCxIQguzCbieI+RVjI6ZiwCHQojmVzoSAeYyKooLswnIUWxCmVFjQJbtFjswB7YcQE0LiC1xFPsmnsu70Bp6HONJZZwpiYcxXaDtHH4LAXTB8NMw4H2K6zUzSndTUJ1aNc7u3jZR9vjQ9Fnjny15YRsxQQQW9pEggicaIPKwO3aVKh2sojDl6qVLm9VTXBtN0IWaTC2o4e1ApozSGZlON2pMIZoEt2pDUpu1IBIFQgcvuQ6JAjHclNjVQAu4IiNoSw6uaRkUG49nGsAjSI7x3igfu31zIA8B41FB0QntGCfd3kYENbXAK0IA+qOB2rN+z7S37PMhrj+7i0a7cDfCelT6rYXQVtl3g4/WfUJkQCJLgQnloNBZjrbRsPEf3XKaBHiwHzNcWuFW2LT4ga7AWnK62bSEw2DL43ZMYXHfRra0HosilIpiuL4gbie4kigtjiiw3jO6jLYrpdBaumaiNiRG2HjBNcrhjeVsS07R7y0YHGtKBpOfAH+qodXplpgspQUhtFBvaMJ+CsJltYbyci0/2I6gKPZj7OF7ZZzwQ4Y+tEqeTQfnhWaB+AU3rrO0ib72YgtrXCxxP8zqAnowrj3XPJMvKSsG82N03EwjeUC7EabkjBWooOFFiFsmSPKP1zTjzkU1BFiE40VbyRBqPnVNE0cno4q0FR37CiYkt83NG6zikVsCnI+YO8IhDc/8AeAc1ZyrqEgHiOBGSp4v0h4UVpCdTCUhXoPRU538GFFH+JDY7qWgketVKXL9nM1jkw3bDe9nQnG32fTouoKtTmK14oEph76oRHptbMY05Zb8PL4+SkQjZRWZFSGGwVB6JdKV9UTDYpcxY9EyDZA8w2Rt8pSGmjUr6qBAyKT9VKd5UkXsgGxK7qwqnGMFKbUGGligS5tcknNKPhKTEbtCA4Ly09bcFvmr2kBMy8OJ9htRxFj7grADcLQuyvSnidBcdlWjmRX3p+JZY3kdt2gx8Gj30zdgZ+KK0H2BXAaNth5j87jbgcPRdd2lxv+GgsFfFHYLbgHu/ouSkrBvAVtsq2Kai+2uSnLyV1urMzhihpye2g3BwAp6gU6LtZg4oVtliszZELaEWLC2m2hABG/LP/ZaJLzIMHFsc0H1AUxjixrXKNWbigfVDGf5Q4+7iqWtBxUrSUXvZmM7YYr/Y0+SixfEaZ0WF8pIFhVJhWBKES5oNiOIdgUBUJ20pcA1ruKbiZABHkAOpUhWGxCjNClOFHc0yRRyIhUK4KW8VYDuKRAFHUS8g4IVAgirn81MgmraKFIuuTvJ+KmQvNRBp3ZLN/TQztbDeP5SWu/MxaBEesg7OZru5tg/jD4f4hiHuwLW1b0ZvFTWu1Aoqo0mq3NDy9CNqKRS4UeBsTzvMvNeocmTfomgbJcfLomh5UDxNkp5sEh2QSnbEAiiwSH2odqcjbE3F2IHcVbhLIxCqahbeaegIENNbFJysUDmlR0DRbQqy0DO9xHZEFgD4vumzva/RV7skcug1LXScEaHLUv8AvnVpnVsNp+deqppXLpmMvo2DEB/MbJl/0cP/AMh3/wAkBOymXX/TCWdKnOdSttrrcrAC2Zz9Quo0JpDFIEk3YHNPTL2LVxkfyn/2fmVxq3/yE1/3HfkhpGGPln7H+Eu2uJd6mvzSQKCu1E3yt5BHHyWLImGKAkpMMVqSlP8AKiHlUA4AvU3AS2nE0761/sih+VHB+t+t6lAO8oO5JjbCjHlSX+UIA6xBQmjTF91G7IItIeQ/dKFQJSwHIKdtBUKB5RyU12Q6ImrPRE13MZj/AOFzX/hcCfaq3defW/6T8Fvst5G/db+UKzoXyqa/scKSlFErC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data:image/jpeg;base64,/9j/4AAQSkZJRgABAQAAAQABAAD/2wCEAAkGBxQQEhUUEhQVFBQVFBQVFBUUFRUVFBQXFRQXFxQVFBQYHCggGBolHBQUITEhJSkrLi4uFx8zODMsNygtLisBCgoKDg0OGhAQGiwkHRwsLC0sLCwsLCwsLCwsLCwsLCwsLCwsLCwsLCwsNSwsLCwsMiwsLCwsLCwsLCw3LCwsK//AABEIALkBEAMBIgACEQEDEQH/xAAcAAAABwEBAAAAAAAAAAAAAAAAAQIDBAUHBgj/xABDEAABAgQCBwYCBwYEBwAAAAABAAIDBBEhEjEFBkFRYXGBBxMiMpGhscEzQmJykrLwFCNSgtHhQ6LC8SQ0U3N0g7T/xAAbAQEAAgMBAQAAAAAAAAAAAAAAAQQCAwYFB//EACoRAQEAAQMDAwIGAwAAAAAAAAABAgMRIQQSMSJBYQVRBiMycYGxkcHR/9oADAMBAAIRAxEAPwDmpvNMMT83mo7c14r6Z7LbR5+Kt5fJUujz8lcy+Se7Vn4Wmh30jM509Qu2XBSbqRGHc5vxXer2vp19OU+XFfiPD8zTy+8s/wAAgggvRc0Ipl6ccU05SEI1HmptkIEucAqOa1mF8FOZz9Fry1McfLPDSyy8R0lUnGN64Cb1lJPm3UvbjYJkaeabbd4K13XjfOlvvWjFyU26z+BpSu0i+wk/BX8lPPLcTXGnG45JNeVF6ax1DW0SlWyulQ6gf4T7eqsVlLujt2LanQmWp4KQpBBBAEEEEARURoICQQQQEgggpBIIIICQRoIhhk3mozc1Jm81GC5d9Z9llIK6gKjkSruXStOfhIBoVoEJ1Wg7wFnzl3ejX1hMP2QvV+m31ZRyf4jw/L08vtakoIIl6zkSXKl05pdsBuYxGwCto78IJOwLJdYNI97ELq2rRo4b1r1c+2cN+hpzO73xC5/SJfic91TsF6N32VFGmTSgy96pUxMWPHhxVe+LTNUr93oynXbygJsjLJRXRqo2UWm1tk3T2TTiag04K90Fp2JBJGKrT5muuHLmmKVBFFjLsyuO7QGzjXDE01G1tMv7K/0JpEEUrb4H+izGXmC11l0mjJq1cjVWNPVVdTSjSGp5qqtCznes4tsfkVaNVyXeKdm1LQQQUoBBBBAEEEEARI0EBIkaCAkSNBSCRI0EQw2bUQZqTNuUXEuXfWPZYyKu5dc9JuurmRi1U1pyqwK7PQDqwGcKj3XFhdbqw6sGm5xV/wCn3bV2+8c7+IMd+k3+2U/2uESCIr3HEKfWmPglorvsketgsimXWvs+OS0/Xt1JY8XNHqVl0w0cT+tiqa/6l/pp6P5Q4rtqgOdU1UyYNVCKrVaxKYaqVDgkpmWg3BV7LgUWuxulQYcGilwoVVKbh2BSGQuCw2ZmJOVLnCy6mWlQ1v6zVbJimamS8bETS+zgsseGnU5XWrUwWxg05PBHUXHwXZtWbtjmHEhnc9tfVaO1XtG7xQ1ptSwjQQW5qBBBBAEEEEAQQRIAUEaJAESNEgJBGiUoYLMbOSZCemNnJMLmH1XHwlymatpA3VPKm6tZE3U1rq3Yuo1Ud4Hjc75Lloa6PVN13jgD8Va6K7a2LxfrOPd0Wfxt/cdGkuSkhy6COBUGuULFKv3twuHRw/qsmmHVNvbn/Za5rVPwoMu/vnBoe1zGihJc4tNAAM/ksb79rnGlrjO1b2zVTX27l7pt+z+TUW/BQnuupsybfrp81XvKrVbh6C66vpNlRQbM1zjHUU+BEqPMRvutdbcV+5jB9YeqlwHMAALq7FycR4bfEDX36o2aROV1jd2csdm6YaNvoo8HTzYRoG1qdqopuK5rA/fZR4DYjgXBpOEVPhLqDO9Mrb0m7G7O1dpERRUjCtK0TMd7BY/e0V5ix9wVhEHTFmtN6mlQKDoala5qBNY5Yj+B7h0NCPiVb6e2XaqXUSWbx1CNEEatKoIIIIAggggCCCCAkEaJAESNEgCJGiUoYLMbOSjlPx9nJRyuZfVMfCVKm4VpJ+ZVMtmFaynmSsFwwq91Wd+9cN7fgVRMVvq66kdvEELf0121cb8vN+oY93Tak+K7BNvSym3rpI+csp7YHOMaA2pDBCc4cXGIQ72az1XEzDQyniqeluRWs9p+ju9lO8Aq6C4O44XUa7pXCeizCShw8bqitWAtGfm4bdq8zqd8c93rdJtlp7GI0TE0KGbpyK3CaJqqjzGXikvYVZ6Jk2k/vXOA2YRX9enVQ4PiKtYMuQK1PJYZNmMl8ocSXNDjOICzTcE3zdvyy2VKil1HBrVbtZiNPdV8ywNcQLrHdlMdlvoppiAtrsJHROwe9hDwl2A1sD61BSNXmnE00tWnDjfqr2eJhlzSyrQa13LGJy4qDIPYG4RDz+zvzyXb9n0wA+JD2FocP5XUP5lzcpDY8YmG23JXWpp/400y7t/thW/RvqitrTitEBRpIRq8ojQQQQBBBBAEEEEARI0EBIkaJAESNEpQwONkOSYKfjZBRyuYfVMfB+XzCtpbzKogG4VtA8ymsPdcsVjoh9IzPvfFVsNS5R1HsP2m/FZad2yl+VXWx7sMsfvK7wppydJRNauot2j5lJvTMeVbEY5jxVr2ua4cHCh+KwPTOjHS0d8F9Q6GSAcrE1a5p3EUPVeg1TaxaswJ4DvQWvaKNiMNHtG64IcL5EFVdXDv/dc0NSafHswGPUG9eZ2qOStA171HhyUsyNCdEiERQ2I6IRZjxRtGtAA8QF8/EuAcFX7bjxVnumXqg4bld6Pm8Qo41VBVSZaLRa7GzCryPFB8LbKpo8EjDU1zOXqpIdYlOyzd6wbfPIaM0lFYcIBABrQZXpevQLoWMjRCC6IcAu5u0ndXcokmwAHfVWslGAb4qC+1Ixyl2VQmHQohBsDfgut7OH95NPdsEJ3u5oXKaYc19S03aaEcCP8AZdp2Ty1GR373MYOgLj+YLdoz1xp1svRWhBKSQjV5QGgiQqgNBBBAEEESA0EEEBIkaIoAiRolKGBxxYclHKkRsgo7lzD6nj4Owc1bQfMqiFmrSHmprD3XkPJPwDQjmPio8LIJ1hSNVnNaLDbavBESjhHwt5D4JJXS77x81yx7bYCCJAmiIQNPyLZiWjQnkAPhvFTYNNKtdU7iAei84OqDQ2ORG4jMLRtbtcTOTMOWlnHuRHhhzh/jO7wbf+mPfPKi5TXbRpl52M2lGvcYrDvbE8VuRLh0VfV58LWjLJyo0GG6RkhVaG6VYMjUCmScCK4+EAcyPkq6C6oUuBNOYsbG3HLnley+jYmdb8Oatnavgw6xH1P2TTouehacfSgbU7yp8rpKLEs6zRsCx5Z5ZYbcK0yncvcCahxqK3tsqVsWoMl3MlDr5olYh/mPh/yhqyvSMOrgTepApvHPfmtZ1d1hgzIDG/u3gAd27cB9Q5OHvwVrQnO6jrXjZ0ASkkI1ZVRhBBBEjQRIBAaCCCAIIIIgRRI0SJBEjRKUMCjZBRynoz7BRy5c0+oY3g9CKtIeY6KohuVrDdklRLyvYJsE4EzLmwTc3pCFCHjeBwzPoLqJLeI1Z544c5XafLTZR1YbD9kfBKWcTXaY2FCayDBLnBoGKIcLa/dbc9aLkNM63zczZ8YtafqQ/A3/AC3PUldBjnJjHz3V099TLbxvf7a7pjWiVlLRozQ7+BoL39WtrTrRZtrv2hGaaYEsHMhG0Rxs+IP4QAThZv2nkuLjv2Z70yAd1FjdS0x05FjqsaTkvWlO+YPU0HuQtV1v1Z/b4IDaCPCqYZNg8bYZPHZxWNwzgc1wPia4OHNpBHuF6E0TMiNCZEbk9rXDqEw5ljY8+R5dzHOZEaWuaSHNcKFpG8KPEhFq3fW/UyFPtxfRxwKNigZ/ZiD6w9xsWP6Y0THkn93HZT+F2bHjex23lmteWOzJWwCpsCmRUR5buISWvrYFa7GUy2dBLQ2N4qxE1DDbUHsq7QWrk1N/QwnxADQuGEMHN7nALUNUuy5kFzYs44RXNuIIqYYOwvP16bsuaTGmWccXp3Qb26PhTbsTe8jYWtNqMLSWRCM7uaQOBB2qlk5nDQh7gcwQStj7WoeLRzxucxw/lKxCTjADy1W2TZpvLqoet822mCZNRse1rgfxAq1k+06K2giwWPG0tJYfmFwsWMNjUdduGgpdZTOsO2Neku0KUfTHjhV2ubib6sr7hdDKaVgxvo4sN3AOFfwm68+tiYTTYnIccg0Nxs4clnNRF049FILCpHT0eCaMjRG7qONOoNj1XTaL7Q4zThjNbF40DHerRT2WUzjG4VqCC5vRmu0rGsXGE7c8W/EKj1ouhhRA8VaQ4HItIIPULJhsWgggpBFEjKJASCCClDzi6Mm+9UWLMAWzKQIhNPcBeJj0+WXLtdb6rpaW+Pm/H/U9semaffpQtoABXiqsuuk4vErGPT4Tzy8rV+rdRl+m9v7LGa0tEf4S91Nw8IPooT31KaxXQa663TGTxHnZ6med3ztt+SnOqUVbpFbo2HNSwIi3OaDRxSTRAAIFFoWp9kmlMcJ8uTeE7Ez7jzl0dX8QWWWVzqhpf9kmocX6oIbEG9jrO9M+iyxu1HoeCmNJ6HgzTDDjw2vYcwdnEEXB4hPQyCARkbg8FD1j042SgOiuBe4A4IY8z3buA2k7AttGYa1dmpgPH7PFY9r8Rhwor2sjeEVLWk0D+tDzzULVPUTvo7WTUSHBNfosbHR3gbgCQ2vG+4bVWzmmnTUR0WM7E9x3WFMmtGQAyA63unJOHjIpvte4I3XzFuS03Gbp7q9BaJ0VDlYbYcFoaxosPmTtKmgLgdVdcO7dDl5t+LHaFGOddjIp21yDuhutARh5cV2rxKSL+NPdwCxCUe5tBh2LbO1aOGyb60PlA5lwCxiG80qNnwU2Ay91ck2cRzdQcSnI2M/oKHEaAbmqgLii2+iANRySw8EWCJjaEjeiQMSoSzFqAdqjCxIQguzCbieI+RVjI6ZiwCHQojmVzoSAeYyKooLswnIUWxCmVFjQJbtFjswB7YcQE0LiC1xFPsmnsu70Bp6HONJZZwpiYcxXaDtHH4LAXTB8NMw4H2K6zUzSndTUJ1aNc7u3jZR9vjQ9Fnjny15YRsxQQQW9pEggicaIPKwO3aVKh2sojDl6qVLm9VTXBtN0IWaTC2o4e1ApozSGZlON2pMIZoEt2pDUpu1IBIFQgcvuQ6JAjHclNjVQAu4IiNoSw6uaRkUG49nGsAjSI7x3igfu31zIA8B41FB0QntGCfd3kYENbXAK0IA+qOB2rN+z7S37PMhrj+7i0a7cDfCelT6rYXQVtl3g4/WfUJkQCJLgQnloNBZjrbRsPEf3XKaBHiwHzNcWuFW2LT4ga7AWnK62bSEw2DL43ZMYXHfRra0HosilIpiuL4gbie4kigtjiiw3jO6jLYrpdBaumaiNiRG2HjBNcrhjeVsS07R7y0YHGtKBpOfAH+qodXplpgspQUhtFBvaMJ+CsJltYbyci0/2I6gKPZj7OF7ZZzwQ4Y+tEqeTQfnhWaB+AU3rrO0ib72YgtrXCxxP8zqAnowrj3XPJMvKSsG82N03EwjeUC7EabkjBWooOFFiFsmSPKP1zTjzkU1BFiE40VbyRBqPnVNE0cno4q0FR37CiYkt83NG6zikVsCnI+YO8IhDc/8AeAc1ZyrqEgHiOBGSp4v0h4UVpCdTCUhXoPRU538GFFH+JDY7qWgketVKXL9nM1jkw3bDe9nQnG32fTouoKtTmK14oEph76oRHptbMY05Zb8PL4+SkQjZRWZFSGGwVB6JdKV9UTDYpcxY9EyDZA8w2Rt8pSGmjUr6qBAyKT9VKd5UkXsgGxK7qwqnGMFKbUGGligS5tcknNKPhKTEbtCA4Ly09bcFvmr2kBMy8OJ9htRxFj7grADcLQuyvSnidBcdlWjmRX3p+JZY3kdt2gx8Gj30zdgZ+KK0H2BXAaNth5j87jbgcPRdd2lxv+GgsFfFHYLbgHu/ouSkrBvAVtsq2Kai+2uSnLyV1urMzhihpye2g3BwAp6gU6LtZg4oVtliszZELaEWLC2m2hABG/LP/ZaJLzIMHFsc0H1AUxjixrXKNWbigfVDGf5Q4+7iqWtBxUrSUXvZmM7YYr/Y0+SixfEaZ0WF8pIFhVJhWBKES5oNiOIdgUBUJ20pcA1ruKbiZABHkAOpUhWGxCjNClOFHc0yRRyIhUK4KW8VYDuKRAFHUS8g4IVAgirn81MgmraKFIuuTvJ+KmQvNRBp3ZLN/TQztbDeP5SWu/MxaBEesg7OZru5tg/jD4f4hiHuwLW1b0ZvFTWu1Aoqo0mq3NDy9CNqKRS4UeBsTzvMvNeocmTfomgbJcfLomh5UDxNkp5sEh2QSnbEAiiwSH2odqcjbE3F2IHcVbhLIxCqahbeaegIENNbFJysUDmlR0DRbQqy0DO9xHZEFgD4vumzva/RV7skcug1LXScEaHLUv8AvnVpnVsNp+deqppXLpmMvo2DEB/MbJl/0cP/AMh3/wAkBOymXX/TCWdKnOdSttrrcrAC2Zz9Quo0JpDFIEk3YHNPTL2LVxkfyn/2fmVxq3/yE1/3HfkhpGGPln7H+Eu2uJd6mvzSQKCu1E3yt5BHHyWLImGKAkpMMVqSlP8AKiHlUA4AvU3AS2nE0761/sih+VHB+t+t6lAO8oO5JjbCjHlSX+UIA6xBQmjTF91G7IItIeQ/dKFQJSwHIKdtBUKB5RyU12Q6ImrPRE13MZj/AOFzX/hcCfaq3defW/6T8Fvst5G/db+UKzoXyqa/scKSlFErC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data:image/jpeg;base64,/9j/4AAQSkZJRgABAQAAAQABAAD/2wCEAAkGBxQSEhUTEhQUFRQXGBcVGBUUFxQXFxQUFBQXFhcUFBYYHCggGBolHBUUITEhJSkrLi4uFx8zODMsNygtLisBCgoKDg0OGxAQGiwfHBwsLCwsLCwsLCwsLCwsLCwsLCwsLCwsLCwsLCwsLCwsLCwsLCwsLCwsLCwsNzc3NzcrLP/AABEIAP8AxgMBIgACEQEDEQH/xAAbAAACAwEBAQAAAAAAAAAAAAADBQIEBgEAB//EAD4QAAEDAgQDBgQDBgYCAwAAAAEAAhEDIQQSMUEFUWEGEyJxkaEygbHwQsHRFFJygpLhByNiorLxM8IVQ3P/xAAZAQADAQEBAAAAAAAAAAAAAAABAgMEAAX/xAAlEQACAgICAQQCAwAAAAAAAAAAAQIRAyESMUEiMlFxBBMFYYH/2gAMAwEAAhEDEQA/AF+C4rJE7p4Mphy+eNeQtXhMVmYD0XlzgdyslxFwFSNlQw1IOqE9ULjRdII5wiYYxdTkqQZOxnjXiQk4xALyo47GapIK0GUceG0c5j2pUh0qyXyJWedipVjB4o6FU/W0hbGVZo15ouEdAVFz82iZYXCVSPDTedBZp1PNDixGtk62IIahYV91dZwDFPIBpOaImTlA6jVEb2axLDLqThJFheMxtfyR/XJropBpFWubGUtptuU/xfDXgXa4fym55LPYgFjiCCD1sk4tDyoPSMJngtJ5pJSqEgq7RxUBJKFiJ0xpg6kVI5rQ4HGZWlqxDcdFRvmtWNB5SjCNDJ70LuKcRgkLLYq5JVjj0trdDdV6D5sqRVbFyS5C+myKgTwOgEKocLm0VptMxdPzRNaEdezyiUaili8OZlBpNMql2BsOwLi65hC8lFsK2gTdPeCtAEHnZBqthtlQp4wt9VDk5DrQ+4gwOsAqdajEIIx+YgDdMnsGVTlaY12ZqvQJeZVPGYPLfZOXkBxB1/JWqHDDiPA3SfE7Zo1knyWmDeqEsyWGoue9rGglzjlAAJufJbzgvYF4h+KeGiCe7Z8RA3LtvRN+E9zg6ZbSuSfE8BuZ8Dcm8BVuM9oWloyEg35jaPsLfDAnuQyTYywxwlCAKTbC0kE/MkXUcb2sizBlGnhIFt9Fh6uPJ3KrGutCWOPSKLE32ayv2ocRaAR+e69Q7RVWg+KT1/ILLCtP6ozHE7z97JJZTRDBE2eG7SO0f4hJ+LSeaMf2WsR3jGtdB8QiL3gz1WQpv6qzRxHLUJHJS7Q7wRGXEeyRbLqDg9k8tCdgeXUrM43CvZ8TS2Zid41habh/F3UjZ1j9wm78PRxTfgE2OWSLj90/hPsoy/GUtwMuTHw7PmjiRC1eDx+ak09ISzjPBzRdqSw6GLg7teNnfVUcFWLZasco06YidBe0Dpg8kqoVTmCu4nxyFCjh4XJpIWTGeGcEVzrqgx+VeNRJQjC1qYKi3DALlF0qVc2lBNoKQHEFeSuviSSvLQo6DQ0xWNkWCX5STKLkhTpBTSS6BRGm8hwTijigRqlvd7qLDCWSTORyq4ufI1mAOa0Lq4oU8g+KPE6ficdgNLJdwijBdVgy0eHlncco9JJQK9fNckgXgeR69ZWzBFJWNCNk62NLjeLmeUgDfkNLKpjMWXmTooAmOUxre51Cp1TforuZpjE66qT5LraiGuNekci0UWKVVWKddUgfsKzTYlsorLLKvmu/tBVbKvBc5MKRdp4g81awnEHMMgx98kpbZTDDqF0JtOzppNUbOpxdlVsVWgk2N7PH5EbLNcWwPcuEHNTcMzHj8Teo2INiFSFeLFXMHiA8OoPkgy+nH4agabfMAhdnqavyYp4qWirTKPmVQOXqjrLDxszhahUQZ10Vdr1IPgX3TUKy7ScpV9FQbW5K23RK1QexTWZdeRcWLryunocvlt0MAgqxQBJU69PYrPYyVkMKdUNrgXQuMdCDVN5C5LZ3EcNpllL+IkwOegjqluKpbfYjrzt7pvVPgad8otzkDVJw47iSRpsDJJXoJVFDY0QqGwE+vRU6mqPWbe3nfzQK53SNmmIKFBrLqbSiNahZSiVIqzTQ8PQm8Ky2gdYsuGVkjTBXBhxNvqoh/NGz7rrGSAspwdVco1YG3XqgVGkGUN/3CU56PcRqCTbyS3vyxwe03aQ8ebTmA9lZryeqp1ohUiQmM8a4Cq4N+EnM3+F/iHsYXW3Qz4qdN3Jgb/SXC/ohtrws0lvR58uy5g8OLlRxlKxPIIWGxWWeq9iMRLSElPkckVKBV+k6WgKhTYrlKwlPLY0dHqlOV5cz3Xk6QrYzwgvKsY5ogFVsBZMKrMzVl8lMKsRgaqNbRHrUoCXYh5Fk6VsrkVDrE1vA2Nw3mbRBPmqGS9tQCLneNlcNZvcsaSASACJBI87qo3WJn+8LcujoAMQIkzP39IS97iSrmMNp5/dhyVAlKWJZkaiYKqgo4eNPdBlIsbUGzqQBtdWy9rRczzIvdLsI9p+IiOuiDUqtEhpaOUO/RLQ/Khox1NxNx0BF1OlTBBywUhdicpurmDx0kRa2iAUxm2mIfMeGPdcxNOm03Ouw2sk+OxmUzPy/NBGIdVPga4k7gao0c2hqXMeYBF+SU8Rw5bMeys0cC8a+H81DFNjrb1RWicto9gXRRZzl/wDzKHWddCo1YZA2cfR0H9VzOla2eXP3E0ekUBqI16FHJlnKuuNkJjlE1EtUw2dhcXWOXE9il3C4jKU3wlXN5JAxib8LbqN1lnSLw0dxVGxSDiLyC1oBJK2dPDeEysv2kbkqNMWyeHq4B4v8y1DDO50alFSexM2i7IXOZLQbubfL1d0V3BYk5srjrMEeqNhcd3dE026usWhpJI3PJLalJ1N5Y4QRBg8okH0K2qb8lJ40laLWMqSbRsqZKNWcq4KdbJNnntI3QW5zoFbiVapUyi0ctsE/AFtDvm1abngtzUmgd4GkwSDUFzpo1VcJhjWNV1R5Y1oOXvAHEvmzSA0GOoT1lh8N+kfmgupudrYef2EE9DvGrsVMYGDxPBjQC4/q5KWBxAnwrmPplxDRppKLhaIb4R6oOgxuyWPbmLZ0+9UfA8NqVninTcXk7NIYxvm8x7SrFSl4b3sg4FhJtZ3yv1XBfZTxmIOHeWPc8lrnNcG1g4gtMfA5kQoVOJZrHXaRHqNinOKwjKrw9+U1LSX5gTl0kEw5LOJcOGbMHAv3+wjcWI1NIr0nyCuyuUacT5KQCEuzDNbJF662oohsqLglJ9lym+VJwQKDldcyyDCokKDJC8iYY2XlMqoaLNJib4Vo1CV0tU0wosseXoVSLxqwLrM9q35222n1sfyKa1ydyl/EKUsJ1i8eWvtKGCKjJMvCbs9gazH1WHL+FpIFi7w3A9IQ+09TvKudzBTIaPCNmk2B+QSik5zMoDoc2crxqW6iVY4nj6tWHVWicuQvbYPGrS4cwt/F8rPQeROFFGu9AzLzroJCsjE2WqDzITik2RI9EjpuTnhtZGx4oNnIsBdEpYNzruNuf6K+ymxgzG9t91SqYrOcxMAfCBslLLSF/ECM+WneNSefJcwlAyJElLqdV05fhMmS6Y125qT69ZkOcRl2g+4XV8CKavZsmcJdlqFxylgBykQYPLnqEk4ZS8ZBMA6O2nkq1fjTy0yXPcbblx+4VeliqhhhbkLiIBImQdxslSfkpKcdUaWvhYMP30OoP5KriuGwDBmEyw1eQWO0Gh5KvjasNMXHNLdDNWjM1TcDzUqTJKEBmf6pixkBNNnm5I+oEaUKvVCtYh8FV3BIiVAsL8SakWVOgyBPNGr1ICL2x0g2BuCvIGEqwF5dQeQ2bhyEXvMqZuw4hKeINgQsEZcyfQGtiJXKdSUvFRHBVnChosp1qQY6/wAOzto/dPkpYjJ3YuDBkNGribKw6pz0QatFmUw1oNjYQrxm/JpjnpUxRR0gqL2QrIsT96qFZWs4rZoR8PiIQixRppgrRo2V8zfu6r13bBQwdyG7D3suveBHP6pWWTO0aBKY4LguezjbkP7oGHqganfQaprg8YydHTzcLIOx0k+w+A4YyndgaCqfEeFZXZ8oDr3ATfvaYhxeI2/VQxWMa4S1wPQdeSnbRXgmZ2m/LM7/AJImMxILNkTHNtnAkJLiKp/sj2Tb4g6Grj8ldbU8IVFpgFEp1LIvs87I7kcqm6k3RAquuiMNlzRJBH1bIVSpJCg8rkopBbCNqQvKAC4mBZv8Y0Ng85CR48zZbDj2Dhkxv9Qse+nLnDkvNgkthcWmJMRTLTM6qYrHmr/EcKcqTFxWuPqQ3tLrHrtR1oQGOsu1NUa2Jy2Uq7rzzUHVEXENmR6KkXequkabLGWQoNEKNN669yIzZda4iSN1FtNzzd3yFoXMNXjVH6hFhTGfDuFskZsw+e/yTkdnAWy2qWdSC8RzhZqninNNj6K9S4niD8Eqbs1wyQS6NHhexb3NgYtknY03RPnmSTinAMTQLS00qrpgtY4tcB87e6s4TtJiW+F5MK63HOqaAAG86FTtplG4yRn8NjC+i8QQSbtOojZLMk/JO+LFgccrQCLEjc80orHK3zTmactbKhcuZlFqKGo9HnN2zjWyjNagh0IraiVgTBPaoMCO4qDEUzmcheUyF5dZx9i4wJpecfRYmuwNrDkRC2+NfNILJcYo+JpXnQZtzRVWGr4BpAWdxHBQHG60tLFA6qnjMQySZVINoyTdiMcOAUn4UBHGNa6wVTGYgXg/YWvFjlNk0Lcewh0x8TQ4dRJbI+bSluIbeVsuO8LJwVCq0eKkwB/Pu3jNP8rj/uWSrBa54+EqNEJc4lTREBXFwtI0S0FMtUmK/QZyv0SujUhMMPiBzI6pWUgNKVNpv9+yd8OwGcdAZ0Gh91l6eOh02Oic0+0AaGgctBskaLqSNPiOBjLmDpEmQbOjnYJTVEWbrEdEDDdoXPOUuhv08zuvVMc0WF+vVTa2OnoV8RbDspJManmeaS4urmdbQWTDiD3EF4Byk5Z2mJ1SsthOYs+Twj0IjX2QS5RzXRqzMEqFeD1GVwhcAJnRaYQA1FY6EGgkqi8o1XLyFDWfSzxDw5ZVPGQQCkTuI8h6oL+IvNp9kkf47I3vQZZ7GNV0aJdiqRINwEF+IJtmJXRp96LZD8KMe3ZG2wbaQaIGu55qriWeE+RHqrziq1YeE+RV0lF0h60fRcKBEES2MsG4IiIPML5/2q4D+y1PDPcVCe7Opade7J6bHcLdcPry1p5gH1EqzisMytTdSqDMx1o3HJzeoWrLiU0QxZODPjj2KAcnPHODPw1TI+7T8FTZ45dHDklTqe6853F0zfVq0eDgit+4QYCkwcvZG0Cmg7Wt/wBXsrPd09i76+yp06x0LBH8Ufkr2Gol5sxo5kud/ZFcTvUyL4bo6d5jRbbsX2Kq4kNrYgOZhzdrRapV8o+BnXXyTPsH2FFUtxGIEUtWUwP/ACx+J++XlzX1LufT8p0EbLuMXsSWSS1Z8m4lw6m2ticPkAYHAtaLANexrhHqVjuN9nqlOX0pewagfG35fiHldfRO0UDiT27uoUj71W/+oXMGzNrt0O2ui7JFE1tHxrMuSvo3aTsW2o4vpO7t5+Lwyx56iZDuoWMxvZvE0pJpl7R+Kl4vVvxD0UuLOZSpldc5Aa/bQ8jY+hXiUlCotBdJQmPspOchQaI1DdcU23XkbGoal6g5641yFN16VkyzTPIfMo2fbRDZa3RdcIQbOR01AvE2Nvv/AKQzrC86wspsc1PZyvmosnYZT/KYWnw7ZWG7M1vjb5EfRbnhzrLddxTMjVSo9jsBTrMNOo0OYdjt1afwkL5l2o7M1MIcwmphybVI8TOlWP8Al6r6yovYCCCAQbEG4PmFnyY1Nf2Wx5XD6PhgCkXQtZ2o7GOpHvMIwupm5otkuZ/+Y1cP9OoWS/ZXOIaMxeTHdtDi+f3cnxT0hYZRcXTN8ZKStBcMMx5DcnkvqnYLsMawbXxDS2hqyk4EOrcnPBiGdN/LX3+Hf+GzgW4jHNFrsw5/CdQ+vzPJmg3X11tMBDjfYsp1qIHJYARHoLaADZRIVhzUMNlVRnaPlfGamfi+IA/BSoM+YzuMf1plTAuZ9YKT4ZnecRxjzu//AIuLR7BaA0YItbyTZu6+jsfRIERzB10F1VxeG/EGzHkPmrow0+Y6FSdRFhFiOg1Uk2ilGXxfDKNW1Wkx4ixdBJ6X3STG9hcO8f5TqlI9Ie35gz7FamtSc0lskwdyI89EAVbxMD+X2VKT7JHz/HdiMVTvTNOs3bKcrvLK60/NIsVh6lIxWp1Kf8bHNH9UQfVfXHVYtm+9vqjNrnSSRpzA5G5SvGjrPjlJ4i1x0XF9Vrdm8LVOZ+HpTuWzTJIO+QiV5J+lh5Hzyba/VEw9MzmOygGyY9dFdJtzH3stYhAk7rpO69ZccQdP7IBORe8IdciY9UV1r/fRVnNOp13CDCXeD1ctUdRH0W+4c6y+bUDlcD1X0Xhh8LfJasTuBnyL1DgHkl/GeNUcK1pqmC8w0NkudcAm2jRIv1VnFY1lFgc+5Nmt/e5k8mjdfM+1XDsSKjsS6q2tRe8ElwgsAByse0RDBsBzQdhik2N//m8RXOYVaNJhc3IzMadY/H4Q1rpM5RGYfJaPguPrip3jWA1ywB1TEihSq1WtpZoa9rJeATfey+c4esXOIdQa6o4A52zNOmS4gNpNtMG3iX1LshgKVWm5oo1MSwgNe+sHtc3NTpgNa2q4kjLcxGhUZv5LrXRueA8bZWAaSxtW4LAZu12V2WbkA2ToL5t2147WwbO7ospOMN8Vw806mduZkCxDskRPur/Yftq6qW4XGZWYrKC1w+CuI/Cdqg3b5wpPE2uS6GUktM3ZQ5ygk+aklnabFd1hqr98sDzd4f8A2U47dBl1Z827MVZrVXO0cdf9TjmPuStWWEc9egWW7M0LZo+KfLX+y1lMyATroUcrubOgvSR01Q2nr6bjrKPkmd/NRyAH5KdjCbjTdHj5zyJ3PmlmV3QX5/e4WoqYTMC13LcbgaJFUoZZaYkW+REg/ROmBlCrIg2vyt+ajmkH7+aNXYLa8tOiG0AwIiehlNYrO4erOkNtyF/ZeUaVMaGbc8u/muLgUfN/2g075SQbWiR5DdGpcQpu1cAeTrfVBfHP1QqlAHWDKo7AqGo6KIYk7Wup3Y4joT4fQ/kmfDnVathTdPMCzvKUOQeIQ63295Q6lrp1h+CuJ8ZDbaCCfmdArFbBMYIa3MYsTeed0LOEfDsAajw1xygkeIifQbr6Dw2h3bDnNmWdG5BgNE6kwsS2rkeHaiRC+m4nD5sMKki1UEW/C9gHrM3VMU6dfJPJHyZWtTc+s+o8XysAF4a0GwA21R3UQ4FrgC0nQiQRyVqvS+P5LtBnwrb4M67Pn7eCupVnMzvZR7ww1oY59UkhtNoD3AOEmLu12X0XE8TxXD6tOl+zCsx8tb+yTTqMyU2PIdTzFrib7jR0LE9kaZqYk0hD31XvczO4AMYJe53xZruJIAB0FwvqvBXPc3u3AVMW3O5lYgeJpJ1l0x+GLzGqx5Xs1RMJiuHhxdXbTqBrjDc7XtyA6MAdZsQBAtN1PFYIGmZmwBBFnNcLhzSLggr6xwzhjP2c0nk1GkukO2kzlHkVRf2SouzCXi0Ay0wfLf5p4/kpKmTnibdi/sH2ofVaKOKI74Dw1BYVmjcjaoBqN9RyU/8AEfFxRZTGr3T5xYe7h6JdjeyDgyp4wHU8r2lpIPhMkz+EwCl/EMY/EV6FOrciTIi7WCcx5Euc0JHGPLnHoKcq4svcMod3TDYjzTKhbnf6oL22g7X9dh5Bdzx97LI9mkvCmN5P8R/RSdSja3S3vKBhsQHtmb8jzRs079LHQoM4419zt7pbxbDyc+pAgxyGnumrKR5XQMTWYwf5jgJ2i5HkLlFMDMzUaSCIG2sHQSNCiU6HRvpzupU7u0iLX8/7q1TYRyP9vJMApVKYafFl0EWleRcVaIMC/vdeXBPlTcFVJtTfryG1leodn361HBv+kQXfoFoKQBFpyn5AELtap06X0PkqWJSKuF4dSY0Oaxsz8TvE7qJOnyVuvVmHD5x72F0AWNzm6bKbasHmDYoHBw8m3z20/XyQKkX9jp8uZRMmXXUX0vG4jbzQ6jh8UW33IneVxwmx1O8xbUc+q+hdncZn4cQQJa5ns9rR7FYfG09ba+3Ip/2XrHuarQf3THkQfyCMfcgS6LmLNnfJV+IYnuqDqm4FgNS53gaB1LnAI2IvPmPok3a05u6w7QS+o6WgaSy7ZOwBJd/IvQ8GVbZW7G8OccuFGVlUCpVNbNoA8AEDMH5gAAIje6+i8PxDX16dKk0d7Tphz6kgcmyTJeST+EjzKyWCZ3tNmHp5Kb6dBrn1c0lpyhhc0Zw8uv0EHdP+y2Ic+oyjSYGOw4pirUzWOYXaLucXOgE5gFkn8mhGx7P1WZXUmuLnU3EPzEFwefEZjqSmVFsT5lYipimYfH1KjTFP4Xm+Vz3vYC0ki5BuL2krctKhJV/pRMQdpcRkoV41Jps/qIB9pWN4PfEVH7MYxkHdzjnI9CE97cYmGsZ+9ULj5NAEn1We7NP/AMt1WLve5wH8RgH5ANVX6cX2Tjuf0Pn38zr+gKG8CdhH3dRa60/JAqP/ALrMXDYesGOGa3XnJlTdx+n/APSx9S8EjwU/632P8sqphXmc3Xlv1RWeL4TG/QAb+a4B5/EKzzd3dgm4pi9ubzf0DVClRaJMXOpkknzJOqi5pEzMwDqD5qxSAOx+QJRYDgo+ex/JWS2LgctvVSpsAtP+0jTqpASDEb6lAJQewE+KOXLReR6w/h/7C6icfPuD4kVaYqN3/wBrgYc3zB+qsvMm994F7jXzWS4HjDSq5LhtQgEDQPA1HmLHyC1jKobpYcxtHXUqggMskzBA5CfUI0NAv7a+ZXM032+h5RuEQAfDE7jyXHEackzpFj16dfkqza1PMWh4MbDbpOijxzHGlTLh8Rhs23j31Sjug5o7rNfLm7wgkuLwDlygACCEa0CxpVvb7CudlqkVSx34gR5nZVcXv0+4PNQwlQh4cLXEIBNaxoLhI/F9GLK8THfY11NoJewinTNwG5KOeq8uBtBJHtuta1oFQRu4u8paJHusFw6mcRUqhn/n7ys4OJyhtHONHNBILpI9NFuvVmeMdmjo0XVGMo08rHYVlM1nh8l+eTlGSoHy+CTm0tqtDRca9Z1XDMyMZUbTe4PDS8B0mmwAOzbaxrY3SvjH+c+q6izIyk9rKnjex1QTmdTYWEkyN3QOisdncWKmJ76kMmDPeNc0Q3M+m0mTTykkNG+YGdis8vkqaDtFgu+zNa0mkAKsQ5ud3eNz0wRBEhvqU+7NY7vqGa/hc9mZ34sji3N1015gpVjAK1I06Zy0u7JBIMuM/CDMhthsD1S/AcQNJjwxoZReH5RAGSoKmVzQGk2u4+aklaoZutiLtzjS7M5t7ZGdS/wgjzJlX8HSDKbWi4aAB1tqs/2gqTWoM0uXn+Vth6lPG1InXTbpYfRPn1UfgXCu2He6AD7+epj2VQ1JP1MEgj5aKFXEQBrJ8oQO9iY1O20HcLOWGDHyYBtqR5awVNlQXJ363tt8vzS8GBPW/pZCOLBtFhvv5BdRw0p1CRJvO3loPzRadWNCTbTm7byS9lexd6Rb5nZHY7N8iRzk7lczhphK2Y6EHbcWAGqtMBDunL7CpYZ5J6CI/NXmkzfkUDitWbB0/Q+S8jPvqOXsIXl1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data:image/jpeg;base64,/9j/4AAQSkZJRgABAQAAAQABAAD/2wCEAAkGBxQSEhUTEhQUFRQXGBcVGBUUFxQXFxQUFBQXFhcUFBYYHCggGBolHBUUITEhJSkrLi4uFx8zODMsNygtLisBCgoKDg0OGxAQGiwfHBwsLCwsLCwsLCwsLCwsLCwsLCwsLCwsLCwsLCwsLCwsLCwsLCwsLCwsLCwsNzc3NzcrLP/AABEIAP8AxgMBIgACEQEDEQH/xAAbAAACAwEBAQAAAAAAAAAAAAADBQIEBgEAB//EAD4QAAEDAgQDBgQDBgYCAwAAAAEAAhEDIQQSMUEFUWEGEyJxkaEygbHwQsHRFFJygpLhByNiorLxM8IVQ3P/xAAZAQADAQEBAAAAAAAAAAAAAAABAgMEAAX/xAAlEQACAgICAQQCAwAAAAAAAAAAAQIRAyESMUEiMlFxBBMFYYH/2gAMAwEAAhEDEQA/AF+C4rJE7p4Mphy+eNeQtXhMVmYD0XlzgdyslxFwFSNlQw1IOqE9ULjRdII5wiYYxdTkqQZOxnjXiQk4xALyo47GapIK0GUceG0c5j2pUh0qyXyJWedipVjB4o6FU/W0hbGVZo15ouEdAVFz82iZYXCVSPDTedBZp1PNDixGtk62IIahYV91dZwDFPIBpOaImTlA6jVEb2axLDLqThJFheMxtfyR/XJropBpFWubGUtptuU/xfDXgXa4fym55LPYgFjiCCD1sk4tDyoPSMJngtJ5pJSqEgq7RxUBJKFiJ0xpg6kVI5rQ4HGZWlqxDcdFRvmtWNB5SjCNDJ70LuKcRgkLLYq5JVjj0trdDdV6D5sqRVbFyS5C+myKgTwOgEKocLm0VptMxdPzRNaEdezyiUaili8OZlBpNMql2BsOwLi65hC8lFsK2gTdPeCtAEHnZBqthtlQp4wt9VDk5DrQ+4gwOsAqdajEIIx+YgDdMnsGVTlaY12ZqvQJeZVPGYPLfZOXkBxB1/JWqHDDiPA3SfE7Zo1knyWmDeqEsyWGoue9rGglzjlAAJufJbzgvYF4h+KeGiCe7Z8RA3LtvRN+E9zg6ZbSuSfE8BuZ8Dcm8BVuM9oWloyEg35jaPsLfDAnuQyTYywxwlCAKTbC0kE/MkXUcb2sizBlGnhIFt9Fh6uPJ3KrGutCWOPSKLE32ayv2ocRaAR+e69Q7RVWg+KT1/ILLCtP6ozHE7z97JJZTRDBE2eG7SO0f4hJ+LSeaMf2WsR3jGtdB8QiL3gz1WQpv6qzRxHLUJHJS7Q7wRGXEeyRbLqDg9k8tCdgeXUrM43CvZ8TS2Zid41habh/F3UjZ1j9wm78PRxTfgE2OWSLj90/hPsoy/GUtwMuTHw7PmjiRC1eDx+ak09ISzjPBzRdqSw6GLg7teNnfVUcFWLZasco06YidBe0Dpg8kqoVTmCu4nxyFCjh4XJpIWTGeGcEVzrqgx+VeNRJQjC1qYKi3DALlF0qVc2lBNoKQHEFeSuviSSvLQo6DQ0xWNkWCX5STKLkhTpBTSS6BRGm8hwTijigRqlvd7qLDCWSTORyq4ufI1mAOa0Lq4oU8g+KPE6ficdgNLJdwijBdVgy0eHlncco9JJQK9fNckgXgeR69ZWzBFJWNCNk62NLjeLmeUgDfkNLKpjMWXmTooAmOUxre51Cp1TforuZpjE66qT5LraiGuNekci0UWKVVWKddUgfsKzTYlsorLLKvmu/tBVbKvBc5MKRdp4g81awnEHMMgx98kpbZTDDqF0JtOzppNUbOpxdlVsVWgk2N7PH5EbLNcWwPcuEHNTcMzHj8Teo2INiFSFeLFXMHiA8OoPkgy+nH4agabfMAhdnqavyYp4qWirTKPmVQOXqjrLDxszhahUQZ10Vdr1IPgX3TUKy7ScpV9FQbW5K23RK1QexTWZdeRcWLryunocvlt0MAgqxQBJU69PYrPYyVkMKdUNrgXQuMdCDVN5C5LZ3EcNpllL+IkwOegjqluKpbfYjrzt7pvVPgad8otzkDVJw47iSRpsDJJXoJVFDY0QqGwE+vRU6mqPWbe3nfzQK53SNmmIKFBrLqbSiNahZSiVIqzTQ8PQm8Ky2gdYsuGVkjTBXBhxNvqoh/NGz7rrGSAspwdVco1YG3XqgVGkGUN/3CU56PcRqCTbyS3vyxwe03aQ8ebTmA9lZryeqp1ohUiQmM8a4Cq4N+EnM3+F/iHsYXW3Qz4qdN3Jgb/SXC/ohtrws0lvR58uy5g8OLlRxlKxPIIWGxWWeq9iMRLSElPkckVKBV+k6WgKhTYrlKwlPLY0dHqlOV5cz3Xk6QrYzwgvKsY5ogFVsBZMKrMzVl8lMKsRgaqNbRHrUoCXYh5Fk6VsrkVDrE1vA2Nw3mbRBPmqGS9tQCLneNlcNZvcsaSASACJBI87qo3WJn+8LcujoAMQIkzP39IS97iSrmMNp5/dhyVAlKWJZkaiYKqgo4eNPdBlIsbUGzqQBtdWy9rRczzIvdLsI9p+IiOuiDUqtEhpaOUO/RLQ/Khox1NxNx0BF1OlTBBywUhdicpurmDx0kRa2iAUxm2mIfMeGPdcxNOm03Ouw2sk+OxmUzPy/NBGIdVPga4k7gao0c2hqXMeYBF+SU8Rw5bMeys0cC8a+H81DFNjrb1RWicto9gXRRZzl/wDzKHWddCo1YZA2cfR0H9VzOla2eXP3E0ekUBqI16FHJlnKuuNkJjlE1EtUw2dhcXWOXE9il3C4jKU3wlXN5JAxib8LbqN1lnSLw0dxVGxSDiLyC1oBJK2dPDeEysv2kbkqNMWyeHq4B4v8y1DDO50alFSexM2i7IXOZLQbubfL1d0V3BYk5srjrMEeqNhcd3dE026usWhpJI3PJLalJ1N5Y4QRBg8okH0K2qb8lJ40laLWMqSbRsqZKNWcq4KdbJNnntI3QW5zoFbiVapUyi0ctsE/AFtDvm1abngtzUmgd4GkwSDUFzpo1VcJhjWNV1R5Y1oOXvAHEvmzSA0GOoT1lh8N+kfmgupudrYef2EE9DvGrsVMYGDxPBjQC4/q5KWBxAnwrmPplxDRppKLhaIb4R6oOgxuyWPbmLZ0+9UfA8NqVninTcXk7NIYxvm8x7SrFSl4b3sg4FhJtZ3yv1XBfZTxmIOHeWPc8lrnNcG1g4gtMfA5kQoVOJZrHXaRHqNinOKwjKrw9+U1LSX5gTl0kEw5LOJcOGbMHAv3+wjcWI1NIr0nyCuyuUacT5KQCEuzDNbJF662oohsqLglJ9lym+VJwQKDldcyyDCokKDJC8iYY2XlMqoaLNJib4Vo1CV0tU0wosseXoVSLxqwLrM9q35222n1sfyKa1ydyl/EKUsJ1i8eWvtKGCKjJMvCbs9gazH1WHL+FpIFi7w3A9IQ+09TvKudzBTIaPCNmk2B+QSik5zMoDoc2crxqW6iVY4nj6tWHVWicuQvbYPGrS4cwt/F8rPQeROFFGu9AzLzroJCsjE2WqDzITik2RI9EjpuTnhtZGx4oNnIsBdEpYNzruNuf6K+ymxgzG9t91SqYrOcxMAfCBslLLSF/ECM+WneNSefJcwlAyJElLqdV05fhMmS6Y125qT69ZkOcRl2g+4XV8CKavZsmcJdlqFxylgBykQYPLnqEk4ZS8ZBMA6O2nkq1fjTy0yXPcbblx+4VeliqhhhbkLiIBImQdxslSfkpKcdUaWvhYMP30OoP5KriuGwDBmEyw1eQWO0Gh5KvjasNMXHNLdDNWjM1TcDzUqTJKEBmf6pixkBNNnm5I+oEaUKvVCtYh8FV3BIiVAsL8SakWVOgyBPNGr1ICL2x0g2BuCvIGEqwF5dQeQ2bhyEXvMqZuw4hKeINgQsEZcyfQGtiJXKdSUvFRHBVnChosp1qQY6/wAOzto/dPkpYjJ3YuDBkNGribKw6pz0QatFmUw1oNjYQrxm/JpjnpUxRR0gqL2QrIsT96qFZWs4rZoR8PiIQixRppgrRo2V8zfu6r13bBQwdyG7D3suveBHP6pWWTO0aBKY4LguezjbkP7oGHqganfQaprg8YydHTzcLIOx0k+w+A4YyndgaCqfEeFZXZ8oDr3ATfvaYhxeI2/VQxWMa4S1wPQdeSnbRXgmZ2m/LM7/AJImMxILNkTHNtnAkJLiKp/sj2Tb4g6Grj8ldbU8IVFpgFEp1LIvs87I7kcqm6k3RAquuiMNlzRJBH1bIVSpJCg8rkopBbCNqQvKAC4mBZv8Y0Ng85CR48zZbDj2Dhkxv9Qse+nLnDkvNgkthcWmJMRTLTM6qYrHmr/EcKcqTFxWuPqQ3tLrHrtR1oQGOsu1NUa2Jy2Uq7rzzUHVEXENmR6KkXequkabLGWQoNEKNN669yIzZda4iSN1FtNzzd3yFoXMNXjVH6hFhTGfDuFskZsw+e/yTkdnAWy2qWdSC8RzhZqninNNj6K9S4niD8Eqbs1wyQS6NHhexb3NgYtknY03RPnmSTinAMTQLS00qrpgtY4tcB87e6s4TtJiW+F5MK63HOqaAAG86FTtplG4yRn8NjC+i8QQSbtOojZLMk/JO+LFgccrQCLEjc80orHK3zTmactbKhcuZlFqKGo9HnN2zjWyjNagh0IraiVgTBPaoMCO4qDEUzmcheUyF5dZx9i4wJpecfRYmuwNrDkRC2+NfNILJcYo+JpXnQZtzRVWGr4BpAWdxHBQHG60tLFA6qnjMQySZVINoyTdiMcOAUn4UBHGNa6wVTGYgXg/YWvFjlNk0Lcewh0x8TQ4dRJbI+bSluIbeVsuO8LJwVCq0eKkwB/Pu3jNP8rj/uWSrBa54+EqNEJc4lTREBXFwtI0S0FMtUmK/QZyv0SujUhMMPiBzI6pWUgNKVNpv9+yd8OwGcdAZ0Gh91l6eOh02Oic0+0AaGgctBskaLqSNPiOBjLmDpEmQbOjnYJTVEWbrEdEDDdoXPOUuhv08zuvVMc0WF+vVTa2OnoV8RbDspJManmeaS4urmdbQWTDiD3EF4Byk5Z2mJ1SsthOYs+Twj0IjX2QS5RzXRqzMEqFeD1GVwhcAJnRaYQA1FY6EGgkqi8o1XLyFDWfSzxDw5ZVPGQQCkTuI8h6oL+IvNp9kkf47I3vQZZ7GNV0aJdiqRINwEF+IJtmJXRp96LZD8KMe3ZG2wbaQaIGu55qriWeE+RHqrziq1YeE+RV0lF0h60fRcKBEES2MsG4IiIPML5/2q4D+y1PDPcVCe7Opade7J6bHcLdcPry1p5gH1EqzisMytTdSqDMx1o3HJzeoWrLiU0QxZODPjj2KAcnPHODPw1TI+7T8FTZ45dHDklTqe6853F0zfVq0eDgit+4QYCkwcvZG0Cmg7Wt/wBXsrPd09i76+yp06x0LBH8Ufkr2Gol5sxo5kud/ZFcTvUyL4bo6d5jRbbsX2Kq4kNrYgOZhzdrRapV8o+BnXXyTPsH2FFUtxGIEUtWUwP/ACx+J++XlzX1LufT8p0EbLuMXsSWSS1Z8m4lw6m2ticPkAYHAtaLANexrhHqVjuN9nqlOX0pewagfG35fiHldfRO0UDiT27uoUj71W/+oXMGzNrt0O2ui7JFE1tHxrMuSvo3aTsW2o4vpO7t5+Lwyx56iZDuoWMxvZvE0pJpl7R+Kl4vVvxD0UuLOZSpldc5Aa/bQ8jY+hXiUlCotBdJQmPspOchQaI1DdcU23XkbGoal6g5641yFN16VkyzTPIfMo2fbRDZa3RdcIQbOR01AvE2Nvv/AKQzrC86wspsc1PZyvmosnYZT/KYWnw7ZWG7M1vjb5EfRbnhzrLddxTMjVSo9jsBTrMNOo0OYdjt1afwkL5l2o7M1MIcwmphybVI8TOlWP8Al6r6yovYCCCAQbEG4PmFnyY1Nf2Wx5XD6PhgCkXQtZ2o7GOpHvMIwupm5otkuZ/+Y1cP9OoWS/ZXOIaMxeTHdtDi+f3cnxT0hYZRcXTN8ZKStBcMMx5DcnkvqnYLsMawbXxDS2hqyk4EOrcnPBiGdN/LX3+Hf+GzgW4jHNFrsw5/CdQ+vzPJmg3X11tMBDjfYsp1qIHJYARHoLaADZRIVhzUMNlVRnaPlfGamfi+IA/BSoM+YzuMf1plTAuZ9YKT4ZnecRxjzu//AIuLR7BaA0YItbyTZu6+jsfRIERzB10F1VxeG/EGzHkPmrow0+Y6FSdRFhFiOg1Uk2ilGXxfDKNW1Wkx4ixdBJ6X3STG9hcO8f5TqlI9Ie35gz7FamtSc0lskwdyI89EAVbxMD+X2VKT7JHz/HdiMVTvTNOs3bKcrvLK60/NIsVh6lIxWp1Kf8bHNH9UQfVfXHVYtm+9vqjNrnSSRpzA5G5SvGjrPjlJ4i1x0XF9Vrdm8LVOZ+HpTuWzTJIO+QiV5J+lh5Hzyba/VEw9MzmOygGyY9dFdJtzH3stYhAk7rpO69ZccQdP7IBORe8IdciY9UV1r/fRVnNOp13CDCXeD1ctUdRH0W+4c6y+bUDlcD1X0Xhh8LfJasTuBnyL1DgHkl/GeNUcK1pqmC8w0NkudcAm2jRIv1VnFY1lFgc+5Nmt/e5k8mjdfM+1XDsSKjsS6q2tRe8ElwgsAByse0RDBsBzQdhik2N//m8RXOYVaNJhc3IzMadY/H4Q1rpM5RGYfJaPguPrip3jWA1ywB1TEihSq1WtpZoa9rJeATfey+c4esXOIdQa6o4A52zNOmS4gNpNtMG3iX1LshgKVWm5oo1MSwgNe+sHtc3NTpgNa2q4kjLcxGhUZv5LrXRueA8bZWAaSxtW4LAZu12V2WbkA2ToL5t2147WwbO7ospOMN8Vw806mduZkCxDskRPur/Yftq6qW4XGZWYrKC1w+CuI/Cdqg3b5wpPE2uS6GUktM3ZQ5ygk+aklnabFd1hqr98sDzd4f8A2U47dBl1Z827MVZrVXO0cdf9TjmPuStWWEc9egWW7M0LZo+KfLX+y1lMyATroUcrubOgvSR01Q2nr6bjrKPkmd/NRyAH5KdjCbjTdHj5zyJ3PmlmV3QX5/e4WoqYTMC13LcbgaJFUoZZaYkW+REg/ROmBlCrIg2vyt+ajmkH7+aNXYLa8tOiG0AwIiehlNYrO4erOkNtyF/ZeUaVMaGbc8u/muLgUfN/2g075SQbWiR5DdGpcQpu1cAeTrfVBfHP1QqlAHWDKo7AqGo6KIYk7Wup3Y4joT4fQ/kmfDnVathTdPMCzvKUOQeIQ63295Q6lrp1h+CuJ8ZDbaCCfmdArFbBMYIa3MYsTeed0LOEfDsAajw1xygkeIifQbr6Dw2h3bDnNmWdG5BgNE6kwsS2rkeHaiRC+m4nD5sMKki1UEW/C9gHrM3VMU6dfJPJHyZWtTc+s+o8XysAF4a0GwA21R3UQ4FrgC0nQiQRyVqvS+P5LtBnwrb4M67Pn7eCupVnMzvZR7ww1oY59UkhtNoD3AOEmLu12X0XE8TxXD6tOl+zCsx8tb+yTTqMyU2PIdTzFrib7jR0LE9kaZqYk0hD31XvczO4AMYJe53xZruJIAB0FwvqvBXPc3u3AVMW3O5lYgeJpJ1l0x+GLzGqx5Xs1RMJiuHhxdXbTqBrjDc7XtyA6MAdZsQBAtN1PFYIGmZmwBBFnNcLhzSLggr6xwzhjP2c0nk1GkukO2kzlHkVRf2SouzCXi0Ay0wfLf5p4/kpKmTnibdi/sH2ofVaKOKI74Dw1BYVmjcjaoBqN9RyU/8AEfFxRZTGr3T5xYe7h6JdjeyDgyp4wHU8r2lpIPhMkz+EwCl/EMY/EV6FOrciTIi7WCcx5Euc0JHGPLnHoKcq4svcMod3TDYjzTKhbnf6oL22g7X9dh5Bdzx97LI9mkvCmN5P8R/RSdSja3S3vKBhsQHtmb8jzRs079LHQoM4419zt7pbxbDyc+pAgxyGnumrKR5XQMTWYwf5jgJ2i5HkLlFMDMzUaSCIG2sHQSNCiU6HRvpzupU7u0iLX8/7q1TYRyP9vJMApVKYafFl0EWleRcVaIMC/vdeXBPlTcFVJtTfryG1leodn361HBv+kQXfoFoKQBFpyn5AELtap06X0PkqWJSKuF4dSY0Oaxsz8TvE7qJOnyVuvVmHD5x72F0AWNzm6bKbasHmDYoHBw8m3z20/XyQKkX9jp8uZRMmXXUX0vG4jbzQ6jh8UW33IneVxwmx1O8xbUc+q+hdncZn4cQQJa5ns9rR7FYfG09ba+3Ip/2XrHuarQf3THkQfyCMfcgS6LmLNnfJV+IYnuqDqm4FgNS53gaB1LnAI2IvPmPok3a05u6w7QS+o6WgaSy7ZOwBJd/IvQ8GVbZW7G8OccuFGVlUCpVNbNoA8AEDMH5gAAIje6+i8PxDX16dKk0d7Tphz6kgcmyTJeST+EjzKyWCZ3tNmHp5Kb6dBrn1c0lpyhhc0Zw8uv0EHdP+y2Ic+oyjSYGOw4pirUzWOYXaLucXOgE5gFkn8mhGx7P1WZXUmuLnU3EPzEFwefEZjqSmVFsT5lYipimYfH1KjTFP4Xm+Vz3vYC0ki5BuL2krctKhJV/pRMQdpcRkoV41Jps/qIB9pWN4PfEVH7MYxkHdzjnI9CE97cYmGsZ+9ULj5NAEn1We7NP/AMt1WLve5wH8RgH5ANVX6cX2Tjuf0Pn38zr+gKG8CdhH3dRa60/JAqP/ALrMXDYesGOGa3XnJlTdx+n/APSx9S8EjwU/632P8sqphXmc3Xlv1RWeL4TG/QAb+a4B5/EKzzd3dgm4pi9ubzf0DVClRaJMXOpkknzJOqi5pEzMwDqD5qxSAOx+QJRYDgo+ex/JWS2LgctvVSpsAtP+0jTqpASDEb6lAJQewE+KOXLReR6w/h/7C6icfPuD4kVaYqN3/wBrgYc3zB+qsvMm994F7jXzWS4HjDSq5LhtQgEDQPA1HmLHyC1jKobpYcxtHXUqggMskzBA5CfUI0NAv7a+ZXM032+h5RuEQAfDE7jyXHEackzpFj16dfkqza1PMWh4MbDbpOijxzHGlTLh8Rhs23j31Sjug5o7rNfLm7wgkuLwDlygACCEa0CxpVvb7CudlqkVSx34gR5nZVcXv0+4PNQwlQh4cLXEIBNaxoLhI/F9GLK8THfY11NoJewinTNwG5KOeq8uBtBJHtuta1oFQRu4u8paJHusFw6mcRUqhn/n7ys4OJyhtHONHNBILpI9NFuvVmeMdmjo0XVGMo08rHYVlM1nh8l+eTlGSoHy+CTm0tqtDRca9Z1XDMyMZUbTe4PDS8B0mmwAOzbaxrY3SvjH+c+q6izIyk9rKnjex1QTmdTYWEkyN3QOisdncWKmJ76kMmDPeNc0Q3M+m0mTTykkNG+YGdis8vkqaDtFgu+zNa0mkAKsQ5ud3eNz0wRBEhvqU+7NY7vqGa/hc9mZ34sji3N1015gpVjAK1I06Zy0u7JBIMuM/CDMhthsD1S/AcQNJjwxoZReH5RAGSoKmVzQGk2u4+aklaoZutiLtzjS7M5t7ZGdS/wgjzJlX8HSDKbWi4aAB1tqs/2gqTWoM0uXn+Vth6lPG1InXTbpYfRPn1UfgXCu2He6AD7+epj2VQ1JP1MEgj5aKFXEQBrJ8oQO9iY1O20HcLOWGDHyYBtqR5awVNlQXJ363tt8vzS8GBPW/pZCOLBtFhvv5BdRw0p1CRJvO3loPzRadWNCTbTm7byS9lexd6Rb5nZHY7N8iRzk7lczhphK2Y6EHbcWAGqtMBDunL7CpYZ5J6CI/NXmkzfkUDitWbB0/Q+S8jPvqOXsIXl1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625771" y="1304465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b="1" dirty="0" smtClean="0"/>
          </a:p>
          <a:p>
            <a:pPr algn="ctr"/>
            <a:endParaRPr lang="pt-PT" b="1" dirty="0"/>
          </a:p>
          <a:p>
            <a:pPr algn="just"/>
            <a:r>
              <a:rPr lang="pt-PT" b="1" dirty="0"/>
              <a:t>A República de Angola é um Estado Independente de regime Presidencialista</a:t>
            </a:r>
            <a:r>
              <a:rPr lang="pt-PT" dirty="0"/>
              <a:t>. </a:t>
            </a:r>
            <a:r>
              <a:rPr lang="pt-PT" b="1" dirty="0"/>
              <a:t>Faz fronteira a Norte e Este com a República Democrática do Congo (</a:t>
            </a:r>
            <a:r>
              <a:rPr lang="pt-PT" b="1" dirty="0" err="1"/>
              <a:t>Ex</a:t>
            </a:r>
            <a:r>
              <a:rPr lang="pt-PT" b="1" dirty="0"/>
              <a:t> - Zaire) e com a República da Zâmbia, mais a Sul com a República da Namíbia, e é banhada a oeste pelo Oceano Atlântico. Fica situado no continente África com uma  extensão de 1.246.700 km2.</a:t>
            </a:r>
            <a:endParaRPr lang="pt-PT" dirty="0"/>
          </a:p>
          <a:p>
            <a:pPr algn="just"/>
            <a:r>
              <a:rPr lang="pt-PT" b="1" dirty="0"/>
              <a:t>A Língua  oficial é Português, falando-se outras línguas locais em que se destacam o </a:t>
            </a:r>
            <a:r>
              <a:rPr lang="pt-PT" b="1" dirty="0" err="1"/>
              <a:t>Umbumdu</a:t>
            </a:r>
            <a:r>
              <a:rPr lang="pt-PT" b="1" dirty="0"/>
              <a:t>, </a:t>
            </a:r>
            <a:r>
              <a:rPr lang="pt-PT" b="1" dirty="0" err="1"/>
              <a:t>kimbumdu</a:t>
            </a:r>
            <a:r>
              <a:rPr lang="pt-PT" b="1" dirty="0"/>
              <a:t>, </a:t>
            </a:r>
            <a:r>
              <a:rPr lang="pt-PT" b="1" dirty="0" err="1"/>
              <a:t>Fiote</a:t>
            </a:r>
            <a:r>
              <a:rPr lang="pt-PT" b="1" dirty="0"/>
              <a:t>, N`</a:t>
            </a:r>
            <a:r>
              <a:rPr lang="pt-PT" b="1" dirty="0" err="1"/>
              <a:t>ganguela</a:t>
            </a:r>
            <a:r>
              <a:rPr lang="pt-PT" b="1" dirty="0"/>
              <a:t>, </a:t>
            </a:r>
            <a:r>
              <a:rPr lang="pt-PT" b="1" dirty="0" err="1"/>
              <a:t>Tchokwe</a:t>
            </a:r>
            <a:r>
              <a:rPr lang="pt-PT" b="1" dirty="0"/>
              <a:t>, </a:t>
            </a:r>
            <a:r>
              <a:rPr lang="pt-PT" b="1" dirty="0" err="1"/>
              <a:t>Kikongo</a:t>
            </a:r>
            <a:r>
              <a:rPr lang="pt-PT" b="1" dirty="0"/>
              <a:t>, de entre  </a:t>
            </a:r>
            <a:r>
              <a:rPr lang="pt-PT" b="1" dirty="0" smtClean="0"/>
              <a:t>outras</a:t>
            </a:r>
            <a:r>
              <a:rPr lang="pt-PT" b="1" dirty="0"/>
              <a:t>. Angola foi descoberta em 1482 pelos Portugueses e colonizada durante cerca de quinhentos anos. Tornou-se independente a 11 de Novembro de 1975, após prolongada resistência  contra o colonialismo Português e posteriormente contra a tentativa de ocupação por forças estrangeiras apoiando grupos internos seus aliados , tendo esta intenção sido desvanecida completamente em 2002 com a conquista definitiva da Paz pelos Angolanos.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 descr="Screenshot_2014-09-05-08-52-40-1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57495" cy="55949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Content Placeholder 5" descr="20140905_082652-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7645676" cy="5083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458112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Presidente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Eng.º José Eduardo dos Santos(chefe do Governo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População: 19,62 milhões</a:t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Moeda: kwanza </a:t>
            </a:r>
            <a:endParaRPr lang="pt-PT" b="1" dirty="0"/>
          </a:p>
        </p:txBody>
      </p:sp>
      <p:pic>
        <p:nvPicPr>
          <p:cNvPr id="5" name="Picture 18" descr="http://www.angonoticias.com/site/assets/uploads/images/2013010910105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993" y="980728"/>
            <a:ext cx="4000528" cy="2901157"/>
          </a:xfrm>
          <a:prstGeom prst="rect">
            <a:avLst/>
          </a:prstGeom>
          <a:noFill/>
        </p:spPr>
      </p:pic>
      <p:pic>
        <p:nvPicPr>
          <p:cNvPr id="6" name="Picture 16" descr="Ficheiro:Flag of Angola.svg">
            <a:hlinkClick r:id="" invalidUrl="file://localhost%5C%5Cupload.wikimedia.org%5Cwikipedia%5Ccommons%5C9%5C9d%5CFlag_of_Angola.sv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944783"/>
            <a:ext cx="3786214" cy="291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937104" cy="154989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400" b="1" dirty="0" smtClean="0">
                <a:solidFill>
                  <a:schemeClr val="accent2"/>
                </a:solidFill>
              </a:rPr>
              <a:t>MUNICIPIO DO CAZENGA</a:t>
            </a:r>
            <a:br>
              <a:rPr lang="pt-PT" sz="4400" b="1" dirty="0" smtClean="0">
                <a:solidFill>
                  <a:schemeClr val="accent2"/>
                </a:solidFill>
              </a:rPr>
            </a:br>
            <a:r>
              <a:rPr lang="pt-PT" sz="4400" b="1" dirty="0">
                <a:solidFill>
                  <a:schemeClr val="accent2"/>
                </a:solidFill>
              </a:rPr>
              <a:t/>
            </a:r>
            <a:br>
              <a:rPr lang="pt-PT" sz="4400" b="1" dirty="0">
                <a:solidFill>
                  <a:schemeClr val="accent2"/>
                </a:solidFill>
              </a:rPr>
            </a:b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10553" y="620688"/>
            <a:ext cx="87129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O município do </a:t>
            </a:r>
            <a:r>
              <a:rPr lang="pt-PT" b="1" dirty="0" err="1"/>
              <a:t>Cazenga</a:t>
            </a:r>
            <a:r>
              <a:rPr lang="pt-PT" b="1" dirty="0"/>
              <a:t> é considerado como um dos mais populosos da província de Luanda e ocupa uma área de 41.00 km</a:t>
            </a:r>
            <a:r>
              <a:rPr lang="pt-PT" b="1" baseline="30000" dirty="0"/>
              <a:t>2</a:t>
            </a:r>
            <a:r>
              <a:rPr lang="pt-PT" b="1" dirty="0"/>
              <a:t>, geograficamente estabelece fronteira com dois municípios e três distritos.</a:t>
            </a:r>
          </a:p>
          <a:p>
            <a:pPr algn="just"/>
            <a:r>
              <a:rPr lang="pt-PT" b="1" dirty="0"/>
              <a:t>Norte: com distrito de </a:t>
            </a:r>
            <a:r>
              <a:rPr lang="pt-PT" b="1" dirty="0" err="1" smtClean="0"/>
              <a:t>Sambizanga</a:t>
            </a:r>
            <a:r>
              <a:rPr lang="pt-PT" b="1" dirty="0" smtClean="0"/>
              <a:t> </a:t>
            </a:r>
          </a:p>
          <a:p>
            <a:pPr algn="just"/>
            <a:r>
              <a:rPr lang="pt-PT" b="1" dirty="0" smtClean="0"/>
              <a:t>Sul</a:t>
            </a:r>
            <a:r>
              <a:rPr lang="pt-PT" b="1" dirty="0"/>
              <a:t>: Com distrito de </a:t>
            </a:r>
            <a:r>
              <a:rPr lang="pt-PT" b="1" dirty="0" err="1"/>
              <a:t>kilamba</a:t>
            </a:r>
            <a:r>
              <a:rPr lang="pt-PT" b="1" dirty="0"/>
              <a:t> </a:t>
            </a:r>
            <a:r>
              <a:rPr lang="pt-PT" b="1" dirty="0" err="1"/>
              <a:t>Kiaxi</a:t>
            </a:r>
            <a:endParaRPr lang="pt-PT" b="1" dirty="0"/>
          </a:p>
          <a:p>
            <a:pPr algn="just"/>
            <a:r>
              <a:rPr lang="pt-PT" b="1" dirty="0"/>
              <a:t>Este: Com município de Viana e </a:t>
            </a:r>
            <a:r>
              <a:rPr lang="pt-PT" b="1" dirty="0" err="1" smtClean="0"/>
              <a:t>Cacuaco</a:t>
            </a:r>
            <a:r>
              <a:rPr lang="pt-PT" b="1" dirty="0" smtClean="0"/>
              <a:t> </a:t>
            </a:r>
          </a:p>
          <a:p>
            <a:pPr algn="just"/>
            <a:r>
              <a:rPr lang="pt-PT" b="1" dirty="0" smtClean="0"/>
              <a:t>Oeste</a:t>
            </a:r>
            <a:r>
              <a:rPr lang="pt-PT" b="1" dirty="0"/>
              <a:t>: Com distrito do </a:t>
            </a:r>
            <a:r>
              <a:rPr lang="pt-PT" b="1" dirty="0" smtClean="0"/>
              <a:t>Rangel.</a:t>
            </a:r>
          </a:p>
          <a:p>
            <a:pPr algn="just"/>
            <a:r>
              <a:rPr lang="pt-PT" sz="4000" b="1" dirty="0"/>
              <a:t> </a:t>
            </a:r>
            <a:r>
              <a:rPr lang="pt-PT" sz="4000" b="1" dirty="0" smtClean="0"/>
              <a:t>                  </a:t>
            </a:r>
            <a:r>
              <a:rPr lang="pt-PT" sz="4000" b="1" baseline="30000" dirty="0" smtClean="0"/>
              <a:t>CARACTERIZAÇÃO FÍSICA  </a:t>
            </a:r>
            <a:endParaRPr lang="pt-PT" sz="40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39032"/>
              </p:ext>
            </p:extLst>
          </p:nvPr>
        </p:nvGraphicFramePr>
        <p:xfrm>
          <a:off x="318356" y="3371129"/>
          <a:ext cx="8579296" cy="3365928"/>
        </p:xfrm>
        <a:graphic>
          <a:graphicData uri="http://schemas.openxmlformats.org/drawingml/2006/table">
            <a:tbl>
              <a:tblPr/>
              <a:tblGrid>
                <a:gridCol w="1966222"/>
                <a:gridCol w="1058736"/>
                <a:gridCol w="5554338"/>
              </a:tblGrid>
              <a:tr h="27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Comuna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latin typeface="Times New Roman"/>
                          <a:ea typeface="Calibri"/>
                          <a:cs typeface="Times New Roman"/>
                        </a:rPr>
                        <a:t>Sector</a:t>
                      </a:r>
                      <a:endParaRPr lang="pt-PT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Bairros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Hoji</a:t>
                      </a:r>
                      <a:r>
                        <a:rPr lang="pt-PT" sz="1800" b="1" dirty="0" err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err="1">
                          <a:latin typeface="Times New Roman"/>
                          <a:ea typeface="Calibri"/>
                          <a:cs typeface="Times New Roman"/>
                        </a:rPr>
                        <a:t>Henda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Adriano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Moreira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Ilha 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da Madeira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Mabor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Santo</a:t>
                      </a:r>
                      <a:r>
                        <a:rPr lang="pt-PT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António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São</a:t>
                      </a:r>
                      <a:r>
                        <a:rPr lang="pt-PT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João</a:t>
                      </a:r>
                      <a:r>
                        <a:rPr lang="pt-PT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de Novembro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>
                          <a:latin typeface="Times New Roman"/>
                          <a:ea typeface="Calibri"/>
                          <a:cs typeface="Times New Roman"/>
                        </a:rPr>
                        <a:t>Cazenga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Angolano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Canivete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Cazenga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Popular</a:t>
                      </a:r>
                      <a:r>
                        <a:rPr lang="pt-PT" sz="18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Comição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Cazenga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Cortumes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Tunga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Ngô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Mabor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Sonef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Mutopá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Terra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Vermelha</a:t>
                      </a:r>
                      <a:r>
                        <a:rPr lang="pt-PT" sz="18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de Novembro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latin typeface="Times New Roman"/>
                          <a:ea typeface="Calibri"/>
                          <a:cs typeface="Times New Roman"/>
                        </a:rPr>
                        <a:t>Tala Hady</a:t>
                      </a:r>
                      <a:endParaRPr lang="pt-PT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pt-PT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Cariango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. Agostinho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Neto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Grafanil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Madeira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Kalawenda</a:t>
                      </a:r>
                      <a:r>
                        <a:rPr lang="pt-PT" sz="18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Tala </a:t>
                      </a:r>
                      <a:r>
                        <a:rPr lang="pt-PT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hady</a:t>
                      </a:r>
                      <a:r>
                        <a:rPr lang="pt-PT" sz="18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Vila 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flor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21525" y="1629837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No nosso município foi erguido o monumento designado </a:t>
            </a:r>
            <a:r>
              <a:rPr lang="pt-PT" b="1" dirty="0" err="1" smtClean="0"/>
              <a:t>Marco-Histórico</a:t>
            </a:r>
            <a:r>
              <a:rPr lang="pt-PT" b="1" dirty="0" smtClean="0"/>
              <a:t> do </a:t>
            </a:r>
            <a:r>
              <a:rPr lang="pt-PT" b="1" dirty="0" err="1" smtClean="0"/>
              <a:t>Cazenga</a:t>
            </a:r>
            <a:r>
              <a:rPr lang="pt-PT" b="1" dirty="0" smtClean="0"/>
              <a:t>  como símbolo do início da Luta Armada que culminou com a proclamação da independência de Angola, em 11 de Novembro de 1975, em memoria dos bravos combatentes.</a:t>
            </a:r>
          </a:p>
          <a:p>
            <a:pPr algn="just"/>
            <a:r>
              <a:rPr lang="pt-PT" b="1" dirty="0" smtClean="0"/>
              <a:t>O </a:t>
            </a:r>
            <a:r>
              <a:rPr lang="pt-PT" b="1" dirty="0"/>
              <a:t>referido local, serve hoje como referencia histórica para toda sociedade, quer estudantes universitários, crianças, </a:t>
            </a:r>
            <a:r>
              <a:rPr lang="pt-PT" b="1" dirty="0" smtClean="0"/>
              <a:t>estrangeiros</a:t>
            </a:r>
            <a:r>
              <a:rPr lang="pt-PT" b="1" dirty="0"/>
              <a:t>, entre </a:t>
            </a:r>
            <a:r>
              <a:rPr lang="pt-PT" b="1" dirty="0" smtClean="0"/>
              <a:t>outros. </a:t>
            </a:r>
            <a:r>
              <a:rPr lang="pt-PT" b="1" dirty="0"/>
              <a:t>A par disto o local é ainda um espaço de lazer para praticantes de desportos,  eventos  culturais, que buscam estar dentro da </a:t>
            </a:r>
            <a:r>
              <a:rPr lang="pt-PT" b="1" dirty="0" smtClean="0"/>
              <a:t>história </a:t>
            </a:r>
            <a:r>
              <a:rPr lang="pt-PT" b="1" dirty="0"/>
              <a:t>de Angola</a:t>
            </a:r>
            <a:r>
              <a:rPr lang="pt-PT" dirty="0"/>
              <a:t>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19523" y="306398"/>
            <a:ext cx="8084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>
                <a:solidFill>
                  <a:schemeClr val="accent2"/>
                </a:solidFill>
              </a:rPr>
              <a:t>MARCO-HISTÓRICO DO CAZENGA</a:t>
            </a:r>
          </a:p>
        </p:txBody>
      </p:sp>
      <p:pic>
        <p:nvPicPr>
          <p:cNvPr id="6" name="Imagem 5" descr="E:\DSC_0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4642" y="3822079"/>
            <a:ext cx="24541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\Desktop\SR ANIBAL\2013-05-07 ANIBAL FOTOS\ANIBAL FOTOS 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53" y="4215159"/>
            <a:ext cx="3528392" cy="24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83568" y="47667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.</a:t>
            </a:r>
            <a:r>
              <a:rPr lang="pt-PT" sz="2000" b="1" baseline="30000" dirty="0" smtClean="0"/>
              <a:t>  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467544" y="474345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  <a:p>
            <a:pPr algn="just"/>
            <a:endParaRPr lang="pt-PT" b="1" dirty="0"/>
          </a:p>
          <a:p>
            <a:pPr algn="just"/>
            <a:r>
              <a:rPr lang="pt-PT" b="1" dirty="0" smtClean="0"/>
              <a:t>Este monumento tem contribuído bastante, na divulgação da história Angolana,  </a:t>
            </a:r>
            <a:r>
              <a:rPr lang="pt-PT" b="1" dirty="0" err="1" smtClean="0"/>
              <a:t>ajudá</a:t>
            </a:r>
            <a:r>
              <a:rPr lang="pt-PT" b="1" dirty="0" smtClean="0"/>
              <a:t> </a:t>
            </a:r>
            <a:r>
              <a:rPr lang="pt-PT" b="1" dirty="0"/>
              <a:t>a compreender melhor a </a:t>
            </a:r>
            <a:r>
              <a:rPr lang="pt-PT" b="1" dirty="0" smtClean="0"/>
              <a:t>história </a:t>
            </a:r>
            <a:r>
              <a:rPr lang="pt-PT" b="1" dirty="0"/>
              <a:t>dos sindicatos da vida dos nossos </a:t>
            </a:r>
            <a:r>
              <a:rPr lang="pt-PT" b="1" dirty="0" smtClean="0"/>
              <a:t>antepassados, o 4 de </a:t>
            </a:r>
            <a:r>
              <a:rPr lang="pt-PT" b="1" dirty="0"/>
              <a:t>Fevereiro de 1961 </a:t>
            </a:r>
            <a:r>
              <a:rPr lang="pt-PT" b="1" dirty="0" smtClean="0"/>
              <a:t>traduz </a:t>
            </a:r>
            <a:r>
              <a:rPr lang="pt-PT" b="1" dirty="0"/>
              <a:t>assim numa sublime expressão de nacionalismo, demonstrada pelos </a:t>
            </a:r>
            <a:r>
              <a:rPr lang="pt-PT" b="1" dirty="0" smtClean="0"/>
              <a:t>angolanos.</a:t>
            </a:r>
          </a:p>
          <a:p>
            <a:pPr algn="just"/>
            <a:endParaRPr lang="pt-PT" b="1" dirty="0" smtClean="0"/>
          </a:p>
          <a:p>
            <a:pPr algn="just"/>
            <a:r>
              <a:rPr lang="pt-PT" b="1" dirty="0" smtClean="0"/>
              <a:t>Nesta </a:t>
            </a:r>
            <a:r>
              <a:rPr lang="pt-PT" b="1" dirty="0"/>
              <a:t>conformidade, foi criado sob decreto presidencial  a lei N: 14/05 de 7 de Outubro, </a:t>
            </a:r>
            <a:r>
              <a:rPr lang="pt-PT" b="1" dirty="0" smtClean="0"/>
              <a:t> </a:t>
            </a:r>
            <a:r>
              <a:rPr lang="pt-PT" b="1" dirty="0"/>
              <a:t>de defesa do património cultural, quer na sua valorização e preservação</a:t>
            </a:r>
            <a:r>
              <a:rPr lang="pt-PT" b="1" dirty="0" smtClean="0"/>
              <a:t>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 smtClean="0"/>
              <a:t>O </a:t>
            </a:r>
            <a:r>
              <a:rPr lang="pt-PT" b="1" dirty="0"/>
              <a:t>executivo e a sociedade Angolana tenhem o dever de apoiar iniciativas que visam a </a:t>
            </a:r>
            <a:r>
              <a:rPr lang="pt-PT" b="1" dirty="0" smtClean="0"/>
              <a:t>sua preservação </a:t>
            </a:r>
            <a:r>
              <a:rPr lang="pt-PT" b="1" dirty="0"/>
              <a:t>, valorização e gestão do património histórico</a:t>
            </a:r>
            <a:r>
              <a:rPr lang="pt-PT" b="1" dirty="0" smtClean="0"/>
              <a:t>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 smtClean="0"/>
              <a:t>Neste </a:t>
            </a:r>
            <a:r>
              <a:rPr lang="pt-PT" b="1" dirty="0"/>
              <a:t>sentido, o executivo definiu princípios e propriedades de actuação nas áreas de conservação, apresentação, educação e turismo, inerentes a estes </a:t>
            </a:r>
            <a:r>
              <a:rPr lang="pt-PT" b="1" dirty="0" smtClean="0"/>
              <a:t>patrimónios</a:t>
            </a:r>
            <a:r>
              <a:rPr lang="pt-PT" dirty="0" smtClean="0"/>
              <a:t>, </a:t>
            </a:r>
            <a:r>
              <a:rPr lang="pt-PT" b="1" dirty="0" smtClean="0"/>
              <a:t>como sendo a </a:t>
            </a:r>
            <a:r>
              <a:rPr lang="pt-PT" b="1" dirty="0"/>
              <a:t>nossa herança do passado, com que vivemos hoje, e que passamos às gerações vindouras</a:t>
            </a:r>
            <a:endParaRPr lang="pt-PT" b="1" dirty="0" smtClean="0"/>
          </a:p>
          <a:p>
            <a:pPr algn="just"/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40466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O</a:t>
            </a:r>
            <a:r>
              <a:rPr lang="pt-PT" b="1" dirty="0" smtClean="0"/>
              <a:t> monumento conta com vários  </a:t>
            </a:r>
            <a:r>
              <a:rPr lang="pt-PT" b="1" dirty="0"/>
              <a:t>guias para </a:t>
            </a:r>
            <a:r>
              <a:rPr lang="pt-PT" b="1" dirty="0" smtClean="0"/>
              <a:t>os visitantes dando explicações sobre a sua importância para história angolana, </a:t>
            </a:r>
            <a:r>
              <a:rPr lang="pt-PT" b="1" dirty="0"/>
              <a:t>a</a:t>
            </a:r>
            <a:r>
              <a:rPr lang="pt-PT" b="1" dirty="0" smtClean="0"/>
              <a:t>inda</a:t>
            </a:r>
            <a:r>
              <a:rPr lang="pt-PT" b="1" dirty="0"/>
              <a:t>, </a:t>
            </a:r>
            <a:r>
              <a:rPr lang="pt-PT" b="1" dirty="0" smtClean="0"/>
              <a:t>na data comemorativa animam </a:t>
            </a:r>
            <a:r>
              <a:rPr lang="pt-PT" b="1" dirty="0"/>
              <a:t>o </a:t>
            </a:r>
            <a:r>
              <a:rPr lang="pt-PT" b="1" dirty="0" smtClean="0"/>
              <a:t>sítio, organizando cerimónias tradicionais, tributo </a:t>
            </a:r>
            <a:r>
              <a:rPr lang="pt-PT" b="1" dirty="0"/>
              <a:t>tradicional e os rituais </a:t>
            </a:r>
            <a:r>
              <a:rPr lang="pt-PT" b="1" dirty="0" smtClean="0"/>
              <a:t>em memoria dos heróis tombados.</a:t>
            </a:r>
          </a:p>
          <a:p>
            <a:pPr algn="just"/>
            <a:endParaRPr lang="pt-PT" b="1" dirty="0"/>
          </a:p>
          <a:p>
            <a:pPr algn="just"/>
            <a:endParaRPr lang="pt-PT" b="1" dirty="0" smtClean="0"/>
          </a:p>
          <a:p>
            <a:pPr algn="just"/>
            <a:endParaRPr lang="pt-PT" b="1" dirty="0" smtClean="0"/>
          </a:p>
          <a:p>
            <a:pPr algn="just"/>
            <a:endParaRPr lang="pt-PT" b="1" dirty="0" smtClean="0"/>
          </a:p>
          <a:p>
            <a:pPr algn="just"/>
            <a:endParaRPr lang="pt-PT" b="1" dirty="0" smtClean="0"/>
          </a:p>
          <a:p>
            <a:pPr algn="just"/>
            <a:r>
              <a:rPr lang="pt-PT" b="1" dirty="0"/>
              <a:t>Outras manifestações quanto à importância histórica </a:t>
            </a:r>
            <a:r>
              <a:rPr lang="pt-PT" b="1" dirty="0" smtClean="0"/>
              <a:t>, foram proporcionadas </a:t>
            </a:r>
            <a:r>
              <a:rPr lang="pt-PT" b="1" dirty="0"/>
              <a:t>ao longo dos últimos anos dos quais cabe ressaltar </a:t>
            </a:r>
            <a:r>
              <a:rPr lang="pt-PT" b="1" dirty="0" smtClean="0"/>
              <a:t> três reuniões do Conselho de Ministros presidida pelo o titular do poder Executivo sua Excia  presidente da República de Angola José Eduardo dos Santos.</a:t>
            </a:r>
          </a:p>
        </p:txBody>
      </p:sp>
      <p:pic>
        <p:nvPicPr>
          <p:cNvPr id="2050" name="Picture 2" descr="C:\Users\ADM\Desktop\SR ANIBAL\4 DE FEVEREIRO\DSC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8242"/>
            <a:ext cx="38884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SR ANIBAL\PRESIDENTE 2013\100NCD90\IMG_9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4688514"/>
            <a:ext cx="4392488" cy="19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948</TotalTime>
  <Words>862</Words>
  <Application>Microsoft Office PowerPoint</Application>
  <PresentationFormat>Apresentação no Ecrã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Energia</vt:lpstr>
      <vt:lpstr>REPÚBLICA DE ANGOLA GOVERNO DA PROVÍNCIA DE LUANDA ADMINISTRAÇÃO MUNICIPAL DO CAZENGA Centro de Documentação e Informação </vt:lpstr>
      <vt:lpstr> ANGOLA</vt:lpstr>
      <vt:lpstr>Apresentação do PowerPoint</vt:lpstr>
      <vt:lpstr>Apresentação do PowerPoint</vt:lpstr>
      <vt:lpstr>Apresentação do PowerPoint</vt:lpstr>
      <vt:lpstr>MUNICIPIO DO CAZENGA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ANGOLA GOVERNO DA PROVÍNCIA DE LUANDA ADMINISTRAÇÃO MUNICIPAL DO CAZENGA Centro de Documentação e Informação</dc:title>
  <dc:creator>CDI</dc:creator>
  <cp:lastModifiedBy>Renato Costa</cp:lastModifiedBy>
  <cp:revision>49</cp:revision>
  <dcterms:created xsi:type="dcterms:W3CDTF">2014-09-05T09:09:53Z</dcterms:created>
  <dcterms:modified xsi:type="dcterms:W3CDTF">2014-09-24T09:35:56Z</dcterms:modified>
</cp:coreProperties>
</file>