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2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36" r:id="rId15"/>
    <p:sldId id="270" r:id="rId16"/>
    <p:sldId id="263" r:id="rId17"/>
    <p:sldId id="347" r:id="rId18"/>
    <p:sldId id="356" r:id="rId19"/>
    <p:sldId id="365" r:id="rId20"/>
    <p:sldId id="366" r:id="rId21"/>
    <p:sldId id="368" r:id="rId22"/>
    <p:sldId id="377" r:id="rId23"/>
    <p:sldId id="265" r:id="rId24"/>
    <p:sldId id="387" r:id="rId25"/>
    <p:sldId id="388" r:id="rId26"/>
    <p:sldId id="389" r:id="rId27"/>
    <p:sldId id="390" r:id="rId28"/>
    <p:sldId id="266" r:id="rId29"/>
    <p:sldId id="393" r:id="rId30"/>
    <p:sldId id="271" r:id="rId3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102"/>
    <a:srgbClr val="FF9D00"/>
    <a:srgbClr val="FF6702"/>
    <a:srgbClr val="FF3305"/>
    <a:srgbClr val="CF3E00"/>
    <a:srgbClr val="236F7A"/>
    <a:srgbClr val="EEB42D"/>
    <a:srgbClr val="FFE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54"/>
        <p:guide pos="2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\\Livro1\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spc="0" baseline="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rgbClr val="CC3300"/>
                </a:solidFill>
              </a:rPr>
              <a:t>Evolução comparativa de empregabilidade,</a:t>
            </a:r>
            <a:r>
              <a:rPr lang="en-US" b="1" baseline="0">
                <a:solidFill>
                  <a:srgbClr val="CC3300"/>
                </a:solidFill>
              </a:rPr>
              <a:t> resultante do IDE, na ilha do Príncipe - julho 2013 /julho 2015 </a:t>
            </a:r>
            <a:endParaRPr lang="en-US" b="1">
              <a:solidFill>
                <a:srgbClr val="CC33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[Livro1]Folha1!$B$6:$B$8</c:f>
              <c:strCache>
                <c:ptCount val="3"/>
                <c:pt idx="0">
                  <c:v>julho de 2013</c:v>
                </c:pt>
                <c:pt idx="1">
                  <c:v>julho de 2014</c:v>
                </c:pt>
                <c:pt idx="2">
                  <c:v>julho de 2015</c:v>
                </c:pt>
              </c:strCache>
            </c:strRef>
          </c:cat>
          <c:val>
            <c:numRef>
              <c:f>[Livro1]Folha1!$C$6:$C$8</c:f>
              <c:numCache>
                <c:formatCode>General</c:formatCode>
                <c:ptCount val="3"/>
                <c:pt idx="0">
                  <c:v>577</c:v>
                </c:pt>
                <c:pt idx="1">
                  <c:v>838</c:v>
                </c:pt>
                <c:pt idx="2">
                  <c:v>880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106368"/>
        <c:axId val="178108288"/>
      </c:barChart>
      <c:catAx>
        <c:axId val="178106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ctr"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rgbClr val="FF0000"/>
                    </a:solidFill>
                  </a:rPr>
                  <a:t>Evolução da empregabilidade nas empresas Privadas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178108288"/>
        <c:crosses val="autoZero"/>
        <c:auto val="1"/>
        <c:lblAlgn val="ctr"/>
        <c:lblOffset val="100"/>
        <c:tickMarkSkip val="1"/>
        <c:noMultiLvlLbl val="0"/>
      </c:catAx>
      <c:valAx>
        <c:axId val="17810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ctr"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PT" b="1">
                    <a:solidFill>
                      <a:srgbClr val="FF0000"/>
                    </a:solidFill>
                  </a:rPr>
                  <a:t>Número</a:t>
                </a:r>
                <a:r>
                  <a:rPr lang="pt-PT" b="1" baseline="0">
                    <a:solidFill>
                      <a:srgbClr val="FF0000"/>
                    </a:solidFill>
                  </a:rPr>
                  <a:t> de Trabalhadores</a:t>
                </a:r>
                <a:endParaRPr lang="pt-PT" b="1">
                  <a:solidFill>
                    <a:srgbClr val="FF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178106368"/>
        <c:crosses val="autoZero"/>
        <c:crossBetween val="between"/>
      </c:valAx>
      <c:spPr>
        <a:ln>
          <a:noFill/>
        </a:ln>
        <a:effectLst/>
      </c:spPr>
    </c:plotArea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6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 rot="0" spcFirstLastPara="0" vertOverflow="ellipsis" horzOverflow="overflow" vert="horz" wrap="square" anchor="ctr" anchorCtr="1"/>
    <a:lstStyle/>
    <a:p>
      <a:pPr>
        <a:defRPr lang="pt-PT"/>
      </a:pPr>
      <a:endParaRPr lang="pt-P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C5B70-B073-43E7-B18A-986E0BE30750}" type="datetimeFigureOut">
              <a:rPr lang="pt-PT" smtClean="0"/>
              <a:t>10-04-2017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73EB8-C217-4395-91F6-57ACFB5E07B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3141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/>
              <a:t>Fazer referência ao número de primeiros-ministros e ministros das finanças com que o Presidente do Governo Regional teve de trabalhar, durante anos, cada um dos quais com a sua agenda, entendimento e ideias próprias sobre os problemas do Príncipe e, como tal, com sensibilidades diferentes para transferência financeira para a ilha.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/>
              <a:t>Precisamos que todos os afluentes contribuam com filetes SAUDÁVEIS de água para transformarmos o RIO numa realidade SAUDÁVEL.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28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/>
              <a:t>Esta é também uma pequena homenagem que faço a Alda Graça, cidadã do mundo, e todos os outros líderes políticos, seus contemporrâneos, designadamente, Amilcar Cabral, Agostinho Neto, Mário Soares (que recentemente nos deixou) Samora Machel e todos outros.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29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/>
              <a:t>Tendo e conta o diagnóstico apresentado anteriormente, pode-se estabelecer esta metáfora entre os afluentes de um Rio e a sua pujança ou Sustentabilidade.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9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/>
              <a:t>Pensamos que NÃO! E a Lei 4/2010 que institui a Autonomia Regional, através do Estatuto Político e Administrativo da Região Autónoma do Príncipe, vem criar condições para que tal não aconteça, porque um Rio não pode negar os seus afluentes, mas decorre deles. Quanto maior for a pujança dos seus afluentes maior será a sustentabilidade do RIO.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>
                <a:sym typeface="+mn-ea"/>
              </a:rPr>
              <a:t>Que vantagens e Contribuições, neste sentido, nos trouxe a Lei 4/2010, como contributo, para evitar a morte lenta de um dos caudais mais importantes deste RIO? </a:t>
            </a:r>
            <a:endParaRPr lang="pt-PT" altLang="en-US"/>
          </a:p>
          <a:p>
            <a:endParaRPr lang="pt-PT" alt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>
                <a:sym typeface="+mn-ea"/>
              </a:rPr>
              <a:t>Que vantagens e Contribuições, neste sentido, nos trouxe a Lei 4/2010, como contributo, para evitar a morte lenta de um dos caudais mais importantes deste RIO? </a:t>
            </a:r>
            <a:endParaRPr lang="pt-PT" altLang="en-US"/>
          </a:p>
          <a:p>
            <a:endParaRPr lang="pt-PT" alt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/>
              <a:t>A SUSTENTABILIADADE é, desta forma, ao mesmo tempo, uma espécie de nosso maior constrangimento, para alguns investidores e, para outros, um dos nossos maiores TRUNFOS. Só assim é que foi possível, não obstante a importância de alguns dos nossos pontos fracos, designadamente, a perifericidade, ausência de algumas infraestruturas no contexto regional, os custos de contexto, etc, fomos capazes de atrair algumas empresas para a ilha do Príncipe com as quais temos trilhado um caminho de sucesso, com altos e baixos. </a:t>
            </a:r>
          </a:p>
          <a:p>
            <a:endParaRPr lang="pt-PT" alt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/>
              <a:t>Constata-se, entre 20113 e 2015, uma subida de números de trabalhadores contratados no contexto regional, pelas 3 maiores empresas empregadoras na região autónoma do Príncipe, com impacto no tecido económico e social da região.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pt-PT" altLang="en-US"/>
              <a:t>Do total de pessoas empregadas, decorrente do I.D.E na ilha do Príncipe, em 2015, a empresa HBD empregava 52,10% de homems e 66% de mulheres.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Marcador de Posição de Texto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pt-PT" alt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73EB8-C217-4395-91F6-57ACFB5E07BA}" type="slidenum">
              <a:rPr lang="pt-PT" smtClean="0"/>
              <a:t>16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14400"/>
            <a:ext cx="3352800" cy="3581400"/>
          </a:xfrm>
        </p:spPr>
        <p:txBody>
          <a:bodyPr/>
          <a:lstStyle>
            <a:lvl1pPr>
              <a:lnSpc>
                <a:spcPct val="150000"/>
              </a:lnSpc>
              <a:defRPr sz="44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81000" y="4724400"/>
            <a:ext cx="3352800" cy="94615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088A02-800F-446E-9F64-4030ADBEE1F3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6267F-7294-4DAE-AD0B-79D05DBA34D7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09750" cy="57912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00200" y="304800"/>
            <a:ext cx="5276850" cy="57912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62F07-40AC-46E7-ADC5-15B5503583DE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19625-0D15-4A0D-AF82-9E6739065552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64C1A-BFA7-4DAD-8A30-EC0325FB2A96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 hasCustomPrompt="1"/>
          </p:nvPr>
        </p:nvSpPr>
        <p:spPr>
          <a:xfrm>
            <a:off x="1600200" y="1371600"/>
            <a:ext cx="35433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5295900" y="1371600"/>
            <a:ext cx="35433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A2D0D-CC1E-4C89-AB37-85242DD3F32A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17C5E-25DF-4FFB-9559-6CDCB78D1776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D69D2-A8DB-4DED-8B2E-D28576639F26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10957-FAC0-44C6-9235-21728634DBE0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9BE19-E726-4FF3-9A87-DD9622C21267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PT" noProof="0" smtClean="0"/>
              <a:t>Clique no ícone para adicionar uma imagem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158A2-3867-4C4E-9A7C-B2613C0C5ED9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304800"/>
            <a:ext cx="72390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pt-PT" smtClean="0"/>
              <a:t>Clique para editar o estilo do título do modelo global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371600"/>
            <a:ext cx="7239000" cy="472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95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30BF7CD5-1E9D-4960-A293-617DF5D82772}" type="slidenum">
              <a:rPr lang="pt-PT"/>
              <a:t>‹nº›</a:t>
            </a:fld>
            <a:endParaRPr lang="pt-P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80440"/>
            <a:ext cx="8296275" cy="1433513"/>
          </a:xfrm>
        </p:spPr>
        <p:txBody>
          <a:bodyPr/>
          <a:lstStyle/>
          <a:p>
            <a:pPr algn="ctr"/>
            <a:r>
              <a:rPr lang="pt-PT" sz="1800" smtClean="0">
                <a:latin typeface="Microsoft YaHei UI" pitchFamily="34" charset="-122"/>
                <a:ea typeface="Microsoft YaHei UI" pitchFamily="34" charset="-122"/>
                <a:cs typeface="Times New Roman" pitchFamily="18" charset="0"/>
              </a:rPr>
              <a:t/>
            </a:r>
            <a:br>
              <a:rPr lang="pt-PT" sz="1800" smtClean="0">
                <a:latin typeface="Microsoft YaHei UI" pitchFamily="34" charset="-122"/>
                <a:ea typeface="Microsoft YaHei UI" pitchFamily="34" charset="-122"/>
                <a:cs typeface="Times New Roman" pitchFamily="18" charset="0"/>
              </a:rPr>
            </a:br>
            <a:r>
              <a:rPr lang="pt-PT" sz="1800" smtClean="0">
                <a:latin typeface="Microsoft YaHei UI" pitchFamily="34" charset="-122"/>
                <a:ea typeface="Microsoft YaHei UI" pitchFamily="34" charset="-122"/>
                <a:cs typeface="Times New Roman" pitchFamily="18" charset="0"/>
              </a:rPr>
              <a:t/>
            </a:r>
            <a:br>
              <a:rPr lang="pt-PT" sz="1800" smtClean="0">
                <a:latin typeface="Microsoft YaHei UI" pitchFamily="34" charset="-122"/>
                <a:ea typeface="Microsoft YaHei UI" pitchFamily="34" charset="-122"/>
                <a:cs typeface="Times New Roman" pitchFamily="18" charset="0"/>
              </a:rPr>
            </a:br>
            <a:r>
              <a:rPr lang="pt-PT" sz="2400" smtClean="0">
                <a:latin typeface="Microsoft Sans Serif" pitchFamily="34" charset="0"/>
                <a:ea typeface="Microsoft YaHei UI" pitchFamily="34" charset="-122"/>
                <a:cs typeface="Microsoft Sans Serif" pitchFamily="34" charset="0"/>
              </a:rPr>
              <a:t>REPÚBLICA DEMOCRÁTICA  DE S.TOMÉ E PRÍNCIPE</a:t>
            </a:r>
            <a:br>
              <a:rPr lang="pt-PT" sz="2400" smtClean="0">
                <a:latin typeface="Microsoft Sans Serif" pitchFamily="34" charset="0"/>
                <a:ea typeface="Microsoft YaHei UI" pitchFamily="34" charset="-122"/>
                <a:cs typeface="Microsoft Sans Serif" pitchFamily="34" charset="0"/>
              </a:rPr>
            </a:br>
            <a:r>
              <a:rPr lang="pt-PT" sz="2400" smtClean="0">
                <a:latin typeface="Microsoft Sans Serif" pitchFamily="34" charset="0"/>
                <a:ea typeface="Microsoft YaHei UI" pitchFamily="34" charset="-122"/>
                <a:cs typeface="Microsoft Sans Serif" pitchFamily="34" charset="0"/>
              </a:rPr>
              <a:t>REGIÃO AUTÓNOMA DO </a:t>
            </a:r>
            <a:r>
              <a:rPr lang="pt-PT" sz="2400" smtClean="0">
                <a:latin typeface="Microsoft Sans Serif" pitchFamily="34" charset="0"/>
                <a:cs typeface="Microsoft Sans Serif" pitchFamily="34" charset="0"/>
              </a:rPr>
              <a:t>PRÍNCIPE</a:t>
            </a:r>
            <a:r>
              <a:rPr lang="pt-PT" sz="3600" smtClean="0"/>
              <a:t/>
            </a:r>
            <a:br>
              <a:rPr lang="pt-PT" sz="3600" smtClean="0"/>
            </a:br>
            <a:endParaRPr lang="pt-PT" sz="36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780664"/>
            <a:ext cx="8080375" cy="2736949"/>
          </a:xfrm>
        </p:spPr>
        <p:txBody>
          <a:bodyPr/>
          <a:lstStyle/>
          <a:p>
            <a:pPr algn="ctr"/>
            <a:endParaRPr lang="pt-PT" sz="1800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/>
            <a:endParaRPr lang="pt-PT" sz="1800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/>
            <a:endParaRPr lang="pt-PT" sz="1800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/>
            <a:r>
              <a:rPr lang="pt-PT" b="1" i="1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b="1" i="1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b="1" i="1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971550" y="332105"/>
            <a:ext cx="7239000" cy="914400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PT"/>
              <a:t>   </a:t>
            </a:r>
            <a:endParaRPr lang="pt-PT" sz="2400" b="1"/>
          </a:p>
        </p:txBody>
      </p:sp>
      <p:sp>
        <p:nvSpPr>
          <p:cNvPr id="3" name="Caixa de Texto 2"/>
          <p:cNvSpPr txBox="1"/>
          <p:nvPr/>
        </p:nvSpPr>
        <p:spPr>
          <a:xfrm>
            <a:off x="509270" y="1473835"/>
            <a:ext cx="7951470" cy="475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altLang="en-US" sz="6000">
                <a:ln>
                  <a:solidFill>
                    <a:srgbClr val="FF3305"/>
                  </a:solidFill>
                </a:ln>
              </a:rPr>
              <a:t>Pode um RIO, que nasceu de uma só fonte, existir sem os seus </a:t>
            </a:r>
            <a:r>
              <a:rPr lang="pt-PT" altLang="en-US" sz="6600">
                <a:ln>
                  <a:solidFill>
                    <a:srgbClr val="FF3305"/>
                  </a:solidFill>
                </a:ln>
              </a:rPr>
              <a:t>principais </a:t>
            </a:r>
            <a:r>
              <a:rPr lang="pt-PT" altLang="en-US" sz="6000">
                <a:ln>
                  <a:solidFill>
                    <a:srgbClr val="FF3305"/>
                  </a:solidFill>
                </a:ln>
              </a:rPr>
              <a:t>afluentes?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971550" y="332105"/>
            <a:ext cx="7239000" cy="914400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46100" y="1372235"/>
            <a:ext cx="7874000" cy="823595"/>
          </a:xfrm>
        </p:spPr>
        <p:txBody>
          <a:bodyPr/>
          <a:lstStyle/>
          <a:p>
            <a:pPr algn="just">
              <a:buFontTx/>
              <a:buNone/>
            </a:pPr>
            <a:r>
              <a:rPr lang="pt-PT"/>
              <a:t>  </a:t>
            </a:r>
            <a:endParaRPr lang="pt-PT" sz="2400" b="1"/>
          </a:p>
        </p:txBody>
      </p:sp>
      <p:sp>
        <p:nvSpPr>
          <p:cNvPr id="4" name="Caixa de Texto 3"/>
          <p:cNvSpPr txBox="1"/>
          <p:nvPr/>
        </p:nvSpPr>
        <p:spPr>
          <a:xfrm>
            <a:off x="971550" y="1341120"/>
            <a:ext cx="7666355" cy="518160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lstStyle/>
          <a:p>
            <a:pPr algn="ctr">
              <a:buFontTx/>
              <a:buNone/>
            </a:pPr>
            <a:r>
              <a:rPr lang="pt-PT" sz="2800" b="1" u="sng" dirty="0" smtClean="0">
                <a:latin typeface="Microsoft Sans Serif" pitchFamily="34" charset="0"/>
                <a:ea typeface="Microsoft Sans Serif" pitchFamily="34" charset="0"/>
                <a:cs typeface="Microsoft Sans Serif" pitchFamily="34" charset="0"/>
                <a:sym typeface="+mn-ea"/>
              </a:rPr>
              <a:t>B - A Lei 4/2010: Vantagens e Contribuições</a:t>
            </a:r>
            <a:endParaRPr lang="pt-PT" altLang="en-US" sz="2800"/>
          </a:p>
        </p:txBody>
      </p:sp>
      <p:sp>
        <p:nvSpPr>
          <p:cNvPr id="5" name="Caixa de Texto 4"/>
          <p:cNvSpPr txBox="1"/>
          <p:nvPr/>
        </p:nvSpPr>
        <p:spPr>
          <a:xfrm>
            <a:off x="395605" y="1988820"/>
            <a:ext cx="794639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charset="0"/>
              <a:buChar char="ü"/>
            </a:pPr>
            <a:r>
              <a:rPr lang="pt-PT" sz="2400" b="1" dirty="0" smtClean="0">
                <a:sym typeface="+mn-ea"/>
              </a:rPr>
              <a:t>Estabelece o Estatuto Político e Administrativo da Região Autónoma do Príncipe; </a:t>
            </a:r>
            <a:endParaRPr lang="pt-PT" altLang="en-US" sz="2400"/>
          </a:p>
        </p:txBody>
      </p:sp>
      <p:sp>
        <p:nvSpPr>
          <p:cNvPr id="6" name="Caixa de Texto 5"/>
          <p:cNvSpPr txBox="1"/>
          <p:nvPr/>
        </p:nvSpPr>
        <p:spPr>
          <a:xfrm>
            <a:off x="395605" y="2924810"/>
            <a:ext cx="7776845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charset="0"/>
              <a:buChar char="ü"/>
            </a:pPr>
            <a:r>
              <a:rPr lang="pt-PT" sz="2400" b="1" dirty="0" smtClean="0">
                <a:sym typeface="+mn-ea"/>
              </a:rPr>
              <a:t>Cria dois órgãos do poder regional: Assembleia Legislativa Regional e Governo Regional; </a:t>
            </a:r>
            <a:endParaRPr lang="pt-PT" altLang="en-US" sz="2400"/>
          </a:p>
        </p:txBody>
      </p:sp>
      <p:sp>
        <p:nvSpPr>
          <p:cNvPr id="7" name="Caixa de Texto 6"/>
          <p:cNvSpPr txBox="1"/>
          <p:nvPr/>
        </p:nvSpPr>
        <p:spPr>
          <a:xfrm>
            <a:off x="395605" y="4220845"/>
            <a:ext cx="736854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charset="0"/>
              <a:buChar char="ü"/>
            </a:pPr>
            <a:r>
              <a:rPr lang="pt-PT" sz="2400" b="1" dirty="0" smtClean="0">
                <a:sym typeface="+mn-ea"/>
              </a:rPr>
              <a:t>Dá-se a Institucionalização da Autonomia Regional;</a:t>
            </a:r>
            <a:endParaRPr lang="pt-PT" altLang="en-US" sz="2400"/>
          </a:p>
        </p:txBody>
      </p:sp>
      <p:sp>
        <p:nvSpPr>
          <p:cNvPr id="8" name="Caixa de Texto 7"/>
          <p:cNvSpPr txBox="1"/>
          <p:nvPr/>
        </p:nvSpPr>
        <p:spPr>
          <a:xfrm>
            <a:off x="395605" y="5085080"/>
            <a:ext cx="7776845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charset="0"/>
              <a:buChar char="ü"/>
            </a:pPr>
            <a:r>
              <a:rPr lang="pt-PT" sz="2400" b="1" dirty="0" smtClean="0">
                <a:sym typeface="+mn-ea"/>
              </a:rPr>
              <a:t>Passa a exisitir, com regularidade, eleições   regionais;</a:t>
            </a:r>
            <a:endParaRPr lang="pt-PT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529590" y="332105"/>
            <a:ext cx="8141970" cy="914400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46100" y="1372235"/>
            <a:ext cx="7874000" cy="823595"/>
          </a:xfrm>
        </p:spPr>
        <p:txBody>
          <a:bodyPr/>
          <a:lstStyle/>
          <a:p>
            <a:pPr algn="just">
              <a:buFontTx/>
              <a:buNone/>
            </a:pPr>
            <a:r>
              <a:rPr lang="pt-PT"/>
              <a:t>  </a:t>
            </a:r>
            <a:endParaRPr lang="pt-PT" sz="2400" b="1"/>
          </a:p>
        </p:txBody>
      </p:sp>
      <p:sp>
        <p:nvSpPr>
          <p:cNvPr id="5" name="Caixa de Texto 4"/>
          <p:cNvSpPr txBox="1"/>
          <p:nvPr/>
        </p:nvSpPr>
        <p:spPr>
          <a:xfrm>
            <a:off x="478155" y="1988820"/>
            <a:ext cx="786384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50000"/>
              </a:lnSpc>
              <a:buFont typeface="Wingdings" charset="0"/>
              <a:buChar char="ü"/>
            </a:pPr>
            <a:r>
              <a:rPr lang="pt-PT" sz="2400" b="1" dirty="0" smtClean="0">
                <a:sym typeface="+mn-ea"/>
              </a:rPr>
              <a:t>Maior celeridade na tomada de decisões;</a:t>
            </a:r>
            <a:endParaRPr lang="pt-PT" altLang="en-US" sz="2400"/>
          </a:p>
        </p:txBody>
      </p:sp>
      <p:sp>
        <p:nvSpPr>
          <p:cNvPr id="6" name="Caixa de Texto 5"/>
          <p:cNvSpPr txBox="1"/>
          <p:nvPr/>
        </p:nvSpPr>
        <p:spPr>
          <a:xfrm>
            <a:off x="395605" y="2708910"/>
            <a:ext cx="8104505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buFont typeface="Wingdings" charset="0"/>
              <a:buChar char="ü"/>
            </a:pPr>
            <a:r>
              <a:rPr lang="pt-PT" sz="2400" b="1" dirty="0" smtClean="0">
                <a:sym typeface="+mn-ea"/>
              </a:rPr>
              <a:t>Definição e execução de políticas que vão de encontro às prioridades das comunidades locais, designadamente da comunidade da Região Autónoma do Príncipe;</a:t>
            </a:r>
            <a:endParaRPr lang="pt-PT" altLang="en-US" sz="2400"/>
          </a:p>
        </p:txBody>
      </p:sp>
      <p:sp>
        <p:nvSpPr>
          <p:cNvPr id="8" name="Caixa de Texto 7"/>
          <p:cNvSpPr txBox="1"/>
          <p:nvPr/>
        </p:nvSpPr>
        <p:spPr>
          <a:xfrm>
            <a:off x="467360" y="5085080"/>
            <a:ext cx="777684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50000"/>
              </a:lnSpc>
              <a:buFont typeface="Wingdings" charset="0"/>
              <a:buChar char="ü"/>
            </a:pPr>
            <a:r>
              <a:rPr lang="pt-PT" sz="2400" b="1" dirty="0" smtClean="0">
                <a:sym typeface="+mn-ea"/>
              </a:rPr>
              <a:t>Estabilidade política regional;</a:t>
            </a:r>
            <a:endParaRPr lang="pt-PT" altLang="en-US" sz="2400"/>
          </a:p>
        </p:txBody>
      </p:sp>
      <p:sp>
        <p:nvSpPr>
          <p:cNvPr id="2" name="Caixa de Texto 1"/>
          <p:cNvSpPr txBox="1"/>
          <p:nvPr/>
        </p:nvSpPr>
        <p:spPr>
          <a:xfrm>
            <a:off x="467995" y="5948680"/>
            <a:ext cx="825690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charset="0"/>
              <a:buChar char="ü"/>
            </a:pPr>
            <a:r>
              <a:rPr lang="pt-PT" sz="2400" b="1" dirty="0" smtClean="0">
                <a:sym typeface="+mn-ea"/>
              </a:rPr>
              <a:t>Maior flexibilidade no estabelecimento de parcerias entre o Governo Regional e os Investidores;</a:t>
            </a:r>
            <a:endParaRPr lang="pt-PT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529590" y="332105"/>
            <a:ext cx="8141970" cy="914400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46100" y="1372235"/>
            <a:ext cx="7874000" cy="823595"/>
          </a:xfrm>
        </p:spPr>
        <p:txBody>
          <a:bodyPr/>
          <a:lstStyle/>
          <a:p>
            <a:pPr algn="just">
              <a:buFontTx/>
              <a:buNone/>
            </a:pPr>
            <a:r>
              <a:rPr lang="pt-PT"/>
              <a:t>  </a:t>
            </a:r>
            <a:endParaRPr lang="pt-PT" sz="2400" b="1"/>
          </a:p>
        </p:txBody>
      </p:sp>
      <p:sp>
        <p:nvSpPr>
          <p:cNvPr id="5" name="Caixa de Texto 4"/>
          <p:cNvSpPr txBox="1"/>
          <p:nvPr/>
        </p:nvSpPr>
        <p:spPr>
          <a:xfrm>
            <a:off x="478155" y="1988820"/>
            <a:ext cx="8257540" cy="3931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buFont typeface="Wingdings" charset="0"/>
              <a:buChar char="ü"/>
            </a:pPr>
            <a:r>
              <a:rPr lang="pt-PT" altLang="en-US" sz="2400" b="1"/>
              <a:t>Foram criadas condições para a realização, em comunhão com a população da Ilha do Príncipe, um “</a:t>
            </a:r>
            <a:r>
              <a:rPr lang="pt-PT" altLang="en-US" sz="2400" b="1" u="sng"/>
              <a:t>PLANO DE DESENVOLVIMENTO REGIONAL</a:t>
            </a:r>
            <a:r>
              <a:rPr lang="pt-PT" altLang="en-US" sz="2400" b="1"/>
              <a:t>” que foi amplamente debatido e divulgado no contexto regional, nacional e além fronteiras, tendo como principal premissa a </a:t>
            </a:r>
            <a:r>
              <a:rPr lang="pt-PT" altLang="en-US" sz="2400" b="1" u="sng"/>
              <a:t>SUSTENTABILIDADE REGIONAL. </a:t>
            </a:r>
            <a:endParaRPr lang="pt-PT" altLang="en-US" sz="2400" b="1"/>
          </a:p>
        </p:txBody>
      </p:sp>
      <p:sp>
        <p:nvSpPr>
          <p:cNvPr id="3" name="Caixa de Texto 2"/>
          <p:cNvSpPr txBox="1"/>
          <p:nvPr/>
        </p:nvSpPr>
        <p:spPr>
          <a:xfrm>
            <a:off x="1043940" y="5588635"/>
            <a:ext cx="226504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alt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20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0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0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97352" y="3068960"/>
            <a:ext cx="13075656" cy="564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pt-PT"/>
          </a:p>
        </p:txBody>
      </p:sp>
      <p:sp>
        <p:nvSpPr>
          <p:cNvPr id="5" name="Caixa de Texto 4"/>
          <p:cNvSpPr txBox="1"/>
          <p:nvPr/>
        </p:nvSpPr>
        <p:spPr>
          <a:xfrm>
            <a:off x="683260" y="1124585"/>
            <a:ext cx="7679690" cy="518160"/>
          </a:xfrm>
          <a:prstGeom prst="rect">
            <a:avLst/>
          </a:prstGeom>
          <a:solidFill>
            <a:srgbClr val="FF9D00"/>
          </a:solidFill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pt-PT" sz="2800" b="1" u="sng" dirty="0" smtClean="0">
                <a:latin typeface="Microsoft Sans Serif" pitchFamily="34" charset="0"/>
                <a:cs typeface="Microsoft Sans Serif" pitchFamily="34" charset="0"/>
                <a:sym typeface="+mn-ea"/>
              </a:rPr>
              <a:t>C -  IDE na Economia do Príncipe</a:t>
            </a:r>
            <a:endParaRPr lang="pt-PT" altLang="en-US" sz="2800"/>
          </a:p>
        </p:txBody>
      </p:sp>
      <p:sp>
        <p:nvSpPr>
          <p:cNvPr id="6" name="Caixa de Texto 5"/>
          <p:cNvSpPr txBox="1"/>
          <p:nvPr/>
        </p:nvSpPr>
        <p:spPr>
          <a:xfrm>
            <a:off x="267970" y="1844675"/>
            <a:ext cx="8555990" cy="51816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charset="0"/>
              <a:buChar char="ü"/>
            </a:pPr>
            <a:r>
              <a:rPr lang="pt-PT" altLang="en-US" sz="1400" b="1" i="1"/>
              <a:t>Criação de postos de Trabalho</a:t>
            </a:r>
          </a:p>
          <a:p>
            <a:pPr marL="285750" indent="-285750">
              <a:buFont typeface="Wingdings" charset="0"/>
              <a:buChar char="ü"/>
            </a:pPr>
            <a:r>
              <a:rPr lang="pt-PT" altLang="en-US" sz="1400" b="1" i="1"/>
              <a:t>Número de Trabalhadores por conta de outrem, por entidade empregadora, no sector privado  </a:t>
            </a:r>
            <a:endParaRPr lang="pt-PT" altLang="en-US"/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</p:nvPr>
        </p:nvGraphicFramePr>
        <p:xfrm>
          <a:off x="231775" y="2422525"/>
          <a:ext cx="8620760" cy="4172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7896225" imgH="4410075" progId="Paint.Picture">
                  <p:embed/>
                </p:oleObj>
              </mc:Choice>
              <mc:Fallback>
                <p:oleObj r:id="rId4" imgW="7896225" imgH="4410075" progId="Paint.Picture">
                  <p:embed/>
                  <p:pic>
                    <p:nvPicPr>
                      <p:cNvPr id="0" name="Imagem 7"/>
                      <p:cNvPicPr/>
                      <p:nvPr/>
                    </p:nvPicPr>
                    <p:blipFill>
                      <a:blip r:embed="rId5"/>
                    </p:blipFill>
                    <p:spPr>
                      <a:xfrm>
                        <a:off x="231775" y="2422525"/>
                        <a:ext cx="8620760" cy="4172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71550" y="189230"/>
            <a:ext cx="7239000" cy="855345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sp>
        <p:nvSpPr>
          <p:cNvPr id="7171" name="Marcador de Posição de Conteúdo 2"/>
          <p:cNvSpPr>
            <a:spLocks noGrp="1"/>
          </p:cNvSpPr>
          <p:nvPr>
            <p:ph idx="1"/>
          </p:nvPr>
        </p:nvSpPr>
        <p:spPr>
          <a:xfrm>
            <a:off x="395605" y="1124585"/>
            <a:ext cx="8418830" cy="505460"/>
          </a:xfr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</p:spPr>
        <p:txBody>
          <a:bodyPr/>
          <a:lstStyle/>
          <a:p>
            <a:pPr algn="ctr">
              <a:buFontTx/>
              <a:buNone/>
            </a:pPr>
            <a:r>
              <a:rPr lang="pt-PT" sz="2000" b="1" u="sng" dirty="0" smtClean="0">
                <a:latin typeface="Microsoft Sans Serif" pitchFamily="34" charset="0"/>
                <a:cs typeface="Microsoft Sans Serif" pitchFamily="34" charset="0"/>
              </a:rPr>
              <a:t>C -  IDE na Economia do Príncipe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pt-PT" sz="1100" i="1" u="sng" dirty="0" smtClean="0"/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endParaRPr lang="pt-PT" sz="1100" i="1" u="sng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pt-PT" sz="1100" i="1" u="sng" dirty="0" smtClean="0"/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endParaRPr lang="pt-PT" sz="1100" i="1" u="sng" dirty="0" smtClean="0"/>
          </a:p>
          <a:p>
            <a:pPr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pt-PT" sz="2000" dirty="0" smtClean="0"/>
          </a:p>
        </p:txBody>
      </p:sp>
      <p:sp>
        <p:nvSpPr>
          <p:cNvPr id="3" name="Caixa de Texto 2"/>
          <p:cNvSpPr txBox="1"/>
          <p:nvPr/>
        </p:nvSpPr>
        <p:spPr>
          <a:xfrm>
            <a:off x="107315" y="1700530"/>
            <a:ext cx="8796020" cy="7315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charset="0"/>
              <a:buChar char="ü"/>
            </a:pPr>
            <a:r>
              <a:rPr lang="pt-PT" sz="1400" b="1" dirty="0" smtClean="0">
                <a:sym typeface="+mn-ea"/>
              </a:rPr>
              <a:t>Criação de postos de trabalho</a:t>
            </a:r>
          </a:p>
          <a:p>
            <a:pPr marL="171450" indent="-171450">
              <a:lnSpc>
                <a:spcPct val="150000"/>
              </a:lnSpc>
              <a:buFont typeface="Wingdings" charset="0"/>
              <a:buChar char="ü"/>
            </a:pPr>
            <a:r>
              <a:rPr lang="pt-PT" altLang="en-US" sz="1400" b="1"/>
              <a:t>Número de Trabalhadores por conta de outrem, por género, no sector privado, julho de 2015</a:t>
            </a:r>
          </a:p>
        </p:txBody>
      </p:sp>
      <p:graphicFrame>
        <p:nvGraphicFramePr>
          <p:cNvPr id="4" name="Objeto 3"/>
          <p:cNvGraphicFramePr/>
          <p:nvPr/>
        </p:nvGraphicFramePr>
        <p:xfrm>
          <a:off x="476885" y="2708910"/>
          <a:ext cx="8192135" cy="378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4" imgW="6572250" imgH="3781425" progId="Paint.Picture">
                  <p:embed/>
                </p:oleObj>
              </mc:Choice>
              <mc:Fallback>
                <p:oleObj r:id="rId4" imgW="6572250" imgH="3781425" progId="Paint.Picture">
                  <p:embed/>
                  <p:pic>
                    <p:nvPicPr>
                      <p:cNvPr id="0" name="Imagem 4"/>
                      <p:cNvPicPr/>
                      <p:nvPr/>
                    </p:nvPicPr>
                    <p:blipFill>
                      <a:blip r:embed="rId5"/>
                    </p:blipFill>
                    <p:spPr>
                      <a:xfrm>
                        <a:off x="476885" y="2708910"/>
                        <a:ext cx="8192135" cy="378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1043940" y="116205"/>
            <a:ext cx="7585710" cy="914400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</p:nvPr>
        </p:nvGraphicFramePr>
        <p:xfrm>
          <a:off x="684530" y="1053465"/>
          <a:ext cx="7867015" cy="4663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ixa de Texto 7"/>
          <p:cNvSpPr txBox="1"/>
          <p:nvPr/>
        </p:nvSpPr>
        <p:spPr>
          <a:xfrm>
            <a:off x="314325" y="5869940"/>
            <a:ext cx="8506460" cy="94488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sz="1400" b="1"/>
              <a:t>Entre julho de 2013 e julho de 2014, constata-se um aumento de 261 pessoas empregadas, no sector privado, correspondendo a um aumento de 45%, e entre julho de 2014 e julho de 2015, constata-se um aumento de 42 trabalhadores (5%). Começa-se a verificar um  abrandamento neste âmbito.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899795" y="261620"/>
            <a:ext cx="7239000" cy="812165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sp>
        <p:nvSpPr>
          <p:cNvPr id="8195" name="Marcador de Posição de Conteúdo 2"/>
          <p:cNvSpPr>
            <a:spLocks noGrp="1"/>
          </p:cNvSpPr>
          <p:nvPr>
            <p:ph idx="1"/>
          </p:nvPr>
        </p:nvSpPr>
        <p:spPr>
          <a:xfrm>
            <a:off x="324485" y="1052195"/>
            <a:ext cx="8576310" cy="1079500"/>
          </a:xfr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/>
          <a:lstStyle/>
          <a:p>
            <a:pPr algn="just">
              <a:buFontTx/>
              <a:buNone/>
            </a:pPr>
            <a:r>
              <a:rPr lang="pt-PT" sz="2000" b="1" u="sng" dirty="0" smtClean="0">
                <a:latin typeface="Microsoft Sans Serif" pitchFamily="34" charset="0"/>
                <a:cs typeface="Microsoft Sans Serif" pitchFamily="34" charset="0"/>
              </a:rPr>
              <a:t>D - Consequências Diretas  e Indiretas do IDE na Economia do Príncipe e decorrentes da implementação de Plano de Desenvlvimento Regional</a:t>
            </a:r>
            <a:endParaRPr lang="pt-PT" sz="2000" dirty="0" smtClean="0"/>
          </a:p>
          <a:p>
            <a:pPr algn="ctr"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 algn="ctr"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 algn="ctr"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 algn="ctr"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 algn="ctr">
              <a:lnSpc>
                <a:spcPct val="150000"/>
              </a:lnSpc>
              <a:buFontTx/>
              <a:buNone/>
            </a:pPr>
            <a:endParaRPr lang="pt-PT" sz="2000" dirty="0" smtClean="0"/>
          </a:p>
          <a:p>
            <a:pPr algn="ctr">
              <a:lnSpc>
                <a:spcPct val="150000"/>
              </a:lnSpc>
              <a:buFontTx/>
              <a:buNone/>
            </a:pPr>
            <a:endParaRPr lang="pt-PT" sz="2000" dirty="0" smtClean="0"/>
          </a:p>
        </p:txBody>
      </p:sp>
      <p:sp>
        <p:nvSpPr>
          <p:cNvPr id="2" name="Caixa de Texto 1"/>
          <p:cNvSpPr txBox="1"/>
          <p:nvPr/>
        </p:nvSpPr>
        <p:spPr>
          <a:xfrm>
            <a:off x="251460" y="2276475"/>
            <a:ext cx="8420100" cy="91440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r>
              <a:rPr lang="pt-PT" b="1" dirty="0" smtClean="0">
                <a:sym typeface="+mn-ea"/>
              </a:rPr>
              <a:t>1- Criação de postos de trabalho, com tendência de abrandamento, momentaneamente;</a:t>
            </a:r>
            <a:endParaRPr lang="pt-PT" altLang="en-US"/>
          </a:p>
        </p:txBody>
      </p:sp>
      <p:sp>
        <p:nvSpPr>
          <p:cNvPr id="3" name="Caixa de Texto 2"/>
          <p:cNvSpPr txBox="1"/>
          <p:nvPr/>
        </p:nvSpPr>
        <p:spPr>
          <a:xfrm>
            <a:off x="251460" y="3429000"/>
            <a:ext cx="8465185" cy="118872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2- Aumento da população regional, decorrente do processo migratório interno (da capital do país para a Ilha do Príncipe) invertendo o ciclo crónico anterior, no sentido contrário, bem como de quadros da Ilha do Príncipe que estavam no exterior;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251460" y="4725035"/>
            <a:ext cx="8469630" cy="36576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pt-PT" altLang="en-US" b="1"/>
              <a:t>3- Concentração e diversificação de massa crítica na região; </a:t>
            </a:r>
          </a:p>
        </p:txBody>
      </p:sp>
      <p:sp>
        <p:nvSpPr>
          <p:cNvPr id="6" name="Caixa de Texto 5"/>
          <p:cNvSpPr txBox="1"/>
          <p:nvPr/>
        </p:nvSpPr>
        <p:spPr>
          <a:xfrm>
            <a:off x="252095" y="5300980"/>
            <a:ext cx="8444865" cy="118872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4- Recuperação do património arquitetónio regional nas roças (roça Belo Monte - um dos melhores do país - roça Sundy; roça Paciência; roça Abade) e na cidade, designadamente a residência antiga da administração da Ilha e a antiga cadeia regional;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nimBg="1"/>
      <p:bldP spid="2" grpId="0" animBg="1"/>
      <p:bldP spid="3" grpId="0" bldLvl="0" animBg="1"/>
      <p:bldP spid="4" grpId="0" bldLvl="0" animBg="1"/>
      <p:bldP spid="6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899795" y="261620"/>
            <a:ext cx="7239000" cy="812165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sp>
        <p:nvSpPr>
          <p:cNvPr id="2" name="Caixa de Texto 1"/>
          <p:cNvSpPr txBox="1"/>
          <p:nvPr/>
        </p:nvSpPr>
        <p:spPr>
          <a:xfrm>
            <a:off x="179705" y="1628775"/>
            <a:ext cx="8505190" cy="91440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r>
              <a:rPr lang="pt-PT" altLang="en-US" b="1"/>
              <a:t>5- Aumento das receitas fiscais e menos dependência das transferências financeiras para o governo central;</a:t>
            </a:r>
          </a:p>
        </p:txBody>
      </p:sp>
      <p:sp>
        <p:nvSpPr>
          <p:cNvPr id="3" name="Caixa de Texto 2"/>
          <p:cNvSpPr txBox="1"/>
          <p:nvPr/>
        </p:nvSpPr>
        <p:spPr>
          <a:xfrm>
            <a:off x="179705" y="2853055"/>
            <a:ext cx="8465185" cy="91440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6- Aumento da procura interna de bens e serviços (comércio a retalho; frequência de transporte maritimo e aéreo, para a região do Príncipe, aumentou de forma extraordinária);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179705" y="4149090"/>
            <a:ext cx="8423910" cy="91440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pt-PT" altLang="en-US" b="1"/>
              <a:t>7- Construção de infraestruturas no Príncipe (requalificação do aeroporto regional, estradas regionais, construção de estabelecimentos hoteleiros e Turísticos - Belo Monte, Bom Bom e Sundy - etc); </a:t>
            </a:r>
          </a:p>
        </p:txBody>
      </p:sp>
      <p:sp>
        <p:nvSpPr>
          <p:cNvPr id="6" name="Caixa de Texto 5"/>
          <p:cNvSpPr txBox="1"/>
          <p:nvPr/>
        </p:nvSpPr>
        <p:spPr>
          <a:xfrm>
            <a:off x="170815" y="5516880"/>
            <a:ext cx="8385175" cy="6400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8-Diminuição dos custos de produção resultantes de criação  de infraestruturas no contexto regional;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  <p:bldP spid="6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899795" y="261620"/>
            <a:ext cx="7239000" cy="812165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sp>
        <p:nvSpPr>
          <p:cNvPr id="2" name="Caixa de Texto 1"/>
          <p:cNvSpPr txBox="1"/>
          <p:nvPr/>
        </p:nvSpPr>
        <p:spPr>
          <a:xfrm>
            <a:off x="251460" y="1412875"/>
            <a:ext cx="8505190" cy="13258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r>
              <a:rPr lang="pt-PT" altLang="en-US" b="1"/>
              <a:t>9- Catalizador do crescimento e desenvlvimento socioeconómico (aumento do consumo de bens duradouros, habitações, espaços de lazer e de entretenimento, etc);</a:t>
            </a:r>
          </a:p>
        </p:txBody>
      </p:sp>
      <p:sp>
        <p:nvSpPr>
          <p:cNvPr id="3" name="Caixa de Texto 2"/>
          <p:cNvSpPr txBox="1"/>
          <p:nvPr/>
        </p:nvSpPr>
        <p:spPr>
          <a:xfrm>
            <a:off x="323850" y="3284855"/>
            <a:ext cx="8465185" cy="36576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10- Mensagem de confiança aos outros potenciais investidores;  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179705" y="4149090"/>
            <a:ext cx="8516620" cy="228600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indent="0" algn="just">
              <a:lnSpc>
                <a:spcPct val="200000"/>
              </a:lnSpc>
              <a:buFont typeface="Wingdings" pitchFamily="2" charset="2"/>
              <a:buNone/>
            </a:pPr>
            <a:r>
              <a:rPr lang="pt-PT" b="1" dirty="0" smtClean="0">
                <a:sym typeface="+mn-ea"/>
              </a:rPr>
              <a:t>11- Manifestação de interesse para o surgimento de pequenas unidades </a:t>
            </a:r>
            <a:r>
              <a:rPr lang="pt-PT" b="1" dirty="0" err="1" smtClean="0">
                <a:sym typeface="+mn-ea"/>
              </a:rPr>
              <a:t>agro-industriais</a:t>
            </a:r>
            <a:r>
              <a:rPr lang="pt-PT" b="1" dirty="0" smtClean="0">
                <a:sym typeface="+mn-ea"/>
              </a:rPr>
              <a:t> e pesqueiras que permitirão o tratamento e conservação dos produtos agrícolas e pesqueiros. Exemplo: Ananás, chocolate, peixe, óleo de coco, </a:t>
            </a:r>
            <a:r>
              <a:rPr lang="pt-PT" b="1" dirty="0" err="1" smtClean="0">
                <a:sym typeface="+mn-ea"/>
              </a:rPr>
              <a:t>etc</a:t>
            </a:r>
            <a:endParaRPr lang="pt-PT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610870" y="305435"/>
            <a:ext cx="8228330" cy="1182370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idx="1"/>
          </p:nvPr>
        </p:nvSpPr>
        <p:spPr>
          <a:xfrm>
            <a:off x="684530" y="1828165"/>
            <a:ext cx="8154670" cy="3977640"/>
          </a:xfrm>
        </p:spPr>
        <p:txBody>
          <a:bodyPr/>
          <a:lstStyle/>
          <a:p>
            <a:pPr>
              <a:buFontTx/>
              <a:buNone/>
            </a:pPr>
            <a:r>
              <a:rPr lang="pt-PT" sz="2400" i="1" u="sng" dirty="0" smtClean="0">
                <a:latin typeface="Microsoft Sans Serif" pitchFamily="34" charset="0"/>
                <a:cs typeface="Microsoft Sans Serif" pitchFamily="34" charset="0"/>
              </a:rPr>
              <a:t>Tópicos:</a:t>
            </a:r>
            <a:endParaRPr lang="pt-PT" sz="2800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800" dirty="0" smtClean="0"/>
              <a:t>Enquadramento Politico, Institucional e Socioeconómico anterior à Lei 4/2010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800" dirty="0" smtClean="0"/>
              <a:t>A Lei 4/2010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800" dirty="0" smtClean="0"/>
              <a:t>IDE na Economia do Príncipe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800" dirty="0" smtClean="0"/>
              <a:t>Desafios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800" dirty="0" smtClean="0"/>
              <a:t>Conclusão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899795" y="261620"/>
            <a:ext cx="7239000" cy="812165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sp>
        <p:nvSpPr>
          <p:cNvPr id="2" name="Caixa de Texto 1"/>
          <p:cNvSpPr txBox="1"/>
          <p:nvPr/>
        </p:nvSpPr>
        <p:spPr>
          <a:xfrm>
            <a:off x="251460" y="1341120"/>
            <a:ext cx="8505190" cy="132588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r>
              <a:rPr lang="pt-PT" altLang="en-US" b="1"/>
              <a:t>12- Criação de condições, com sucesso, que culminou com a inclusão do Príncipe na rede da BIOSFERA DA UNESCO, como compromisso da partilha do seu património, natural e cultural, e da sua identidade com o mundo;</a:t>
            </a:r>
          </a:p>
        </p:txBody>
      </p:sp>
      <p:sp>
        <p:nvSpPr>
          <p:cNvPr id="3" name="Caixa de Texto 2"/>
          <p:cNvSpPr txBox="1"/>
          <p:nvPr/>
        </p:nvSpPr>
        <p:spPr>
          <a:xfrm>
            <a:off x="251460" y="3068955"/>
            <a:ext cx="8465185" cy="118872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13- Distinção de uma Unidade Hoteleira regional (Bom Bom Island Resort) como primeira infraestrutura hoteleira, em África, a obter a certificação Biosphere Responsible Tourism pelo Instituto de Turismo Responsável (ITR). </a:t>
            </a:r>
          </a:p>
        </p:txBody>
      </p:sp>
      <p:sp>
        <p:nvSpPr>
          <p:cNvPr id="5" name="Caixa de Texto 4"/>
          <p:cNvSpPr txBox="1"/>
          <p:nvPr/>
        </p:nvSpPr>
        <p:spPr>
          <a:xfrm>
            <a:off x="323850" y="4725035"/>
            <a:ext cx="8341995" cy="118872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14- Dinamização do projeto </a:t>
            </a:r>
            <a:r>
              <a:rPr lang="pt-PT" altLang="en-US" b="1">
                <a:sym typeface="+mn-ea"/>
              </a:rPr>
              <a:t>Water&amp;Recycle, em associação com a empresa HBD, no contexto regional, que permitiu a recolha de dezenas de milhares de garrafas de plástico, em toda a extensão da ilha, que se transformou num projeto com sucesso extraordinário</a:t>
            </a:r>
            <a:endParaRPr lang="pt-PT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5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899795" y="261620"/>
            <a:ext cx="7239000" cy="812165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sp>
        <p:nvSpPr>
          <p:cNvPr id="2" name="Caixa de Texto 1"/>
          <p:cNvSpPr txBox="1"/>
          <p:nvPr/>
        </p:nvSpPr>
        <p:spPr>
          <a:xfrm>
            <a:off x="251460" y="1557020"/>
            <a:ext cx="8505190" cy="91440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r>
              <a:rPr lang="pt-PT" altLang="en-US" b="1"/>
              <a:t>15- Proibição paulatina de entrada de plástico no contexto regional, tendo em conta o seu impacto nos ecossistemas marinhos;</a:t>
            </a:r>
          </a:p>
        </p:txBody>
      </p:sp>
      <p:sp>
        <p:nvSpPr>
          <p:cNvPr id="3" name="Caixa de Texto 2"/>
          <p:cNvSpPr txBox="1"/>
          <p:nvPr/>
        </p:nvSpPr>
        <p:spPr>
          <a:xfrm>
            <a:off x="251460" y="2924810"/>
            <a:ext cx="8465185" cy="118872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16- Proibição de captura e consumo de tartaruga, tendo em conta o declinio populacional de várias espécies que desovam nas nossas praias, que teve como consequência positiva, nos últimos 8 anos, um aumento de 100 a 200 ninhos / ano para 1300 a 1500 ninhos por ano; </a:t>
            </a:r>
          </a:p>
        </p:txBody>
      </p:sp>
      <p:sp>
        <p:nvSpPr>
          <p:cNvPr id="5" name="Caixa de Texto 4"/>
          <p:cNvSpPr txBox="1"/>
          <p:nvPr/>
        </p:nvSpPr>
        <p:spPr>
          <a:xfrm>
            <a:off x="251460" y="4580890"/>
            <a:ext cx="8520430" cy="118872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17- Processo de reflorestação de algumas zonas do contexto regional, </a:t>
            </a:r>
            <a:r>
              <a:rPr lang="pt-PT" altLang="en-US" b="1">
                <a:sym typeface="+mn-ea"/>
              </a:rPr>
              <a:t>com espécies endémicas, </a:t>
            </a:r>
            <a:r>
              <a:rPr lang="pt-PT" altLang="en-US" b="1"/>
              <a:t>decorrentes de incorreta utilização anterior deste recurso, que passou de: 500 plantas / ano, há 8 anos, para 3000 plantas / ano, neste momento;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5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899795" y="261620"/>
            <a:ext cx="7239000" cy="812165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sp>
        <p:nvSpPr>
          <p:cNvPr id="2" name="Caixa de Texto 1"/>
          <p:cNvSpPr txBox="1"/>
          <p:nvPr/>
        </p:nvSpPr>
        <p:spPr>
          <a:xfrm>
            <a:off x="251460" y="1484630"/>
            <a:ext cx="8505190" cy="173736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r>
              <a:rPr lang="pt-PT" altLang="en-US" b="1"/>
              <a:t>18- Forte aposta no aprofundamento e disseminação de aspetos da cultura e identidade regional, designadamente o nosso crioulo (Linguy`ê), junto das crianças, através de programas específicos de aprendizagem, nos diversos níveis de ensino, cujos resultados começam a aparecer;</a:t>
            </a:r>
          </a:p>
        </p:txBody>
      </p:sp>
      <p:sp>
        <p:nvSpPr>
          <p:cNvPr id="3" name="Caixa de Texto 2"/>
          <p:cNvSpPr txBox="1"/>
          <p:nvPr/>
        </p:nvSpPr>
        <p:spPr>
          <a:xfrm>
            <a:off x="323850" y="3573145"/>
            <a:ext cx="8465185" cy="118872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19- Forte aposta na sensibilização e formação sobre aspetos relacionados com a temática ambiental, no contexto regional, tendo como principal instrumento referencial, programas específicos dirigidos aos diversos níveis de escolaridade;</a:t>
            </a:r>
          </a:p>
        </p:txBody>
      </p:sp>
      <p:sp>
        <p:nvSpPr>
          <p:cNvPr id="5" name="Caixa de Texto 4"/>
          <p:cNvSpPr txBox="1"/>
          <p:nvPr/>
        </p:nvSpPr>
        <p:spPr>
          <a:xfrm>
            <a:off x="323850" y="5085080"/>
            <a:ext cx="8426450" cy="146304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20- Realização na Ilha, de iniciativas de caráter internacional que acrescente valor ao compromisso comunitário e estratégico, decorrente da implementação do Plano de Desenvolvimento Regional, cujo exemplo será a realização em julho deste ano do IV CONGRESSO DE EDUCAÇÃO AMBIENTAL DA CPLP.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5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74345" y="306070"/>
            <a:ext cx="8366125" cy="1061085"/>
          </a:xfrm>
        </p:spPr>
        <p:txBody>
          <a:bodyPr/>
          <a:lstStyle/>
          <a:p>
            <a:pPr algn="ctr"/>
            <a:r>
              <a:rPr lang="pt-PT" sz="2000" b="1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  <a:endParaRPr b="1"/>
          </a:p>
        </p:txBody>
      </p:sp>
      <p:sp>
        <p:nvSpPr>
          <p:cNvPr id="2" name="Caixa de Texto 1"/>
          <p:cNvSpPr txBox="1"/>
          <p:nvPr/>
        </p:nvSpPr>
        <p:spPr>
          <a:xfrm>
            <a:off x="1209675" y="1268730"/>
            <a:ext cx="6668135" cy="36576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pt-PT" altLang="en-US" b="1"/>
              <a:t>E -  Desafios do IDE na Economia do Príncipe </a:t>
            </a:r>
          </a:p>
        </p:txBody>
      </p:sp>
      <p:sp>
        <p:nvSpPr>
          <p:cNvPr id="3" name="Caixa de Texto 2"/>
          <p:cNvSpPr txBox="1"/>
          <p:nvPr/>
        </p:nvSpPr>
        <p:spPr>
          <a:xfrm>
            <a:off x="179705" y="1772920"/>
            <a:ext cx="8568055" cy="118872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1- Com o aumento do poder de compra e de criação de infraestruturas, há uma maior pressão sobre a extração de inertes (areia) e sobre a floresta, que pode entrar em contradição com as principais linhas de força do nosso plano estratégico;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179705" y="3429000"/>
            <a:ext cx="8469630" cy="91440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2- Maiores desafios na proteção do ambiente, em prol da defesa dos interesses comunitários, decorrente da nossa inserção na rede mundial da Biosfera da Unesco;</a:t>
            </a:r>
          </a:p>
        </p:txBody>
      </p:sp>
      <p:sp>
        <p:nvSpPr>
          <p:cNvPr id="5" name="Caixa de Texto 4"/>
          <p:cNvSpPr txBox="1"/>
          <p:nvPr/>
        </p:nvSpPr>
        <p:spPr>
          <a:xfrm>
            <a:off x="180340" y="4868545"/>
            <a:ext cx="8405495" cy="91440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3- Com o aumento demográfico, será necessário uma maior regulamentação e fiscalização exercidas pelas forças da ordem e segurança;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animBg="1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74345" y="306070"/>
            <a:ext cx="8366125" cy="1061085"/>
          </a:xfrm>
        </p:spPr>
        <p:txBody>
          <a:bodyPr/>
          <a:lstStyle/>
          <a:p>
            <a:pPr algn="ctr"/>
            <a:r>
              <a:rPr lang="pt-PT" sz="2000" b="1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  <a:endParaRPr b="1"/>
          </a:p>
        </p:txBody>
      </p:sp>
      <p:sp>
        <p:nvSpPr>
          <p:cNvPr id="3" name="Caixa de Texto 2"/>
          <p:cNvSpPr txBox="1"/>
          <p:nvPr/>
        </p:nvSpPr>
        <p:spPr>
          <a:xfrm>
            <a:off x="179705" y="1988820"/>
            <a:ext cx="8568055" cy="36576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4- Melhorar a eficiência na recolha e Tratamento dos resíduos;</a:t>
            </a:r>
          </a:p>
        </p:txBody>
      </p:sp>
      <p:sp>
        <p:nvSpPr>
          <p:cNvPr id="4" name="Caixa de Texto 3"/>
          <p:cNvSpPr txBox="1"/>
          <p:nvPr/>
        </p:nvSpPr>
        <p:spPr>
          <a:xfrm>
            <a:off x="179705" y="3429000"/>
            <a:ext cx="8469630" cy="36576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2- Preservação do Ecossistema Regional e da sua biodivesidade;</a:t>
            </a:r>
          </a:p>
        </p:txBody>
      </p:sp>
      <p:sp>
        <p:nvSpPr>
          <p:cNvPr id="5" name="Caixa de Texto 4"/>
          <p:cNvSpPr txBox="1"/>
          <p:nvPr/>
        </p:nvSpPr>
        <p:spPr>
          <a:xfrm>
            <a:off x="251460" y="4364990"/>
            <a:ext cx="8405495" cy="64008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3- Criação de condições que minimizem a vulnerabilidade perante  choques externos e decorrentes da conjuntura internacional;</a:t>
            </a:r>
          </a:p>
        </p:txBody>
      </p:sp>
      <p:sp>
        <p:nvSpPr>
          <p:cNvPr id="6" name="Caixa de Texto 5"/>
          <p:cNvSpPr txBox="1"/>
          <p:nvPr/>
        </p:nvSpPr>
        <p:spPr>
          <a:xfrm>
            <a:off x="251460" y="5445125"/>
            <a:ext cx="8345170" cy="64008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b="1"/>
              <a:t>4- </a:t>
            </a:r>
            <a:r>
              <a:rPr lang="pt-PT" b="1" dirty="0" smtClean="0">
                <a:sym typeface="+mn-ea"/>
              </a:rPr>
              <a:t>Insuficiência de mão-de-obra local qualificada para responder com maior celeridade aos desafios e às novas oportunidades que se abrem.</a:t>
            </a:r>
            <a:endParaRPr lang="pt-PT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74345" y="306070"/>
            <a:ext cx="8366125" cy="1061085"/>
          </a:xfrm>
        </p:spPr>
        <p:txBody>
          <a:bodyPr/>
          <a:lstStyle/>
          <a:p>
            <a:pPr algn="ctr"/>
            <a:r>
              <a:rPr lang="pt-PT" sz="2000" b="1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  <a:endParaRPr b="1"/>
          </a:p>
        </p:txBody>
      </p:sp>
      <p:sp>
        <p:nvSpPr>
          <p:cNvPr id="3" name="Caixa de Texto 2"/>
          <p:cNvSpPr txBox="1"/>
          <p:nvPr/>
        </p:nvSpPr>
        <p:spPr>
          <a:xfrm>
            <a:off x="179705" y="1772285"/>
            <a:ext cx="8568055" cy="179832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PT" altLang="en-US" sz="2800" b="1"/>
              <a:t>5- </a:t>
            </a:r>
            <a:r>
              <a:rPr lang="pt-PT" sz="2800" b="1" dirty="0">
                <a:sym typeface="+mn-ea"/>
              </a:rPr>
              <a:t>E</a:t>
            </a:r>
            <a:r>
              <a:rPr lang="pt-PT" sz="2800" b="1" dirty="0" smtClean="0">
                <a:sym typeface="+mn-ea"/>
              </a:rPr>
              <a:t>m 2016, o grupo HBD, o maior empregador privado da Região, reduziu o seu investimento substancialmente. Como consequência:</a:t>
            </a:r>
            <a:endParaRPr lang="pt-PT" sz="2800" b="1" dirty="0" smtClean="0"/>
          </a:p>
          <a:p>
            <a:pPr algn="just"/>
            <a:endParaRPr lang="pt-PT" altLang="en-US" sz="2800" b="1"/>
          </a:p>
        </p:txBody>
      </p:sp>
      <p:sp>
        <p:nvSpPr>
          <p:cNvPr id="8" name="Caixa de Texto 7"/>
          <p:cNvSpPr txBox="1"/>
          <p:nvPr/>
        </p:nvSpPr>
        <p:spPr>
          <a:xfrm>
            <a:off x="395605" y="3932555"/>
            <a:ext cx="7962900" cy="228600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171450" indent="-171450">
              <a:buFont typeface="Wingdings" charset="0"/>
              <a:buChar char="v"/>
            </a:pPr>
            <a:r>
              <a:rPr lang="pt-PT" altLang="en-US"/>
              <a:t> </a:t>
            </a:r>
            <a:r>
              <a:rPr lang="pt-PT" altLang="en-US" sz="2400"/>
              <a:t> </a:t>
            </a:r>
            <a:r>
              <a:rPr lang="pt-PT" sz="2400" b="1" dirty="0" smtClean="0">
                <a:sym typeface="+mn-ea"/>
              </a:rPr>
              <a:t>Abrandamento do crescimento do emprego</a:t>
            </a:r>
          </a:p>
          <a:p>
            <a:pPr marL="171450" indent="-171450">
              <a:buFont typeface="Wingdings" charset="0"/>
              <a:buChar char="v"/>
            </a:pPr>
            <a:endParaRPr lang="pt-PT" sz="2400" b="1" dirty="0" smtClean="0">
              <a:sym typeface="+mn-ea"/>
            </a:endParaRPr>
          </a:p>
          <a:p>
            <a:pPr marL="171450" indent="-171450">
              <a:buFont typeface="Wingdings" charset="0"/>
              <a:buChar char="v"/>
            </a:pPr>
            <a:r>
              <a:rPr lang="pt-PT" dirty="0" smtClean="0">
                <a:sym typeface="+mn-ea"/>
              </a:rPr>
              <a:t> </a:t>
            </a:r>
            <a:r>
              <a:rPr lang="pt-PT" sz="2400" b="1" dirty="0" smtClean="0">
                <a:sym typeface="+mn-ea"/>
              </a:rPr>
              <a:t>Diminuição das receitas fiscais</a:t>
            </a:r>
            <a:endParaRPr lang="pt-PT" sz="2400" b="1" dirty="0" smtClean="0"/>
          </a:p>
          <a:p>
            <a:pPr marL="171450" indent="-171450">
              <a:buFont typeface="Wingdings" charset="0"/>
              <a:buChar char="v"/>
            </a:pPr>
            <a:endParaRPr lang="pt-PT" sz="2400" b="1" dirty="0" smtClean="0">
              <a:sym typeface="+mn-ea"/>
            </a:endParaRPr>
          </a:p>
          <a:p>
            <a:pPr marL="171450" indent="-171450">
              <a:buFont typeface="Wingdings" charset="0"/>
              <a:buChar char="v"/>
            </a:pPr>
            <a:r>
              <a:rPr lang="pt-PT" dirty="0" smtClean="0">
                <a:sym typeface="+mn-ea"/>
              </a:rPr>
              <a:t> </a:t>
            </a:r>
            <a:r>
              <a:rPr lang="pt-PT" sz="2400" b="1" dirty="0" smtClean="0">
                <a:sym typeface="+mn-ea"/>
              </a:rPr>
              <a:t>Ligeiro arrefecimento da economia</a:t>
            </a:r>
            <a:endParaRPr lang="pt-PT" sz="2400" b="1" dirty="0" smtClean="0"/>
          </a:p>
          <a:p>
            <a:pPr marL="0" indent="0">
              <a:buFont typeface="Wingdings" charset="0"/>
              <a:buNone/>
            </a:pPr>
            <a:endParaRPr lang="pt-PT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74345" y="306070"/>
            <a:ext cx="8366125" cy="1061085"/>
          </a:xfrm>
        </p:spPr>
        <p:txBody>
          <a:bodyPr/>
          <a:lstStyle/>
          <a:p>
            <a:pPr algn="ctr"/>
            <a:r>
              <a:rPr lang="pt-PT" sz="2000" b="1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  <a:endParaRPr b="1"/>
          </a:p>
        </p:txBody>
      </p:sp>
      <p:sp>
        <p:nvSpPr>
          <p:cNvPr id="3" name="Caixa de Texto 2"/>
          <p:cNvSpPr txBox="1"/>
          <p:nvPr/>
        </p:nvSpPr>
        <p:spPr>
          <a:xfrm>
            <a:off x="251460" y="2348865"/>
            <a:ext cx="8568055" cy="3931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pt-PT" sz="2800" dirty="0" smtClean="0">
                <a:sym typeface="+mn-ea"/>
              </a:rPr>
              <a:t>    </a:t>
            </a:r>
            <a:r>
              <a:rPr lang="pt-PT" sz="2800" b="1" dirty="0" smtClean="0">
                <a:sym typeface="+mn-ea"/>
              </a:rPr>
              <a:t>Através da articulação entre o Governo, o grupo HBD e outras entidades, vem-se tomando medidas para minimizar este impacto negativo, nomeadamente com um maior foco na agricultura, turismo e na construção civil, tais como estradas, redistribuição de terras para o aumento da cultura da pimenta, etc</a:t>
            </a:r>
          </a:p>
          <a:p>
            <a:pPr marL="457200" indent="-457200" algn="just"/>
            <a:endParaRPr lang="pt-PT" altLang="en-US" sz="2800" b="1"/>
          </a:p>
          <a:p>
            <a:pPr marL="457200" indent="-457200" algn="just"/>
            <a:endParaRPr lang="pt-PT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74345" y="306070"/>
            <a:ext cx="8366125" cy="1061085"/>
          </a:xfrm>
        </p:spPr>
        <p:txBody>
          <a:bodyPr/>
          <a:lstStyle/>
          <a:p>
            <a:pPr algn="ctr"/>
            <a:r>
              <a:rPr lang="pt-PT" sz="2000" b="1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  <a:endParaRPr b="1"/>
          </a:p>
        </p:txBody>
      </p:sp>
      <p:sp>
        <p:nvSpPr>
          <p:cNvPr id="2" name="Caixa de Texto 1"/>
          <p:cNvSpPr txBox="1"/>
          <p:nvPr/>
        </p:nvSpPr>
        <p:spPr>
          <a:xfrm>
            <a:off x="1187450" y="1484630"/>
            <a:ext cx="6668135" cy="579120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pt-PT" altLang="en-US" sz="3200" b="1"/>
              <a:t>E - Conclusão </a:t>
            </a:r>
          </a:p>
        </p:txBody>
      </p:sp>
      <p:sp>
        <p:nvSpPr>
          <p:cNvPr id="3" name="Caixa de Texto 2"/>
          <p:cNvSpPr txBox="1"/>
          <p:nvPr/>
        </p:nvSpPr>
        <p:spPr>
          <a:xfrm>
            <a:off x="179705" y="2276475"/>
            <a:ext cx="8568055" cy="228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200000"/>
              </a:lnSpc>
              <a:buFont typeface="Wingdings" charset="0"/>
              <a:buChar char="ü"/>
            </a:pPr>
            <a:r>
              <a:rPr lang="pt-PT" b="1" dirty="0" smtClean="0">
                <a:sym typeface="+mn-ea"/>
              </a:rPr>
              <a:t> Embora proporcionado desafios, o IDE tem sido muito positivo para o Príncipe, nomeadamente na criação de postos de trabalho, contribuindo, desta forma, para a mudança de mentalidade concernente à disciplina e responsabilidade no trabalho e consequente aumento da  produtividade.</a:t>
            </a:r>
            <a:endParaRPr lang="pt-PT" altLang="en-US" b="1"/>
          </a:p>
        </p:txBody>
      </p:sp>
      <p:sp>
        <p:nvSpPr>
          <p:cNvPr id="4" name="Caixa de Texto 3"/>
          <p:cNvSpPr txBox="1"/>
          <p:nvPr/>
        </p:nvSpPr>
        <p:spPr>
          <a:xfrm>
            <a:off x="179705" y="4868545"/>
            <a:ext cx="8490585" cy="17373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200000"/>
              </a:lnSpc>
              <a:buFont typeface="Wingdings" charset="0"/>
              <a:buChar char="ü"/>
            </a:pPr>
            <a:r>
              <a:rPr lang="pt-PT" b="1" dirty="0" smtClean="0">
                <a:sym typeface="+mn-ea"/>
              </a:rPr>
              <a:t> Da parte das autoridades governamentais, é necessária a continuação da permanente manifestação de seriedade, sinal de confiança aos investidores e uma maior celeridade na tomada das decisões.</a:t>
            </a:r>
            <a:endParaRPr lang="pt-PT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394970" y="304800"/>
            <a:ext cx="8444865" cy="914400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graphicFrame>
        <p:nvGraphicFramePr>
          <p:cNvPr id="2" name="Tabela 1"/>
          <p:cNvGraphicFramePr/>
          <p:nvPr/>
        </p:nvGraphicFramePr>
        <p:xfrm>
          <a:off x="395605" y="1412875"/>
          <a:ext cx="8211185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5910"/>
                <a:gridCol w="4105275"/>
              </a:tblGrid>
              <a:tr h="381000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t>É este o nosso pequeno contributo, numa pequena CIDADE da UCCLA, em prol da SUSTENTABILIDADE </a:t>
                      </a:r>
                      <a:r>
                        <a:rPr lang="pt-PT"/>
                        <a:t>da </a:t>
                      </a:r>
                      <a:r>
                        <a:t>nossa casa ARQUIPELÁGICA e da nossa ALDEIA GLOBAL COMUM que é a TERRA porque, como diria OVÍDIO (poeta romano - 20 de março de 43 a.C.  / (?)  17 d.C.): 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Imagem 4" descr="https://upload.wikimedia.org/wikipedia/commons/0/0d/Latin_Poet_Ovid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740" y="1558290"/>
            <a:ext cx="3142615" cy="307530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 de Texto 2"/>
          <p:cNvSpPr txBox="1"/>
          <p:nvPr/>
        </p:nvSpPr>
        <p:spPr>
          <a:xfrm>
            <a:off x="395605" y="5013325"/>
            <a:ext cx="8257540" cy="15544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altLang="en-US" sz="3200" b="1">
                <a:solidFill>
                  <a:srgbClr val="FF9D00"/>
                </a:solidFill>
              </a:rPr>
              <a:t>Poucos rios, surgem de grandes nascentes, mas muitos crescem recolhendo filetes de água.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610870" y="304800"/>
            <a:ext cx="8228330" cy="914400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graphicFrame>
        <p:nvGraphicFramePr>
          <p:cNvPr id="2" name="Tabela 1"/>
          <p:cNvGraphicFramePr/>
          <p:nvPr/>
        </p:nvGraphicFramePr>
        <p:xfrm>
          <a:off x="395605" y="1412875"/>
          <a:ext cx="8211185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5910"/>
                <a:gridCol w="4105275"/>
              </a:tblGrid>
              <a:tr h="381000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t> Ou, decorrente de más decisões políticas, poderemos, como diria Alda Graça, (30 de abril de 1926 – 9 de março de 2010) contribuir com as nossas ações para o cumprimento da profecia </a:t>
                      </a:r>
                      <a:r>
                        <a:rPr lang="pt-PT"/>
                        <a:t>que dá titulo a</a:t>
                      </a:r>
                      <a:r>
                        <a:t> uma das suas obras que é:</a:t>
                      </a:r>
                    </a:p>
                    <a:p>
                      <a:pPr algn="just" fontAlgn="auto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aixa de Texto 2"/>
          <p:cNvSpPr txBox="1"/>
          <p:nvPr/>
        </p:nvSpPr>
        <p:spPr>
          <a:xfrm>
            <a:off x="539750" y="5229225"/>
            <a:ext cx="8257540" cy="5791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altLang="en-US" sz="3200" b="1">
                <a:solidFill>
                  <a:srgbClr val="FF9D00"/>
                </a:solidFill>
              </a:rPr>
              <a:t>MATARAM O RIO DA MINHA CIDADE!!</a:t>
            </a:r>
          </a:p>
        </p:txBody>
      </p:sp>
      <p:pic>
        <p:nvPicPr>
          <p:cNvPr id="7" name="Imagem 2" descr="http://3.bp.blogspot.com/-Ng3rLpBpHYE/VaJ7hJW526I/AAAAAAAAU7k/D86OmHIn2lA/s1600/Alda%2Bda%2BGra%25C3%25A7a%2Bdo%2BEsp%25C3%25ADrito%2BSanto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290" y="1629410"/>
            <a:ext cx="3355340" cy="28505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251460" y="188595"/>
            <a:ext cx="8554085" cy="1278255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idx="1"/>
          </p:nvPr>
        </p:nvSpPr>
        <p:spPr>
          <a:xfrm>
            <a:off x="179705" y="1341120"/>
            <a:ext cx="8730615" cy="1101090"/>
          </a:xfr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</p:spPr>
        <p:txBody>
          <a:bodyPr/>
          <a:lstStyle/>
          <a:p>
            <a:pPr algn="just">
              <a:buFontTx/>
              <a:buNone/>
            </a:pPr>
            <a:r>
              <a:rPr lang="pt-PT"/>
              <a:t> A-</a:t>
            </a:r>
            <a:r>
              <a:rPr lang="pt-PT" sz="2400" b="1"/>
              <a:t>Enquadramento Político, Institucional e Socioeconómico anterior à entrada da lei 4/2010 </a:t>
            </a:r>
          </a:p>
        </p:txBody>
      </p:sp>
      <p:sp>
        <p:nvSpPr>
          <p:cNvPr id="2" name="Caixa de Texto 1"/>
          <p:cNvSpPr txBox="1"/>
          <p:nvPr/>
        </p:nvSpPr>
        <p:spPr>
          <a:xfrm>
            <a:off x="467360" y="2493010"/>
            <a:ext cx="8493760" cy="192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 b="1"/>
              <a:t>1- Desconcentração política, através do modelo de criação  de autarquias em todo o país, como instrumento do Estado para a implementação do seu poder, independentemente das singularidades insulares em  presença;</a:t>
            </a:r>
            <a:endParaRPr lang="pt-PT" altLang="en-US" sz="2400"/>
          </a:p>
        </p:txBody>
      </p:sp>
      <p:sp>
        <p:nvSpPr>
          <p:cNvPr id="4" name="Caixa de Texto 3"/>
          <p:cNvSpPr txBox="1"/>
          <p:nvPr/>
        </p:nvSpPr>
        <p:spPr>
          <a:xfrm>
            <a:off x="425450" y="4508500"/>
            <a:ext cx="8333740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 b="1">
                <a:sym typeface="+mn-ea"/>
              </a:rPr>
              <a:t>2- Mimetismo (emitação) organizacional, político e procedimental das novas unidades territoriais (autarquias) criadas, comportando estas, mais tarde, todos os vícios de um Estado distante dos cidadãos;</a:t>
            </a:r>
            <a:endParaRPr lang="pt-PT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 animBg="1"/>
      <p:bldP spid="2" grpId="0"/>
      <p:bldP spid="2" grpId="1"/>
      <p:bldP spid="4" grpId="0"/>
      <p:bldP spid="4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514985" y="305435"/>
            <a:ext cx="8325485" cy="1137920"/>
          </a:xfrm>
        </p:spPr>
        <p:txBody>
          <a:bodyPr/>
          <a:lstStyle/>
          <a:p>
            <a:pPr algn="ctr"/>
            <a:r>
              <a:rPr lang="pt-PT" sz="2000" u="sng" smtClean="0">
                <a:latin typeface="Microsoft Sans Serif" pitchFamily="34" charset="0"/>
                <a:cs typeface="Microsoft Sans Serif" pitchFamily="34" charset="0"/>
              </a:rPr>
              <a:t>O Impacto do Investimento Directo Estrangeiro (IDE) na Economia Regional</a:t>
            </a:r>
          </a:p>
        </p:txBody>
      </p:sp>
      <p:sp>
        <p:nvSpPr>
          <p:cNvPr id="12291" name="Marcador de Posição de Conteúdo 2"/>
          <p:cNvSpPr>
            <a:spLocks noGrp="1"/>
          </p:cNvSpPr>
          <p:nvPr>
            <p:ph idx="1"/>
          </p:nvPr>
        </p:nvSpPr>
        <p:spPr>
          <a:xfrm>
            <a:off x="684213" y="2132856"/>
            <a:ext cx="8154987" cy="4464496"/>
          </a:xfrm>
        </p:spPr>
        <p:txBody>
          <a:bodyPr/>
          <a:lstStyle/>
          <a:p>
            <a:pPr algn="ctr">
              <a:buFontTx/>
              <a:buNone/>
            </a:pPr>
            <a:endParaRPr lang="pt-PT" sz="2000" b="1" u="sng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>
              <a:buFontTx/>
              <a:buNone/>
            </a:pPr>
            <a:endParaRPr lang="pt-PT" sz="2000" b="1" u="sng" dirty="0">
              <a:latin typeface="Microsoft Sans Serif" pitchFamily="34" charset="0"/>
              <a:cs typeface="Microsoft Sans Serif" pitchFamily="34" charset="0"/>
            </a:endParaRPr>
          </a:p>
          <a:p>
            <a:pPr algn="ctr">
              <a:buFontTx/>
              <a:buNone/>
            </a:pPr>
            <a:endParaRPr lang="pt-PT" sz="2000" b="1" u="sng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>
              <a:buFontTx/>
              <a:buNone/>
            </a:pPr>
            <a:endParaRPr lang="pt-PT" sz="2000" b="1" u="sng" dirty="0">
              <a:latin typeface="Microsoft Sans Serif" pitchFamily="34" charset="0"/>
              <a:cs typeface="Microsoft Sans Serif" pitchFamily="34" charset="0"/>
            </a:endParaRPr>
          </a:p>
          <a:p>
            <a:pPr algn="ctr">
              <a:buFontTx/>
              <a:buNone/>
            </a:pPr>
            <a:endParaRPr lang="pt-PT" sz="2000" b="1" u="sng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>
              <a:buFontTx/>
              <a:buNone/>
            </a:pPr>
            <a:endParaRPr lang="pt-PT" sz="2000" b="1" u="sng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>
              <a:buFontTx/>
              <a:buNone/>
            </a:pPr>
            <a:endParaRPr lang="pt-PT" sz="2000" b="1" u="sng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>
              <a:buFontTx/>
              <a:buNone/>
            </a:pPr>
            <a:r>
              <a:rPr lang="pt-PT" b="1" i="1" u="sng" dirty="0" smtClean="0">
                <a:cs typeface="Microsoft Sans Serif" pitchFamily="34" charset="0"/>
              </a:rPr>
              <a:t>Muito obrigado pela atenção!</a:t>
            </a:r>
            <a:endParaRPr lang="pt-PT" i="1" dirty="0" smtClean="0"/>
          </a:p>
        </p:txBody>
      </p:sp>
      <p:sp>
        <p:nvSpPr>
          <p:cNvPr id="2" name="Caixa de Texto 1"/>
          <p:cNvSpPr txBox="1"/>
          <p:nvPr/>
        </p:nvSpPr>
        <p:spPr>
          <a:xfrm>
            <a:off x="755650" y="1844675"/>
            <a:ext cx="7892415" cy="192024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altLang="en-US" sz="4000" b="1"/>
              <a:t>Poderá existir CIDADES e PAÍSES  SUSTENTÁVEIS sem Rios 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251460" y="188595"/>
            <a:ext cx="8554085" cy="1278255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idx="1"/>
          </p:nvPr>
        </p:nvSpPr>
        <p:spPr>
          <a:xfrm>
            <a:off x="179705" y="1340485"/>
            <a:ext cx="8730615" cy="1101090"/>
          </a:xfrm>
        </p:spPr>
        <p:txBody>
          <a:bodyPr/>
          <a:lstStyle/>
          <a:p>
            <a:pPr algn="just">
              <a:buFontTx/>
              <a:buNone/>
            </a:pPr>
            <a:r>
              <a:rPr lang="pt-PT"/>
              <a:t>  </a:t>
            </a:r>
            <a:endParaRPr lang="pt-PT" sz="2400" b="1"/>
          </a:p>
        </p:txBody>
      </p:sp>
      <p:sp>
        <p:nvSpPr>
          <p:cNvPr id="2" name="Caixa de Texto 1"/>
          <p:cNvSpPr txBox="1"/>
          <p:nvPr/>
        </p:nvSpPr>
        <p:spPr>
          <a:xfrm>
            <a:off x="395605" y="2564765"/>
            <a:ext cx="8493760" cy="3017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/>
              <a:t>3- </a:t>
            </a:r>
            <a:r>
              <a:rPr lang="pt-PT" altLang="en-US" sz="2400" b="1">
                <a:sym typeface="+mn-ea"/>
              </a:rPr>
              <a:t>Inoperência e incapacidade na tomada de decisão decorrente das sucessivas crises políticas e instabilidades no governo central. Ou seja, as sucessivas crises e instabilidades do governo central afetavam, da mesma forma, todas unidades territoriais mais pequenas, entretanto criadas, sobretudo a ilha do Príncipe, tendo em conta a sua perifericidade. </a:t>
            </a:r>
            <a:endParaRPr lang="pt-PT" altLang="en-US" sz="2400" b="1"/>
          </a:p>
          <a:p>
            <a:pPr marL="0" indent="0" algn="just">
              <a:buFont typeface="Wingdings" charset="0"/>
              <a:buNone/>
            </a:pPr>
            <a:endParaRPr lang="pt-PT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251460" y="188595"/>
            <a:ext cx="8554085" cy="1278255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idx="1"/>
          </p:nvPr>
        </p:nvSpPr>
        <p:spPr>
          <a:xfrm>
            <a:off x="179705" y="1340485"/>
            <a:ext cx="8730615" cy="1101090"/>
          </a:xfrm>
        </p:spPr>
        <p:txBody>
          <a:bodyPr/>
          <a:lstStyle/>
          <a:p>
            <a:pPr algn="just">
              <a:buFontTx/>
              <a:buNone/>
            </a:pPr>
            <a:r>
              <a:rPr lang="pt-PT"/>
              <a:t>   </a:t>
            </a:r>
            <a:endParaRPr lang="pt-PT" sz="2400" b="1"/>
          </a:p>
        </p:txBody>
      </p:sp>
      <p:sp>
        <p:nvSpPr>
          <p:cNvPr id="2" name="Caixa de Texto 1"/>
          <p:cNvSpPr txBox="1"/>
          <p:nvPr/>
        </p:nvSpPr>
        <p:spPr>
          <a:xfrm>
            <a:off x="395605" y="2564765"/>
            <a:ext cx="8493760" cy="192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/>
              <a:t>4- </a:t>
            </a:r>
            <a:r>
              <a:rPr lang="pt-PT" altLang="en-US" sz="2400" b="1">
                <a:sym typeface="+mn-ea"/>
              </a:rPr>
              <a:t>Falta de capacidade polítiva privativa dos órgãos do governo regional porque não dipunham de competências e meios financeiros para a definição e  adoção de opções e valores próprios, mas apenas e tão só, de autoridade ou competência delegada e limitada; </a:t>
            </a:r>
            <a:endParaRPr lang="pt-PT" altLang="en-US" sz="2400"/>
          </a:p>
        </p:txBody>
      </p:sp>
      <p:sp>
        <p:nvSpPr>
          <p:cNvPr id="3" name="Caixa de Texto 2"/>
          <p:cNvSpPr txBox="1"/>
          <p:nvPr/>
        </p:nvSpPr>
        <p:spPr>
          <a:xfrm>
            <a:off x="467360" y="4796790"/>
            <a:ext cx="8134350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 b="1">
                <a:sym typeface="+mn-ea"/>
              </a:rPr>
              <a:t>5- Abandono das infraestruturas económicas, nomeadamente as roças agrícolas e degradação paulatina de todo o património arquitetónico e e histórico no contexto regional; </a:t>
            </a:r>
            <a:endParaRPr lang="pt-PT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251460" y="188595"/>
            <a:ext cx="8554085" cy="1278255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idx="1"/>
          </p:nvPr>
        </p:nvSpPr>
        <p:spPr>
          <a:xfrm>
            <a:off x="179705" y="1340485"/>
            <a:ext cx="8730615" cy="1101090"/>
          </a:xfrm>
        </p:spPr>
        <p:txBody>
          <a:bodyPr/>
          <a:lstStyle/>
          <a:p>
            <a:pPr algn="just">
              <a:buFontTx/>
              <a:buNone/>
            </a:pPr>
            <a:r>
              <a:rPr lang="pt-PT"/>
              <a:t>  </a:t>
            </a:r>
            <a:endParaRPr lang="pt-PT" sz="2400" b="1"/>
          </a:p>
        </p:txBody>
      </p:sp>
      <p:sp>
        <p:nvSpPr>
          <p:cNvPr id="2" name="Caixa de Texto 1"/>
          <p:cNvSpPr txBox="1"/>
          <p:nvPr/>
        </p:nvSpPr>
        <p:spPr>
          <a:xfrm>
            <a:off x="467360" y="2132965"/>
            <a:ext cx="8493760" cy="192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 b="1">
                <a:sym typeface="+mn-ea"/>
              </a:rPr>
              <a:t>6- Definhamento populacional decorrente da Emigração dos naturais e residentes no contexto regional (Príncipe), sobretudo quadros, para a capital do país (S.Tomé) e outros destinos internacionais;</a:t>
            </a:r>
            <a:endParaRPr lang="pt-PT" altLang="en-US" sz="2400" b="1"/>
          </a:p>
          <a:p>
            <a:pPr marL="0" indent="0" algn="just">
              <a:buFont typeface="Wingdings" charset="0"/>
              <a:buNone/>
            </a:pPr>
            <a:r>
              <a:rPr lang="pt-PT" altLang="en-US" sz="2400" b="1">
                <a:sym typeface="+mn-ea"/>
              </a:rPr>
              <a:t> </a:t>
            </a:r>
            <a:endParaRPr lang="pt-PT" altLang="en-US" sz="2400"/>
          </a:p>
        </p:txBody>
      </p:sp>
      <p:sp>
        <p:nvSpPr>
          <p:cNvPr id="3" name="Caixa de Texto 2"/>
          <p:cNvSpPr txBox="1"/>
          <p:nvPr/>
        </p:nvSpPr>
        <p:spPr>
          <a:xfrm>
            <a:off x="467360" y="4436745"/>
            <a:ext cx="8134350" cy="192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 b="1">
                <a:sym typeface="+mn-ea"/>
              </a:rPr>
              <a:t>7- Défice de democracia participativa e isolamento da comunidade regional que se sentia distante de uma estrutura política-organizacional pesada que a controlova e que não conseguia compreendê-la, tocá-la ou até influenciá-la;</a:t>
            </a:r>
            <a:endParaRPr lang="pt-PT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251460" y="188595"/>
            <a:ext cx="8554085" cy="1278255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idx="1"/>
          </p:nvPr>
        </p:nvSpPr>
        <p:spPr>
          <a:xfrm>
            <a:off x="179705" y="1340485"/>
            <a:ext cx="8730615" cy="1101090"/>
          </a:xfrm>
        </p:spPr>
        <p:txBody>
          <a:bodyPr/>
          <a:lstStyle/>
          <a:p>
            <a:pPr algn="just">
              <a:buFontTx/>
              <a:buNone/>
            </a:pPr>
            <a:r>
              <a:rPr lang="pt-PT"/>
              <a:t>   </a:t>
            </a:r>
            <a:endParaRPr lang="pt-PT" sz="2400" b="1"/>
          </a:p>
        </p:txBody>
      </p:sp>
      <p:sp>
        <p:nvSpPr>
          <p:cNvPr id="2" name="Caixa de Texto 1"/>
          <p:cNvSpPr txBox="1"/>
          <p:nvPr/>
        </p:nvSpPr>
        <p:spPr>
          <a:xfrm>
            <a:off x="395605" y="1988820"/>
            <a:ext cx="8493760" cy="265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 b="1">
                <a:sym typeface="+mn-ea"/>
              </a:rPr>
              <a:t>8- Definhamento de traços importantes da identidade e auto-imagem da região (comunidade do Príncipe) cujo registo mais importante foi a decadência, quase que irreversível, da Língua do Príncipe (um dos crioulos do nosso arquipélago cuja base lexical é o Português) e de algumas tradições e manifestações culturais;</a:t>
            </a:r>
            <a:endParaRPr lang="pt-PT" altLang="en-US" sz="2400" b="1"/>
          </a:p>
          <a:p>
            <a:pPr marL="0" indent="0" algn="just">
              <a:buFont typeface="Wingdings" charset="0"/>
              <a:buNone/>
            </a:pPr>
            <a:r>
              <a:rPr lang="pt-PT" altLang="en-US" sz="2400" b="1">
                <a:sym typeface="+mn-ea"/>
              </a:rPr>
              <a:t> </a:t>
            </a:r>
            <a:endParaRPr lang="pt-PT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251460" y="188595"/>
            <a:ext cx="8554085" cy="1278255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idx="1"/>
          </p:nvPr>
        </p:nvSpPr>
        <p:spPr>
          <a:xfrm>
            <a:off x="179705" y="1340485"/>
            <a:ext cx="8730615" cy="1101090"/>
          </a:xfrm>
        </p:spPr>
        <p:txBody>
          <a:bodyPr/>
          <a:lstStyle/>
          <a:p>
            <a:pPr algn="just">
              <a:buFontTx/>
              <a:buNone/>
            </a:pPr>
            <a:r>
              <a:rPr lang="pt-PT"/>
              <a:t>   </a:t>
            </a:r>
            <a:endParaRPr lang="pt-PT" sz="2400" b="1"/>
          </a:p>
        </p:txBody>
      </p:sp>
      <p:sp>
        <p:nvSpPr>
          <p:cNvPr id="2" name="Caixa de Texto 1"/>
          <p:cNvSpPr txBox="1"/>
          <p:nvPr/>
        </p:nvSpPr>
        <p:spPr>
          <a:xfrm>
            <a:off x="323850" y="1988820"/>
            <a:ext cx="8493760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 b="1">
                <a:sym typeface="+mn-ea"/>
              </a:rPr>
              <a:t>9- Aumento generalizado de práticas pouco saudáveis de exploração dos recursos naturais, no contexto regional, que começaram a colocar em causa a sustentabilidade ambiental e económica;</a:t>
            </a:r>
            <a:endParaRPr lang="pt-PT" altLang="en-US" sz="2400"/>
          </a:p>
        </p:txBody>
      </p:sp>
      <p:sp>
        <p:nvSpPr>
          <p:cNvPr id="3" name="Caixa de Texto 2"/>
          <p:cNvSpPr txBox="1"/>
          <p:nvPr/>
        </p:nvSpPr>
        <p:spPr>
          <a:xfrm>
            <a:off x="439420" y="4288790"/>
            <a:ext cx="823722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" charset="0"/>
              <a:buNone/>
            </a:pPr>
            <a:r>
              <a:rPr lang="pt-PT" altLang="en-US" sz="2400" b="1">
                <a:sym typeface="+mn-ea"/>
              </a:rPr>
              <a:t>10-</a:t>
            </a:r>
            <a:r>
              <a:rPr lang="pt-PT" altLang="en-US" b="1">
                <a:sym typeface="+mn-ea"/>
              </a:rPr>
              <a:t> </a:t>
            </a:r>
            <a:r>
              <a:rPr lang="pt-PT" altLang="en-US" sz="2400" b="1">
                <a:sym typeface="+mn-ea"/>
              </a:rPr>
              <a:t>Perda de Confiança e de Esperança no futuro e interiorização, consciente ou inconscientemente, no contexto regional, de um sentimento de abandono. </a:t>
            </a:r>
            <a:endParaRPr lang="pt-PT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683260" y="304800"/>
            <a:ext cx="8156575" cy="914400"/>
          </a:xfrm>
        </p:spPr>
        <p:txBody>
          <a:bodyPr/>
          <a:lstStyle/>
          <a:p>
            <a:pPr algn="ctr"/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O Impacto do Investimento </a:t>
            </a:r>
            <a:r>
              <a:rPr lang="pt-PT" sz="2800" u="sng" dirty="0" err="1" smtClean="0">
                <a:latin typeface="Microsoft Sans Serif" pitchFamily="34" charset="0"/>
                <a:cs typeface="Microsoft Sans Serif" pitchFamily="34" charset="0"/>
              </a:rPr>
              <a:t>Directo</a:t>
            </a:r>
            <a:r>
              <a:rPr lang="pt-PT" sz="2800" u="sng" dirty="0" smtClean="0">
                <a:latin typeface="Microsoft Sans Serif" pitchFamily="34" charset="0"/>
                <a:cs typeface="Microsoft Sans Serif" pitchFamily="34" charset="0"/>
              </a:rPr>
              <a:t> Estrangeiro (IDE) na Economia Regional</a:t>
            </a:r>
          </a:p>
        </p:txBody>
      </p:sp>
      <p:sp>
        <p:nvSpPr>
          <p:cNvPr id="4099" name="Marcador de Posição de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PT"/>
              <a:t>   </a:t>
            </a:r>
            <a:endParaRPr lang="pt-PT" sz="2400" b="1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sz="half" idx="2"/>
          </p:nvPr>
        </p:nvGraphicFramePr>
        <p:xfrm>
          <a:off x="3275965" y="1340485"/>
          <a:ext cx="2772410" cy="3688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2505075" imgH="3448050" progId="Paint.Picture">
                  <p:embed/>
                </p:oleObj>
              </mc:Choice>
              <mc:Fallback>
                <p:oleObj r:id="rId4" imgW="2505075" imgH="3448050" progId="Paint.Picture">
                  <p:embed/>
                  <p:pic>
                    <p:nvPicPr>
                      <p:cNvPr id="0" name="Imagem 4"/>
                      <p:cNvPicPr/>
                      <p:nvPr/>
                    </p:nvPicPr>
                    <p:blipFill>
                      <a:blip r:embed="rId5"/>
                    </p:blipFill>
                    <p:spPr>
                      <a:xfrm>
                        <a:off x="3275965" y="1340485"/>
                        <a:ext cx="2772410" cy="3688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 de Texto 5"/>
          <p:cNvSpPr txBox="1"/>
          <p:nvPr/>
        </p:nvSpPr>
        <p:spPr>
          <a:xfrm>
            <a:off x="323850" y="5156835"/>
            <a:ext cx="8441055" cy="1615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altLang="en-US" sz="2000" b="1" dirty="0"/>
              <a:t>Se o nosso contexto arquipelágico representasse </a:t>
            </a:r>
            <a:r>
              <a:rPr lang="pt-PT" altLang="en-US" sz="2000" b="1" dirty="0" smtClean="0"/>
              <a:t>um </a:t>
            </a:r>
            <a:r>
              <a:rPr lang="pt-PT" altLang="en-US" sz="2000" b="1" dirty="0"/>
              <a:t>grande RIO formado pelos seus principais afluentes, que são as duas ilhas, com as suas idiossincrasias próprias, constataríamos que, de acordo com o diagnóstico apresentado,  um dos seus afluentes estava a morrer.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Modelo de apresentação Bolas azuis e verdes">
  <a:themeElements>
    <a:clrScheme name="Tema do Office 1">
      <a:dk1>
        <a:srgbClr val="808080"/>
      </a:dk1>
      <a:lt1>
        <a:srgbClr val="EBF5FF"/>
      </a:lt1>
      <a:dk2>
        <a:srgbClr val="BDDEFF"/>
      </a:dk2>
      <a:lt2>
        <a:srgbClr val="CCECFF"/>
      </a:lt2>
      <a:accent1>
        <a:srgbClr val="339966"/>
      </a:accent1>
      <a:accent2>
        <a:srgbClr val="333399"/>
      </a:accent2>
      <a:accent3>
        <a:srgbClr val="DBECFF"/>
      </a:accent3>
      <a:accent4>
        <a:srgbClr val="C9D1DA"/>
      </a:accent4>
      <a:accent5>
        <a:srgbClr val="ADCAB8"/>
      </a:accent5>
      <a:accent6>
        <a:srgbClr val="2D2D8A"/>
      </a:accent6>
      <a:hlink>
        <a:srgbClr val="66FFFF"/>
      </a:hlink>
      <a:folHlink>
        <a:srgbClr val="99FF99"/>
      </a:folHlink>
    </a:clrScheme>
    <a:fontScheme name="Tema do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o Office 1">
        <a:dk1>
          <a:srgbClr val="808080"/>
        </a:dk1>
        <a:lt1>
          <a:srgbClr val="EBF5FF"/>
        </a:lt1>
        <a:dk2>
          <a:srgbClr val="BDDEFF"/>
        </a:dk2>
        <a:lt2>
          <a:srgbClr val="CCECFF"/>
        </a:lt2>
        <a:accent1>
          <a:srgbClr val="339966"/>
        </a:accent1>
        <a:accent2>
          <a:srgbClr val="333399"/>
        </a:accent2>
        <a:accent3>
          <a:srgbClr val="DBECFF"/>
        </a:accent3>
        <a:accent4>
          <a:srgbClr val="C9D1DA"/>
        </a:accent4>
        <a:accent5>
          <a:srgbClr val="ADCAB8"/>
        </a:accent5>
        <a:accent6>
          <a:srgbClr val="2D2D8A"/>
        </a:accent6>
        <a:hlink>
          <a:srgbClr val="66FFFF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336699"/>
        </a:dk1>
        <a:lt1>
          <a:srgbClr val="FFFFFF"/>
        </a:lt1>
        <a:dk2>
          <a:srgbClr val="00B4F5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D6F9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336699"/>
        </a:dk1>
        <a:lt1>
          <a:srgbClr val="FFFFFF"/>
        </a:lt1>
        <a:dk2>
          <a:srgbClr val="006699"/>
        </a:dk2>
        <a:lt2>
          <a:srgbClr val="E3EBF1"/>
        </a:lt2>
        <a:accent1>
          <a:srgbClr val="033497"/>
        </a:accent1>
        <a:accent2>
          <a:srgbClr val="00CC66"/>
        </a:accent2>
        <a:accent3>
          <a:srgbClr val="AAB8CA"/>
        </a:accent3>
        <a:accent4>
          <a:srgbClr val="DADADA"/>
        </a:accent4>
        <a:accent5>
          <a:srgbClr val="AAAEC9"/>
        </a:accent5>
        <a:accent6>
          <a:srgbClr val="00B95C"/>
        </a:accent6>
        <a:hlink>
          <a:srgbClr val="6CACFA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90D697"/>
        </a:dk1>
        <a:lt1>
          <a:srgbClr val="FFFFFF"/>
        </a:lt1>
        <a:dk2>
          <a:srgbClr val="339966"/>
        </a:dk2>
        <a:lt2>
          <a:srgbClr val="969696"/>
        </a:lt2>
        <a:accent1>
          <a:srgbClr val="318DF3"/>
        </a:accent1>
        <a:accent2>
          <a:srgbClr val="CCECFF"/>
        </a:accent2>
        <a:accent3>
          <a:srgbClr val="FFFFFF"/>
        </a:accent3>
        <a:accent4>
          <a:srgbClr val="7AB780"/>
        </a:accent4>
        <a:accent5>
          <a:srgbClr val="ADC5F8"/>
        </a:accent5>
        <a:accent6>
          <a:srgbClr val="B9D6E7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5A58"/>
        </a:dk1>
        <a:lt1>
          <a:srgbClr val="D2FFE6"/>
        </a:lt1>
        <a:dk2>
          <a:srgbClr val="C0C0C0"/>
        </a:dk2>
        <a:lt2>
          <a:srgbClr val="CCECFF"/>
        </a:lt2>
        <a:accent1>
          <a:srgbClr val="026A4A"/>
        </a:accent1>
        <a:accent2>
          <a:srgbClr val="528FC6"/>
        </a:accent2>
        <a:accent3>
          <a:srgbClr val="DCDCDC"/>
        </a:accent3>
        <a:accent4>
          <a:srgbClr val="B3DAC4"/>
        </a:accent4>
        <a:accent5>
          <a:srgbClr val="AAB9B1"/>
        </a:accent5>
        <a:accent6>
          <a:srgbClr val="4981B3"/>
        </a:accent6>
        <a:hlink>
          <a:srgbClr val="9FDAFF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3E3E5C"/>
        </a:dk1>
        <a:lt1>
          <a:srgbClr val="E6E6FF"/>
        </a:lt1>
        <a:dk2>
          <a:srgbClr val="0099CC"/>
        </a:dk2>
        <a:lt2>
          <a:srgbClr val="FFFFFF"/>
        </a:lt2>
        <a:accent1>
          <a:srgbClr val="246DB0"/>
        </a:accent1>
        <a:accent2>
          <a:srgbClr val="6666FF"/>
        </a:accent2>
        <a:accent3>
          <a:srgbClr val="AACAE2"/>
        </a:accent3>
        <a:accent4>
          <a:srgbClr val="C4C4DA"/>
        </a:accent4>
        <a:accent5>
          <a:srgbClr val="ACBAD4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C6D5E0"/>
        </a:dk1>
        <a:lt1>
          <a:srgbClr val="D7D7EB"/>
        </a:lt1>
        <a:dk2>
          <a:srgbClr val="7DC4FF"/>
        </a:dk2>
        <a:lt2>
          <a:srgbClr val="777777"/>
        </a:lt2>
        <a:accent1>
          <a:srgbClr val="2658A2"/>
        </a:accent1>
        <a:accent2>
          <a:srgbClr val="5F5FCB"/>
        </a:accent2>
        <a:accent3>
          <a:srgbClr val="E8E8F3"/>
        </a:accent3>
        <a:accent4>
          <a:srgbClr val="A9B6BF"/>
        </a:accent4>
        <a:accent5>
          <a:srgbClr val="ACB4CE"/>
        </a:accent5>
        <a:accent6>
          <a:srgbClr val="5555B8"/>
        </a:accent6>
        <a:hlink>
          <a:srgbClr val="A1E99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B3F2"/>
        </a:dk1>
        <a:lt1>
          <a:srgbClr val="DEF6F1"/>
        </a:lt1>
        <a:dk2>
          <a:srgbClr val="CEE7FE"/>
        </a:dk2>
        <a:lt2>
          <a:srgbClr val="969696"/>
        </a:lt2>
        <a:accent1>
          <a:srgbClr val="CCECFF"/>
        </a:accent1>
        <a:accent2>
          <a:srgbClr val="8DC6FF"/>
        </a:accent2>
        <a:accent3>
          <a:srgbClr val="ECFAF7"/>
        </a:accent3>
        <a:accent4>
          <a:srgbClr val="0098CF"/>
        </a:accent4>
        <a:accent5>
          <a:srgbClr val="E2F4FF"/>
        </a:accent5>
        <a:accent6>
          <a:srgbClr val="7FB3E7"/>
        </a:accent6>
        <a:hlink>
          <a:srgbClr val="0033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969696"/>
        </a:dk1>
        <a:lt1>
          <a:srgbClr val="E6FFE6"/>
        </a:lt1>
        <a:dk2>
          <a:srgbClr val="9CE292"/>
        </a:dk2>
        <a:lt2>
          <a:srgbClr val="CEF1FE"/>
        </a:lt2>
        <a:accent1>
          <a:srgbClr val="EBB047"/>
        </a:accent1>
        <a:accent2>
          <a:srgbClr val="8DC6FF"/>
        </a:accent2>
        <a:accent3>
          <a:srgbClr val="CBEEC7"/>
        </a:accent3>
        <a:accent4>
          <a:srgbClr val="C4DAC4"/>
        </a:accent4>
        <a:accent5>
          <a:srgbClr val="F3D4B1"/>
        </a:accent5>
        <a:accent6>
          <a:srgbClr val="7FB3E7"/>
        </a:accent6>
        <a:hlink>
          <a:srgbClr val="0066FF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10">
        <a:dk1>
          <a:srgbClr val="DBFFD3"/>
        </a:dk1>
        <a:lt1>
          <a:srgbClr val="FFFFFF"/>
        </a:lt1>
        <a:dk2>
          <a:srgbClr val="CCECFF"/>
        </a:dk2>
        <a:lt2>
          <a:srgbClr val="808080"/>
        </a:lt2>
        <a:accent1>
          <a:srgbClr val="69B4FF"/>
        </a:accent1>
        <a:accent2>
          <a:srgbClr val="00CC00"/>
        </a:accent2>
        <a:accent3>
          <a:srgbClr val="FFFFFF"/>
        </a:accent3>
        <a:accent4>
          <a:srgbClr val="BBDAB4"/>
        </a:accent4>
        <a:accent5>
          <a:srgbClr val="B9D6FF"/>
        </a:accent5>
        <a:accent6>
          <a:srgbClr val="00B900"/>
        </a:accent6>
        <a:hlink>
          <a:srgbClr val="3333CC"/>
        </a:hlink>
        <a:folHlink>
          <a:srgbClr val="0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de apresentação Bolas azuis e verdes</Template>
  <TotalTime>1</TotalTime>
  <Words>2727</Words>
  <Application>Microsoft Office PowerPoint</Application>
  <PresentationFormat>Apresentação no Ecrã (4:3)</PresentationFormat>
  <Paragraphs>172</Paragraphs>
  <Slides>30</Slides>
  <Notes>11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30</vt:i4>
      </vt:variant>
    </vt:vector>
  </HeadingPairs>
  <TitlesOfParts>
    <vt:vector size="32" baseType="lpstr">
      <vt:lpstr>Modelo de apresentação Bolas azuis e verdes</vt:lpstr>
      <vt:lpstr>Bitmap Image</vt:lpstr>
      <vt:lpstr>  REPÚBLICA DEMOCRÁTICA  DE S.TOMÉ E PRÍNCIPE REGIÃO AUTÓNOMA DO PRÍNCIPE 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  <vt:lpstr>O Impacto do Investimento Directo Estrangeiro (IDE) na Economia Regional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REPÚBLICA DEMOCRÁTICA  DE S.TOMÉ E PRÍNCIPE REGIÃO AUTÓNOMA DO PRÍNCIPE</dc:title>
  <dc:creator>Silvino Palmer</dc:creator>
  <cp:lastModifiedBy>Midiatel</cp:lastModifiedBy>
  <cp:revision>118</cp:revision>
  <dcterms:created xsi:type="dcterms:W3CDTF">2015-04-26T15:10:00Z</dcterms:created>
  <dcterms:modified xsi:type="dcterms:W3CDTF">2017-04-10T08:58:55Z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TC010721202070</vt:lpwstr>
  </property>
  <property fmtid="{D5CDD505-2E9C-101B-9397-08002B2CF9AE}" pid="3" name="KSOProductBuildVer">
    <vt:lpwstr>2070-10.1.0.5675</vt:lpwstr>
  </property>
</Properties>
</file>