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5" r:id="rId8"/>
    <p:sldId id="266" r:id="rId9"/>
    <p:sldId id="262" r:id="rId10"/>
    <p:sldId id="269" r:id="rId11"/>
    <p:sldId id="263" r:id="rId12"/>
    <p:sldId id="270" r:id="rId13"/>
    <p:sldId id="268" r:id="rId14"/>
    <p:sldId id="271" r:id="rId15"/>
    <p:sldId id="272" r:id="rId16"/>
    <p:sldId id="273" r:id="rId17"/>
    <p:sldId id="274" r:id="rId18"/>
    <p:sldId id="275" r:id="rId19"/>
    <p:sldId id="264" r:id="rId20"/>
    <p:sldId id="267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00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../media/image52.wmf"/><Relationship Id="rId7" Type="http://schemas.openxmlformats.org/officeDocument/2006/relationships/image" Target="../media/image56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6" Type="http://schemas.openxmlformats.org/officeDocument/2006/relationships/image" Target="../media/image55.wmf"/><Relationship Id="rId11" Type="http://schemas.openxmlformats.org/officeDocument/2006/relationships/image" Target="../media/image60.wmf"/><Relationship Id="rId5" Type="http://schemas.openxmlformats.org/officeDocument/2006/relationships/image" Target="../media/image54.wmf"/><Relationship Id="rId10" Type="http://schemas.openxmlformats.org/officeDocument/2006/relationships/image" Target="../media/image59.wmf"/><Relationship Id="rId4" Type="http://schemas.openxmlformats.org/officeDocument/2006/relationships/image" Target="../media/image53.wmf"/><Relationship Id="rId9" Type="http://schemas.openxmlformats.org/officeDocument/2006/relationships/image" Target="../media/image5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E40-E325-410E-BFC3-436CDAF6B7E1}" type="datetimeFigureOut">
              <a:rPr lang="pt-PT" smtClean="0"/>
              <a:pPr/>
              <a:t>11-12-2013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4582-9932-47F3-9028-824D414FB86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ransition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E40-E325-410E-BFC3-436CDAF6B7E1}" type="datetimeFigureOut">
              <a:rPr lang="pt-PT" smtClean="0"/>
              <a:pPr/>
              <a:t>11-12-2013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4582-9932-47F3-9028-824D414FB86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ransition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E40-E325-410E-BFC3-436CDAF6B7E1}" type="datetimeFigureOut">
              <a:rPr lang="pt-PT" smtClean="0"/>
              <a:pPr/>
              <a:t>11-12-2013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4582-9932-47F3-9028-824D414FB86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E40-E325-410E-BFC3-436CDAF6B7E1}" type="datetimeFigureOut">
              <a:rPr lang="pt-PT" smtClean="0"/>
              <a:pPr/>
              <a:t>11-12-2013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4582-9932-47F3-9028-824D414FB86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ransition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E40-E325-410E-BFC3-436CDAF6B7E1}" type="datetimeFigureOut">
              <a:rPr lang="pt-PT" smtClean="0"/>
              <a:pPr/>
              <a:t>11-12-2013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4582-9932-47F3-9028-824D414FB86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ransition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E40-E325-410E-BFC3-436CDAF6B7E1}" type="datetimeFigureOut">
              <a:rPr lang="pt-PT" smtClean="0"/>
              <a:pPr/>
              <a:t>11-12-2013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4582-9932-47F3-9028-824D414FB86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ransition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E40-E325-410E-BFC3-436CDAF6B7E1}" type="datetimeFigureOut">
              <a:rPr lang="pt-PT" smtClean="0"/>
              <a:pPr/>
              <a:t>11-12-2013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4582-9932-47F3-9028-824D414FB86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ransition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E40-E325-410E-BFC3-436CDAF6B7E1}" type="datetimeFigureOut">
              <a:rPr lang="pt-PT" smtClean="0"/>
              <a:pPr/>
              <a:t>11-12-2013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4582-9932-47F3-9028-824D414FB86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ransition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E40-E325-410E-BFC3-436CDAF6B7E1}" type="datetimeFigureOut">
              <a:rPr lang="pt-PT" smtClean="0"/>
              <a:pPr/>
              <a:t>11-12-2013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4582-9932-47F3-9028-824D414FB86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ransition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E40-E325-410E-BFC3-436CDAF6B7E1}" type="datetimeFigureOut">
              <a:rPr lang="pt-PT" smtClean="0"/>
              <a:pPr/>
              <a:t>11-12-2013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4582-9932-47F3-9028-824D414FB86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ransition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2AE40-E325-410E-BFC3-436CDAF6B7E1}" type="datetimeFigureOut">
              <a:rPr lang="pt-PT" smtClean="0"/>
              <a:pPr/>
              <a:t>11-12-2013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64582-9932-47F3-9028-824D414FB86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ransition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2AE40-E325-410E-BFC3-436CDAF6B7E1}" type="datetimeFigureOut">
              <a:rPr lang="pt-PT" smtClean="0"/>
              <a:pPr/>
              <a:t>11-12-2013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64582-9932-47F3-9028-824D414FB86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Relationship Id="rId9" Type="http://schemas.openxmlformats.org/officeDocument/2006/relationships/image" Target="../media/image10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NESCO_WHC_Logo.jpg"/>
          <p:cNvPicPr>
            <a:picLocks noChangeAspect="1"/>
          </p:cNvPicPr>
          <p:nvPr/>
        </p:nvPicPr>
        <p:blipFill>
          <a:blip r:embed="rId2" cstate="print">
            <a:lum bright="93000" contrast="-70000"/>
          </a:blip>
          <a:srcRect l="7480"/>
          <a:stretch>
            <a:fillRect/>
          </a:stretch>
        </p:blipFill>
        <p:spPr>
          <a:xfrm>
            <a:off x="6444208" y="0"/>
            <a:ext cx="2699792" cy="3015313"/>
          </a:xfrm>
          <a:prstGeom prst="rect">
            <a:avLst/>
          </a:prstGeom>
        </p:spPr>
      </p:pic>
      <p:pic>
        <p:nvPicPr>
          <p:cNvPr id="9" name="Imagem 8" descr="VC0Q5223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91" b="53414"/>
          <a:stretch>
            <a:fillRect/>
          </a:stretch>
        </p:blipFill>
        <p:spPr>
          <a:xfrm>
            <a:off x="19575" y="4221088"/>
            <a:ext cx="9124425" cy="263691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851579" y="1446491"/>
            <a:ext cx="7112909" cy="240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3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ÉVORA</a:t>
            </a:r>
            <a:endParaRPr kumimoji="0" lang="pt-PT" sz="4000" b="0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pt-PT" sz="4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PLANO DE USO PUBLICO</a:t>
            </a:r>
            <a:endParaRPr kumimoji="0" lang="pt-PT" sz="4400" b="0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b="0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400" b="0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UCCLA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200" b="0" u="none" strike="noStrike" cap="small" normalizeH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III Encontro Técnico da  rede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1200" b="1" cap="small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Proteção e valorização dos centros históricos</a:t>
            </a:r>
            <a:r>
              <a:rPr kumimoji="0" lang="pt-PT" sz="1200" b="1" u="none" strike="noStrike" cap="small" normalizeH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r>
              <a:rPr lang="pt-PT" sz="1200" b="1" cap="small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</a:t>
            </a:r>
            <a:endParaRPr kumimoji="0" lang="pt-PT" sz="1200" b="1" u="none" strike="noStrike" cap="small" normalizeH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1050" b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Lisboa 13 de Dezembro</a:t>
            </a:r>
          </a:p>
        </p:txBody>
      </p:sp>
      <p:cxnSp>
        <p:nvCxnSpPr>
          <p:cNvPr id="5" name="Conexão recta 4"/>
          <p:cNvCxnSpPr/>
          <p:nvPr/>
        </p:nvCxnSpPr>
        <p:spPr>
          <a:xfrm>
            <a:off x="0" y="4221088"/>
            <a:ext cx="3347864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 descr="PERFIL-Model.jpg"/>
          <p:cNvPicPr>
            <a:picLocks noChangeAspect="1"/>
          </p:cNvPicPr>
          <p:nvPr/>
        </p:nvPicPr>
        <p:blipFill>
          <a:blip r:embed="rId4" cstate="print"/>
          <a:srcRect b="7834"/>
          <a:stretch>
            <a:fillRect/>
          </a:stretch>
        </p:blipFill>
        <p:spPr>
          <a:xfrm>
            <a:off x="3347864" y="3699047"/>
            <a:ext cx="3600400" cy="522041"/>
          </a:xfrm>
          <a:prstGeom prst="rect">
            <a:avLst/>
          </a:prstGeom>
        </p:spPr>
      </p:pic>
      <p:cxnSp>
        <p:nvCxnSpPr>
          <p:cNvPr id="7" name="Conexão recta 6"/>
          <p:cNvCxnSpPr/>
          <p:nvPr/>
        </p:nvCxnSpPr>
        <p:spPr>
          <a:xfrm>
            <a:off x="6948264" y="4161600"/>
            <a:ext cx="2195736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 l="7480"/>
          <a:stretch>
            <a:fillRect/>
          </a:stretch>
        </p:blipFill>
        <p:spPr>
          <a:xfrm>
            <a:off x="4149458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4572000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4572001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Área de transferência Consorti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81659"/>
            <a:ext cx="8928992" cy="586082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CaixaDeTexto 10"/>
          <p:cNvSpPr txBox="1"/>
          <p:nvPr/>
        </p:nvSpPr>
        <p:spPr>
          <a:xfrm>
            <a:off x="395536" y="6053226"/>
            <a:ext cx="216024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8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NESCO_WHC_Logo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 l="7480"/>
          <a:stretch>
            <a:fillRect/>
          </a:stretch>
        </p:blipFill>
        <p:spPr>
          <a:xfrm>
            <a:off x="4149458" y="2636912"/>
            <a:ext cx="854590" cy="954465"/>
          </a:xfrm>
          <a:prstGeom prst="rect">
            <a:avLst/>
          </a:prstGeom>
        </p:spPr>
      </p:pic>
      <p:cxnSp>
        <p:nvCxnSpPr>
          <p:cNvPr id="12" name="Conexão recta 11"/>
          <p:cNvCxnSpPr/>
          <p:nvPr/>
        </p:nvCxnSpPr>
        <p:spPr>
          <a:xfrm flipV="1">
            <a:off x="4572000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4572001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16" descr="SDC104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944" y="274996"/>
            <a:ext cx="3816000" cy="254527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m 17" descr="SDC10478.JPG"/>
          <p:cNvPicPr>
            <a:picLocks noChangeAspect="1"/>
          </p:cNvPicPr>
          <p:nvPr/>
        </p:nvPicPr>
        <p:blipFill>
          <a:blip r:embed="rId4" cstate="print"/>
          <a:srcRect l="1605" r="11709" b="2479"/>
          <a:stretch>
            <a:fillRect/>
          </a:stretch>
        </p:blipFill>
        <p:spPr>
          <a:xfrm>
            <a:off x="5076056" y="116632"/>
            <a:ext cx="3888432" cy="58326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m 18" descr="P41200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944" y="3221600"/>
            <a:ext cx="3816000" cy="25836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ângulo 14"/>
          <p:cNvSpPr/>
          <p:nvPr/>
        </p:nvSpPr>
        <p:spPr>
          <a:xfrm>
            <a:off x="0" y="548680"/>
            <a:ext cx="9144000" cy="2160240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95536" y="671791"/>
            <a:ext cx="874846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O QUE É O “USO PÚBLICO”?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800" dirty="0" smtClean="0">
              <a:solidFill>
                <a:schemeClr val="bg1"/>
              </a:solidFill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Uso dos recursos turísticos, educativos, interpretativos, </a:t>
            </a:r>
          </a:p>
          <a:p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recreativos e de investigação</a:t>
            </a:r>
            <a:endParaRPr lang="pt-PT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cxnSp>
        <p:nvCxnSpPr>
          <p:cNvPr id="20" name="Conexão recta 19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395536" y="6053226"/>
            <a:ext cx="216024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9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4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4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xão recta 4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 l="7480"/>
          <a:stretch>
            <a:fillRect/>
          </a:stretch>
        </p:blipFill>
        <p:spPr>
          <a:xfrm>
            <a:off x="5877650" y="2204864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6300192" y="0"/>
            <a:ext cx="0" cy="213285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6300192" y="3212976"/>
            <a:ext cx="0" cy="302433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SDC118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9992" y="116632"/>
            <a:ext cx="2592288" cy="194421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 descr="SDC11829.JPG"/>
          <p:cNvPicPr>
            <a:picLocks noChangeAspect="1"/>
          </p:cNvPicPr>
          <p:nvPr/>
        </p:nvPicPr>
        <p:blipFill>
          <a:blip r:embed="rId4" cstate="print"/>
          <a:srcRect l="30777" r="1871"/>
          <a:stretch>
            <a:fillRect/>
          </a:stretch>
        </p:blipFill>
        <p:spPr>
          <a:xfrm>
            <a:off x="6444208" y="3140968"/>
            <a:ext cx="2592288" cy="288664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m 11" descr="P4120078.JPG"/>
          <p:cNvPicPr>
            <a:picLocks noChangeAspect="1"/>
          </p:cNvPicPr>
          <p:nvPr/>
        </p:nvPicPr>
        <p:blipFill>
          <a:blip r:embed="rId5" cstate="print"/>
          <a:srcRect l="2899" t="17997" b="19830"/>
          <a:stretch>
            <a:fillRect/>
          </a:stretch>
        </p:blipFill>
        <p:spPr>
          <a:xfrm>
            <a:off x="179512" y="3140968"/>
            <a:ext cx="6012236" cy="28872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 descr="SDC11855.JPG"/>
          <p:cNvPicPr>
            <a:picLocks noChangeAspect="1"/>
          </p:cNvPicPr>
          <p:nvPr/>
        </p:nvPicPr>
        <p:blipFill>
          <a:blip r:embed="rId6" cstate="print"/>
          <a:srcRect t="28138" b="28743"/>
          <a:stretch>
            <a:fillRect/>
          </a:stretch>
        </p:blipFill>
        <p:spPr>
          <a:xfrm>
            <a:off x="179512" y="116632"/>
            <a:ext cx="6012000" cy="194421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ângulo 13"/>
          <p:cNvSpPr/>
          <p:nvPr/>
        </p:nvSpPr>
        <p:spPr>
          <a:xfrm>
            <a:off x="0" y="548680"/>
            <a:ext cx="9144000" cy="2880320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95536" y="688628"/>
            <a:ext cx="874846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FILOSOFIA DO PUP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Enfoque na: aprendizagem a longo prazo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Introduzir</a:t>
            </a:r>
            <a:r>
              <a:rPr kumimoji="0" lang="pt-PT" sz="24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:</a:t>
            </a:r>
            <a:r>
              <a:rPr kumimoji="0" lang="pt-PT" sz="2400" b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paradigmas emergentes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baseline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Novo uso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de consultadoria externa: dos facilitadores aos concretizadores</a:t>
            </a:r>
            <a:endParaRPr kumimoji="0" lang="pt-PT" sz="24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</p:txBody>
      </p:sp>
      <p:cxnSp>
        <p:nvCxnSpPr>
          <p:cNvPr id="16" name="Conexão recta 15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10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4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4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4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4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 descr="UNESCO_WHC_Logo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 l="7480"/>
          <a:stretch>
            <a:fillRect/>
          </a:stretch>
        </p:blipFill>
        <p:spPr>
          <a:xfrm>
            <a:off x="5877650" y="2204864"/>
            <a:ext cx="854590" cy="954465"/>
          </a:xfrm>
          <a:prstGeom prst="rect">
            <a:avLst/>
          </a:prstGeom>
        </p:spPr>
      </p:pic>
      <p:cxnSp>
        <p:nvCxnSpPr>
          <p:cNvPr id="9" name="Conexão recta 8"/>
          <p:cNvCxnSpPr/>
          <p:nvPr/>
        </p:nvCxnSpPr>
        <p:spPr>
          <a:xfrm flipV="1">
            <a:off x="6300192" y="0"/>
            <a:ext cx="0" cy="213285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xão recta 9"/>
          <p:cNvCxnSpPr/>
          <p:nvPr/>
        </p:nvCxnSpPr>
        <p:spPr>
          <a:xfrm>
            <a:off x="6300192" y="3212976"/>
            <a:ext cx="0" cy="302433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m 18" descr="018.jpg"/>
          <p:cNvPicPr>
            <a:picLocks noChangeAspect="1"/>
          </p:cNvPicPr>
          <p:nvPr/>
        </p:nvPicPr>
        <p:blipFill>
          <a:blip r:embed="rId3" cstate="print"/>
          <a:srcRect l="1417" r="23582"/>
          <a:stretch>
            <a:fillRect/>
          </a:stretch>
        </p:blipFill>
        <p:spPr>
          <a:xfrm>
            <a:off x="107504" y="188640"/>
            <a:ext cx="5688632" cy="568863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m 19" descr="Clipboard01.jpg"/>
          <p:cNvPicPr>
            <a:picLocks noChangeAspect="1"/>
          </p:cNvPicPr>
          <p:nvPr/>
        </p:nvPicPr>
        <p:blipFill>
          <a:blip r:embed="rId4" cstate="print"/>
          <a:srcRect l="19226" r="31105"/>
          <a:stretch>
            <a:fillRect/>
          </a:stretch>
        </p:blipFill>
        <p:spPr>
          <a:xfrm>
            <a:off x="6732240" y="188640"/>
            <a:ext cx="2232248" cy="5688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tângulo 20"/>
          <p:cNvSpPr/>
          <p:nvPr/>
        </p:nvSpPr>
        <p:spPr>
          <a:xfrm>
            <a:off x="0" y="548680"/>
            <a:ext cx="9144000" cy="2664296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395536" y="692696"/>
            <a:ext cx="8424936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BARREIRAS	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800" dirty="0" smtClean="0">
              <a:solidFill>
                <a:schemeClr val="bg1"/>
              </a:solidFill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Partilha do poder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pt-PT" sz="24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Suposições acerca do planeamento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Ineficiência organizativa </a:t>
            </a:r>
            <a:endParaRPr kumimoji="0" lang="pt-PT" sz="24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</p:txBody>
      </p:sp>
      <p:cxnSp>
        <p:nvCxnSpPr>
          <p:cNvPr id="23" name="Conexão recta 22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11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Object 2"/>
          <p:cNvGraphicFramePr>
            <a:graphicFrameLocks noChangeAspect="1"/>
          </p:cNvGraphicFramePr>
          <p:nvPr/>
        </p:nvGraphicFramePr>
        <p:xfrm>
          <a:off x="3581400" y="5013176"/>
          <a:ext cx="1060450" cy="1060450"/>
        </p:xfrm>
        <a:graphic>
          <a:graphicData uri="http://schemas.openxmlformats.org/presentationml/2006/ole">
            <p:oleObj spid="_x0000_s1026" name="Visio" r:id="rId3" imgW="1063080" imgH="1063080" progId="">
              <p:embed/>
            </p:oleObj>
          </a:graphicData>
        </a:graphic>
      </p:graphicFrame>
      <p:graphicFrame>
        <p:nvGraphicFramePr>
          <p:cNvPr id="49" name="Object 6"/>
          <p:cNvGraphicFramePr>
            <a:graphicFrameLocks noChangeAspect="1"/>
          </p:cNvGraphicFramePr>
          <p:nvPr/>
        </p:nvGraphicFramePr>
        <p:xfrm>
          <a:off x="7016750" y="228600"/>
          <a:ext cx="1060450" cy="1060450"/>
        </p:xfrm>
        <a:graphic>
          <a:graphicData uri="http://schemas.openxmlformats.org/presentationml/2006/ole">
            <p:oleObj spid="_x0000_s1027" name="Visio" r:id="rId4" imgW="1063080" imgH="1063080" progId="">
              <p:embed/>
            </p:oleObj>
          </a:graphicData>
        </a:graphic>
      </p:graphicFrame>
      <p:graphicFrame>
        <p:nvGraphicFramePr>
          <p:cNvPr id="50" name="Object 7"/>
          <p:cNvGraphicFramePr>
            <a:graphicFrameLocks noChangeAspect="1"/>
          </p:cNvGraphicFramePr>
          <p:nvPr/>
        </p:nvGraphicFramePr>
        <p:xfrm>
          <a:off x="4495800" y="1600200"/>
          <a:ext cx="1060450" cy="1060450"/>
        </p:xfrm>
        <a:graphic>
          <a:graphicData uri="http://schemas.openxmlformats.org/presentationml/2006/ole">
            <p:oleObj spid="_x0000_s1028" name="Visio" r:id="rId5" imgW="1063080" imgH="1063080" progId="">
              <p:embed/>
            </p:oleObj>
          </a:graphicData>
        </a:graphic>
      </p:graphicFrame>
      <p:graphicFrame>
        <p:nvGraphicFramePr>
          <p:cNvPr id="51" name="Object 8"/>
          <p:cNvGraphicFramePr>
            <a:graphicFrameLocks noChangeAspect="1"/>
          </p:cNvGraphicFramePr>
          <p:nvPr/>
        </p:nvGraphicFramePr>
        <p:xfrm>
          <a:off x="2444750" y="1447800"/>
          <a:ext cx="1060450" cy="1219200"/>
        </p:xfrm>
        <a:graphic>
          <a:graphicData uri="http://schemas.openxmlformats.org/presentationml/2006/ole">
            <p:oleObj spid="_x0000_s1029" name="Visio" r:id="rId6" imgW="1063080" imgH="1182960" progId="">
              <p:embed/>
            </p:oleObj>
          </a:graphicData>
        </a:graphic>
      </p:graphicFrame>
      <p:graphicFrame>
        <p:nvGraphicFramePr>
          <p:cNvPr id="52" name="Object 9"/>
          <p:cNvGraphicFramePr>
            <a:graphicFrameLocks noChangeAspect="1"/>
          </p:cNvGraphicFramePr>
          <p:nvPr/>
        </p:nvGraphicFramePr>
        <p:xfrm>
          <a:off x="387350" y="1606550"/>
          <a:ext cx="1060450" cy="1060450"/>
        </p:xfrm>
        <a:graphic>
          <a:graphicData uri="http://schemas.openxmlformats.org/presentationml/2006/ole">
            <p:oleObj spid="_x0000_s1030" name="Visio" r:id="rId7" imgW="1063080" imgH="1063080" progId="">
              <p:embed/>
            </p:oleObj>
          </a:graphicData>
        </a:graphic>
      </p:graphicFrame>
      <p:graphicFrame>
        <p:nvGraphicFramePr>
          <p:cNvPr id="53" name="Object 10"/>
          <p:cNvGraphicFramePr>
            <a:graphicFrameLocks noChangeAspect="1"/>
          </p:cNvGraphicFramePr>
          <p:nvPr/>
        </p:nvGraphicFramePr>
        <p:xfrm>
          <a:off x="609600" y="3276600"/>
          <a:ext cx="1060450" cy="1060450"/>
        </p:xfrm>
        <a:graphic>
          <a:graphicData uri="http://schemas.openxmlformats.org/presentationml/2006/ole">
            <p:oleObj spid="_x0000_s1031" name="Visio" r:id="rId8" imgW="1063080" imgH="1063080" progId="">
              <p:embed/>
            </p:oleObj>
          </a:graphicData>
        </a:graphic>
      </p:graphicFrame>
      <p:graphicFrame>
        <p:nvGraphicFramePr>
          <p:cNvPr id="54" name="Object 11"/>
          <p:cNvGraphicFramePr>
            <a:graphicFrameLocks noChangeAspect="1"/>
          </p:cNvGraphicFramePr>
          <p:nvPr/>
        </p:nvGraphicFramePr>
        <p:xfrm>
          <a:off x="2673350" y="3276600"/>
          <a:ext cx="1060450" cy="1060450"/>
        </p:xfrm>
        <a:graphic>
          <a:graphicData uri="http://schemas.openxmlformats.org/presentationml/2006/ole">
            <p:oleObj spid="_x0000_s1032" name="Visio" r:id="rId9" imgW="1063080" imgH="1063080" progId="">
              <p:embed/>
            </p:oleObj>
          </a:graphicData>
        </a:graphic>
      </p:graphicFrame>
      <p:graphicFrame>
        <p:nvGraphicFramePr>
          <p:cNvPr id="55" name="Object 12"/>
          <p:cNvGraphicFramePr>
            <a:graphicFrameLocks noChangeAspect="1"/>
          </p:cNvGraphicFramePr>
          <p:nvPr/>
        </p:nvGraphicFramePr>
        <p:xfrm>
          <a:off x="4730750" y="3282950"/>
          <a:ext cx="1060450" cy="1060450"/>
        </p:xfrm>
        <a:graphic>
          <a:graphicData uri="http://schemas.openxmlformats.org/presentationml/2006/ole">
            <p:oleObj spid="_x0000_s1033" name="Visio" r:id="rId10" imgW="1063080" imgH="1063080" progId="">
              <p:embed/>
            </p:oleObj>
          </a:graphicData>
        </a:graphic>
      </p:graphicFrame>
      <p:graphicFrame>
        <p:nvGraphicFramePr>
          <p:cNvPr id="56" name="Object 13"/>
          <p:cNvGraphicFramePr>
            <a:graphicFrameLocks noChangeAspect="1"/>
          </p:cNvGraphicFramePr>
          <p:nvPr/>
        </p:nvGraphicFramePr>
        <p:xfrm>
          <a:off x="6781800" y="3282950"/>
          <a:ext cx="1060450" cy="1060450"/>
        </p:xfrm>
        <a:graphic>
          <a:graphicData uri="http://schemas.openxmlformats.org/presentationml/2006/ole">
            <p:oleObj spid="_x0000_s1034" name="Visio" r:id="rId11" imgW="1063080" imgH="1063080" progId="">
              <p:embed/>
            </p:oleObj>
          </a:graphicData>
        </a:graphic>
      </p:graphicFrame>
      <p:graphicFrame>
        <p:nvGraphicFramePr>
          <p:cNvPr id="57" name="Object 14"/>
          <p:cNvGraphicFramePr>
            <a:graphicFrameLocks noChangeAspect="1"/>
          </p:cNvGraphicFramePr>
          <p:nvPr/>
        </p:nvGraphicFramePr>
        <p:xfrm>
          <a:off x="7702550" y="5089376"/>
          <a:ext cx="1060450" cy="1060450"/>
        </p:xfrm>
        <a:graphic>
          <a:graphicData uri="http://schemas.openxmlformats.org/presentationml/2006/ole">
            <p:oleObj spid="_x0000_s1035" name="Visio" r:id="rId12" imgW="1063080" imgH="1063080" progId="">
              <p:embed/>
            </p:oleObj>
          </a:graphicData>
        </a:graphic>
      </p:graphicFrame>
      <p:graphicFrame>
        <p:nvGraphicFramePr>
          <p:cNvPr id="58" name="Object 15"/>
          <p:cNvGraphicFramePr>
            <a:graphicFrameLocks noChangeAspect="1"/>
          </p:cNvGraphicFramePr>
          <p:nvPr/>
        </p:nvGraphicFramePr>
        <p:xfrm>
          <a:off x="5645150" y="5013176"/>
          <a:ext cx="1060450" cy="1060450"/>
        </p:xfrm>
        <a:graphic>
          <a:graphicData uri="http://schemas.openxmlformats.org/presentationml/2006/ole">
            <p:oleObj spid="_x0000_s1036" name="Visio" r:id="rId13" imgW="1063080" imgH="1063080" progId="">
              <p:embed/>
            </p:oleObj>
          </a:graphicData>
        </a:graphic>
      </p:graphicFrame>
      <p:cxnSp>
        <p:nvCxnSpPr>
          <p:cNvPr id="59" name="AutoShape 16"/>
          <p:cNvCxnSpPr>
            <a:cxnSpLocks noChangeShapeType="1"/>
          </p:cNvCxnSpPr>
          <p:nvPr/>
        </p:nvCxnSpPr>
        <p:spPr bwMode="auto">
          <a:xfrm rot="16200000" flipH="1">
            <a:off x="7369225" y="4210000"/>
            <a:ext cx="1278359" cy="472008"/>
          </a:xfrm>
          <a:prstGeom prst="bentConnector3">
            <a:avLst>
              <a:gd name="adj1" fmla="val 824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60" name="Line 17"/>
          <p:cNvSpPr>
            <a:spLocks noChangeShapeType="1"/>
          </p:cNvSpPr>
          <p:nvPr/>
        </p:nvSpPr>
        <p:spPr bwMode="auto">
          <a:xfrm flipH="1">
            <a:off x="3429000" y="2057400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PT"/>
          </a:p>
        </p:txBody>
      </p:sp>
      <p:sp>
        <p:nvSpPr>
          <p:cNvPr id="61" name="Line 18"/>
          <p:cNvSpPr>
            <a:spLocks noChangeShapeType="1"/>
          </p:cNvSpPr>
          <p:nvPr/>
        </p:nvSpPr>
        <p:spPr bwMode="auto">
          <a:xfrm flipH="1">
            <a:off x="1371600" y="2057400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PT"/>
          </a:p>
        </p:txBody>
      </p:sp>
      <p:sp>
        <p:nvSpPr>
          <p:cNvPr id="62" name="Line 19"/>
          <p:cNvSpPr>
            <a:spLocks noChangeShapeType="1"/>
          </p:cNvSpPr>
          <p:nvPr/>
        </p:nvSpPr>
        <p:spPr bwMode="auto">
          <a:xfrm flipH="1">
            <a:off x="5486400" y="2057400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PT"/>
          </a:p>
        </p:txBody>
      </p:sp>
      <p:sp>
        <p:nvSpPr>
          <p:cNvPr id="63" name="Line 20"/>
          <p:cNvSpPr>
            <a:spLocks noChangeShapeType="1"/>
          </p:cNvSpPr>
          <p:nvPr/>
        </p:nvSpPr>
        <p:spPr bwMode="auto">
          <a:xfrm rot="10800000" flipH="1">
            <a:off x="3657600" y="685800"/>
            <a:ext cx="3200400" cy="47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PT"/>
          </a:p>
        </p:txBody>
      </p:sp>
      <p:sp>
        <p:nvSpPr>
          <p:cNvPr id="64" name="Line 21"/>
          <p:cNvSpPr>
            <a:spLocks noChangeShapeType="1"/>
          </p:cNvSpPr>
          <p:nvPr/>
        </p:nvSpPr>
        <p:spPr bwMode="auto">
          <a:xfrm rot="10800000" flipH="1">
            <a:off x="1600200" y="3810000"/>
            <a:ext cx="1066800" cy="1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PT"/>
          </a:p>
        </p:txBody>
      </p:sp>
      <p:sp>
        <p:nvSpPr>
          <p:cNvPr id="65" name="Line 22"/>
          <p:cNvSpPr>
            <a:spLocks noChangeShapeType="1"/>
          </p:cNvSpPr>
          <p:nvPr/>
        </p:nvSpPr>
        <p:spPr bwMode="auto">
          <a:xfrm rot="10800000" flipH="1">
            <a:off x="3657600" y="3808413"/>
            <a:ext cx="1066800" cy="1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PT"/>
          </a:p>
        </p:txBody>
      </p:sp>
      <p:sp>
        <p:nvSpPr>
          <p:cNvPr id="66" name="Line 23"/>
          <p:cNvSpPr>
            <a:spLocks noChangeShapeType="1"/>
          </p:cNvSpPr>
          <p:nvPr/>
        </p:nvSpPr>
        <p:spPr bwMode="auto">
          <a:xfrm rot="10800000" flipH="1">
            <a:off x="5715000" y="3808413"/>
            <a:ext cx="1066800" cy="1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PT"/>
          </a:p>
        </p:txBody>
      </p:sp>
      <p:sp>
        <p:nvSpPr>
          <p:cNvPr id="67" name="Line 24"/>
          <p:cNvSpPr>
            <a:spLocks noChangeShapeType="1"/>
          </p:cNvSpPr>
          <p:nvPr/>
        </p:nvSpPr>
        <p:spPr bwMode="auto">
          <a:xfrm flipH="1">
            <a:off x="6629400" y="5546576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PT"/>
          </a:p>
        </p:txBody>
      </p:sp>
      <p:sp>
        <p:nvSpPr>
          <p:cNvPr id="68" name="Line 25"/>
          <p:cNvSpPr>
            <a:spLocks noChangeShapeType="1"/>
          </p:cNvSpPr>
          <p:nvPr/>
        </p:nvSpPr>
        <p:spPr bwMode="auto">
          <a:xfrm flipH="1">
            <a:off x="4572000" y="5546576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PT"/>
          </a:p>
        </p:txBody>
      </p:sp>
      <p:cxnSp>
        <p:nvCxnSpPr>
          <p:cNvPr id="69" name="AutoShape 26"/>
          <p:cNvCxnSpPr>
            <a:cxnSpLocks noChangeShapeType="1"/>
          </p:cNvCxnSpPr>
          <p:nvPr/>
        </p:nvCxnSpPr>
        <p:spPr bwMode="auto">
          <a:xfrm rot="16200000" flipH="1">
            <a:off x="7772400" y="914400"/>
            <a:ext cx="990600" cy="533400"/>
          </a:xfrm>
          <a:prstGeom prst="bentConnector3">
            <a:avLst>
              <a:gd name="adj1" fmla="val 801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70" name="AutoShape 27"/>
          <p:cNvCxnSpPr>
            <a:cxnSpLocks noChangeShapeType="1"/>
          </p:cNvCxnSpPr>
          <p:nvPr/>
        </p:nvCxnSpPr>
        <p:spPr bwMode="auto">
          <a:xfrm rot="10800000" flipH="1" flipV="1">
            <a:off x="387350" y="2136775"/>
            <a:ext cx="222250" cy="1670050"/>
          </a:xfrm>
          <a:prstGeom prst="bentConnector3">
            <a:avLst>
              <a:gd name="adj1" fmla="val -102856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1" name="Line 28"/>
          <p:cNvSpPr>
            <a:spLocks noChangeShapeType="1"/>
          </p:cNvSpPr>
          <p:nvPr/>
        </p:nvSpPr>
        <p:spPr bwMode="auto">
          <a:xfrm flipH="1">
            <a:off x="2514600" y="5540226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PT"/>
          </a:p>
        </p:txBody>
      </p:sp>
      <p:sp>
        <p:nvSpPr>
          <p:cNvPr id="72" name="CaixaDeTexto 71"/>
          <p:cNvSpPr txBox="1"/>
          <p:nvPr/>
        </p:nvSpPr>
        <p:spPr>
          <a:xfrm>
            <a:off x="35496" y="476672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 USO PÚBLICO É INICIADO</a:t>
            </a:r>
            <a:endParaRPr lang="pt-PT" sz="2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CaixaDeTexto 72"/>
          <p:cNvSpPr txBox="1"/>
          <p:nvPr/>
        </p:nvSpPr>
        <p:spPr>
          <a:xfrm>
            <a:off x="6380584" y="1700808"/>
            <a:ext cx="3015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INÍCIO DO PLANEAMENTO</a:t>
            </a:r>
            <a:endParaRPr lang="pt-PT" sz="2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CaixaDeTexto 73"/>
          <p:cNvSpPr txBox="1"/>
          <p:nvPr/>
        </p:nvSpPr>
        <p:spPr>
          <a:xfrm>
            <a:off x="-108520" y="5241394"/>
            <a:ext cx="3015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COMEÇA A IMPLEMENTAÇÃO</a:t>
            </a:r>
            <a:endParaRPr lang="pt-PT" sz="2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13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500"/>
                            </p:stCondLst>
                            <p:childTnLst>
                              <p:par>
                                <p:cTn id="7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0"/>
                            </p:stCondLst>
                            <p:childTnLst>
                              <p:par>
                                <p:cTn id="9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000"/>
                            </p:stCondLst>
                            <p:childTnLst>
                              <p:par>
                                <p:cTn id="9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500"/>
                            </p:stCondLst>
                            <p:childTnLst>
                              <p:par>
                                <p:cTn id="9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800" decel="10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1" grpId="0" animBg="1"/>
      <p:bldP spid="72" grpId="0"/>
      <p:bldP spid="73" grpId="0"/>
      <p:bldP spid="7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quadro2.jpg"/>
          <p:cNvPicPr>
            <a:picLocks noChangeAspect="1"/>
          </p:cNvPicPr>
          <p:nvPr/>
        </p:nvPicPr>
        <p:blipFill>
          <a:blip r:embed="rId2" cstate="print"/>
          <a:srcRect l="787" t="2571" r="1176" b="3579"/>
          <a:stretch>
            <a:fillRect/>
          </a:stretch>
        </p:blipFill>
        <p:spPr>
          <a:xfrm>
            <a:off x="179512" y="3199166"/>
            <a:ext cx="4935600" cy="2894130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7480"/>
          <a:stretch>
            <a:fillRect/>
          </a:stretch>
        </p:blipFill>
        <p:spPr>
          <a:xfrm>
            <a:off x="5157570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558011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558011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P41200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72134" y="260648"/>
            <a:ext cx="3264362" cy="244827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 descr="P41201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3429000"/>
            <a:ext cx="3265200" cy="24489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m 14" descr="quadro.jpg"/>
          <p:cNvPicPr>
            <a:picLocks noChangeAspect="1"/>
          </p:cNvPicPr>
          <p:nvPr/>
        </p:nvPicPr>
        <p:blipFill>
          <a:blip r:embed="rId6" cstate="print"/>
          <a:srcRect l="2315" t="2497" r="1551" b="2617"/>
          <a:stretch>
            <a:fillRect/>
          </a:stretch>
        </p:blipFill>
        <p:spPr>
          <a:xfrm>
            <a:off x="179512" y="174830"/>
            <a:ext cx="4934443" cy="30243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6" name="Rectângulo 15"/>
          <p:cNvSpPr/>
          <p:nvPr/>
        </p:nvSpPr>
        <p:spPr>
          <a:xfrm>
            <a:off x="0" y="548680"/>
            <a:ext cx="9144000" cy="3096344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395536" y="689789"/>
            <a:ext cx="8424936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QUADRO INTERPRETATIVO	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800" dirty="0" smtClean="0">
              <a:solidFill>
                <a:schemeClr val="bg1"/>
              </a:solidFill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História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Significados</a:t>
            </a:r>
            <a:endParaRPr kumimoji="0" lang="pt-PT" sz="24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“Estórias”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4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Atributos</a:t>
            </a:r>
            <a:r>
              <a:rPr kumimoji="0" lang="pt-PT" sz="2400" b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de Significância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baseline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MENSAGENS</a:t>
            </a:r>
            <a:endParaRPr kumimoji="0" lang="pt-PT" sz="24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</p:txBody>
      </p:sp>
      <p:cxnSp>
        <p:nvCxnSpPr>
          <p:cNvPr id="18" name="Conexão recta 17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14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4" presetClass="entr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 l="7480"/>
          <a:stretch>
            <a:fillRect/>
          </a:stretch>
        </p:blipFill>
        <p:spPr>
          <a:xfrm>
            <a:off x="6669738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7092280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7092281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ângulo 9"/>
          <p:cNvSpPr/>
          <p:nvPr/>
        </p:nvSpPr>
        <p:spPr>
          <a:xfrm>
            <a:off x="0" y="548680"/>
            <a:ext cx="9144000" cy="5400600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95536" y="663079"/>
            <a:ext cx="84249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MENSAGENS DE ÉVORA</a:t>
            </a:r>
            <a:endParaRPr lang="pt-PT" sz="2800" dirty="0" smtClean="0">
              <a:solidFill>
                <a:schemeClr val="bg1"/>
              </a:solidFill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</p:txBody>
      </p:sp>
      <p:cxnSp>
        <p:nvCxnSpPr>
          <p:cNvPr id="12" name="Conexão recta 11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ângulo 12"/>
          <p:cNvSpPr/>
          <p:nvPr/>
        </p:nvSpPr>
        <p:spPr>
          <a:xfrm>
            <a:off x="395536" y="1340768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ATRIBUTOS DE SIGNIFICÂNCIA</a:t>
            </a:r>
            <a:endParaRPr lang="pt-PT" sz="1200" dirty="0">
              <a:latin typeface="Palatino Linotype" pitchFamily="18" charset="0"/>
            </a:endParaRPr>
          </a:p>
        </p:txBody>
      </p:sp>
      <p:sp>
        <p:nvSpPr>
          <p:cNvPr id="14" name="Rectângulo 13"/>
          <p:cNvSpPr/>
          <p:nvPr/>
        </p:nvSpPr>
        <p:spPr>
          <a:xfrm>
            <a:off x="323528" y="1765746"/>
            <a:ext cx="8640960" cy="312906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- 20000 anos de História, Território e Paisagem</a:t>
            </a:r>
            <a:b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</a:b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- Templo Romano</a:t>
            </a:r>
            <a:b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</a:b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- Anta Grande do Zambujeiro</a:t>
            </a: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- A escala humana</a:t>
            </a: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Uma cidade dos Descobrimentos </a:t>
            </a:r>
            <a:b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</a:br>
            <a:endParaRPr lang="pt-PT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dobe Arabic" pitchFamily="18" charset="-78"/>
            </a:endParaRP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A singularidade da polifonia da Catedral</a:t>
            </a:r>
            <a:b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</a:b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- Um espaço urbano de exceção</a:t>
            </a:r>
            <a:b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</a:b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-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Evora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 dos escritores, contadores de estórias e viajantes</a:t>
            </a: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- …</a:t>
            </a:r>
            <a:b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</a:br>
            <a:endParaRPr lang="pt-PT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dobe Arabic" pitchFamily="18" charset="-78"/>
            </a:endParaRPr>
          </a:p>
        </p:txBody>
      </p:sp>
      <p:sp>
        <p:nvSpPr>
          <p:cNvPr id="15" name="Rectângulo 14"/>
          <p:cNvSpPr/>
          <p:nvPr/>
        </p:nvSpPr>
        <p:spPr>
          <a:xfrm>
            <a:off x="0" y="119675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O HOMEM CONSTRÓI E DIFUNDE AS SUAS EXPRESSÕES CULTURAIS DE MÚLTIPLAS FORMAS.</a:t>
            </a:r>
            <a:endParaRPr lang="pt-P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251520" y="1699200"/>
            <a:ext cx="475252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SÃO VÁRIOS OS MEIOS PARA DOCUMENTAR A HISTÓRIA HUMANA</a:t>
            </a:r>
            <a:endParaRPr lang="pt-PT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pt-PT" dirty="0" smtClean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As cidades históricas, documentam em pedra e cal a matriz na qual as pessoas viveram durante séculos. </a:t>
            </a:r>
          </a:p>
          <a:p>
            <a:pPr>
              <a:buFontTx/>
              <a:buChar char="-"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 paisagem documenta o percurso do Homem desde as suas origens até à atualidade. </a:t>
            </a:r>
          </a:p>
          <a:p>
            <a:pPr>
              <a:buFontTx/>
              <a:buChar char="-"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 cultura imaterial documenta a história humana.</a:t>
            </a:r>
          </a:p>
          <a:p>
            <a:pPr>
              <a:buFontTx/>
              <a:buChar char="-"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 criação cultural e o ensino documentam a história humana.</a:t>
            </a:r>
            <a:endParaRPr lang="pt-PT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220072" y="1699200"/>
            <a:ext cx="374441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DIFUSÃO DA HISTÓRIA HUMANA</a:t>
            </a:r>
            <a:endParaRPr lang="pt-PT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pt-PT" sz="1600" dirty="0" smtClean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  <a:p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O Centro Histórico de Évora foi classificado pela UNESCO por representar “o melhor exemplo de uma cidade portuguesa da idade do ouro (Século XVI)” e também porque “a sua paisagem urbana permite compreender a influência da arquitetura portuguesa no Mundo”. Apresenta, no entanto, um conjunto vasto de monumentos de várias épocas e estilos, notáveis por si só.</a:t>
            </a:r>
            <a:endParaRPr lang="pt-P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15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  <p:bldP spid="13" grpId="1"/>
      <p:bldP spid="14" grpId="0"/>
      <p:bldP spid="14" grpId="1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ângulo 19"/>
          <p:cNvSpPr/>
          <p:nvPr/>
        </p:nvSpPr>
        <p:spPr>
          <a:xfrm>
            <a:off x="0" y="548680"/>
            <a:ext cx="9144000" cy="5400600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395536" y="620688"/>
            <a:ext cx="84249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DIRETÓRIO DE ATRAÇÕES TURÍSTICAS</a:t>
            </a:r>
            <a:endParaRPr lang="pt-PT" sz="2800" dirty="0" smtClean="0">
              <a:solidFill>
                <a:schemeClr val="bg1"/>
              </a:solidFill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</p:txBody>
      </p:sp>
      <p:cxnSp>
        <p:nvCxnSpPr>
          <p:cNvPr id="22" name="Conexão recta 21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ângulo 22"/>
          <p:cNvSpPr/>
          <p:nvPr/>
        </p:nvSpPr>
        <p:spPr>
          <a:xfrm>
            <a:off x="396552" y="1383159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6695"/>
            <a:r>
              <a:rPr lang="pt-P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Times New Roman" pitchFamily="18" charset="0"/>
              </a:rPr>
              <a:t>Págs.</a:t>
            </a:r>
            <a:endParaRPr lang="pt-PT" sz="20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Times New Roman" pitchFamily="18" charset="0"/>
            </a:endParaRPr>
          </a:p>
        </p:txBody>
      </p:sp>
      <p:pic>
        <p:nvPicPr>
          <p:cNvPr id="26" name="Imagem 25" descr="Templ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9796" y="1628800"/>
            <a:ext cx="2852724" cy="40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pic>
        <p:nvPicPr>
          <p:cNvPr id="25" name="Imagem 24" descr="Oss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34289" y="1628800"/>
            <a:ext cx="2854135" cy="4032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pic>
        <p:nvPicPr>
          <p:cNvPr id="24" name="Imagem 23" descr="Muralha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94762" y="1628800"/>
            <a:ext cx="2857558" cy="40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pic>
        <p:nvPicPr>
          <p:cNvPr id="27" name="Imagem 26" descr="Unisersidad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83384" y="1628800"/>
            <a:ext cx="2844800" cy="40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pic>
        <p:nvPicPr>
          <p:cNvPr id="28" name="Imagem 27" descr="cromelequ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52875" y="1629248"/>
            <a:ext cx="2851173" cy="40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pic>
        <p:nvPicPr>
          <p:cNvPr id="29" name="Imagem 28" descr="cap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99592" y="1628800"/>
            <a:ext cx="2857559" cy="40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sp>
        <p:nvSpPr>
          <p:cNvPr id="18" name="CaixaDeTexto 17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16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1259632" y="116088"/>
            <a:ext cx="7992888" cy="6049216"/>
            <a:chOff x="522000" y="332656"/>
            <a:chExt cx="8622000" cy="6525344"/>
          </a:xfrm>
        </p:grpSpPr>
        <p:pic>
          <p:nvPicPr>
            <p:cNvPr id="19" name="Imagem 18" descr="Zonas.jpg"/>
            <p:cNvPicPr>
              <a:picLocks noChangeAspect="1"/>
            </p:cNvPicPr>
            <p:nvPr/>
          </p:nvPicPr>
          <p:blipFill>
            <a:blip r:embed="rId2" cstate="screen">
              <a:lum/>
            </a:blip>
            <a:stretch>
              <a:fillRect/>
            </a:stretch>
          </p:blipFill>
          <p:spPr>
            <a:xfrm>
              <a:off x="522000" y="378000"/>
              <a:ext cx="8100000" cy="6480000"/>
            </a:xfrm>
            <a:prstGeom prst="rect">
              <a:avLst/>
            </a:prstGeom>
          </p:spPr>
        </p:pic>
        <p:sp>
          <p:nvSpPr>
            <p:cNvPr id="20" name="CaixaDeTexto 19"/>
            <p:cNvSpPr txBox="1"/>
            <p:nvPr/>
          </p:nvSpPr>
          <p:spPr>
            <a:xfrm>
              <a:off x="2771800" y="548680"/>
              <a:ext cx="1008112" cy="523210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pt-PT" sz="1400" dirty="0" smtClean="0">
                  <a:latin typeface="Agency FB" pitchFamily="34" charset="0"/>
                </a:rPr>
                <a:t>R114-4 Arraiolos</a:t>
              </a:r>
              <a:endParaRPr lang="pt-PT" sz="1400" dirty="0">
                <a:latin typeface="Agency FB" pitchFamily="34" charset="0"/>
              </a:endParaRP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6372200" y="332656"/>
              <a:ext cx="2016225" cy="738664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pt-PT" sz="1400" dirty="0" smtClean="0">
                  <a:latin typeface="Agency FB" pitchFamily="34" charset="0"/>
                </a:rPr>
                <a:t>N18|E802|IP2</a:t>
              </a:r>
            </a:p>
            <a:p>
              <a:r>
                <a:rPr lang="pt-PT" sz="1400" dirty="0" smtClean="0">
                  <a:latin typeface="Agency FB" pitchFamily="34" charset="0"/>
                </a:rPr>
                <a:t>Estremoz</a:t>
              </a:r>
            </a:p>
            <a:p>
              <a:r>
                <a:rPr lang="pt-PT" sz="1400" dirty="0" smtClean="0">
                  <a:latin typeface="Agency FB" pitchFamily="34" charset="0"/>
                </a:rPr>
                <a:t>Espanha</a:t>
              </a:r>
              <a:endParaRPr lang="pt-PT" sz="1400" dirty="0">
                <a:latin typeface="Agency FB" pitchFamily="34" charset="0"/>
              </a:endParaRPr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6732240" y="1844824"/>
              <a:ext cx="2016225" cy="523220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pt-PT" sz="1400" dirty="0" smtClean="0">
                  <a:latin typeface="Agency FB" pitchFamily="34" charset="0"/>
                </a:rPr>
                <a:t>N254</a:t>
              </a:r>
            </a:p>
            <a:p>
              <a:r>
                <a:rPr lang="pt-PT" sz="1400" dirty="0" smtClean="0">
                  <a:latin typeface="Agency FB" pitchFamily="34" charset="0"/>
                </a:rPr>
                <a:t>Redondo</a:t>
              </a: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7956376" y="4941168"/>
              <a:ext cx="1187624" cy="738654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pt-PT" sz="1400" dirty="0" smtClean="0">
                  <a:latin typeface="Agency FB" pitchFamily="34" charset="0"/>
                </a:rPr>
                <a:t>N256</a:t>
              </a:r>
            </a:p>
            <a:p>
              <a:r>
                <a:rPr lang="pt-PT" sz="1400" dirty="0" smtClean="0">
                  <a:latin typeface="Agency FB" pitchFamily="34" charset="0"/>
                </a:rPr>
                <a:t>Reguengos </a:t>
              </a:r>
            </a:p>
            <a:p>
              <a:r>
                <a:rPr lang="pt-PT" sz="1400" dirty="0" smtClean="0">
                  <a:latin typeface="Agency FB" pitchFamily="34" charset="0"/>
                </a:rPr>
                <a:t>de Monsaraz</a:t>
              </a:r>
              <a:endParaRPr lang="pt-PT" sz="1400" dirty="0">
                <a:latin typeface="Agency FB" pitchFamily="34" charset="0"/>
              </a:endParaRPr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6588224" y="6334780"/>
              <a:ext cx="2016225" cy="523220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pt-PT" sz="1400" dirty="0" smtClean="0">
                  <a:latin typeface="Agency FB" pitchFamily="34" charset="0"/>
                </a:rPr>
                <a:t>N18|E802|IP2</a:t>
              </a:r>
            </a:p>
            <a:p>
              <a:r>
                <a:rPr lang="pt-PT" sz="1400" dirty="0" smtClean="0">
                  <a:latin typeface="Agency FB" pitchFamily="34" charset="0"/>
                </a:rPr>
                <a:t>Beja</a:t>
              </a:r>
              <a:endParaRPr lang="pt-PT" sz="1400" dirty="0">
                <a:latin typeface="Agency FB" pitchFamily="34" charset="0"/>
              </a:endParaRPr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899592" y="5877272"/>
              <a:ext cx="2016225" cy="523220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pt-PT" sz="1400" dirty="0" smtClean="0">
                  <a:latin typeface="Agency FB" pitchFamily="34" charset="0"/>
                </a:rPr>
                <a:t>N380</a:t>
              </a:r>
            </a:p>
            <a:p>
              <a:r>
                <a:rPr lang="pt-PT" sz="1400" dirty="0" smtClean="0">
                  <a:latin typeface="Agency FB" pitchFamily="34" charset="0"/>
                </a:rPr>
                <a:t>Alcáçovas</a:t>
              </a:r>
              <a:endParaRPr lang="pt-PT" sz="1400" dirty="0">
                <a:latin typeface="Agency FB" pitchFamily="34" charset="0"/>
              </a:endParaRPr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827584" y="1772816"/>
              <a:ext cx="2016225" cy="738664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pt-PT" sz="1400" dirty="0" smtClean="0">
                  <a:latin typeface="Agency FB" pitchFamily="34" charset="0"/>
                </a:rPr>
                <a:t>N114</a:t>
              </a:r>
            </a:p>
            <a:p>
              <a:r>
                <a:rPr lang="pt-PT" sz="1400" dirty="0" smtClean="0">
                  <a:latin typeface="Agency FB" pitchFamily="34" charset="0"/>
                </a:rPr>
                <a:t>Montemor-o-Novo</a:t>
              </a:r>
            </a:p>
            <a:p>
              <a:r>
                <a:rPr lang="pt-PT" sz="1400" dirty="0" smtClean="0">
                  <a:latin typeface="Agency FB" pitchFamily="34" charset="0"/>
                </a:rPr>
                <a:t>Lisboa</a:t>
              </a:r>
              <a:endParaRPr lang="pt-PT" sz="1400" dirty="0">
                <a:latin typeface="Agency FB" pitchFamily="34" charset="0"/>
              </a:endParaRPr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2699792" y="6334780"/>
              <a:ext cx="2016225" cy="523220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pt-PT" sz="1400" dirty="0" smtClean="0">
                  <a:latin typeface="Agency FB" pitchFamily="34" charset="0"/>
                </a:rPr>
                <a:t>R254</a:t>
              </a:r>
            </a:p>
            <a:p>
              <a:r>
                <a:rPr lang="pt-PT" sz="1400" dirty="0" smtClean="0">
                  <a:latin typeface="Agency FB" pitchFamily="34" charset="0"/>
                </a:rPr>
                <a:t>Viana do Alentejo</a:t>
              </a:r>
              <a:endParaRPr lang="pt-PT" sz="1400" dirty="0">
                <a:latin typeface="Agency FB" pitchFamily="34" charset="0"/>
              </a:endParaRPr>
            </a:p>
          </p:txBody>
        </p:sp>
      </p:grpSp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m 27" descr="PLANTA_PARQUES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115616" y="240831"/>
            <a:ext cx="7992000" cy="599648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Rectângulo 10"/>
          <p:cNvSpPr/>
          <p:nvPr/>
        </p:nvSpPr>
        <p:spPr>
          <a:xfrm>
            <a:off x="0" y="548680"/>
            <a:ext cx="4211960" cy="792088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5496" y="581198"/>
            <a:ext cx="84249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MAPEAMENTO DE ZONAS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E SECTORES</a:t>
            </a:r>
          </a:p>
        </p:txBody>
      </p:sp>
      <p:cxnSp>
        <p:nvCxnSpPr>
          <p:cNvPr id="13" name="Conexão recta 12"/>
          <p:cNvCxnSpPr/>
          <p:nvPr/>
        </p:nvCxnSpPr>
        <p:spPr>
          <a:xfrm>
            <a:off x="0" y="1196752"/>
            <a:ext cx="421196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17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xão recta 12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cta 1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m 18" descr="UNESCO_WHC_Logo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20" name="Conexão recta 19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xão recta 20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xão recta 2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ângulo 24"/>
          <p:cNvSpPr/>
          <p:nvPr/>
        </p:nvSpPr>
        <p:spPr>
          <a:xfrm>
            <a:off x="0" y="548680"/>
            <a:ext cx="9144000" cy="5400600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395536" y="673531"/>
            <a:ext cx="84249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PRODUTOS DE USO PÚBLICO</a:t>
            </a:r>
            <a:endParaRPr lang="pt-PT" sz="2800" dirty="0" smtClean="0">
              <a:solidFill>
                <a:schemeClr val="bg1"/>
              </a:solidFill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</p:txBody>
      </p:sp>
      <p:cxnSp>
        <p:nvCxnSpPr>
          <p:cNvPr id="27" name="Conexão recta 26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ângulo 27"/>
          <p:cNvSpPr/>
          <p:nvPr/>
        </p:nvSpPr>
        <p:spPr>
          <a:xfrm>
            <a:off x="179512" y="1383159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6695">
              <a:buFont typeface="Wingdings" pitchFamily="2" charset="2"/>
              <a:buChar char="§"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Género de visitantes, </a:t>
            </a:r>
          </a:p>
          <a:p>
            <a:pPr indent="-226695">
              <a:buFont typeface="Wingdings" pitchFamily="2" charset="2"/>
              <a:buChar char="§"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Mapeamento de Sectores, </a:t>
            </a:r>
          </a:p>
          <a:p>
            <a:pPr indent="-226695">
              <a:buFont typeface="Wingdings" pitchFamily="2" charset="2"/>
              <a:buChar char="§"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Atrações, </a:t>
            </a:r>
          </a:p>
          <a:p>
            <a:pPr indent="-226695">
              <a:buFont typeface="Wingdings" pitchFamily="2" charset="2"/>
              <a:buChar char="§"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Mensagens interpretativas, </a:t>
            </a:r>
          </a:p>
          <a:p>
            <a:pPr indent="-226695">
              <a:buFont typeface="Wingdings" pitchFamily="2" charset="2"/>
              <a:buChar char="§"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Objetivos de gestão, </a:t>
            </a:r>
          </a:p>
          <a:p>
            <a:pPr indent="-226695">
              <a:buFont typeface="Wingdings" pitchFamily="2" charset="2"/>
              <a:buChar char="§"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Adobe Arabic" pitchFamily="18" charset="-78"/>
              </a:rPr>
              <a:t>Estratégia</a:t>
            </a:r>
            <a:endParaRPr lang="pt-PT" sz="2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cs typeface="Adobe Arabic" pitchFamily="18" charset="-78"/>
            </a:endParaRPr>
          </a:p>
        </p:txBody>
      </p:sp>
      <p:pic>
        <p:nvPicPr>
          <p:cNvPr id="29" name="Imagem 28" descr="visita 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212976"/>
            <a:ext cx="4283968" cy="3029918"/>
          </a:xfrm>
          <a:prstGeom prst="rect">
            <a:avLst/>
          </a:prstGeom>
          <a:ln w="31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</p:pic>
      <p:pic>
        <p:nvPicPr>
          <p:cNvPr id="30" name="Imagem 29" descr="visita 4.jpg"/>
          <p:cNvPicPr>
            <a:picLocks noChangeAspect="1"/>
          </p:cNvPicPr>
          <p:nvPr/>
        </p:nvPicPr>
        <p:blipFill>
          <a:blip r:embed="rId4" cstate="print">
            <a:lum contrast="25000"/>
          </a:blip>
          <a:stretch>
            <a:fillRect/>
          </a:stretch>
        </p:blipFill>
        <p:spPr>
          <a:xfrm>
            <a:off x="4427984" y="2702150"/>
            <a:ext cx="4284000" cy="3031106"/>
          </a:xfrm>
          <a:prstGeom prst="rect">
            <a:avLst/>
          </a:prstGeom>
          <a:ln w="31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</p:pic>
      <p:pic>
        <p:nvPicPr>
          <p:cNvPr id="31" name="Imagem 30" descr="visita5.jpg"/>
          <p:cNvPicPr>
            <a:picLocks noChangeAspect="1"/>
          </p:cNvPicPr>
          <p:nvPr/>
        </p:nvPicPr>
        <p:blipFill>
          <a:blip r:embed="rId5" cstate="print">
            <a:lum contrast="25000"/>
          </a:blip>
          <a:stretch>
            <a:fillRect/>
          </a:stretch>
        </p:blipFill>
        <p:spPr>
          <a:xfrm>
            <a:off x="4427984" y="2202888"/>
            <a:ext cx="4284000" cy="3026312"/>
          </a:xfrm>
          <a:prstGeom prst="rect">
            <a:avLst/>
          </a:prstGeom>
          <a:ln w="31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</p:pic>
      <p:pic>
        <p:nvPicPr>
          <p:cNvPr id="32" name="Imagem 31" descr="visita3.jpg"/>
          <p:cNvPicPr>
            <a:picLocks noChangeAspect="1"/>
          </p:cNvPicPr>
          <p:nvPr/>
        </p:nvPicPr>
        <p:blipFill>
          <a:blip r:embed="rId6" cstate="print">
            <a:lum contrast="25000"/>
          </a:blip>
          <a:stretch>
            <a:fillRect/>
          </a:stretch>
        </p:blipFill>
        <p:spPr>
          <a:xfrm>
            <a:off x="4427984" y="1691229"/>
            <a:ext cx="4284000" cy="3033915"/>
          </a:xfrm>
          <a:prstGeom prst="rect">
            <a:avLst/>
          </a:prstGeom>
          <a:ln w="31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</p:pic>
      <p:pic>
        <p:nvPicPr>
          <p:cNvPr id="33" name="Imagem 32" descr="visita2.jpg"/>
          <p:cNvPicPr>
            <a:picLocks noChangeAspect="1"/>
          </p:cNvPicPr>
          <p:nvPr/>
        </p:nvPicPr>
        <p:blipFill>
          <a:blip r:embed="rId7" cstate="print">
            <a:lum contrast="25000"/>
          </a:blip>
          <a:stretch>
            <a:fillRect/>
          </a:stretch>
        </p:blipFill>
        <p:spPr>
          <a:xfrm>
            <a:off x="4427984" y="1119961"/>
            <a:ext cx="4284000" cy="3029119"/>
          </a:xfrm>
          <a:prstGeom prst="rect">
            <a:avLst/>
          </a:prstGeom>
          <a:ln w="31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</p:pic>
      <p:pic>
        <p:nvPicPr>
          <p:cNvPr id="34" name="Imagem 33" descr="visita1.jpg"/>
          <p:cNvPicPr>
            <a:picLocks noChangeAspect="1"/>
          </p:cNvPicPr>
          <p:nvPr/>
        </p:nvPicPr>
        <p:blipFill>
          <a:blip r:embed="rId8" cstate="print">
            <a:lum bright="-40000" contrast="25000"/>
          </a:blip>
          <a:stretch>
            <a:fillRect/>
          </a:stretch>
        </p:blipFill>
        <p:spPr>
          <a:xfrm>
            <a:off x="4392456" y="548680"/>
            <a:ext cx="4284000" cy="3024330"/>
          </a:xfrm>
          <a:prstGeom prst="rect">
            <a:avLst/>
          </a:prstGeom>
          <a:scene3d>
            <a:camera prst="perspectiveRelaxed"/>
            <a:lightRig rig="threePt" dir="t"/>
          </a:scene3d>
        </p:spPr>
      </p:pic>
      <p:sp>
        <p:nvSpPr>
          <p:cNvPr id="22" name="CaixaDeTexto 21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18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4" presetClass="entr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m 50" descr="seminario_european.jpg"/>
          <p:cNvPicPr>
            <a:picLocks noChangeAspect="1"/>
          </p:cNvPicPr>
          <p:nvPr/>
        </p:nvPicPr>
        <p:blipFill>
          <a:blip r:embed="rId2" cstate="print"/>
          <a:srcRect b="65361"/>
          <a:stretch>
            <a:fillRect/>
          </a:stretch>
        </p:blipFill>
        <p:spPr>
          <a:xfrm>
            <a:off x="3203848" y="3933056"/>
            <a:ext cx="2944800" cy="1448598"/>
          </a:xfrm>
          <a:prstGeom prst="rect">
            <a:avLst/>
          </a:prstGeom>
        </p:spPr>
      </p:pic>
      <p:pic>
        <p:nvPicPr>
          <p:cNvPr id="42" name="Imagem 41" descr="temps-31012013.jpg"/>
          <p:cNvPicPr>
            <a:picLocks noChangeAspect="1"/>
          </p:cNvPicPr>
          <p:nvPr/>
        </p:nvPicPr>
        <p:blipFill>
          <a:blip r:embed="rId3" cstate="print"/>
          <a:srcRect t="-1" b="70076"/>
          <a:stretch>
            <a:fillRect/>
          </a:stretch>
        </p:blipFill>
        <p:spPr>
          <a:xfrm>
            <a:off x="107504" y="116632"/>
            <a:ext cx="2943225" cy="1368152"/>
          </a:xfrm>
          <a:prstGeom prst="rect">
            <a:avLst/>
          </a:prstGeom>
        </p:spPr>
      </p:pic>
      <p:pic>
        <p:nvPicPr>
          <p:cNvPr id="43" name="Imagem 42" descr="digitalizar0016.jpg"/>
          <p:cNvPicPr>
            <a:picLocks noChangeAspect="1"/>
          </p:cNvPicPr>
          <p:nvPr/>
        </p:nvPicPr>
        <p:blipFill>
          <a:blip r:embed="rId4" cstate="print"/>
          <a:srcRect t="3035" b="2798"/>
          <a:stretch>
            <a:fillRect/>
          </a:stretch>
        </p:blipFill>
        <p:spPr>
          <a:xfrm>
            <a:off x="3131840" y="116632"/>
            <a:ext cx="5832648" cy="583264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4" name="Imagem 43" descr="Die-Presse-27032013.jpg"/>
          <p:cNvPicPr>
            <a:picLocks noChangeAspect="1"/>
          </p:cNvPicPr>
          <p:nvPr/>
        </p:nvPicPr>
        <p:blipFill>
          <a:blip r:embed="rId5" cstate="print"/>
          <a:srcRect t="8214" b="62217"/>
          <a:stretch>
            <a:fillRect/>
          </a:stretch>
        </p:blipFill>
        <p:spPr>
          <a:xfrm>
            <a:off x="107503" y="1700808"/>
            <a:ext cx="2944800" cy="1296144"/>
          </a:xfrm>
          <a:prstGeom prst="rect">
            <a:avLst/>
          </a:prstGeom>
        </p:spPr>
      </p:pic>
      <p:grpSp>
        <p:nvGrpSpPr>
          <p:cNvPr id="47" name="Grupo 46"/>
          <p:cNvGrpSpPr/>
          <p:nvPr/>
        </p:nvGrpSpPr>
        <p:grpSpPr>
          <a:xfrm>
            <a:off x="107504" y="3140968"/>
            <a:ext cx="2944800" cy="1152128"/>
            <a:chOff x="107504" y="3140968"/>
            <a:chExt cx="2944800" cy="1152128"/>
          </a:xfrm>
        </p:grpSpPr>
        <p:pic>
          <p:nvPicPr>
            <p:cNvPr id="45" name="Imagem 44" descr="NFE5125052c45bba.jpg"/>
            <p:cNvPicPr>
              <a:picLocks noChangeAspect="1"/>
            </p:cNvPicPr>
            <p:nvPr/>
          </p:nvPicPr>
          <p:blipFill>
            <a:blip r:embed="rId6" cstate="print"/>
            <a:srcRect b="81191"/>
            <a:stretch>
              <a:fillRect/>
            </a:stretch>
          </p:blipFill>
          <p:spPr>
            <a:xfrm>
              <a:off x="107504" y="3140968"/>
              <a:ext cx="2944800" cy="790963"/>
            </a:xfrm>
            <a:prstGeom prst="rect">
              <a:avLst/>
            </a:prstGeom>
          </p:spPr>
        </p:pic>
        <p:pic>
          <p:nvPicPr>
            <p:cNvPr id="46" name="Imagem 45" descr="NFE5125052c45bba.jpg"/>
            <p:cNvPicPr>
              <a:picLocks noChangeAspect="1"/>
            </p:cNvPicPr>
            <p:nvPr/>
          </p:nvPicPr>
          <p:blipFill>
            <a:blip r:embed="rId6" cstate="print"/>
            <a:srcRect t="62403" b="30747"/>
            <a:stretch>
              <a:fillRect/>
            </a:stretch>
          </p:blipFill>
          <p:spPr>
            <a:xfrm>
              <a:off x="107504" y="4005064"/>
              <a:ext cx="2944800" cy="288032"/>
            </a:xfrm>
            <a:prstGeom prst="rect">
              <a:avLst/>
            </a:prstGeom>
          </p:spPr>
        </p:pic>
      </p:grpSp>
      <p:grpSp>
        <p:nvGrpSpPr>
          <p:cNvPr id="50" name="Grupo 49"/>
          <p:cNvGrpSpPr/>
          <p:nvPr/>
        </p:nvGrpSpPr>
        <p:grpSpPr>
          <a:xfrm>
            <a:off x="179512" y="4365104"/>
            <a:ext cx="2952328" cy="1512168"/>
            <a:chOff x="3124312" y="4221088"/>
            <a:chExt cx="2952328" cy="1512168"/>
          </a:xfrm>
        </p:grpSpPr>
        <p:pic>
          <p:nvPicPr>
            <p:cNvPr id="48" name="Imagem 47" descr="pqis-15042013.jpg"/>
            <p:cNvPicPr>
              <a:picLocks noChangeAspect="1"/>
            </p:cNvPicPr>
            <p:nvPr/>
          </p:nvPicPr>
          <p:blipFill>
            <a:blip r:embed="rId7" cstate="print"/>
            <a:srcRect t="-399" b="89374"/>
            <a:stretch>
              <a:fillRect/>
            </a:stretch>
          </p:blipFill>
          <p:spPr>
            <a:xfrm>
              <a:off x="3131840" y="4221088"/>
              <a:ext cx="2944800" cy="479497"/>
            </a:xfrm>
            <a:prstGeom prst="rect">
              <a:avLst/>
            </a:prstGeom>
          </p:spPr>
        </p:pic>
        <p:pic>
          <p:nvPicPr>
            <p:cNvPr id="49" name="Imagem 48" descr="pqis-15042013.jpg"/>
            <p:cNvPicPr>
              <a:picLocks noChangeAspect="1"/>
            </p:cNvPicPr>
            <p:nvPr/>
          </p:nvPicPr>
          <p:blipFill>
            <a:blip r:embed="rId7" cstate="print"/>
            <a:srcRect t="22759" r="59665" b="54062"/>
            <a:stretch>
              <a:fillRect/>
            </a:stretch>
          </p:blipFill>
          <p:spPr>
            <a:xfrm>
              <a:off x="3124312" y="4725144"/>
              <a:ext cx="1187773" cy="1008112"/>
            </a:xfrm>
            <a:prstGeom prst="rect">
              <a:avLst/>
            </a:prstGeom>
          </p:spPr>
        </p:pic>
      </p:grpSp>
      <p:cxnSp>
        <p:nvCxnSpPr>
          <p:cNvPr id="53" name="Conexão recta 52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xão recta 55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aixaDeTexto 60"/>
          <p:cNvSpPr txBox="1"/>
          <p:nvPr/>
        </p:nvSpPr>
        <p:spPr>
          <a:xfrm>
            <a:off x="395536" y="6053226"/>
            <a:ext cx="216024" cy="400110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sz="2000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1</a:t>
            </a:r>
            <a:endParaRPr lang="pt-PT" sz="2000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  <p:sp>
        <p:nvSpPr>
          <p:cNvPr id="15" name="Rectângulo 14"/>
          <p:cNvSpPr/>
          <p:nvPr/>
        </p:nvSpPr>
        <p:spPr>
          <a:xfrm>
            <a:off x="0" y="548680"/>
            <a:ext cx="9144000" cy="3240360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95536" y="805354"/>
            <a:ext cx="612068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EM PORTUGAL: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PIB caiu – 4,5%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pt-PT" sz="24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Investimento</a:t>
            </a:r>
            <a:r>
              <a:rPr kumimoji="0" lang="pt-PT" sz="2400" b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 decresceu cerca de 30%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Taxa de desemprego- 15,5%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4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Receita de Évora decresceu cerca de 19%</a:t>
            </a:r>
            <a:endParaRPr kumimoji="0" lang="pt-PT" sz="24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</p:txBody>
      </p:sp>
      <p:cxnSp>
        <p:nvCxnSpPr>
          <p:cNvPr id="17" name="Conexão recta 16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4" presetClass="entr" presetSubtype="0" ac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xão recta 6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UNESCO_WHC_Logo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11" name="Conexão recta 10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cta 11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 descr="18 04 12 LogotipoHumanoEVR 25 097.jpg"/>
          <p:cNvPicPr>
            <a:picLocks noChangeAspect="1"/>
          </p:cNvPicPr>
          <p:nvPr/>
        </p:nvPicPr>
        <p:blipFill>
          <a:blip r:embed="rId3" cstate="print"/>
          <a:srcRect l="13593"/>
          <a:stretch>
            <a:fillRect/>
          </a:stretch>
        </p:blipFill>
        <p:spPr>
          <a:xfrm>
            <a:off x="1403648" y="188641"/>
            <a:ext cx="7632849" cy="590465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ângulo 14"/>
          <p:cNvSpPr/>
          <p:nvPr/>
        </p:nvSpPr>
        <p:spPr>
          <a:xfrm>
            <a:off x="0" y="548680"/>
            <a:ext cx="9144000" cy="4032448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95536" y="692696"/>
            <a:ext cx="42484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CONSULTA PÚBLICA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Comunidades estratégicas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Visitantes</a:t>
            </a:r>
          </a:p>
        </p:txBody>
      </p:sp>
      <p:cxnSp>
        <p:nvCxnSpPr>
          <p:cNvPr id="17" name="Conexão recta 16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4895528" y="690369"/>
            <a:ext cx="4248472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MONITORIZAÇÃO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Participantes determinam: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Indicadores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Condições mínimas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Limites de mudanças aceitáveis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pt-PT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BASEADO NA EXPERIMENTAÇÃO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E APRENDIZAGEM INTERATIVAS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19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foto%20bonecos1.jpg"/>
          <p:cNvPicPr>
            <a:picLocks noChangeAspect="1"/>
          </p:cNvPicPr>
          <p:nvPr/>
        </p:nvPicPr>
        <p:blipFill>
          <a:blip r:embed="rId3" cstate="print"/>
          <a:srcRect l="5415" r="13469"/>
          <a:stretch>
            <a:fillRect/>
          </a:stretch>
        </p:blipFill>
        <p:spPr>
          <a:xfrm>
            <a:off x="1331640" y="188640"/>
            <a:ext cx="7551779" cy="590465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ângulo 10"/>
          <p:cNvSpPr/>
          <p:nvPr/>
        </p:nvSpPr>
        <p:spPr>
          <a:xfrm>
            <a:off x="0" y="548680"/>
            <a:ext cx="9144000" cy="4032448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95536" y="692696"/>
            <a:ext cx="42484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REGULAMENTOS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Estabelecidas por consenso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entre todos os parceiros</a:t>
            </a:r>
          </a:p>
        </p:txBody>
      </p:sp>
      <p:cxnSp>
        <p:nvCxnSpPr>
          <p:cNvPr id="13" name="Conexão recta 12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211960" y="697920"/>
            <a:ext cx="532859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CALENDÁRIO de ACTIVIDADES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“Quem?”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“O quê?”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“Quando?”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20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money-hands-giving-thumbs-up-gesture-cartoon-24181640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63888" y="1556792"/>
            <a:ext cx="5342142" cy="4554176"/>
          </a:xfrm>
          <a:prstGeom prst="snip2DiagRect">
            <a:avLst/>
          </a:prstGeom>
        </p:spPr>
      </p:pic>
      <p:cxnSp>
        <p:nvCxnSpPr>
          <p:cNvPr id="14" name="Conexão recta 1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ângulo 15"/>
          <p:cNvSpPr/>
          <p:nvPr/>
        </p:nvSpPr>
        <p:spPr>
          <a:xfrm>
            <a:off x="0" y="548680"/>
            <a:ext cx="9144000" cy="5400600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467544" y="2082914"/>
            <a:ext cx="84249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PLANO FINANCEIRO	</a:t>
            </a:r>
            <a:endParaRPr lang="pt-PT" sz="3200" dirty="0" smtClean="0">
              <a:solidFill>
                <a:schemeClr val="bg1"/>
              </a:solidFill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</p:txBody>
      </p:sp>
      <p:cxnSp>
        <p:nvCxnSpPr>
          <p:cNvPr id="18" name="Conexão recta 17"/>
          <p:cNvCxnSpPr/>
          <p:nvPr/>
        </p:nvCxnSpPr>
        <p:spPr>
          <a:xfrm>
            <a:off x="0" y="191683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xão recta 19"/>
          <p:cNvCxnSpPr/>
          <p:nvPr/>
        </p:nvCxnSpPr>
        <p:spPr>
          <a:xfrm>
            <a:off x="0" y="2708920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xão recta 20"/>
          <p:cNvCxnSpPr/>
          <p:nvPr/>
        </p:nvCxnSpPr>
        <p:spPr>
          <a:xfrm>
            <a:off x="0" y="3501008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xão recta 21"/>
          <p:cNvCxnSpPr/>
          <p:nvPr/>
        </p:nvCxnSpPr>
        <p:spPr>
          <a:xfrm>
            <a:off x="0" y="4365104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468000" y="2875002"/>
            <a:ext cx="84249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PREPARAÇÃO DOCUMENTAL</a:t>
            </a:r>
            <a:endParaRPr lang="pt-PT" sz="3200" dirty="0" smtClean="0">
              <a:solidFill>
                <a:schemeClr val="bg1"/>
              </a:solidFill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467544" y="3645023"/>
            <a:ext cx="84249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IMPLEMENTAÇÃO  </a:t>
            </a:r>
            <a:r>
              <a:rPr lang="pt-P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-  </a:t>
            </a:r>
            <a:r>
              <a:rPr lang="pt-P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versão 1.0. (do plano continuamente atualizado)</a:t>
            </a:r>
            <a:endParaRPr lang="pt-PT" sz="1400" dirty="0" smtClean="0">
              <a:solidFill>
                <a:schemeClr val="bg1"/>
              </a:solidFill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21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m 20" descr="DSC_0057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4932040" y="116632"/>
            <a:ext cx="4032448" cy="602377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ângulo 21"/>
          <p:cNvSpPr/>
          <p:nvPr/>
        </p:nvSpPr>
        <p:spPr>
          <a:xfrm>
            <a:off x="0" y="548680"/>
            <a:ext cx="9144000" cy="936104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395536" y="674693"/>
            <a:ext cx="84249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ENVOLVIMENTO DOS CIDADÃOS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itchFamily="18" charset="-78"/>
              <a:ea typeface="Adobe Fan Heiti Std B" pitchFamily="34" charset="-128"/>
              <a:cs typeface="Adobe Arabic" pitchFamily="18" charset="-78"/>
            </a:endParaRPr>
          </a:p>
        </p:txBody>
      </p:sp>
      <p:cxnSp>
        <p:nvCxnSpPr>
          <p:cNvPr id="24" name="Conexão recta 23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m 26" descr="JMR 246.jpg"/>
          <p:cNvPicPr>
            <a:picLocks noChangeAspect="1"/>
          </p:cNvPicPr>
          <p:nvPr/>
        </p:nvPicPr>
        <p:blipFill>
          <a:blip r:embed="rId4" cstate="print">
            <a:lum bright="15000"/>
          </a:blip>
          <a:srcRect l="24826" r="7864"/>
          <a:stretch>
            <a:fillRect/>
          </a:stretch>
        </p:blipFill>
        <p:spPr>
          <a:xfrm>
            <a:off x="1403648" y="2348880"/>
            <a:ext cx="3384376" cy="377062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aixaDeTexto 12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22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4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4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4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DSC_0057.JPG"/>
          <p:cNvPicPr>
            <a:picLocks noChangeAspect="1"/>
          </p:cNvPicPr>
          <p:nvPr/>
        </p:nvPicPr>
        <p:blipFill>
          <a:blip r:embed="rId3" cstate="print"/>
          <a:srcRect l="8197"/>
          <a:stretch>
            <a:fillRect/>
          </a:stretch>
        </p:blipFill>
        <p:spPr>
          <a:xfrm>
            <a:off x="4932040" y="571283"/>
            <a:ext cx="4032448" cy="5571127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ângulo 10"/>
          <p:cNvSpPr/>
          <p:nvPr/>
        </p:nvSpPr>
        <p:spPr>
          <a:xfrm>
            <a:off x="0" y="548680"/>
            <a:ext cx="9144000" cy="936104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3" name="Conexão recta 12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 descr="JMR 246.jpg"/>
          <p:cNvPicPr>
            <a:picLocks noChangeAspect="1"/>
          </p:cNvPicPr>
          <p:nvPr/>
        </p:nvPicPr>
        <p:blipFill>
          <a:blip r:embed="rId4" cstate="print"/>
          <a:srcRect l="2131" r="44594"/>
          <a:stretch>
            <a:fillRect/>
          </a:stretch>
        </p:blipFill>
        <p:spPr>
          <a:xfrm>
            <a:off x="1259632" y="1569289"/>
            <a:ext cx="3600400" cy="4524007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aixaDeTexto 14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23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95536" y="674693"/>
            <a:ext cx="84249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ENVOLVIMENTO DOS CIDADÃOS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itchFamily="18" charset="-78"/>
              <a:ea typeface="Adobe Fan Heiti Std B" pitchFamily="34" charset="-128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4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 l="7480"/>
          <a:stretch>
            <a:fillRect/>
          </a:stretch>
        </p:blipFill>
        <p:spPr>
          <a:xfrm>
            <a:off x="405042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818078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818079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SDC10483.JPG"/>
          <p:cNvPicPr>
            <a:picLocks noChangeAspect="1"/>
          </p:cNvPicPr>
          <p:nvPr/>
        </p:nvPicPr>
        <p:blipFill>
          <a:blip r:embed="rId3" cstate="print"/>
          <a:srcRect l="14563" t="32150" b="38450"/>
          <a:stretch>
            <a:fillRect/>
          </a:stretch>
        </p:blipFill>
        <p:spPr>
          <a:xfrm>
            <a:off x="1259632" y="116632"/>
            <a:ext cx="7812360" cy="201622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m 11" descr="SDC11853.JPG"/>
          <p:cNvPicPr>
            <a:picLocks noChangeAspect="1"/>
          </p:cNvPicPr>
          <p:nvPr/>
        </p:nvPicPr>
        <p:blipFill>
          <a:blip r:embed="rId4" cstate="print"/>
          <a:srcRect t="27539" b="36329"/>
          <a:stretch>
            <a:fillRect/>
          </a:stretch>
        </p:blipFill>
        <p:spPr>
          <a:xfrm>
            <a:off x="1224496" y="4149080"/>
            <a:ext cx="7812000" cy="18895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 descr="IMG_1204.JPG"/>
          <p:cNvPicPr>
            <a:picLocks noChangeAspect="1"/>
          </p:cNvPicPr>
          <p:nvPr/>
        </p:nvPicPr>
        <p:blipFill>
          <a:blip r:embed="rId5" cstate="print"/>
          <a:srcRect l="13776" t="20600" r="1176" b="52100"/>
          <a:stretch>
            <a:fillRect/>
          </a:stretch>
        </p:blipFill>
        <p:spPr>
          <a:xfrm>
            <a:off x="1259632" y="2204864"/>
            <a:ext cx="7776864" cy="18722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ângulo 14"/>
          <p:cNvSpPr/>
          <p:nvPr/>
        </p:nvSpPr>
        <p:spPr>
          <a:xfrm>
            <a:off x="0" y="548680"/>
            <a:ext cx="9144000" cy="2592288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95536" y="692696"/>
            <a:ext cx="8424936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PONTOS FORTES PARA A SUSTENTABILIDADE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Diferentes tipos de relacionamento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Baseado na confiança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Condução do processo pelos beneficiários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itchFamily="18" charset="-78"/>
              <a:ea typeface="Adobe Fan Heiti Std B" pitchFamily="34" charset="-128"/>
              <a:cs typeface="Adobe Arabic" pitchFamily="18" charset="-78"/>
            </a:endParaRPr>
          </a:p>
        </p:txBody>
      </p:sp>
      <p:cxnSp>
        <p:nvCxnSpPr>
          <p:cNvPr id="17" name="Conexão recta 16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24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IMG_12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140968"/>
            <a:ext cx="3841200" cy="28809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m 20" descr="IMG_0920.JPG"/>
          <p:cNvPicPr>
            <a:picLocks noChangeAspect="1"/>
          </p:cNvPicPr>
          <p:nvPr/>
        </p:nvPicPr>
        <p:blipFill>
          <a:blip r:embed="rId3" cstate="print"/>
          <a:srcRect l="28234" r="20675"/>
          <a:stretch>
            <a:fillRect/>
          </a:stretch>
        </p:blipFill>
        <p:spPr>
          <a:xfrm>
            <a:off x="5076056" y="188640"/>
            <a:ext cx="3960440" cy="581369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 descr="IMG_12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7517" y="116632"/>
            <a:ext cx="3840427" cy="288032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 descr="UNESCO_WHC_Logo.jpg"/>
          <p:cNvPicPr>
            <a:picLocks noChangeAspect="1"/>
          </p:cNvPicPr>
          <p:nvPr/>
        </p:nvPicPr>
        <p:blipFill>
          <a:blip r:embed="rId5" cstate="print">
            <a:lum bright="70000" contrast="-70000"/>
          </a:blip>
          <a:srcRect l="7480"/>
          <a:stretch>
            <a:fillRect/>
          </a:stretch>
        </p:blipFill>
        <p:spPr>
          <a:xfrm>
            <a:off x="4149458" y="2636912"/>
            <a:ext cx="854590" cy="954465"/>
          </a:xfrm>
          <a:prstGeom prst="rect">
            <a:avLst/>
          </a:prstGeom>
        </p:spPr>
      </p:pic>
      <p:cxnSp>
        <p:nvCxnSpPr>
          <p:cNvPr id="14" name="Conexão recta 13"/>
          <p:cNvCxnSpPr/>
          <p:nvPr/>
        </p:nvCxnSpPr>
        <p:spPr>
          <a:xfrm flipV="1">
            <a:off x="4572000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cta 14"/>
          <p:cNvCxnSpPr/>
          <p:nvPr/>
        </p:nvCxnSpPr>
        <p:spPr>
          <a:xfrm>
            <a:off x="4572000" y="3645024"/>
            <a:ext cx="1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ângulo 9"/>
          <p:cNvSpPr/>
          <p:nvPr/>
        </p:nvSpPr>
        <p:spPr>
          <a:xfrm>
            <a:off x="0" y="548680"/>
            <a:ext cx="9144000" cy="2088232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95536" y="692696"/>
            <a:ext cx="842493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PONTOS FORTES PARA A SUSTENTABILIDADE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P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Só através de um processo de partilha de poder as pessoas vão sentir que são </a:t>
            </a:r>
            <a:r>
              <a:rPr lang="pt-PT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co-criadoras</a:t>
            </a:r>
            <a:r>
              <a:rPr lang="pt-P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e, portanto, detentoras do próprio processo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P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Sem recursos e ideias locais, uma cidade não é SUSTENTÁVEL</a:t>
            </a:r>
          </a:p>
        </p:txBody>
      </p:sp>
      <p:cxnSp>
        <p:nvCxnSpPr>
          <p:cNvPr id="12" name="Conexão recta 11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25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4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JMR 200.jpg"/>
          <p:cNvPicPr>
            <a:picLocks noChangeAspect="1"/>
          </p:cNvPicPr>
          <p:nvPr/>
        </p:nvPicPr>
        <p:blipFill>
          <a:blip r:embed="rId3" cstate="print">
            <a:lum bright="15000" contrast="15000"/>
          </a:blip>
          <a:srcRect b="25116"/>
          <a:stretch>
            <a:fillRect/>
          </a:stretch>
        </p:blipFill>
        <p:spPr>
          <a:xfrm>
            <a:off x="3131840" y="190482"/>
            <a:ext cx="5883790" cy="587543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ângulo 10"/>
          <p:cNvSpPr/>
          <p:nvPr/>
        </p:nvSpPr>
        <p:spPr>
          <a:xfrm>
            <a:off x="0" y="548680"/>
            <a:ext cx="9144000" cy="2664296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95536" y="666562"/>
            <a:ext cx="842493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LIÇÕES APRENDIDAS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Participação dos parceiros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Municípios têm de assumir o papel essencial de facilitadores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P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Diálogo persistente e com partilha do processo decisório </a:t>
            </a:r>
            <a:endParaRPr lang="pt-PT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</p:txBody>
      </p:sp>
      <p:cxnSp>
        <p:nvCxnSpPr>
          <p:cNvPr id="13" name="Conexão recta 12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26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4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DSCF0018.jpg"/>
          <p:cNvPicPr>
            <a:picLocks noChangeAspect="1"/>
          </p:cNvPicPr>
          <p:nvPr/>
        </p:nvPicPr>
        <p:blipFill>
          <a:blip r:embed="rId2" cstate="print"/>
          <a:srcRect t="17268" r="8634"/>
          <a:stretch>
            <a:fillRect/>
          </a:stretch>
        </p:blipFill>
        <p:spPr>
          <a:xfrm>
            <a:off x="0" y="3068960"/>
            <a:ext cx="9144000" cy="2069976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14" name="Imagem 13" descr="UNESCO_WHC_Logo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7480"/>
          <a:stretch>
            <a:fillRect/>
          </a:stretch>
        </p:blipFill>
        <p:spPr>
          <a:xfrm>
            <a:off x="8028384" y="2132856"/>
            <a:ext cx="854590" cy="954465"/>
          </a:xfrm>
          <a:prstGeom prst="rect">
            <a:avLst/>
          </a:prstGeom>
        </p:spPr>
      </p:pic>
      <p:cxnSp>
        <p:nvCxnSpPr>
          <p:cNvPr id="15" name="Conexão recta 14"/>
          <p:cNvCxnSpPr/>
          <p:nvPr/>
        </p:nvCxnSpPr>
        <p:spPr>
          <a:xfrm flipV="1">
            <a:off x="8441420" y="0"/>
            <a:ext cx="0" cy="206084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cta 15"/>
          <p:cNvCxnSpPr/>
          <p:nvPr/>
        </p:nvCxnSpPr>
        <p:spPr>
          <a:xfrm>
            <a:off x="8441421" y="3140968"/>
            <a:ext cx="0" cy="309634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ângulo 10"/>
          <p:cNvSpPr/>
          <p:nvPr/>
        </p:nvSpPr>
        <p:spPr>
          <a:xfrm>
            <a:off x="0" y="548680"/>
            <a:ext cx="9144000" cy="2520280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95536" y="625912"/>
            <a:ext cx="842493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LIÇÕES PARA O DESENVOLVIMENTO SUSTENTÁVEL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Autossuficiência local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PT" sz="2400" dirty="0" smtClean="0">
                <a:solidFill>
                  <a:schemeClr val="bg1"/>
                </a:solidFill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 formação previsível de um órgão consultivo de partes interessadas</a:t>
            </a:r>
          </a:p>
        </p:txBody>
      </p:sp>
      <p:cxnSp>
        <p:nvCxnSpPr>
          <p:cNvPr id="13" name="Conexão recta 12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27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4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VC0Q5349.jpg"/>
          <p:cNvPicPr>
            <a:picLocks noChangeAspect="1"/>
          </p:cNvPicPr>
          <p:nvPr/>
        </p:nvPicPr>
        <p:blipFill>
          <a:blip r:embed="rId3" cstate="print"/>
          <a:srcRect b="19095"/>
          <a:stretch>
            <a:fillRect/>
          </a:stretch>
        </p:blipFill>
        <p:spPr>
          <a:xfrm>
            <a:off x="1331640" y="188640"/>
            <a:ext cx="7773919" cy="396044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11" name="Rectângulo 10"/>
          <p:cNvSpPr/>
          <p:nvPr/>
        </p:nvSpPr>
        <p:spPr>
          <a:xfrm>
            <a:off x="0" y="548680"/>
            <a:ext cx="9144000" cy="3168352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95536" y="692696"/>
            <a:ext cx="8748464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t-PT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DESTAQUE FINAL DOS PRINCIPAIS PONTOS FORTES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Construir a capacidade do sítio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Identificar e evitar barreiras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Implementação focada na aprendizagem a longo prazo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pt-PT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A prática do trabalho em equipa</a:t>
            </a:r>
          </a:p>
        </p:txBody>
      </p:sp>
      <p:cxnSp>
        <p:nvCxnSpPr>
          <p:cNvPr id="13" name="Conexão recta 12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28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4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Conexão recta 51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xão recta 5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Imagem 62" descr="COLAG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4624"/>
            <a:ext cx="8316000" cy="228803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5" name="Imagem 64" descr="507.JPG"/>
          <p:cNvPicPr>
            <a:picLocks noChangeAspect="1"/>
          </p:cNvPicPr>
          <p:nvPr/>
        </p:nvPicPr>
        <p:blipFill>
          <a:blip r:embed="rId3" cstate="print"/>
          <a:srcRect t="22125" b="44686"/>
          <a:stretch>
            <a:fillRect/>
          </a:stretch>
        </p:blipFill>
        <p:spPr>
          <a:xfrm>
            <a:off x="755576" y="2132856"/>
            <a:ext cx="8316000" cy="216024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7" name="Imagem 66" descr="VistaPanoramicaCHE1.JPG"/>
          <p:cNvPicPr>
            <a:picLocks noChangeAspect="1"/>
          </p:cNvPicPr>
          <p:nvPr/>
        </p:nvPicPr>
        <p:blipFill>
          <a:blip r:embed="rId4" cstate="print"/>
          <a:srcRect t="41302" b="28754"/>
          <a:stretch>
            <a:fillRect/>
          </a:stretch>
        </p:blipFill>
        <p:spPr>
          <a:xfrm>
            <a:off x="755576" y="4149080"/>
            <a:ext cx="8316000" cy="201622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Imagem 12" descr="VC0Q5224.jpg"/>
          <p:cNvPicPr>
            <a:picLocks noChangeAspect="1"/>
          </p:cNvPicPr>
          <p:nvPr/>
        </p:nvPicPr>
        <p:blipFill>
          <a:blip r:embed="rId5" cstate="print"/>
          <a:srcRect r="5462"/>
          <a:stretch>
            <a:fillRect/>
          </a:stretch>
        </p:blipFill>
        <p:spPr>
          <a:xfrm>
            <a:off x="-1" y="0"/>
            <a:ext cx="9144001" cy="609056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" name="Rectângulo 11"/>
          <p:cNvSpPr/>
          <p:nvPr/>
        </p:nvSpPr>
        <p:spPr>
          <a:xfrm>
            <a:off x="0" y="548680"/>
            <a:ext cx="9144000" cy="2664296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95536" y="692696"/>
            <a:ext cx="5256584" cy="216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PARTILHAR RECURSOS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10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Ausência de um plano comum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4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Ausência de parcerias de trabalho</a:t>
            </a:r>
            <a:endParaRPr kumimoji="0" lang="pt-PT" sz="2400" b="0" u="none" strike="noStrike" cap="none" normalizeH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Ausência de mensagens comuns</a:t>
            </a:r>
            <a:endParaRPr kumimoji="0" lang="pt-PT" sz="24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</p:txBody>
      </p:sp>
      <p:cxnSp>
        <p:nvCxnSpPr>
          <p:cNvPr id="11" name="Conexão recta 10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395536" y="6053226"/>
            <a:ext cx="216024" cy="400110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sz="2000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2</a:t>
            </a:r>
            <a:endParaRPr lang="pt-PT" sz="2000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1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0545" y="478140"/>
            <a:ext cx="1432540" cy="1080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 descr="3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4720" y="478140"/>
            <a:ext cx="1351055" cy="1080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m 11" descr="2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6888" y="478140"/>
            <a:ext cx="1368579" cy="1080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 descr="Conv_remedios 0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9056" y="478140"/>
            <a:ext cx="1440000" cy="1080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 descr="5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33232" y="478140"/>
            <a:ext cx="1345794" cy="1080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m 15" descr="IMAGEM~3_1.JPG"/>
          <p:cNvPicPr>
            <a:picLocks noChangeAspect="1"/>
          </p:cNvPicPr>
          <p:nvPr/>
        </p:nvPicPr>
        <p:blipFill>
          <a:blip r:embed="rId8" cstate="print"/>
          <a:srcRect l="7087" t="34644" b="26375"/>
          <a:stretch>
            <a:fillRect/>
          </a:stretch>
        </p:blipFill>
        <p:spPr>
          <a:xfrm>
            <a:off x="1340544" y="1774284"/>
            <a:ext cx="7551936" cy="23762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 descr="prç_giraldo_norte.jpg"/>
          <p:cNvPicPr>
            <a:picLocks noChangeAspect="1"/>
          </p:cNvPicPr>
          <p:nvPr/>
        </p:nvPicPr>
        <p:blipFill>
          <a:blip r:embed="rId9" cstate="print"/>
          <a:srcRect l="17325" b="15235"/>
          <a:stretch>
            <a:fillRect/>
          </a:stretch>
        </p:blipFill>
        <p:spPr>
          <a:xfrm>
            <a:off x="1331640" y="4370601"/>
            <a:ext cx="7552800" cy="157867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8" name="Rectângulo 17"/>
          <p:cNvSpPr/>
          <p:nvPr/>
        </p:nvSpPr>
        <p:spPr>
          <a:xfrm>
            <a:off x="0" y="548680"/>
            <a:ext cx="9144000" cy="2664296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395536" y="966535"/>
            <a:ext cx="842493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O Planeamento do Uso Publico tem ampla utilização em sítios naturais e paisagens culturais.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Com o trabalho que estamos a desenvolver em Évora, esperamos abrir portas para a gestão dos Centros Históricos no mundo.</a:t>
            </a:r>
          </a:p>
        </p:txBody>
      </p:sp>
      <p:cxnSp>
        <p:nvCxnSpPr>
          <p:cNvPr id="20" name="Conexão recta 19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29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4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_DSC0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16632"/>
            <a:ext cx="3491880" cy="233753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m 11" descr="VC0Q5081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116632"/>
            <a:ext cx="1557600" cy="23364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 descr="Clipboard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9712" y="116632"/>
            <a:ext cx="1668857" cy="23364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 descr="DSC_0014.JPG"/>
          <p:cNvPicPr>
            <a:picLocks noChangeAspect="1"/>
          </p:cNvPicPr>
          <p:nvPr/>
        </p:nvPicPr>
        <p:blipFill>
          <a:blip r:embed="rId6" cstate="print">
            <a:lum bright="20000"/>
          </a:blip>
          <a:stretch>
            <a:fillRect/>
          </a:stretch>
        </p:blipFill>
        <p:spPr>
          <a:xfrm>
            <a:off x="5508104" y="2564904"/>
            <a:ext cx="3492000" cy="233762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m 14" descr="DSCN9792.JPG"/>
          <p:cNvPicPr>
            <a:picLocks noChangeAspect="1"/>
          </p:cNvPicPr>
          <p:nvPr/>
        </p:nvPicPr>
        <p:blipFill>
          <a:blip r:embed="rId7" cstate="print"/>
          <a:srcRect l="4110" r="9594" b="4326"/>
          <a:stretch>
            <a:fillRect/>
          </a:stretch>
        </p:blipFill>
        <p:spPr>
          <a:xfrm>
            <a:off x="3779912" y="2564904"/>
            <a:ext cx="1558800" cy="230425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m 15" descr="496.JPG"/>
          <p:cNvPicPr>
            <a:picLocks noChangeAspect="1"/>
          </p:cNvPicPr>
          <p:nvPr/>
        </p:nvPicPr>
        <p:blipFill>
          <a:blip r:embed="rId8" cstate="print"/>
          <a:srcRect l="7686" r="3931"/>
          <a:stretch>
            <a:fillRect/>
          </a:stretch>
        </p:blipFill>
        <p:spPr>
          <a:xfrm>
            <a:off x="1979712" y="2564904"/>
            <a:ext cx="1656184" cy="23364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m 17" descr="Imagem 004.jpg"/>
          <p:cNvPicPr>
            <a:picLocks noChangeAspect="1"/>
          </p:cNvPicPr>
          <p:nvPr/>
        </p:nvPicPr>
        <p:blipFill>
          <a:blip r:embed="rId9" cstate="print"/>
          <a:srcRect l="13289" t="58268" b="21651"/>
          <a:stretch>
            <a:fillRect/>
          </a:stretch>
        </p:blipFill>
        <p:spPr>
          <a:xfrm>
            <a:off x="1979712" y="4941168"/>
            <a:ext cx="7047880" cy="1224136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9" name="Rectângulo 18"/>
          <p:cNvSpPr/>
          <p:nvPr/>
        </p:nvSpPr>
        <p:spPr>
          <a:xfrm>
            <a:off x="0" y="548680"/>
            <a:ext cx="9144000" cy="2736304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395536" y="696107"/>
            <a:ext cx="842493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Adobe Arabic" pitchFamily="18" charset="-7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Se de facto, for possível promover o reforço da coesão social, tal resultará numa melhor gestão do património cultural, maior autossuficiência e maior mobilização dos recursos e ideias locais.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.</a:t>
            </a:r>
          </a:p>
        </p:txBody>
      </p:sp>
      <p:cxnSp>
        <p:nvCxnSpPr>
          <p:cNvPr id="21" name="Conexão recta 20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30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4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578.JPG"/>
          <p:cNvPicPr>
            <a:picLocks noChangeAspect="1"/>
          </p:cNvPicPr>
          <p:nvPr/>
        </p:nvPicPr>
        <p:blipFill>
          <a:blip r:embed="rId2" cstate="print">
            <a:lum bright="15000"/>
          </a:blip>
          <a:stretch>
            <a:fillRect/>
          </a:stretch>
        </p:blipFill>
        <p:spPr>
          <a:xfrm>
            <a:off x="5148064" y="188640"/>
            <a:ext cx="3845705" cy="4180114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  <a:softEdge rad="63500"/>
          </a:effectLst>
        </p:spPr>
      </p:pic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l="7480"/>
          <a:stretch>
            <a:fillRect/>
          </a:stretch>
        </p:blipFill>
        <p:spPr>
          <a:xfrm>
            <a:off x="395536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808572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808573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ângulo 9"/>
          <p:cNvSpPr/>
          <p:nvPr/>
        </p:nvSpPr>
        <p:spPr>
          <a:xfrm>
            <a:off x="0" y="548680"/>
            <a:ext cx="9144000" cy="1152128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95536" y="663079"/>
            <a:ext cx="84249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Adobe Arabic" pitchFamily="18" charset="-78"/>
              </a:rPr>
              <a:t>Obrigado pela vossa atenção</a:t>
            </a:r>
          </a:p>
        </p:txBody>
      </p:sp>
      <p:cxnSp>
        <p:nvCxnSpPr>
          <p:cNvPr id="12" name="Conexão recta 11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971600" y="2035653"/>
            <a:ext cx="4104456" cy="4489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PT" sz="1050" b="1" dirty="0" smtClean="0">
                <a:latin typeface="Palatino Linotype" pitchFamily="18" charset="0"/>
                <a:cs typeface="Adobe Arabic" pitchFamily="18" charset="-78"/>
              </a:rPr>
              <a:t>TEXTO: </a:t>
            </a:r>
          </a:p>
          <a:p>
            <a:pPr algn="r">
              <a:lnSpc>
                <a:spcPct val="150000"/>
              </a:lnSpc>
            </a:pP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Nuno Domingos</a:t>
            </a:r>
          </a:p>
          <a:p>
            <a:pPr algn="r">
              <a:lnSpc>
                <a:spcPct val="150000"/>
              </a:lnSpc>
            </a:pPr>
            <a:r>
              <a:rPr lang="pt-PT" sz="1050" dirty="0" err="1" smtClean="0">
                <a:latin typeface="Palatino Linotype" pitchFamily="18" charset="0"/>
                <a:cs typeface="Adobe Arabic" pitchFamily="18" charset="-78"/>
              </a:rPr>
              <a:t>Jon</a:t>
            </a: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 Kohl</a:t>
            </a:r>
          </a:p>
          <a:p>
            <a:pPr algn="r">
              <a:lnSpc>
                <a:spcPct val="150000"/>
              </a:lnSpc>
            </a:pPr>
            <a:r>
              <a:rPr lang="pt-PT" sz="1050" b="1" dirty="0" smtClean="0">
                <a:latin typeface="Palatino Linotype" pitchFamily="18" charset="0"/>
                <a:cs typeface="Adobe Arabic" pitchFamily="18" charset="-78"/>
              </a:rPr>
              <a:t>Edição Gráfica e Design: </a:t>
            </a:r>
          </a:p>
          <a:p>
            <a:pPr algn="r">
              <a:lnSpc>
                <a:spcPct val="150000"/>
              </a:lnSpc>
            </a:pP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Gustavo Val-Flores</a:t>
            </a:r>
          </a:p>
          <a:p>
            <a:pPr algn="r">
              <a:lnSpc>
                <a:spcPct val="150000"/>
              </a:lnSpc>
            </a:pPr>
            <a:r>
              <a:rPr lang="pt-PT" sz="1050" b="1" dirty="0" smtClean="0">
                <a:latin typeface="Palatino Linotype" pitchFamily="18" charset="0"/>
                <a:cs typeface="Adobe Arabic" pitchFamily="18" charset="-78"/>
              </a:rPr>
              <a:t>Cartografia:</a:t>
            </a:r>
          </a:p>
          <a:p>
            <a:pPr algn="r">
              <a:lnSpc>
                <a:spcPct val="150000"/>
              </a:lnSpc>
            </a:pP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Carlos Almeida</a:t>
            </a:r>
          </a:p>
          <a:p>
            <a:pPr algn="r">
              <a:lnSpc>
                <a:spcPct val="150000"/>
              </a:lnSpc>
            </a:pPr>
            <a:r>
              <a:rPr lang="pt-PT" sz="1050" b="1" dirty="0" smtClean="0">
                <a:latin typeface="Palatino Linotype" pitchFamily="18" charset="0"/>
                <a:cs typeface="Adobe Arabic" pitchFamily="18" charset="-78"/>
              </a:rPr>
              <a:t>Fotos: </a:t>
            </a:r>
          </a:p>
          <a:p>
            <a:pPr algn="r">
              <a:lnSpc>
                <a:spcPct val="150000"/>
              </a:lnSpc>
            </a:pP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José Manuel Rodrigues</a:t>
            </a:r>
          </a:p>
          <a:p>
            <a:pPr algn="r">
              <a:lnSpc>
                <a:spcPct val="150000"/>
              </a:lnSpc>
            </a:pP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João Santos</a:t>
            </a:r>
          </a:p>
          <a:p>
            <a:pPr algn="r">
              <a:lnSpc>
                <a:spcPct val="150000"/>
              </a:lnSpc>
            </a:pP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Gustavo Val-Flores</a:t>
            </a:r>
          </a:p>
          <a:p>
            <a:pPr algn="r">
              <a:lnSpc>
                <a:spcPct val="150000"/>
              </a:lnSpc>
            </a:pP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Maria de Jesus Tenda</a:t>
            </a:r>
          </a:p>
          <a:p>
            <a:pPr algn="r">
              <a:lnSpc>
                <a:spcPct val="150000"/>
              </a:lnSpc>
            </a:pP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IHRU</a:t>
            </a:r>
          </a:p>
          <a:p>
            <a:pPr algn="r">
              <a:lnSpc>
                <a:spcPct val="150000"/>
              </a:lnSpc>
            </a:pP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CME – Arquivo Fotográfico</a:t>
            </a:r>
          </a:p>
          <a:p>
            <a:pPr algn="r">
              <a:lnSpc>
                <a:spcPct val="150000"/>
              </a:lnSpc>
            </a:pP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Francisco Bilou</a:t>
            </a:r>
          </a:p>
          <a:p>
            <a:pPr algn="r">
              <a:lnSpc>
                <a:spcPct val="150000"/>
              </a:lnSpc>
            </a:pP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Nuno Domingos </a:t>
            </a:r>
          </a:p>
          <a:p>
            <a:pPr algn="r">
              <a:lnSpc>
                <a:spcPct val="150000"/>
              </a:lnSpc>
            </a:pPr>
            <a:r>
              <a:rPr lang="pt-PT" sz="1050" dirty="0" err="1" smtClean="0">
                <a:latin typeface="Palatino Linotype" pitchFamily="18" charset="0"/>
                <a:cs typeface="Adobe Arabic" pitchFamily="18" charset="-78"/>
              </a:rPr>
              <a:t>Jon</a:t>
            </a:r>
            <a:r>
              <a:rPr lang="pt-PT" sz="1050" dirty="0" smtClean="0">
                <a:latin typeface="Palatino Linotype" pitchFamily="18" charset="0"/>
                <a:cs typeface="Adobe Arabic" pitchFamily="18" charset="-78"/>
              </a:rPr>
              <a:t> Kohl</a:t>
            </a:r>
          </a:p>
          <a:p>
            <a:pPr algn="r"/>
            <a:endParaRPr lang="pt-PT" dirty="0">
              <a:latin typeface="Adobe Arabic" pitchFamily="18" charset="-78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Conexão recta 64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xão recta 65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Imagem 68" descr="IgrejaGraca1.tif"/>
          <p:cNvPicPr>
            <a:picLocks noChangeAspect="1"/>
          </p:cNvPicPr>
          <p:nvPr/>
        </p:nvPicPr>
        <p:blipFill>
          <a:blip r:embed="rId2" cstate="print">
            <a:lum bright="8000"/>
          </a:blip>
          <a:srcRect l="13484" r="7952"/>
          <a:stretch>
            <a:fillRect/>
          </a:stretch>
        </p:blipFill>
        <p:spPr>
          <a:xfrm>
            <a:off x="5220072" y="45304"/>
            <a:ext cx="3816424" cy="6120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0" name="Imagem 69" descr="0032.jpg"/>
          <p:cNvPicPr>
            <a:picLocks noChangeAspect="1"/>
          </p:cNvPicPr>
          <p:nvPr/>
        </p:nvPicPr>
        <p:blipFill>
          <a:blip r:embed="rId3" cstate="print"/>
          <a:srcRect r="10577"/>
          <a:stretch>
            <a:fillRect/>
          </a:stretch>
        </p:blipFill>
        <p:spPr>
          <a:xfrm>
            <a:off x="1115616" y="45304"/>
            <a:ext cx="4104456" cy="6120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Imagem 7" descr="VC0Q5248.jpg"/>
          <p:cNvPicPr>
            <a:picLocks noChangeAspect="1"/>
          </p:cNvPicPr>
          <p:nvPr/>
        </p:nvPicPr>
        <p:blipFill>
          <a:blip r:embed="rId4" cstate="print"/>
          <a:srcRect r="8720" b="3403"/>
          <a:stretch>
            <a:fillRect/>
          </a:stretch>
        </p:blipFill>
        <p:spPr>
          <a:xfrm>
            <a:off x="-1" y="0"/>
            <a:ext cx="9144001" cy="609329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Rectângulo 8"/>
          <p:cNvSpPr/>
          <p:nvPr/>
        </p:nvSpPr>
        <p:spPr>
          <a:xfrm>
            <a:off x="0" y="548680"/>
            <a:ext cx="9144000" cy="2664296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95536" y="692696"/>
            <a:ext cx="842493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A NECESSIDADE DE UMA NOVA ABORDAGEM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3200" dirty="0" smtClean="0">
              <a:solidFill>
                <a:schemeClr val="bg1"/>
              </a:solidFill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A UNESCO e o Turismo de Portugal propuseram um programa que oferece uma nova linha orientadora: o PUP</a:t>
            </a:r>
            <a:endParaRPr kumimoji="0" lang="pt-PT" sz="24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</p:txBody>
      </p:sp>
      <p:cxnSp>
        <p:nvCxnSpPr>
          <p:cNvPr id="11" name="Conexão recta 10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395536" y="6053226"/>
            <a:ext cx="216024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3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4" presetClass="entr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Conexão recta 56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xão recta 5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Imagem 61" descr="44.jpg"/>
          <p:cNvPicPr>
            <a:picLocks noChangeAspect="1"/>
          </p:cNvPicPr>
          <p:nvPr/>
        </p:nvPicPr>
        <p:blipFill>
          <a:blip r:embed="rId2" cstate="print">
            <a:lum bright="15000"/>
          </a:blip>
          <a:srcRect l="7522" r="5872"/>
          <a:stretch>
            <a:fillRect/>
          </a:stretch>
        </p:blipFill>
        <p:spPr>
          <a:xfrm>
            <a:off x="4932040" y="44624"/>
            <a:ext cx="4248472" cy="6120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3" name="Imagem 62" descr="38.JPG"/>
          <p:cNvPicPr>
            <a:picLocks noChangeAspect="1"/>
          </p:cNvPicPr>
          <p:nvPr/>
        </p:nvPicPr>
        <p:blipFill>
          <a:blip r:embed="rId3" cstate="print">
            <a:lum bright="12000"/>
          </a:blip>
          <a:srcRect r="20991"/>
          <a:stretch>
            <a:fillRect/>
          </a:stretch>
        </p:blipFill>
        <p:spPr>
          <a:xfrm>
            <a:off x="971600" y="44624"/>
            <a:ext cx="3931726" cy="6120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Imagem 6" descr="JMR 247.jpg"/>
          <p:cNvPicPr>
            <a:picLocks noChangeAspect="1"/>
          </p:cNvPicPr>
          <p:nvPr/>
        </p:nvPicPr>
        <p:blipFill>
          <a:blip r:embed="rId4" cstate="print"/>
          <a:srcRect b="9046"/>
          <a:stretch>
            <a:fillRect/>
          </a:stretch>
        </p:blipFill>
        <p:spPr>
          <a:xfrm>
            <a:off x="0" y="0"/>
            <a:ext cx="9144000" cy="623687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CaixaDeTexto 7"/>
          <p:cNvSpPr txBox="1"/>
          <p:nvPr/>
        </p:nvSpPr>
        <p:spPr>
          <a:xfrm>
            <a:off x="395536" y="6053226"/>
            <a:ext cx="216024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4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/>
          <p:cNvSpPr txBox="1"/>
          <p:nvPr/>
        </p:nvSpPr>
        <p:spPr>
          <a:xfrm>
            <a:off x="395536" y="6053226"/>
            <a:ext cx="216024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5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 descr="DSCN2375.JPG"/>
          <p:cNvPicPr>
            <a:picLocks noChangeAspect="1"/>
          </p:cNvPicPr>
          <p:nvPr/>
        </p:nvPicPr>
        <p:blipFill>
          <a:blip r:embed="rId2" cstate="print"/>
          <a:srcRect r="6275"/>
          <a:stretch>
            <a:fillRect/>
          </a:stretch>
        </p:blipFill>
        <p:spPr>
          <a:xfrm>
            <a:off x="4878544" y="44624"/>
            <a:ext cx="4301968" cy="6120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Imagem 8" descr="Fotos_Setmbro_2007 055.jpg"/>
          <p:cNvPicPr>
            <a:picLocks noChangeAspect="1"/>
          </p:cNvPicPr>
          <p:nvPr/>
        </p:nvPicPr>
        <p:blipFill>
          <a:blip r:embed="rId3" cstate="print"/>
          <a:srcRect l="9009"/>
          <a:stretch>
            <a:fillRect/>
          </a:stretch>
        </p:blipFill>
        <p:spPr>
          <a:xfrm>
            <a:off x="827584" y="44624"/>
            <a:ext cx="4176464" cy="6120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Imagem 6" descr="DSC00533.jpg"/>
          <p:cNvPicPr>
            <a:picLocks noChangeAspect="1"/>
          </p:cNvPicPr>
          <p:nvPr/>
        </p:nvPicPr>
        <p:blipFill>
          <a:blip r:embed="rId4" cstate="print"/>
          <a:srcRect l="44710" r="23800"/>
          <a:stretch>
            <a:fillRect/>
          </a:stretch>
        </p:blipFill>
        <p:spPr>
          <a:xfrm>
            <a:off x="7524328" y="0"/>
            <a:ext cx="1619672" cy="6858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Imagem 10" descr="JMR 217.jpg"/>
          <p:cNvPicPr>
            <a:picLocks noChangeAspect="1"/>
          </p:cNvPicPr>
          <p:nvPr/>
        </p:nvPicPr>
        <p:blipFill>
          <a:blip r:embed="rId5" cstate="print"/>
          <a:srcRect l="31100" r="52363"/>
          <a:stretch>
            <a:fillRect/>
          </a:stretch>
        </p:blipFill>
        <p:spPr>
          <a:xfrm>
            <a:off x="4499992" y="876"/>
            <a:ext cx="1512168" cy="68571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Imagem 11" descr="JMR 249.jpg"/>
          <p:cNvPicPr>
            <a:picLocks noChangeAspect="1"/>
          </p:cNvPicPr>
          <p:nvPr/>
        </p:nvPicPr>
        <p:blipFill>
          <a:blip r:embed="rId6" cstate="print"/>
          <a:srcRect l="33198" r="37398"/>
          <a:stretch>
            <a:fillRect/>
          </a:stretch>
        </p:blipFill>
        <p:spPr>
          <a:xfrm>
            <a:off x="2987824" y="0"/>
            <a:ext cx="1512168" cy="6858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4" name="Imagem 13" descr="JMR 238.jpg"/>
          <p:cNvPicPr>
            <a:picLocks noChangeAspect="1"/>
          </p:cNvPicPr>
          <p:nvPr/>
        </p:nvPicPr>
        <p:blipFill>
          <a:blip r:embed="rId7" cstate="print"/>
          <a:srcRect l="35999" r="34598"/>
          <a:stretch>
            <a:fillRect/>
          </a:stretch>
        </p:blipFill>
        <p:spPr>
          <a:xfrm>
            <a:off x="1475656" y="0"/>
            <a:ext cx="1512168" cy="6858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" name="Imagem 16" descr="JMR 114.jpg"/>
          <p:cNvPicPr>
            <a:picLocks noChangeAspect="1"/>
          </p:cNvPicPr>
          <p:nvPr/>
        </p:nvPicPr>
        <p:blipFill>
          <a:blip r:embed="rId8" cstate="print"/>
          <a:srcRect l="26197" r="44400"/>
          <a:stretch>
            <a:fillRect/>
          </a:stretch>
        </p:blipFill>
        <p:spPr>
          <a:xfrm>
            <a:off x="6012160" y="0"/>
            <a:ext cx="1512168" cy="6858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8" name="Imagem 17" descr="JMR 218.jpg"/>
          <p:cNvPicPr>
            <a:picLocks noChangeAspect="1"/>
          </p:cNvPicPr>
          <p:nvPr/>
        </p:nvPicPr>
        <p:blipFill>
          <a:blip r:embed="rId9" cstate="print"/>
          <a:srcRect l="30398" r="40909"/>
          <a:stretch>
            <a:fillRect/>
          </a:stretch>
        </p:blipFill>
        <p:spPr>
          <a:xfrm>
            <a:off x="0" y="-44624"/>
            <a:ext cx="1475656" cy="6858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Rectângulo 12"/>
          <p:cNvSpPr/>
          <p:nvPr/>
        </p:nvSpPr>
        <p:spPr>
          <a:xfrm>
            <a:off x="0" y="476672"/>
            <a:ext cx="9144000" cy="2880320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95536" y="636364"/>
            <a:ext cx="8424936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PLANEAMENTO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800" dirty="0" smtClean="0">
              <a:solidFill>
                <a:schemeClr val="bg1"/>
              </a:solidFill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O planeamento tradicional é burocrático, altamente técnico e baseado numa estabilidade que não existe no mundo atual que é complexo e em constante mutação.</a:t>
            </a:r>
            <a:endParaRPr lang="pt-PT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cxnSp>
        <p:nvCxnSpPr>
          <p:cNvPr id="16" name="Conexão recta 15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4" presetClass="entr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xão recta 4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NESCO_WHC_Logo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 l="7480"/>
          <a:stretch>
            <a:fillRect/>
          </a:stretch>
        </p:blipFill>
        <p:spPr>
          <a:xfrm>
            <a:off x="4149458" y="2636912"/>
            <a:ext cx="854590" cy="954465"/>
          </a:xfrm>
          <a:prstGeom prst="rect">
            <a:avLst/>
          </a:prstGeom>
        </p:spPr>
      </p:pic>
      <p:cxnSp>
        <p:nvCxnSpPr>
          <p:cNvPr id="8" name="Conexão recta 7"/>
          <p:cNvCxnSpPr/>
          <p:nvPr/>
        </p:nvCxnSpPr>
        <p:spPr>
          <a:xfrm flipV="1">
            <a:off x="4572000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8"/>
          <p:cNvCxnSpPr/>
          <p:nvPr/>
        </p:nvCxnSpPr>
        <p:spPr>
          <a:xfrm>
            <a:off x="4572000" y="3645024"/>
            <a:ext cx="1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SDC104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6632"/>
            <a:ext cx="3815999" cy="2862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m 11" descr="IMG_12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16632"/>
            <a:ext cx="3816000" cy="2862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m 14" descr="IMG_09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3068960"/>
            <a:ext cx="3816000" cy="2862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m 15" descr="IMG_12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068960"/>
            <a:ext cx="3816000" cy="2862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ângulo 12"/>
          <p:cNvSpPr/>
          <p:nvPr/>
        </p:nvSpPr>
        <p:spPr>
          <a:xfrm>
            <a:off x="0" y="548680"/>
            <a:ext cx="9144000" cy="2880320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95536" y="620688"/>
            <a:ext cx="8424936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ORGANIZAÇÃO INTERNA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800" dirty="0" smtClean="0">
              <a:solidFill>
                <a:schemeClr val="bg1"/>
              </a:solidFill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Equipa interna de trabalho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Equipa interna de aconselhamento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Comissão externa de aconselhamento</a:t>
            </a:r>
            <a:endParaRPr kumimoji="0" lang="pt-PT" sz="24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</p:txBody>
      </p:sp>
      <p:cxnSp>
        <p:nvCxnSpPr>
          <p:cNvPr id="17" name="Conexão recta 16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395536" y="6053226"/>
            <a:ext cx="216024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6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4" presetClass="entr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DSC_0065.JPG"/>
          <p:cNvPicPr>
            <a:picLocks noChangeAspect="1"/>
          </p:cNvPicPr>
          <p:nvPr/>
        </p:nvPicPr>
        <p:blipFill>
          <a:blip r:embed="rId2" cstate="print"/>
          <a:srcRect l="6695" b="5990"/>
          <a:stretch>
            <a:fillRect/>
          </a:stretch>
        </p:blipFill>
        <p:spPr>
          <a:xfrm>
            <a:off x="3995936" y="188640"/>
            <a:ext cx="5017738" cy="338437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 descr="DSC_0001.JPG"/>
          <p:cNvPicPr>
            <a:picLocks noChangeAspect="1"/>
          </p:cNvPicPr>
          <p:nvPr/>
        </p:nvPicPr>
        <p:blipFill>
          <a:blip r:embed="rId3" cstate="print"/>
          <a:srcRect r="11066" b="11419"/>
          <a:stretch>
            <a:fillRect/>
          </a:stretch>
        </p:blipFill>
        <p:spPr>
          <a:xfrm>
            <a:off x="72008" y="188640"/>
            <a:ext cx="3347864" cy="22322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 descr="UNESCO_WHC_Logo.jpg"/>
          <p:cNvPicPr>
            <a:picLocks noChangeAspect="1"/>
          </p:cNvPicPr>
          <p:nvPr/>
        </p:nvPicPr>
        <p:blipFill>
          <a:blip r:embed="rId4" cstate="print">
            <a:lum bright="70000" contrast="-70000"/>
          </a:blip>
          <a:srcRect l="7480"/>
          <a:stretch>
            <a:fillRect/>
          </a:stretch>
        </p:blipFill>
        <p:spPr>
          <a:xfrm>
            <a:off x="3069338" y="2636912"/>
            <a:ext cx="854590" cy="954465"/>
          </a:xfrm>
          <a:prstGeom prst="rect">
            <a:avLst/>
          </a:prstGeom>
        </p:spPr>
      </p:pic>
      <p:cxnSp>
        <p:nvCxnSpPr>
          <p:cNvPr id="10" name="Conexão recta 9"/>
          <p:cNvCxnSpPr/>
          <p:nvPr/>
        </p:nvCxnSpPr>
        <p:spPr>
          <a:xfrm flipV="1">
            <a:off x="3482374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xão recta 10"/>
          <p:cNvCxnSpPr/>
          <p:nvPr/>
        </p:nvCxnSpPr>
        <p:spPr>
          <a:xfrm>
            <a:off x="3482375" y="3645024"/>
            <a:ext cx="0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 descr="DSC_00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650" y="3789288"/>
            <a:ext cx="3334222" cy="2232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 descr="DSC_0007.JPG"/>
          <p:cNvPicPr>
            <a:picLocks noChangeAspect="1"/>
          </p:cNvPicPr>
          <p:nvPr/>
        </p:nvPicPr>
        <p:blipFill>
          <a:blip r:embed="rId6" cstate="print"/>
          <a:srcRect t="6431" b="27122"/>
          <a:stretch>
            <a:fillRect/>
          </a:stretch>
        </p:blipFill>
        <p:spPr>
          <a:xfrm>
            <a:off x="3995936" y="3861048"/>
            <a:ext cx="5018400" cy="22322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ângulo 13"/>
          <p:cNvSpPr/>
          <p:nvPr/>
        </p:nvSpPr>
        <p:spPr>
          <a:xfrm>
            <a:off x="0" y="548680"/>
            <a:ext cx="9144000" cy="1656184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95536" y="716503"/>
            <a:ext cx="84249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PARCEIROS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Assinatura dos «Termos de Referência»</a:t>
            </a:r>
          </a:p>
        </p:txBody>
      </p:sp>
      <p:cxnSp>
        <p:nvCxnSpPr>
          <p:cNvPr id="16" name="Conexão recta 15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323528" y="6053226"/>
            <a:ext cx="432048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12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4" presetClass="entr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 flipH="1">
            <a:off x="0" y="6237312"/>
            <a:ext cx="251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5"/>
          <p:cNvCxnSpPr/>
          <p:nvPr/>
        </p:nvCxnSpPr>
        <p:spPr>
          <a:xfrm flipH="1">
            <a:off x="827584" y="6237312"/>
            <a:ext cx="8316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 descr="IMG_09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480" y="116632"/>
            <a:ext cx="3816000" cy="2862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 descr="IMG_09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068960"/>
            <a:ext cx="3816000" cy="2862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 descr="IMG_09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16632"/>
            <a:ext cx="3816424" cy="286231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m 11" descr="IMG_12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068960"/>
            <a:ext cx="3816000" cy="2862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 descr="UNESCO_WHC_Logo.jpg"/>
          <p:cNvPicPr>
            <a:picLocks noChangeAspect="1"/>
          </p:cNvPicPr>
          <p:nvPr/>
        </p:nvPicPr>
        <p:blipFill>
          <a:blip r:embed="rId6" cstate="print">
            <a:lum bright="70000" contrast="-70000"/>
          </a:blip>
          <a:srcRect l="7480"/>
          <a:stretch>
            <a:fillRect/>
          </a:stretch>
        </p:blipFill>
        <p:spPr>
          <a:xfrm>
            <a:off x="4149458" y="2636912"/>
            <a:ext cx="854590" cy="954465"/>
          </a:xfrm>
          <a:prstGeom prst="rect">
            <a:avLst/>
          </a:prstGeom>
        </p:spPr>
      </p:pic>
      <p:cxnSp>
        <p:nvCxnSpPr>
          <p:cNvPr id="16" name="Conexão recta 15"/>
          <p:cNvCxnSpPr/>
          <p:nvPr/>
        </p:nvCxnSpPr>
        <p:spPr>
          <a:xfrm flipV="1">
            <a:off x="4572000" y="0"/>
            <a:ext cx="1" cy="25649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xão recta 17"/>
          <p:cNvCxnSpPr/>
          <p:nvPr/>
        </p:nvCxnSpPr>
        <p:spPr>
          <a:xfrm>
            <a:off x="4572000" y="3645024"/>
            <a:ext cx="1" cy="25922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ângulo 12"/>
          <p:cNvSpPr/>
          <p:nvPr/>
        </p:nvSpPr>
        <p:spPr>
          <a:xfrm>
            <a:off x="0" y="548680"/>
            <a:ext cx="9144000" cy="1296144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95536" y="663079"/>
            <a:ext cx="84249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Adobe Fan Heiti Std B" pitchFamily="34" charset="-128"/>
                <a:cs typeface="Times New Roman" pitchFamily="18" charset="0"/>
              </a:rPr>
              <a:t>PARTILHAR</a:t>
            </a:r>
            <a:endParaRPr lang="pt-PT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ea typeface="Adobe Fan Heiti Std B" pitchFamily="34" charset="-128"/>
              <a:cs typeface="Times New Roman" pitchFamily="18" charset="0"/>
            </a:endParaRPr>
          </a:p>
        </p:txBody>
      </p:sp>
      <p:cxnSp>
        <p:nvCxnSpPr>
          <p:cNvPr id="17" name="Conexão recta 16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395536" y="6053226"/>
            <a:ext cx="216024" cy="36933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  <a:cs typeface="Adobe Arabic" pitchFamily="18" charset="-78"/>
              </a:rPr>
              <a:t>7</a:t>
            </a:r>
            <a:endParaRPr lang="pt-PT" dirty="0">
              <a:solidFill>
                <a:schemeClr val="bg1">
                  <a:lumMod val="75000"/>
                </a:schemeClr>
              </a:solidFill>
              <a:latin typeface="Palatino Linotype" pitchFamily="18" charset="0"/>
              <a:cs typeface="Adobe Arabic" pitchFamily="18" charset="-78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4" presetClass="entr" presetSubtype="0" ac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758</Words>
  <Application>Microsoft Office PowerPoint</Application>
  <PresentationFormat>Apresentação no Ecrã (4:3)</PresentationFormat>
  <Paragraphs>213</Paragraphs>
  <Slides>32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32</vt:i4>
      </vt:variant>
    </vt:vector>
  </HeadingPairs>
  <TitlesOfParts>
    <vt:vector size="34" baseType="lpstr">
      <vt:lpstr>Tema do Office</vt:lpstr>
      <vt:lpstr>Visio</vt:lpstr>
      <vt:lpstr>Diapositivo 1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Diapositivo 10</vt:lpstr>
      <vt:lpstr>Diapositivo 11</vt:lpstr>
      <vt:lpstr>Diapositivo 12</vt:lpstr>
      <vt:lpstr>Diapositivo 13</vt:lpstr>
      <vt:lpstr>Diapositivo 14</vt:lpstr>
      <vt:lpstr>Diapositivo 15</vt:lpstr>
      <vt:lpstr>Diapositivo 16</vt:lpstr>
      <vt:lpstr>Diapositivo 17</vt:lpstr>
      <vt:lpstr>Diapositivo 18</vt:lpstr>
      <vt:lpstr>Diapositivo 19</vt:lpstr>
      <vt:lpstr>Diapositivo 20</vt:lpstr>
      <vt:lpstr>Diapositivo 21</vt:lpstr>
      <vt:lpstr>Diapositivo 22</vt:lpstr>
      <vt:lpstr>Diapositivo 23</vt:lpstr>
      <vt:lpstr>Diapositivo 24</vt:lpstr>
      <vt:lpstr>Diapositivo 25</vt:lpstr>
      <vt:lpstr>Diapositivo 26</vt:lpstr>
      <vt:lpstr>Diapositivo 27</vt:lpstr>
      <vt:lpstr>Diapositivo 28</vt:lpstr>
      <vt:lpstr>Diapositivo 29</vt:lpstr>
      <vt:lpstr>Diapositivo 30</vt:lpstr>
      <vt:lpstr>Diapositivo 31</vt:lpstr>
      <vt:lpstr>Diapositivo 32</vt:lpstr>
    </vt:vector>
  </TitlesOfParts>
  <Company>CME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2102</dc:creator>
  <cp:lastModifiedBy>2429</cp:lastModifiedBy>
  <cp:revision>145</cp:revision>
  <dcterms:created xsi:type="dcterms:W3CDTF">2013-05-27T15:17:39Z</dcterms:created>
  <dcterms:modified xsi:type="dcterms:W3CDTF">2013-12-11T18:31:32Z</dcterms:modified>
</cp:coreProperties>
</file>