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5"/>
  </p:notesMasterIdLst>
  <p:sldIdLst>
    <p:sldId id="316" r:id="rId2"/>
    <p:sldId id="257" r:id="rId3"/>
    <p:sldId id="266" r:id="rId4"/>
    <p:sldId id="263" r:id="rId5"/>
    <p:sldId id="264" r:id="rId6"/>
    <p:sldId id="320" r:id="rId7"/>
    <p:sldId id="267" r:id="rId8"/>
    <p:sldId id="318" r:id="rId9"/>
    <p:sldId id="303" r:id="rId10"/>
    <p:sldId id="304" r:id="rId11"/>
    <p:sldId id="325" r:id="rId12"/>
    <p:sldId id="265" r:id="rId13"/>
    <p:sldId id="302" r:id="rId14"/>
    <p:sldId id="324" r:id="rId15"/>
    <p:sldId id="321" r:id="rId16"/>
    <p:sldId id="322" r:id="rId17"/>
    <p:sldId id="275" r:id="rId18"/>
    <p:sldId id="277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285" r:id="rId29"/>
    <p:sldId id="288" r:id="rId30"/>
    <p:sldId id="294" r:id="rId31"/>
    <p:sldId id="279" r:id="rId32"/>
    <p:sldId id="306" r:id="rId33"/>
    <p:sldId id="301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C79E37"/>
    <a:srgbClr val="202E54"/>
    <a:srgbClr val="FF2549"/>
    <a:srgbClr val="1D3A00"/>
    <a:srgbClr val="007033"/>
    <a:srgbClr val="5EEC3C"/>
    <a:srgbClr val="990099"/>
    <a:srgbClr val="CC0099"/>
    <a:srgbClr val="FE9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283" autoAdjust="0"/>
  </p:normalViewPr>
  <p:slideViewPr>
    <p:cSldViewPr>
      <p:cViewPr varScale="1">
        <p:scale>
          <a:sx n="143" d="100"/>
          <a:sy n="143" d="100"/>
        </p:scale>
        <p:origin x="60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0305A-947E-4E12-8850-D579119C64C3}" type="doc">
      <dgm:prSet loTypeId="urn:microsoft.com/office/officeart/2018/2/layout/IconVerticalSolidList" loCatId="icon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AEE9938-2A4A-4529-91F9-8D95570588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1600" dirty="0"/>
            <a:t>Quais as prioridades dos países da CPLP em termos de setores específicos da ‘Economia Azul’?</a:t>
          </a:r>
        </a:p>
      </dgm:t>
    </dgm:pt>
    <dgm:pt modelId="{B1C506F8-EC22-4E48-84B4-EEC96B59EA76}" type="parTrans" cxnId="{F34BE3F9-A213-4FB6-8DF9-39559002AF46}">
      <dgm:prSet/>
      <dgm:spPr/>
      <dgm:t>
        <a:bodyPr/>
        <a:lstStyle/>
        <a:p>
          <a:pPr algn="just"/>
          <a:endParaRPr lang="en-US" sz="1600"/>
        </a:p>
      </dgm:t>
    </dgm:pt>
    <dgm:pt modelId="{4FCF3BDC-7C62-461B-88C9-7DB9DAD7C5B5}" type="sibTrans" cxnId="{F34BE3F9-A213-4FB6-8DF9-39559002AF46}">
      <dgm:prSet/>
      <dgm:spPr/>
      <dgm:t>
        <a:bodyPr/>
        <a:lstStyle/>
        <a:p>
          <a:pPr algn="just"/>
          <a:endParaRPr lang="en-US" sz="1600"/>
        </a:p>
      </dgm:t>
    </dgm:pt>
    <dgm:pt modelId="{E8F9329C-179A-4444-BE50-15BB9C7F3F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1600" dirty="0"/>
            <a:t>Como estão os países da CPLP a governar a Economia Azul?</a:t>
          </a:r>
        </a:p>
      </dgm:t>
    </dgm:pt>
    <dgm:pt modelId="{92F41756-6BBC-473B-B616-7683D733FF64}" type="parTrans" cxnId="{75E5A5C1-3D2D-4CD1-9D8C-EB00CF818800}">
      <dgm:prSet/>
      <dgm:spPr/>
      <dgm:t>
        <a:bodyPr/>
        <a:lstStyle/>
        <a:p>
          <a:pPr algn="just"/>
          <a:endParaRPr lang="en-US" sz="1600"/>
        </a:p>
      </dgm:t>
    </dgm:pt>
    <dgm:pt modelId="{26740220-E4C6-49FB-9657-571BFD129898}" type="sibTrans" cxnId="{75E5A5C1-3D2D-4CD1-9D8C-EB00CF818800}">
      <dgm:prSet/>
      <dgm:spPr/>
      <dgm:t>
        <a:bodyPr/>
        <a:lstStyle/>
        <a:p>
          <a:pPr algn="just"/>
          <a:endParaRPr lang="en-US" sz="1600"/>
        </a:p>
      </dgm:t>
    </dgm:pt>
    <dgm:pt modelId="{87A8BF36-E488-471F-A7BE-124E068766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1600" dirty="0"/>
            <a:t>Como estão os países da CPLP a implementar a Economia Azul?</a:t>
          </a:r>
        </a:p>
      </dgm:t>
    </dgm:pt>
    <dgm:pt modelId="{93B9025D-D40A-41C7-A90F-105CC969D916}" type="parTrans" cxnId="{346ED9E0-4E6E-4446-B79C-7CC399027BAB}">
      <dgm:prSet/>
      <dgm:spPr/>
      <dgm:t>
        <a:bodyPr/>
        <a:lstStyle/>
        <a:p>
          <a:pPr algn="just"/>
          <a:endParaRPr lang="en-US" sz="1600"/>
        </a:p>
      </dgm:t>
    </dgm:pt>
    <dgm:pt modelId="{751EB2D9-B5AD-4AA6-ADA7-1D68EFDC6BDC}" type="sibTrans" cxnId="{346ED9E0-4E6E-4446-B79C-7CC399027BAB}">
      <dgm:prSet/>
      <dgm:spPr/>
      <dgm:t>
        <a:bodyPr/>
        <a:lstStyle/>
        <a:p>
          <a:pPr algn="just"/>
          <a:endParaRPr lang="en-US" sz="1600"/>
        </a:p>
      </dgm:t>
    </dgm:pt>
    <dgm:pt modelId="{483D6684-925D-4F04-924F-BBAFCF5BBAE4}" type="pres">
      <dgm:prSet presAssocID="{44F0305A-947E-4E12-8850-D579119C64C3}" presName="root" presStyleCnt="0">
        <dgm:presLayoutVars>
          <dgm:dir/>
          <dgm:resizeHandles val="exact"/>
        </dgm:presLayoutVars>
      </dgm:prSet>
      <dgm:spPr/>
    </dgm:pt>
    <dgm:pt modelId="{C34724C9-4763-4A8B-A3CA-09983191BABF}" type="pres">
      <dgm:prSet presAssocID="{8AEE9938-2A4A-4529-91F9-8D955705881B}" presName="compNode" presStyleCnt="0"/>
      <dgm:spPr/>
    </dgm:pt>
    <dgm:pt modelId="{A99EB029-7FD9-44A2-AB7E-D0A9A60EE558}" type="pres">
      <dgm:prSet presAssocID="{8AEE9938-2A4A-4529-91F9-8D955705881B}" presName="bgRect" presStyleLbl="bgShp" presStyleIdx="0" presStyleCnt="3" custLinFactNeighborY="17815"/>
      <dgm:spPr>
        <a:solidFill>
          <a:srgbClr val="D0D8E8"/>
        </a:solidFill>
      </dgm:spPr>
    </dgm:pt>
    <dgm:pt modelId="{66A298E6-BC74-4DE6-9BDA-0A10184C9322}" type="pres">
      <dgm:prSet presAssocID="{8AEE9938-2A4A-4529-91F9-8D955705881B}" presName="iconRect" presStyleLbl="node1" presStyleIdx="0" presStyleCnt="3"/>
      <dgm:spPr/>
    </dgm:pt>
    <dgm:pt modelId="{199BB079-5CCF-4CBA-A6F1-4FCDB7180F6B}" type="pres">
      <dgm:prSet presAssocID="{8AEE9938-2A4A-4529-91F9-8D955705881B}" presName="spaceRect" presStyleCnt="0"/>
      <dgm:spPr/>
    </dgm:pt>
    <dgm:pt modelId="{BE10E48F-A5F9-4030-B3E1-B29B9D84B2D5}" type="pres">
      <dgm:prSet presAssocID="{8AEE9938-2A4A-4529-91F9-8D955705881B}" presName="parTx" presStyleLbl="revTx" presStyleIdx="0" presStyleCnt="3" custLinFactNeighborX="569" custLinFactNeighborY="10498">
        <dgm:presLayoutVars>
          <dgm:chMax val="0"/>
          <dgm:chPref val="0"/>
        </dgm:presLayoutVars>
      </dgm:prSet>
      <dgm:spPr/>
    </dgm:pt>
    <dgm:pt modelId="{F2E7F06C-F267-48AB-B5ED-7333673E89BD}" type="pres">
      <dgm:prSet presAssocID="{4FCF3BDC-7C62-461B-88C9-7DB9DAD7C5B5}" presName="sibTrans" presStyleCnt="0"/>
      <dgm:spPr/>
    </dgm:pt>
    <dgm:pt modelId="{059E1422-6856-4FAD-8EDA-42D742274685}" type="pres">
      <dgm:prSet presAssocID="{E8F9329C-179A-4444-BE50-15BB9C7F3F6A}" presName="compNode" presStyleCnt="0"/>
      <dgm:spPr/>
    </dgm:pt>
    <dgm:pt modelId="{B8537B9F-929A-40D5-95BC-B6300B087809}" type="pres">
      <dgm:prSet presAssocID="{E8F9329C-179A-4444-BE50-15BB9C7F3F6A}" presName="bgRect" presStyleLbl="bgShp" presStyleIdx="1" presStyleCnt="3"/>
      <dgm:spPr/>
    </dgm:pt>
    <dgm:pt modelId="{D0113E3E-CCE9-4BCF-8358-84DAB4B2B083}" type="pres">
      <dgm:prSet presAssocID="{E8F9329C-179A-4444-BE50-15BB9C7F3F6A}" presName="iconRect" presStyleLbl="node1" presStyleIdx="1" presStyleCnt="3"/>
      <dgm:spPr/>
    </dgm:pt>
    <dgm:pt modelId="{7ECB2CD9-279A-4707-A585-7D997C4DA906}" type="pres">
      <dgm:prSet presAssocID="{E8F9329C-179A-4444-BE50-15BB9C7F3F6A}" presName="spaceRect" presStyleCnt="0"/>
      <dgm:spPr/>
    </dgm:pt>
    <dgm:pt modelId="{6DCE4CAF-3E32-4E55-B0F1-776E4217BD80}" type="pres">
      <dgm:prSet presAssocID="{E8F9329C-179A-4444-BE50-15BB9C7F3F6A}" presName="parTx" presStyleLbl="revTx" presStyleIdx="1" presStyleCnt="3">
        <dgm:presLayoutVars>
          <dgm:chMax val="0"/>
          <dgm:chPref val="0"/>
        </dgm:presLayoutVars>
      </dgm:prSet>
      <dgm:spPr/>
    </dgm:pt>
    <dgm:pt modelId="{4E906DBA-AA28-46F5-A1F5-193865411893}" type="pres">
      <dgm:prSet presAssocID="{26740220-E4C6-49FB-9657-571BFD129898}" presName="sibTrans" presStyleCnt="0"/>
      <dgm:spPr/>
    </dgm:pt>
    <dgm:pt modelId="{7AAA1B1B-5359-4CEF-863A-0AD5D5A1A0F3}" type="pres">
      <dgm:prSet presAssocID="{87A8BF36-E488-471F-A7BE-124E06876637}" presName="compNode" presStyleCnt="0"/>
      <dgm:spPr/>
    </dgm:pt>
    <dgm:pt modelId="{03B15472-C6A9-445A-894C-57B3759DC753}" type="pres">
      <dgm:prSet presAssocID="{87A8BF36-E488-471F-A7BE-124E06876637}" presName="bgRect" presStyleLbl="bgShp" presStyleIdx="2" presStyleCnt="3" custLinFactNeighborX="9128" custLinFactNeighborY="-13996"/>
      <dgm:spPr/>
    </dgm:pt>
    <dgm:pt modelId="{20384384-1997-455E-B684-D0E21977B14C}" type="pres">
      <dgm:prSet presAssocID="{87A8BF36-E488-471F-A7BE-124E06876637}" presName="iconRect" presStyleLbl="node1" presStyleIdx="2" presStyleCnt="3"/>
      <dgm:spPr/>
    </dgm:pt>
    <dgm:pt modelId="{18D26663-1E22-4BBA-A69D-84959E63F55C}" type="pres">
      <dgm:prSet presAssocID="{87A8BF36-E488-471F-A7BE-124E06876637}" presName="spaceRect" presStyleCnt="0"/>
      <dgm:spPr/>
    </dgm:pt>
    <dgm:pt modelId="{DC7DEF4E-ABE6-4CC8-BEE8-C341414CB74C}" type="pres">
      <dgm:prSet presAssocID="{87A8BF36-E488-471F-A7BE-124E06876637}" presName="parTx" presStyleLbl="revTx" presStyleIdx="2" presStyleCnt="3" custLinFactNeighborX="-713" custLinFactNeighborY="-15365">
        <dgm:presLayoutVars>
          <dgm:chMax val="0"/>
          <dgm:chPref val="0"/>
        </dgm:presLayoutVars>
      </dgm:prSet>
      <dgm:spPr/>
    </dgm:pt>
  </dgm:ptLst>
  <dgm:cxnLst>
    <dgm:cxn modelId="{136A2B1C-3304-4954-8DA3-9927904A0EAF}" type="presOf" srcId="{87A8BF36-E488-471F-A7BE-124E06876637}" destId="{DC7DEF4E-ABE6-4CC8-BEE8-C341414CB74C}" srcOrd="0" destOrd="0" presId="urn:microsoft.com/office/officeart/2018/2/layout/IconVerticalSolidList"/>
    <dgm:cxn modelId="{311CAF7E-5E36-4BF9-AB08-9E1E927AF965}" type="presOf" srcId="{8AEE9938-2A4A-4529-91F9-8D955705881B}" destId="{BE10E48F-A5F9-4030-B3E1-B29B9D84B2D5}" srcOrd="0" destOrd="0" presId="urn:microsoft.com/office/officeart/2018/2/layout/IconVerticalSolidList"/>
    <dgm:cxn modelId="{A51A33BB-ECC5-4262-8B8C-B3E5AC4F7708}" type="presOf" srcId="{E8F9329C-179A-4444-BE50-15BB9C7F3F6A}" destId="{6DCE4CAF-3E32-4E55-B0F1-776E4217BD80}" srcOrd="0" destOrd="0" presId="urn:microsoft.com/office/officeart/2018/2/layout/IconVerticalSolidList"/>
    <dgm:cxn modelId="{75E5A5C1-3D2D-4CD1-9D8C-EB00CF818800}" srcId="{44F0305A-947E-4E12-8850-D579119C64C3}" destId="{E8F9329C-179A-4444-BE50-15BB9C7F3F6A}" srcOrd="1" destOrd="0" parTransId="{92F41756-6BBC-473B-B616-7683D733FF64}" sibTransId="{26740220-E4C6-49FB-9657-571BFD129898}"/>
    <dgm:cxn modelId="{346ED9E0-4E6E-4446-B79C-7CC399027BAB}" srcId="{44F0305A-947E-4E12-8850-D579119C64C3}" destId="{87A8BF36-E488-471F-A7BE-124E06876637}" srcOrd="2" destOrd="0" parTransId="{93B9025D-D40A-41C7-A90F-105CC969D916}" sibTransId="{751EB2D9-B5AD-4AA6-ADA7-1D68EFDC6BDC}"/>
    <dgm:cxn modelId="{A5A09BF3-A2A3-40B3-AFD7-BB400F245E66}" type="presOf" srcId="{44F0305A-947E-4E12-8850-D579119C64C3}" destId="{483D6684-925D-4F04-924F-BBAFCF5BBAE4}" srcOrd="0" destOrd="0" presId="urn:microsoft.com/office/officeart/2018/2/layout/IconVerticalSolidList"/>
    <dgm:cxn modelId="{F34BE3F9-A213-4FB6-8DF9-39559002AF46}" srcId="{44F0305A-947E-4E12-8850-D579119C64C3}" destId="{8AEE9938-2A4A-4529-91F9-8D955705881B}" srcOrd="0" destOrd="0" parTransId="{B1C506F8-EC22-4E48-84B4-EEC96B59EA76}" sibTransId="{4FCF3BDC-7C62-461B-88C9-7DB9DAD7C5B5}"/>
    <dgm:cxn modelId="{39687E7B-F27B-45EF-9D0B-D8F5431238B9}" type="presParOf" srcId="{483D6684-925D-4F04-924F-BBAFCF5BBAE4}" destId="{C34724C9-4763-4A8B-A3CA-09983191BABF}" srcOrd="0" destOrd="0" presId="urn:microsoft.com/office/officeart/2018/2/layout/IconVerticalSolidList"/>
    <dgm:cxn modelId="{19D22EFB-9ADD-46DC-A80D-F9E7FA05B4FB}" type="presParOf" srcId="{C34724C9-4763-4A8B-A3CA-09983191BABF}" destId="{A99EB029-7FD9-44A2-AB7E-D0A9A60EE558}" srcOrd="0" destOrd="0" presId="urn:microsoft.com/office/officeart/2018/2/layout/IconVerticalSolidList"/>
    <dgm:cxn modelId="{B39009B1-32E1-45C2-870F-3C1705C7207B}" type="presParOf" srcId="{C34724C9-4763-4A8B-A3CA-09983191BABF}" destId="{66A298E6-BC74-4DE6-9BDA-0A10184C9322}" srcOrd="1" destOrd="0" presId="urn:microsoft.com/office/officeart/2018/2/layout/IconVerticalSolidList"/>
    <dgm:cxn modelId="{8355C9DD-D198-4A33-BA8D-2AA247497F05}" type="presParOf" srcId="{C34724C9-4763-4A8B-A3CA-09983191BABF}" destId="{199BB079-5CCF-4CBA-A6F1-4FCDB7180F6B}" srcOrd="2" destOrd="0" presId="urn:microsoft.com/office/officeart/2018/2/layout/IconVerticalSolidList"/>
    <dgm:cxn modelId="{9D42212B-014E-4EBC-8E51-181314AFD929}" type="presParOf" srcId="{C34724C9-4763-4A8B-A3CA-09983191BABF}" destId="{BE10E48F-A5F9-4030-B3E1-B29B9D84B2D5}" srcOrd="3" destOrd="0" presId="urn:microsoft.com/office/officeart/2018/2/layout/IconVerticalSolidList"/>
    <dgm:cxn modelId="{CD4F36E6-0C66-4B58-9844-60ADDE09D201}" type="presParOf" srcId="{483D6684-925D-4F04-924F-BBAFCF5BBAE4}" destId="{F2E7F06C-F267-48AB-B5ED-7333673E89BD}" srcOrd="1" destOrd="0" presId="urn:microsoft.com/office/officeart/2018/2/layout/IconVerticalSolidList"/>
    <dgm:cxn modelId="{51529C4D-B4CD-480B-804D-C22465D05266}" type="presParOf" srcId="{483D6684-925D-4F04-924F-BBAFCF5BBAE4}" destId="{059E1422-6856-4FAD-8EDA-42D742274685}" srcOrd="2" destOrd="0" presId="urn:microsoft.com/office/officeart/2018/2/layout/IconVerticalSolidList"/>
    <dgm:cxn modelId="{FB4E0FB4-3CF1-4916-8834-764601B85188}" type="presParOf" srcId="{059E1422-6856-4FAD-8EDA-42D742274685}" destId="{B8537B9F-929A-40D5-95BC-B6300B087809}" srcOrd="0" destOrd="0" presId="urn:microsoft.com/office/officeart/2018/2/layout/IconVerticalSolidList"/>
    <dgm:cxn modelId="{4D60EBC2-1360-440A-B167-5C47E92C9AEA}" type="presParOf" srcId="{059E1422-6856-4FAD-8EDA-42D742274685}" destId="{D0113E3E-CCE9-4BCF-8358-84DAB4B2B083}" srcOrd="1" destOrd="0" presId="urn:microsoft.com/office/officeart/2018/2/layout/IconVerticalSolidList"/>
    <dgm:cxn modelId="{1620CD0D-35C9-4580-9C80-90BC31052CFB}" type="presParOf" srcId="{059E1422-6856-4FAD-8EDA-42D742274685}" destId="{7ECB2CD9-279A-4707-A585-7D997C4DA906}" srcOrd="2" destOrd="0" presId="urn:microsoft.com/office/officeart/2018/2/layout/IconVerticalSolidList"/>
    <dgm:cxn modelId="{30466A45-FDFE-4A07-8D70-882C19056744}" type="presParOf" srcId="{059E1422-6856-4FAD-8EDA-42D742274685}" destId="{6DCE4CAF-3E32-4E55-B0F1-776E4217BD80}" srcOrd="3" destOrd="0" presId="urn:microsoft.com/office/officeart/2018/2/layout/IconVerticalSolidList"/>
    <dgm:cxn modelId="{E932BB43-49E5-4B33-A562-6A9888989AEF}" type="presParOf" srcId="{483D6684-925D-4F04-924F-BBAFCF5BBAE4}" destId="{4E906DBA-AA28-46F5-A1F5-193865411893}" srcOrd="3" destOrd="0" presId="urn:microsoft.com/office/officeart/2018/2/layout/IconVerticalSolidList"/>
    <dgm:cxn modelId="{B5087E0D-FE93-4606-91E5-3D8E61CF6472}" type="presParOf" srcId="{483D6684-925D-4F04-924F-BBAFCF5BBAE4}" destId="{7AAA1B1B-5359-4CEF-863A-0AD5D5A1A0F3}" srcOrd="4" destOrd="0" presId="urn:microsoft.com/office/officeart/2018/2/layout/IconVerticalSolidList"/>
    <dgm:cxn modelId="{F9AD51BD-6B64-4FAC-A46D-232CFADEA2AF}" type="presParOf" srcId="{7AAA1B1B-5359-4CEF-863A-0AD5D5A1A0F3}" destId="{03B15472-C6A9-445A-894C-57B3759DC753}" srcOrd="0" destOrd="0" presId="urn:microsoft.com/office/officeart/2018/2/layout/IconVerticalSolidList"/>
    <dgm:cxn modelId="{F8F3C56B-1B33-4D6C-8F40-D78148D2680E}" type="presParOf" srcId="{7AAA1B1B-5359-4CEF-863A-0AD5D5A1A0F3}" destId="{20384384-1997-455E-B684-D0E21977B14C}" srcOrd="1" destOrd="0" presId="urn:microsoft.com/office/officeart/2018/2/layout/IconVerticalSolidList"/>
    <dgm:cxn modelId="{D7411903-C7CE-40A7-9256-07A0AFF6D30C}" type="presParOf" srcId="{7AAA1B1B-5359-4CEF-863A-0AD5D5A1A0F3}" destId="{18D26663-1E22-4BBA-A69D-84959E63F55C}" srcOrd="2" destOrd="0" presId="urn:microsoft.com/office/officeart/2018/2/layout/IconVerticalSolidList"/>
    <dgm:cxn modelId="{9AA15E1C-A107-481D-B187-20811795D478}" type="presParOf" srcId="{7AAA1B1B-5359-4CEF-863A-0AD5D5A1A0F3}" destId="{DC7DEF4E-ABE6-4CC8-BEE8-C341414CB7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EB029-7FD9-44A2-AB7E-D0A9A60EE558}">
      <dsp:nvSpPr>
        <dsp:cNvPr id="0" name=""/>
        <dsp:cNvSpPr/>
      </dsp:nvSpPr>
      <dsp:spPr>
        <a:xfrm>
          <a:off x="0" y="161964"/>
          <a:ext cx="6676410" cy="906972"/>
        </a:xfrm>
        <a:prstGeom prst="roundRect">
          <a:avLst>
            <a:gd name="adj" fmla="val 10000"/>
          </a:avLst>
        </a:prstGeom>
        <a:solidFill>
          <a:srgbClr val="D0D8E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298E6-BC74-4DE6-9BDA-0A10184C9322}">
      <dsp:nvSpPr>
        <dsp:cNvPr id="0" name=""/>
        <dsp:cNvSpPr/>
      </dsp:nvSpPr>
      <dsp:spPr>
        <a:xfrm>
          <a:off x="274359" y="204456"/>
          <a:ext cx="498835" cy="49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10E48F-A5F9-4030-B3E1-B29B9D84B2D5}">
      <dsp:nvSpPr>
        <dsp:cNvPr id="0" name=""/>
        <dsp:cNvSpPr/>
      </dsp:nvSpPr>
      <dsp:spPr>
        <a:xfrm>
          <a:off x="1047553" y="95601"/>
          <a:ext cx="5628856" cy="90697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88" tIns="95988" rIns="95988" bIns="9598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Quais as prioridades dos países da CPLP em termos de setores específicos da ‘Economia Azul’?</a:t>
          </a:r>
        </a:p>
      </dsp:txBody>
      <dsp:txXfrm>
        <a:off x="1047553" y="95601"/>
        <a:ext cx="5628856" cy="906972"/>
      </dsp:txXfrm>
    </dsp:sp>
    <dsp:sp modelId="{B8537B9F-929A-40D5-95BC-B6300B087809}">
      <dsp:nvSpPr>
        <dsp:cNvPr id="0" name=""/>
        <dsp:cNvSpPr/>
      </dsp:nvSpPr>
      <dsp:spPr>
        <a:xfrm>
          <a:off x="0" y="1134103"/>
          <a:ext cx="6676410" cy="9069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13E3E-CCE9-4BCF-8358-84DAB4B2B083}">
      <dsp:nvSpPr>
        <dsp:cNvPr id="0" name=""/>
        <dsp:cNvSpPr/>
      </dsp:nvSpPr>
      <dsp:spPr>
        <a:xfrm>
          <a:off x="274359" y="1338172"/>
          <a:ext cx="498835" cy="49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CE4CAF-3E32-4E55-B0F1-776E4217BD80}">
      <dsp:nvSpPr>
        <dsp:cNvPr id="0" name=""/>
        <dsp:cNvSpPr/>
      </dsp:nvSpPr>
      <dsp:spPr>
        <a:xfrm>
          <a:off x="1047553" y="1134103"/>
          <a:ext cx="5628856" cy="90697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88" tIns="95988" rIns="95988" bIns="9598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Como estão os países da CPLP a governar a Economia Azul?</a:t>
          </a:r>
        </a:p>
      </dsp:txBody>
      <dsp:txXfrm>
        <a:off x="1047553" y="1134103"/>
        <a:ext cx="5628856" cy="906972"/>
      </dsp:txXfrm>
    </dsp:sp>
    <dsp:sp modelId="{03B15472-C6A9-445A-894C-57B3759DC753}">
      <dsp:nvSpPr>
        <dsp:cNvPr id="0" name=""/>
        <dsp:cNvSpPr/>
      </dsp:nvSpPr>
      <dsp:spPr>
        <a:xfrm>
          <a:off x="0" y="2140879"/>
          <a:ext cx="6676410" cy="9069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84384-1997-455E-B684-D0E21977B14C}">
      <dsp:nvSpPr>
        <dsp:cNvPr id="0" name=""/>
        <dsp:cNvSpPr/>
      </dsp:nvSpPr>
      <dsp:spPr>
        <a:xfrm>
          <a:off x="274359" y="2471888"/>
          <a:ext cx="498835" cy="49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7DEF4E-ABE6-4CC8-BEE8-C341414CB74C}">
      <dsp:nvSpPr>
        <dsp:cNvPr id="0" name=""/>
        <dsp:cNvSpPr/>
      </dsp:nvSpPr>
      <dsp:spPr>
        <a:xfrm>
          <a:off x="1007419" y="2128463"/>
          <a:ext cx="5628856" cy="90697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88" tIns="95988" rIns="95988" bIns="9598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Como estão os países da CPLP a implementar a Economia Azul?</a:t>
          </a:r>
        </a:p>
      </dsp:txBody>
      <dsp:txXfrm>
        <a:off x="1007419" y="2128463"/>
        <a:ext cx="5628856" cy="906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2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571750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946096"/>
            <a:ext cx="8231372" cy="92084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359507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29" y="281175"/>
            <a:ext cx="626090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29" y="1044700"/>
            <a:ext cx="6260905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73929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0822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80621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0822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80621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061" y="2266340"/>
            <a:ext cx="7400498" cy="87562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2800" dirty="0">
                <a:solidFill>
                  <a:srgbClr val="FFFFFF"/>
                </a:solidFill>
              </a:rPr>
              <a:t>A Economia Azul na CPLP:</a:t>
            </a:r>
            <a:br>
              <a:rPr lang="pt-PT" sz="2800" dirty="0">
                <a:solidFill>
                  <a:srgbClr val="FFFFFF"/>
                </a:solidFill>
              </a:rPr>
            </a:br>
            <a:r>
              <a:rPr lang="pt-PT" sz="2800" dirty="0">
                <a:solidFill>
                  <a:srgbClr val="FFFFFF"/>
                </a:solidFill>
              </a:rPr>
              <a:t>Governança, Cooperação e Financiamento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3487980"/>
            <a:ext cx="6765878" cy="4051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cap="all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Regina Salvador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D88EE1F-FB35-5E32-217E-7D8601063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2" t="27603" r="28912" b="36820"/>
          <a:stretch/>
        </p:blipFill>
        <p:spPr bwMode="auto">
          <a:xfrm>
            <a:off x="1141171" y="4251505"/>
            <a:ext cx="1712162" cy="63629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6" descr="Ordem dos Economistas: Notícia - Parecer da Direcção da Ordem dos  Economistas sobre o PRR - Plano de Recuperação e Resiliência">
            <a:extLst>
              <a:ext uri="{FF2B5EF4-FFF2-40B4-BE49-F238E27FC236}">
                <a16:creationId xmlns:a16="http://schemas.microsoft.com/office/drawing/2014/main" id="{9525E04B-F1D6-0A03-411D-0BB267DA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35" y="4241420"/>
            <a:ext cx="1712162" cy="6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2910A9C-62FA-7E15-64B0-F4067F181D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99" t="13812" r="2494" b="17530"/>
          <a:stretch/>
        </p:blipFill>
        <p:spPr>
          <a:xfrm>
            <a:off x="6471877" y="4276979"/>
            <a:ext cx="1712161" cy="5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81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3016660"/>
            <a:ext cx="9144000" cy="212684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3016665"/>
            <a:ext cx="6115048" cy="2126835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016664"/>
            <a:ext cx="9190104" cy="2126836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C4B3A87-F26D-45D7-8383-414C88FC1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3252" y="1192015"/>
            <a:ext cx="3358420" cy="10462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pt-PT" sz="1600" kern="1200" dirty="0">
                <a:latin typeface="+mn-lt"/>
                <a:ea typeface="+mn-ea"/>
                <a:cs typeface="+mn-cs"/>
              </a:rPr>
              <a:t>Atual ZEE de Moçambique e o expectável alargamento da Plataforma Continental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29A42E-C876-4770-F14C-1828C5569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849" y="532613"/>
            <a:ext cx="4235974" cy="426798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800597"/>
            <a:ext cx="9143998" cy="3429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arcador de Posição do Texto 3">
            <a:extLst>
              <a:ext uri="{FF2B5EF4-FFF2-40B4-BE49-F238E27FC236}">
                <a16:creationId xmlns:a16="http://schemas.microsoft.com/office/drawing/2014/main" id="{71963921-10C2-FAFE-2DA3-E7020440C058}"/>
              </a:ext>
            </a:extLst>
          </p:cNvPr>
          <p:cNvSpPr txBox="1">
            <a:spLocks/>
          </p:cNvSpPr>
          <p:nvPr/>
        </p:nvSpPr>
        <p:spPr>
          <a:xfrm>
            <a:off x="331843" y="3470613"/>
            <a:ext cx="3826163" cy="10462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solidFill>
                  <a:srgbClr val="FFFFFF"/>
                </a:solidFill>
              </a:rPr>
              <a:t>ZEE e alargamento da Plataforma Continental</a:t>
            </a:r>
          </a:p>
        </p:txBody>
      </p:sp>
    </p:spTree>
    <p:extLst>
      <p:ext uri="{BB962C8B-B14F-4D97-AF65-F5344CB8AC3E}">
        <p14:creationId xmlns:p14="http://schemas.microsoft.com/office/powerpoint/2010/main" val="39916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3016660"/>
            <a:ext cx="9144000" cy="212684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3016665"/>
            <a:ext cx="6115048" cy="2126835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016664"/>
            <a:ext cx="9190104" cy="2126836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C4B3A87-F26D-45D7-8383-414C88FC1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3252" y="1192015"/>
            <a:ext cx="3358420" cy="10462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pt-PT" sz="1600" kern="1200" dirty="0">
                <a:latin typeface="+mn-lt"/>
                <a:ea typeface="+mn-ea"/>
                <a:cs typeface="+mn-cs"/>
              </a:rPr>
              <a:t>Atual ZEE de Timor-Leste e o expectável alargamento da Plataforma Continental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800597"/>
            <a:ext cx="9143998" cy="3429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arcador de Posição do Texto 3">
            <a:extLst>
              <a:ext uri="{FF2B5EF4-FFF2-40B4-BE49-F238E27FC236}">
                <a16:creationId xmlns:a16="http://schemas.microsoft.com/office/drawing/2014/main" id="{71963921-10C2-FAFE-2DA3-E7020440C058}"/>
              </a:ext>
            </a:extLst>
          </p:cNvPr>
          <p:cNvSpPr txBox="1">
            <a:spLocks/>
          </p:cNvSpPr>
          <p:nvPr/>
        </p:nvSpPr>
        <p:spPr>
          <a:xfrm>
            <a:off x="331843" y="3470613"/>
            <a:ext cx="3826163" cy="10462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solidFill>
                  <a:srgbClr val="FFFFFF"/>
                </a:solidFill>
              </a:rPr>
              <a:t>ZEE e alargamento da Plataforma Continental</a:t>
            </a:r>
          </a:p>
        </p:txBody>
      </p:sp>
      <p:pic>
        <p:nvPicPr>
          <p:cNvPr id="2" name="Imagem 1" descr="C:\Users\FCSH\Pictures\Timor.jpeg">
            <a:extLst>
              <a:ext uri="{FF2B5EF4-FFF2-40B4-BE49-F238E27FC236}">
                <a16:creationId xmlns:a16="http://schemas.microsoft.com/office/drawing/2014/main" id="{E530EC79-F785-F534-3252-503F2B1D91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95" y="1350110"/>
            <a:ext cx="4149090" cy="2748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187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48964" y="1502815"/>
            <a:ext cx="3206805" cy="2137870"/>
          </a:xfrm>
        </p:spPr>
        <p:txBody>
          <a:bodyPr>
            <a:normAutofit/>
          </a:bodyPr>
          <a:lstStyle/>
          <a:p>
            <a:pPr algn="ctr"/>
            <a:endParaRPr lang="pt-PT" sz="1600" dirty="0">
              <a:solidFill>
                <a:schemeClr val="bg1"/>
              </a:solidFill>
            </a:endParaRPr>
          </a:p>
          <a:p>
            <a:pPr algn="ctr"/>
            <a:r>
              <a:rPr lang="pt-PT" sz="1600" dirty="0">
                <a:solidFill>
                  <a:schemeClr val="bg1"/>
                </a:solidFill>
              </a:rPr>
              <a:t>Esta última grande alteração ao “Mapa </a:t>
            </a:r>
            <a:r>
              <a:rPr lang="pt-PT" sz="1600" dirty="0" err="1">
                <a:solidFill>
                  <a:schemeClr val="bg1"/>
                </a:solidFill>
              </a:rPr>
              <a:t>Mundi</a:t>
            </a:r>
            <a:r>
              <a:rPr lang="pt-PT" sz="1600" dirty="0">
                <a:solidFill>
                  <a:schemeClr val="bg1"/>
                </a:solidFill>
              </a:rPr>
              <a:t>” poderá impulsionar e explorar as ligações entre os países e as cidades da CPLP, reforçando importantes laços histórico-culturais, económicos e geoestratégicos.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FD2F7F7-7AD3-4B86-B3A3-ADE82077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388" y="1197405"/>
            <a:ext cx="4848648" cy="31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23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D834A58-D963-426A-98FF-3B4DBBFF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723899"/>
            <a:ext cx="5074558" cy="36957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4100" kern="120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Objetivos e Metodologia</a:t>
            </a:r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7E522C91-3D6E-49BD-8FFA-764FA506E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42" y="723898"/>
            <a:ext cx="2030953" cy="3695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41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3.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1543049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73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Agrupar 39">
            <a:extLst>
              <a:ext uri="{FF2B5EF4-FFF2-40B4-BE49-F238E27FC236}">
                <a16:creationId xmlns:a16="http://schemas.microsoft.com/office/drawing/2014/main" id="{C0628170-D46F-08B8-3BDD-7C6B6E74BEFB}"/>
              </a:ext>
            </a:extLst>
          </p:cNvPr>
          <p:cNvGrpSpPr/>
          <p:nvPr/>
        </p:nvGrpSpPr>
        <p:grpSpPr>
          <a:xfrm>
            <a:off x="1233795" y="1502815"/>
            <a:ext cx="6676410" cy="3175180"/>
            <a:chOff x="1365195" y="1502815"/>
            <a:chExt cx="6676410" cy="3175180"/>
          </a:xfrm>
        </p:grpSpPr>
        <p:graphicFrame>
          <p:nvGraphicFramePr>
            <p:cNvPr id="24" name="Marcador de Posição de Conteúdo 2">
              <a:extLst>
                <a:ext uri="{FF2B5EF4-FFF2-40B4-BE49-F238E27FC236}">
                  <a16:creationId xmlns:a16="http://schemas.microsoft.com/office/drawing/2014/main" id="{8322B7C5-7117-4E90-C786-F5DB76575E9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365195" y="1502815"/>
            <a:ext cx="6676410" cy="31751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06D64374-8A33-9BE6-FEE9-9C08D6BA13BA}"/>
                </a:ext>
              </a:extLst>
            </p:cNvPr>
            <p:cNvSpPr/>
            <p:nvPr/>
          </p:nvSpPr>
          <p:spPr>
            <a:xfrm>
              <a:off x="1499226" y="2775341"/>
              <a:ext cx="950793" cy="644080"/>
            </a:xfrm>
            <a:prstGeom prst="roundRect">
              <a:avLst>
                <a:gd name="adj" fmla="val 10000"/>
              </a:avLst>
            </a:prstGeom>
            <a:solidFill>
              <a:srgbClr val="D0D8E8"/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 dirty="0"/>
            </a:p>
          </p:txBody>
        </p:sp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5E36B5F5-8D29-535D-A435-DF2F9731C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88942" y="2744160"/>
              <a:ext cx="559749" cy="706442"/>
            </a:xfrm>
            <a:prstGeom prst="rect">
              <a:avLst/>
            </a:prstGeom>
          </p:spPr>
        </p:pic>
        <p:sp>
          <p:nvSpPr>
            <p:cNvPr id="35" name="Retângulo: Cantos Arredondados 34">
              <a:extLst>
                <a:ext uri="{FF2B5EF4-FFF2-40B4-BE49-F238E27FC236}">
                  <a16:creationId xmlns:a16="http://schemas.microsoft.com/office/drawing/2014/main" id="{70FB4DF8-6A8C-777D-7F2C-868721CAA69F}"/>
                </a:ext>
              </a:extLst>
            </p:cNvPr>
            <p:cNvSpPr/>
            <p:nvPr/>
          </p:nvSpPr>
          <p:spPr>
            <a:xfrm>
              <a:off x="1426405" y="1675600"/>
              <a:ext cx="950793" cy="595704"/>
            </a:xfrm>
            <a:prstGeom prst="roundRect">
              <a:avLst>
                <a:gd name="adj" fmla="val 10000"/>
              </a:avLst>
            </a:prstGeom>
            <a:solidFill>
              <a:srgbClr val="D0D8E8"/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 dirty="0"/>
            </a:p>
          </p:txBody>
        </p:sp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8100A16D-9293-B147-5FF4-E3A3850BA928}"/>
                </a:ext>
              </a:extLst>
            </p:cNvPr>
            <p:cNvGrpSpPr/>
            <p:nvPr/>
          </p:nvGrpSpPr>
          <p:grpSpPr>
            <a:xfrm>
              <a:off x="1428570" y="1736054"/>
              <a:ext cx="1021447" cy="791559"/>
              <a:chOff x="1418639" y="1675773"/>
              <a:chExt cx="1249397" cy="968204"/>
            </a:xfrm>
            <a:solidFill>
              <a:srgbClr val="D0D8E8"/>
            </a:solidFill>
          </p:grpSpPr>
          <p:sp>
            <p:nvSpPr>
              <p:cNvPr id="27" name="Retângulo: Cantos Arredondados 26">
                <a:extLst>
                  <a:ext uri="{FF2B5EF4-FFF2-40B4-BE49-F238E27FC236}">
                    <a16:creationId xmlns:a16="http://schemas.microsoft.com/office/drawing/2014/main" id="{5A59B428-65CD-61BB-05DE-9AA69ABEFEDB}"/>
                  </a:ext>
                </a:extLst>
              </p:cNvPr>
              <p:cNvSpPr/>
              <p:nvPr/>
            </p:nvSpPr>
            <p:spPr>
              <a:xfrm>
                <a:off x="1505062" y="1827271"/>
                <a:ext cx="1162974" cy="669343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t-PT" dirty="0"/>
              </a:p>
            </p:txBody>
          </p:sp>
          <p:pic>
            <p:nvPicPr>
              <p:cNvPr id="30" name="Picture 16" descr="Energia eólica - ícones de ecologia e meio ambiente grátis">
                <a:extLst>
                  <a:ext uri="{FF2B5EF4-FFF2-40B4-BE49-F238E27FC236}">
                    <a16:creationId xmlns:a16="http://schemas.microsoft.com/office/drawing/2014/main" id="{8EC0525B-3296-04DA-3325-A21A98F125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868" y="2061810"/>
                <a:ext cx="582168" cy="582167"/>
              </a:xfrm>
              <a:prstGeom prst="rect">
                <a:avLst/>
              </a:prstGeom>
              <a:grpFill/>
            </p:spPr>
          </p:pic>
          <p:pic>
            <p:nvPicPr>
              <p:cNvPr id="28" name="Picture 14" descr="Pescaria - ícones de pessoas grátis">
                <a:extLst>
                  <a:ext uri="{FF2B5EF4-FFF2-40B4-BE49-F238E27FC236}">
                    <a16:creationId xmlns:a16="http://schemas.microsoft.com/office/drawing/2014/main" id="{0607F9BA-D576-2487-9397-B2B92B35E3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8639" y="1675773"/>
                <a:ext cx="535618" cy="535619"/>
              </a:xfrm>
              <a:prstGeom prst="rect">
                <a:avLst/>
              </a:prstGeom>
              <a:grpFill/>
            </p:spPr>
          </p:pic>
          <p:pic>
            <p:nvPicPr>
              <p:cNvPr id="29" name="Picture 8" descr="Navio - ícones de transporte grátis">
                <a:extLst>
                  <a:ext uri="{FF2B5EF4-FFF2-40B4-BE49-F238E27FC236}">
                    <a16:creationId xmlns:a16="http://schemas.microsoft.com/office/drawing/2014/main" id="{4B04D249-269F-EB1B-0098-0996B841B7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9642" y="1696161"/>
                <a:ext cx="515231" cy="515231"/>
              </a:xfrm>
              <a:prstGeom prst="rect">
                <a:avLst/>
              </a:prstGeom>
              <a:grpFill/>
            </p:spPr>
          </p:pic>
        </p:grpSp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094921A6-B026-4118-0E43-F699A634E9FB}"/>
                </a:ext>
              </a:extLst>
            </p:cNvPr>
            <p:cNvSpPr/>
            <p:nvPr/>
          </p:nvSpPr>
          <p:spPr>
            <a:xfrm rot="5400000">
              <a:off x="1526644" y="3879484"/>
              <a:ext cx="706442" cy="615798"/>
            </a:xfrm>
            <a:prstGeom prst="roundRect">
              <a:avLst>
                <a:gd name="adj" fmla="val 10000"/>
              </a:avLst>
            </a:prstGeom>
            <a:solidFill>
              <a:srgbClr val="D0D8E8"/>
            </a:solidFill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 dirty="0"/>
            </a:p>
          </p:txBody>
        </p:sp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2617B467-B53E-1593-46F1-6E48FE83F5B9}"/>
                </a:ext>
              </a:extLst>
            </p:cNvPr>
            <p:cNvGrpSpPr/>
            <p:nvPr/>
          </p:nvGrpSpPr>
          <p:grpSpPr>
            <a:xfrm>
              <a:off x="1450114" y="3793389"/>
              <a:ext cx="950793" cy="706442"/>
              <a:chOff x="1384918" y="4765460"/>
              <a:chExt cx="1162974" cy="864093"/>
            </a:xfrm>
            <a:solidFill>
              <a:srgbClr val="D0D8E8"/>
            </a:solidFill>
          </p:grpSpPr>
          <p:sp>
            <p:nvSpPr>
              <p:cNvPr id="32" name="Retângulo: Cantos Arredondados 31">
                <a:extLst>
                  <a:ext uri="{FF2B5EF4-FFF2-40B4-BE49-F238E27FC236}">
                    <a16:creationId xmlns:a16="http://schemas.microsoft.com/office/drawing/2014/main" id="{AD90F10D-FDC8-2E3E-668A-CC2E8FF068EB}"/>
                  </a:ext>
                </a:extLst>
              </p:cNvPr>
              <p:cNvSpPr/>
              <p:nvPr/>
            </p:nvSpPr>
            <p:spPr>
              <a:xfrm>
                <a:off x="1384918" y="4787186"/>
                <a:ext cx="1162974" cy="669343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t-PT" dirty="0"/>
              </a:p>
            </p:txBody>
          </p:sp>
          <p:pic>
            <p:nvPicPr>
              <p:cNvPr id="33" name="Picture 22" descr="Economia azul - ícones de negócios e finanças grátis">
                <a:extLst>
                  <a:ext uri="{FF2B5EF4-FFF2-40B4-BE49-F238E27FC236}">
                    <a16:creationId xmlns:a16="http://schemas.microsoft.com/office/drawing/2014/main" id="{819703C8-71DC-0770-7EDB-9D50D64714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4358" y="4765460"/>
                <a:ext cx="864093" cy="864093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61669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448965" y="1350110"/>
            <a:ext cx="8246070" cy="351221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PT" sz="1800" dirty="0"/>
              <a:t>A ‘Economia Azul’ é um conceito que surge na Conferência Rio+20, que tem vindo a ganhar influência.</a:t>
            </a:r>
          </a:p>
          <a:p>
            <a:pPr algn="just"/>
            <a:endParaRPr lang="pt-PT" sz="5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sz="1800" dirty="0"/>
              <a:t>A ‘Economia Azul’ partilha os mesmos objetivos de bem-estar humano e de equidade da ‘Economia Verde’</a:t>
            </a:r>
            <a:r>
              <a:rPr lang="pt-PT" sz="1800" i="1" dirty="0"/>
              <a:t> : ‘</a:t>
            </a:r>
            <a:r>
              <a:rPr lang="pt-PT" sz="1800" i="1" dirty="0" err="1"/>
              <a:t>You</a:t>
            </a:r>
            <a:r>
              <a:rPr lang="pt-PT" sz="1800" i="1" dirty="0"/>
              <a:t> </a:t>
            </a:r>
            <a:r>
              <a:rPr lang="pt-PT" sz="1800" i="1" dirty="0" err="1"/>
              <a:t>can’t</a:t>
            </a:r>
            <a:r>
              <a:rPr lang="pt-PT" sz="1800" i="1" dirty="0"/>
              <a:t> </a:t>
            </a:r>
            <a:r>
              <a:rPr lang="pt-PT" sz="1800" i="1" dirty="0" err="1"/>
              <a:t>go</a:t>
            </a:r>
            <a:r>
              <a:rPr lang="pt-PT" sz="1800" i="1" dirty="0"/>
              <a:t> </a:t>
            </a:r>
            <a:r>
              <a:rPr lang="pt-PT" sz="1800" i="1" dirty="0">
                <a:solidFill>
                  <a:srgbClr val="00B050"/>
                </a:solidFill>
              </a:rPr>
              <a:t>green </a:t>
            </a:r>
            <a:r>
              <a:rPr lang="pt-PT" sz="1800" i="1" dirty="0" err="1"/>
              <a:t>without</a:t>
            </a:r>
            <a:r>
              <a:rPr lang="pt-PT" sz="1800" i="1" dirty="0"/>
              <a:t> </a:t>
            </a:r>
            <a:r>
              <a:rPr lang="pt-PT" sz="1800" i="1" dirty="0" err="1">
                <a:solidFill>
                  <a:srgbClr val="00B0F0"/>
                </a:solidFill>
              </a:rPr>
              <a:t>blue</a:t>
            </a:r>
            <a:r>
              <a:rPr lang="pt-PT" sz="1800" i="1" dirty="0"/>
              <a:t>’.</a:t>
            </a:r>
          </a:p>
          <a:p>
            <a:pPr algn="just"/>
            <a:endParaRPr lang="pt-PT" sz="5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sz="1800" dirty="0"/>
              <a:t>A Economia Azul propõe um modelo de desenvolvimento que vê os oceanos como um meio para proporcionar novas oportunidades económicas, redução da pobreza, segurança alimentar ​​e proteção do meio marinho.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PT" sz="5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sz="1800" dirty="0"/>
              <a:t>Organizações como a ‘</a:t>
            </a:r>
            <a:r>
              <a:rPr lang="pt-PT" sz="1800" dirty="0" err="1"/>
              <a:t>World</a:t>
            </a:r>
            <a:r>
              <a:rPr lang="pt-PT" sz="1800" dirty="0"/>
              <a:t> </a:t>
            </a:r>
            <a:r>
              <a:rPr lang="pt-PT" sz="1800" dirty="0" err="1"/>
              <a:t>Wildlife</a:t>
            </a:r>
            <a:r>
              <a:rPr lang="pt-PT" sz="1800" dirty="0"/>
              <a:t> </a:t>
            </a:r>
            <a:r>
              <a:rPr lang="pt-PT" sz="1800" dirty="0" err="1"/>
              <a:t>Fund</a:t>
            </a:r>
            <a:r>
              <a:rPr lang="pt-PT" sz="1800" dirty="0"/>
              <a:t>’, o Programa das Nações Unidas para o Ambiente (UNEP), a UE ou a União Africana desenvolveram princípios orientadores para a Economia Azul. </a:t>
            </a:r>
          </a:p>
          <a:p>
            <a:pPr algn="just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370728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8965" y="1350110"/>
            <a:ext cx="8246070" cy="335950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PT" sz="1800" dirty="0"/>
              <a:t>Uma estratégia de cooperação entre os países da CPLP passa pela definição de regras comuns.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PT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sz="1800" dirty="0"/>
              <a:t>Em particular, a questão das fontes de financiamento é fundamental. Neste ponto, Cabo Verde evidencia um dinamismo significativo, cuja experiência pode ser útil para os outros países.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PT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sz="1800" dirty="0"/>
              <a:t>Criação de um ‘Fundo Azul da CPLP’ (com o apoio, por exemplo, da Comissão Europeia, do Banco Europeu de Investimentos, do ‘</a:t>
            </a:r>
            <a:r>
              <a:rPr lang="pt-PT" sz="1800" dirty="0" err="1"/>
              <a:t>Joint</a:t>
            </a:r>
            <a:r>
              <a:rPr lang="pt-PT" sz="1800" dirty="0"/>
              <a:t> SDG </a:t>
            </a:r>
            <a:r>
              <a:rPr lang="pt-PT" sz="1800" dirty="0" err="1"/>
              <a:t>Fund</a:t>
            </a:r>
            <a:r>
              <a:rPr lang="pt-PT" sz="1800" dirty="0"/>
              <a:t>’ das Nações Unidas, da emissão de ‘</a:t>
            </a:r>
            <a:r>
              <a:rPr lang="pt-PT" sz="1800" dirty="0" err="1"/>
              <a:t>Blue</a:t>
            </a:r>
            <a:r>
              <a:rPr lang="pt-PT" sz="1800" dirty="0"/>
              <a:t> Bonds’).  </a:t>
            </a:r>
          </a:p>
          <a:p>
            <a:pPr algn="just"/>
            <a:endParaRPr lang="pt-PT" sz="1800" dirty="0"/>
          </a:p>
          <a:p>
            <a:pPr algn="just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11598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5E43CFF-CF5F-4AFB-995C-FC68C5EE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0" y="723899"/>
            <a:ext cx="5562299" cy="36957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4100" dirty="0">
                <a:solidFill>
                  <a:srgbClr val="0070C0"/>
                </a:solidFill>
              </a:rPr>
              <a:t>A </a:t>
            </a:r>
            <a:r>
              <a:rPr lang="pt-PT" sz="4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Economia Azul na CPLP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7645A581-1CDB-404B-B10F-FFA5587DC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42" y="723898"/>
            <a:ext cx="2030953" cy="3695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4100" b="1" dirty="0">
                <a:solidFill>
                  <a:srgbClr val="0070C0"/>
                </a:solidFill>
              </a:rPr>
              <a:t>4.</a:t>
            </a:r>
            <a:endParaRPr lang="en-US" sz="4100" b="1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1543049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40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E1F68394-5E63-B3AA-73CA-0AB83A310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735417"/>
              </p:ext>
            </p:extLst>
          </p:nvPr>
        </p:nvGraphicFramePr>
        <p:xfrm>
          <a:off x="1670605" y="1261046"/>
          <a:ext cx="6108199" cy="3529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144">
                  <a:extLst>
                    <a:ext uri="{9D8B030D-6E8A-4147-A177-3AD203B41FA5}">
                      <a16:colId xmlns:a16="http://schemas.microsoft.com/office/drawing/2014/main" val="3153860453"/>
                    </a:ext>
                  </a:extLst>
                </a:gridCol>
                <a:gridCol w="4511055">
                  <a:extLst>
                    <a:ext uri="{9D8B030D-6E8A-4147-A177-3AD203B41FA5}">
                      <a16:colId xmlns:a16="http://schemas.microsoft.com/office/drawing/2014/main" val="930307431"/>
                    </a:ext>
                  </a:extLst>
                </a:gridCol>
              </a:tblGrid>
              <a:tr h="25507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dirty="0">
                          <a:effectLst/>
                        </a:rPr>
                        <a:t>Estado</a:t>
                      </a:r>
                      <a:endParaRPr lang="pt-P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dirty="0">
                          <a:effectLst/>
                        </a:rPr>
                        <a:t>Tutela</a:t>
                      </a:r>
                      <a:endParaRPr lang="pt-P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5536269"/>
                  </a:ext>
                </a:extLst>
              </a:tr>
              <a:tr h="285645">
                <a:tc>
                  <a:txBody>
                    <a:bodyPr/>
                    <a:lstStyle/>
                    <a:p>
                      <a:pPr marL="87313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dirty="0">
                          <a:effectLst/>
                        </a:rPr>
                        <a:t>Angola</a:t>
                      </a:r>
                      <a:endParaRPr lang="pt-P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Pescas</a:t>
                      </a: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Recursos Marinhos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0228240"/>
                  </a:ext>
                </a:extLst>
              </a:tr>
              <a:tr h="285645">
                <a:tc>
                  <a:txBody>
                    <a:bodyPr/>
                    <a:lstStyle/>
                    <a:p>
                      <a:pPr marL="87313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dirty="0">
                          <a:effectLst/>
                        </a:rPr>
                        <a:t>Brasil</a:t>
                      </a:r>
                      <a:endParaRPr lang="pt-P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Pesca</a:t>
                      </a: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Aquacultura</a:t>
                      </a: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Ministério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Portos</a:t>
                      </a: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Aeroportos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869552"/>
                  </a:ext>
                </a:extLst>
              </a:tr>
              <a:tr h="285645">
                <a:tc>
                  <a:txBody>
                    <a:bodyPr/>
                    <a:lstStyle/>
                    <a:p>
                      <a:pPr marL="87313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dirty="0">
                          <a:effectLst/>
                        </a:rPr>
                        <a:t>Cabo Verde</a:t>
                      </a:r>
                      <a:endParaRPr lang="pt-P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do 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0732236"/>
                  </a:ext>
                </a:extLst>
              </a:tr>
              <a:tr h="285645">
                <a:tc>
                  <a:txBody>
                    <a:bodyPr/>
                    <a:lstStyle/>
                    <a:p>
                      <a:pPr marL="87313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dirty="0">
                          <a:effectLst/>
                        </a:rPr>
                        <a:t>Guiné-Bissau</a:t>
                      </a:r>
                      <a:endParaRPr lang="pt-P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das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Pescas</a:t>
                      </a: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Economia Marítima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696788"/>
                  </a:ext>
                </a:extLst>
              </a:tr>
              <a:tr h="285645">
                <a:tc>
                  <a:txBody>
                    <a:bodyPr/>
                    <a:lstStyle/>
                    <a:p>
                      <a:pPr marL="87313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dirty="0">
                          <a:effectLst/>
                        </a:rPr>
                        <a:t>Guiné Equatorial</a:t>
                      </a:r>
                      <a:endParaRPr lang="pt-P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Governo demitiu-se em finais de julho de 2024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6926242"/>
                  </a:ext>
                </a:extLst>
              </a:tr>
              <a:tr h="285645">
                <a:tc>
                  <a:txBody>
                    <a:bodyPr/>
                    <a:lstStyle/>
                    <a:p>
                      <a:pPr marL="87313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dirty="0">
                          <a:effectLst/>
                        </a:rPr>
                        <a:t>Moçambique</a:t>
                      </a:r>
                      <a:endParaRPr lang="pt-P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do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Águas Interiores </a:t>
                      </a: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Pescas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7394504"/>
                  </a:ext>
                </a:extLst>
              </a:tr>
              <a:tr h="442306">
                <a:tc>
                  <a:txBody>
                    <a:bodyPr/>
                    <a:lstStyle/>
                    <a:p>
                      <a:pPr marL="87313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dirty="0">
                          <a:effectLst/>
                        </a:rPr>
                        <a:t>Portugal</a:t>
                      </a:r>
                      <a:endParaRPr lang="pt-P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  <a:tabLst/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Economia – Secretaria de Estado do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b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Agricultura &amp;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Pescas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5273526"/>
                  </a:ext>
                </a:extLst>
              </a:tr>
              <a:tr h="442306">
                <a:tc>
                  <a:txBody>
                    <a:bodyPr/>
                    <a:lstStyle/>
                    <a:p>
                      <a:pPr marL="87313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dirty="0">
                          <a:effectLst/>
                        </a:rPr>
                        <a:t>São Tomé e Príncipe</a:t>
                      </a:r>
                      <a:endParaRPr lang="pt-P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Agricultura</a:t>
                      </a: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Desenvolvimento Rural &amp;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Pescas</a:t>
                      </a:r>
                      <a:b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do Planeamento &amp; Finanças (e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Economia Azul</a:t>
                      </a: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0544960"/>
                  </a:ext>
                </a:extLst>
              </a:tr>
              <a:tr h="442306">
                <a:tc>
                  <a:txBody>
                    <a:bodyPr/>
                    <a:lstStyle/>
                    <a:p>
                      <a:pPr marL="87313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pt-PT" sz="1200" dirty="0">
                          <a:effectLst/>
                        </a:rPr>
                        <a:t>Timor-Leste</a:t>
                      </a:r>
                      <a:endParaRPr lang="pt-P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1200"/>
                        </a:spcAft>
                      </a:pP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da Agricultura, Pecuária,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Pesca</a:t>
                      </a: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Florestas</a:t>
                      </a:r>
                      <a:b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Ministério do </a:t>
                      </a:r>
                      <a:r>
                        <a:rPr lang="pt-PT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Petróleo</a:t>
                      </a:r>
                      <a:r>
                        <a:rPr lang="pt-P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Recursos Naturais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5862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146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0F32A8-80D5-38F0-42A5-55769BE930D0}"/>
              </a:ext>
            </a:extLst>
          </p:cNvPr>
          <p:cNvSpPr txBox="1"/>
          <p:nvPr/>
        </p:nvSpPr>
        <p:spPr>
          <a:xfrm>
            <a:off x="754375" y="1362316"/>
            <a:ext cx="7406192" cy="2418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ANGOLA</a:t>
            </a:r>
            <a:endParaRPr lang="pt-PT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PT" sz="1600" dirty="0">
                <a:solidFill>
                  <a:schemeClr val="bg1"/>
                </a:solidFill>
              </a:rPr>
              <a:t>Os oceanos são reconhecidos como um ponto fundamental da Política Externa Angolana.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PT" sz="1600" dirty="0">
                <a:solidFill>
                  <a:schemeClr val="bg1"/>
                </a:solidFill>
              </a:rPr>
              <a:t>A ‘Estratégia Marítima Nacional’ está em elaboração.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t-PT" sz="1600" dirty="0">
                <a:solidFill>
                  <a:schemeClr val="bg1"/>
                </a:solidFill>
              </a:rPr>
              <a:t>A ‘Agência Marítima Nacional’ é a entidade reguladora dos setores marítimo e portuário.</a:t>
            </a:r>
          </a:p>
        </p:txBody>
      </p:sp>
    </p:spTree>
    <p:extLst>
      <p:ext uri="{BB962C8B-B14F-4D97-AF65-F5344CB8AC3E}">
        <p14:creationId xmlns:p14="http://schemas.microsoft.com/office/powerpoint/2010/main" val="244824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578" y="602216"/>
            <a:ext cx="3733482" cy="109053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pt-PT" sz="1300" dirty="0">
                <a:solidFill>
                  <a:schemeClr val="tx2"/>
                </a:solidFill>
              </a:rPr>
            </a:br>
            <a:br>
              <a:rPr lang="pt-PT" sz="1300" dirty="0">
                <a:solidFill>
                  <a:schemeClr val="tx2"/>
                </a:solidFill>
              </a:rPr>
            </a:br>
            <a:r>
              <a:rPr lang="pt-PT" sz="4100" b="1" cap="all" dirty="0">
                <a:solidFill>
                  <a:srgbClr val="0070C0"/>
                </a:solidFill>
              </a:rPr>
              <a:t>Estrutura</a:t>
            </a:r>
            <a:br>
              <a:rPr lang="pt-PT" sz="4100" b="1" cap="all" dirty="0">
                <a:solidFill>
                  <a:srgbClr val="0070C0"/>
                </a:solidFill>
              </a:rPr>
            </a:br>
            <a:br>
              <a:rPr lang="pt-PT" sz="1300" dirty="0">
                <a:solidFill>
                  <a:schemeClr val="tx2"/>
                </a:solidFill>
              </a:rPr>
            </a:br>
            <a:endParaRPr lang="pt-PT" sz="13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578" y="1655520"/>
            <a:ext cx="4432515" cy="2729467"/>
          </a:xfrm>
        </p:spPr>
        <p:txBody>
          <a:bodyPr anchor="ctr">
            <a:noAutofit/>
          </a:bodyPr>
          <a:lstStyle/>
          <a:p>
            <a:endParaRPr lang="pt-PT" sz="2000" dirty="0">
              <a:solidFill>
                <a:schemeClr val="tx2"/>
              </a:solidFill>
            </a:endParaRPr>
          </a:p>
          <a:p>
            <a:pPr marL="360363" indent="-360363">
              <a:buFont typeface="+mj-lt"/>
              <a:buAutoNum type="arabicPeriod"/>
            </a:pPr>
            <a:r>
              <a:rPr lang="pt-PT" sz="2000" dirty="0">
                <a:solidFill>
                  <a:schemeClr val="tx2"/>
                </a:solidFill>
              </a:rPr>
              <a:t>Enquadramento</a:t>
            </a:r>
          </a:p>
          <a:p>
            <a:pPr marL="360363" indent="-360363">
              <a:buFont typeface="+mj-lt"/>
              <a:buAutoNum type="arabicPeriod"/>
            </a:pPr>
            <a:r>
              <a:rPr lang="pt-PT" sz="2000" dirty="0">
                <a:solidFill>
                  <a:schemeClr val="tx2"/>
                </a:solidFill>
              </a:rPr>
              <a:t>ZEE e Plataforma Continental</a:t>
            </a:r>
          </a:p>
          <a:p>
            <a:pPr marL="360363" indent="-360363">
              <a:buFont typeface="+mj-lt"/>
              <a:buAutoNum type="arabicPeriod"/>
            </a:pPr>
            <a:r>
              <a:rPr lang="pt-PT" sz="2000" dirty="0">
                <a:solidFill>
                  <a:schemeClr val="tx2"/>
                </a:solidFill>
              </a:rPr>
              <a:t>Objetivos e Metodologia</a:t>
            </a:r>
          </a:p>
          <a:p>
            <a:pPr marL="360363" indent="-360363">
              <a:buFont typeface="+mj-lt"/>
              <a:buAutoNum type="arabicPeriod"/>
            </a:pPr>
            <a:r>
              <a:rPr lang="pt-PT" sz="2000" dirty="0">
                <a:solidFill>
                  <a:schemeClr val="tx2"/>
                </a:solidFill>
              </a:rPr>
              <a:t>‘Criação’ da Economia Azul na CPLP</a:t>
            </a:r>
          </a:p>
          <a:p>
            <a:pPr marL="360363" indent="-360363">
              <a:buFont typeface="+mj-lt"/>
              <a:buAutoNum type="arabicPeriod"/>
            </a:pPr>
            <a:r>
              <a:rPr lang="pt-PT" sz="2000" dirty="0">
                <a:solidFill>
                  <a:schemeClr val="tx2"/>
                </a:solidFill>
              </a:rPr>
              <a:t>Conclusões</a:t>
            </a:r>
          </a:p>
          <a:p>
            <a:pPr>
              <a:buFont typeface="Wingdings" panose="05000000000000000000" pitchFamily="2" charset="2"/>
              <a:buChar char="Ø"/>
            </a:pPr>
            <a:endParaRPr lang="pt-PT" sz="20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976" y="39747"/>
            <a:ext cx="4446455" cy="5103753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Graphic 22" descr="Documento">
            <a:extLst>
              <a:ext uri="{FF2B5EF4-FFF2-40B4-BE49-F238E27FC236}">
                <a16:creationId xmlns:a16="http://schemas.microsoft.com/office/drawing/2014/main" id="{0CEC1108-CE09-90EC-8598-54053D6C9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352" y="1361489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0F32A8-80D5-38F0-42A5-55769BE930D0}"/>
              </a:ext>
            </a:extLst>
          </p:cNvPr>
          <p:cNvSpPr txBox="1"/>
          <p:nvPr/>
        </p:nvSpPr>
        <p:spPr>
          <a:xfrm>
            <a:off x="601670" y="1044700"/>
            <a:ext cx="7864308" cy="3896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BRASIL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A ‘Política Marítima Nacional’ está em fase de reformulação por parte de um grupo de trabalho interministerial.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A Marinha tem um papel de destaque neste processo.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Prioridades: preservação da soberania nos espaços marítimos; cooperação internacional; importância da biodiversidade; e desenvolvimento da ciência e tecnologia orientadas para o mar.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Desafios: Infraestrutura Portuária. Desenvolvimento Sustentável. Alterações Climáticas. Perda da Biodiversidade Marítima. Poluição das Águas. Segurança Marítima. Regulamentos Internacionais.</a:t>
            </a:r>
          </a:p>
        </p:txBody>
      </p:sp>
    </p:spTree>
    <p:extLst>
      <p:ext uri="{BB962C8B-B14F-4D97-AF65-F5344CB8AC3E}">
        <p14:creationId xmlns:p14="http://schemas.microsoft.com/office/powerpoint/2010/main" val="50302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0F32A8-80D5-38F0-42A5-55769BE930D0}"/>
              </a:ext>
            </a:extLst>
          </p:cNvPr>
          <p:cNvSpPr txBox="1"/>
          <p:nvPr/>
        </p:nvSpPr>
        <p:spPr>
          <a:xfrm>
            <a:off x="601670" y="1362316"/>
            <a:ext cx="7787955" cy="3157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CABO VERDE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A economia azul é vista como um ponto de partida natural para o crescimento económico e a criação do emprego.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Objetivo de, até 2030, a economia azul representar 25% do PIB, gerando 35 mil empregos.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Parceria no projeto ‘Conectar os atores da economia azul: gerar emprego, apoiando meios de subsistência e mobilizando recursos”, com quatro agências das Nações Unidas (FAO, PNUD, OIM e ONUDI) e financiamento do ‘</a:t>
            </a:r>
            <a:r>
              <a:rPr lang="pt-PT" sz="1600" dirty="0" err="1">
                <a:solidFill>
                  <a:schemeClr val="bg1"/>
                </a:solidFill>
              </a:rPr>
              <a:t>Joint</a:t>
            </a:r>
            <a:r>
              <a:rPr lang="pt-PT" sz="1600" dirty="0">
                <a:solidFill>
                  <a:schemeClr val="bg1"/>
                </a:solidFill>
              </a:rPr>
              <a:t> SDG </a:t>
            </a:r>
            <a:r>
              <a:rPr lang="pt-PT" sz="1600" dirty="0" err="1">
                <a:solidFill>
                  <a:schemeClr val="bg1"/>
                </a:solidFill>
              </a:rPr>
              <a:t>Fund</a:t>
            </a:r>
            <a:r>
              <a:rPr lang="pt-PT" sz="1600" dirty="0">
                <a:solidFill>
                  <a:schemeClr val="bg1"/>
                </a:solidFill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4023749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0F32A8-80D5-38F0-42A5-55769BE930D0}"/>
              </a:ext>
            </a:extLst>
          </p:cNvPr>
          <p:cNvSpPr txBox="1"/>
          <p:nvPr/>
        </p:nvSpPr>
        <p:spPr>
          <a:xfrm>
            <a:off x="601670" y="1350110"/>
            <a:ext cx="7940659" cy="319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GUINÉ-BISSAU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Parceira da ‘Iniciativa Mar Aberto’ (cooperação da segurança marítima), com enfoque na região do Golfo da Guiné.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Parceira do programa de ‘Apoio à Estratégia Marítima Integrada da África Ocidental’ (SWAIMS)’.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Forte ligação â UE (acordo de pescas sustentáveis, apoio financeiro, combate à pesca ilegal e exportação crescente para a UE).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Combate à pesca ilegal. </a:t>
            </a:r>
          </a:p>
        </p:txBody>
      </p:sp>
    </p:spTree>
    <p:extLst>
      <p:ext uri="{BB962C8B-B14F-4D97-AF65-F5344CB8AC3E}">
        <p14:creationId xmlns:p14="http://schemas.microsoft.com/office/powerpoint/2010/main" val="284724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0F32A8-80D5-38F0-42A5-55769BE930D0}"/>
              </a:ext>
            </a:extLst>
          </p:cNvPr>
          <p:cNvSpPr txBox="1"/>
          <p:nvPr/>
        </p:nvSpPr>
        <p:spPr>
          <a:xfrm>
            <a:off x="601670" y="1546982"/>
            <a:ext cx="7940659" cy="2049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GUINÉ-EQUATORIAL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Segurança Marítima.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Cooperação Internacional.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Economia Portuária.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Eficiência Aduaneira.</a:t>
            </a:r>
          </a:p>
        </p:txBody>
      </p:sp>
    </p:spTree>
    <p:extLst>
      <p:ext uri="{BB962C8B-B14F-4D97-AF65-F5344CB8AC3E}">
        <p14:creationId xmlns:p14="http://schemas.microsoft.com/office/powerpoint/2010/main" val="736040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0F32A8-80D5-38F0-42A5-55769BE930D0}"/>
              </a:ext>
            </a:extLst>
          </p:cNvPr>
          <p:cNvSpPr txBox="1"/>
          <p:nvPr/>
        </p:nvSpPr>
        <p:spPr>
          <a:xfrm>
            <a:off x="601670" y="1502815"/>
            <a:ext cx="7940659" cy="3157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MOÇAMBIQUE</a:t>
            </a:r>
            <a:endParaRPr lang="pt-PT" sz="16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Segurança Marítima.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Ordenamento do Espaço Marítimo.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Governança oceânica.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Defesa e Segurança.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Narcóticos e Drogas.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Luta contra o contrabando humano e a migração Ilegal.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Combate à pirataria.</a:t>
            </a:r>
          </a:p>
        </p:txBody>
      </p:sp>
    </p:spTree>
    <p:extLst>
      <p:ext uri="{BB962C8B-B14F-4D97-AF65-F5344CB8AC3E}">
        <p14:creationId xmlns:p14="http://schemas.microsoft.com/office/powerpoint/2010/main" val="2924846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0F32A8-80D5-38F0-42A5-55769BE930D0}"/>
              </a:ext>
            </a:extLst>
          </p:cNvPr>
          <p:cNvSpPr txBox="1"/>
          <p:nvPr/>
        </p:nvSpPr>
        <p:spPr>
          <a:xfrm>
            <a:off x="601670" y="1502815"/>
            <a:ext cx="7940659" cy="2826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PORTUGAL</a:t>
            </a:r>
            <a:endParaRPr lang="pt-PT" sz="16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‘Estratégia Nacional para o Mar 2021-30’: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Conhecimento Científico.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Proteção do Oceano.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Economia Azul.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Serviços dos Ecossistemas Marinhos.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Desenvolvimento Sustentável.</a:t>
            </a:r>
          </a:p>
        </p:txBody>
      </p:sp>
    </p:spTree>
    <p:extLst>
      <p:ext uri="{BB962C8B-B14F-4D97-AF65-F5344CB8AC3E}">
        <p14:creationId xmlns:p14="http://schemas.microsoft.com/office/powerpoint/2010/main" val="3640974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0F32A8-80D5-38F0-42A5-55769BE930D0}"/>
              </a:ext>
            </a:extLst>
          </p:cNvPr>
          <p:cNvSpPr txBox="1"/>
          <p:nvPr/>
        </p:nvSpPr>
        <p:spPr>
          <a:xfrm>
            <a:off x="601670" y="1502815"/>
            <a:ext cx="7940659" cy="2049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TOMÉ E PRÍNCIPE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Estratégia Marítima.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Quadro Jurídico sobre Pirataria e Crime Marítimo.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Segurança Marítima.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Turismo Marítimo.</a:t>
            </a:r>
          </a:p>
        </p:txBody>
      </p:sp>
    </p:spTree>
    <p:extLst>
      <p:ext uri="{BB962C8B-B14F-4D97-AF65-F5344CB8AC3E}">
        <p14:creationId xmlns:p14="http://schemas.microsoft.com/office/powerpoint/2010/main" val="1903870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0F32A8-80D5-38F0-42A5-55769BE930D0}"/>
              </a:ext>
            </a:extLst>
          </p:cNvPr>
          <p:cNvSpPr txBox="1"/>
          <p:nvPr/>
        </p:nvSpPr>
        <p:spPr>
          <a:xfrm>
            <a:off x="601670" y="1502815"/>
            <a:ext cx="7940659" cy="1680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TIMOR-LESTE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Indústria pesqueira e aquacultura.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Gestão das bacias hidrográficas.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Gestão das reservas petrolíferas e de gás natural.</a:t>
            </a:r>
          </a:p>
        </p:txBody>
      </p:sp>
    </p:spTree>
    <p:extLst>
      <p:ext uri="{BB962C8B-B14F-4D97-AF65-F5344CB8AC3E}">
        <p14:creationId xmlns:p14="http://schemas.microsoft.com/office/powerpoint/2010/main" val="2407414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03C9038-0C76-4A8D-847C-89BFE7F0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723899"/>
            <a:ext cx="5074558" cy="36957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CONCLUSÕES</a:t>
            </a:r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AE2A36D6-F01F-42F2-8646-934B3B830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42" y="723898"/>
            <a:ext cx="2030953" cy="3695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41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5.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1543049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312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9851E65-A344-4DD1-5507-BAAD9E6C735A}"/>
              </a:ext>
            </a:extLst>
          </p:cNvPr>
          <p:cNvSpPr txBox="1"/>
          <p:nvPr/>
        </p:nvSpPr>
        <p:spPr>
          <a:xfrm>
            <a:off x="525317" y="1197405"/>
            <a:ext cx="8093365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No seguimento da ‘Estratégia da CPLP para os Oceanos’ (2009) pode dinamizar-se a cooperação conjunta para:</a:t>
            </a:r>
          </a:p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solidFill>
                  <a:schemeClr val="bg1"/>
                </a:solidFill>
              </a:rPr>
              <a:t>resolver os desafios relacionados com os oceanos</a:t>
            </a:r>
          </a:p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solidFill>
                  <a:schemeClr val="bg1"/>
                </a:solidFill>
              </a:rPr>
              <a:t>cumprir os compromissos para o desenvolvimento oceânico sustentável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F970F1-E8AC-E804-2559-3201565ACE91}"/>
              </a:ext>
            </a:extLst>
          </p:cNvPr>
          <p:cNvSpPr txBox="1"/>
          <p:nvPr/>
        </p:nvSpPr>
        <p:spPr>
          <a:xfrm>
            <a:off x="448965" y="3029865"/>
            <a:ext cx="8093365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Esta abordagem incentivaria os Estados-Membros a terem um papel ativo na procura de alcançarem as metas dos ODS. Uma concordância de princípios e objetivos (os ODS, ex.) pode dar orientações, ao mesmo tempo que permitiria que os detalhes da implementação fossem adaptados aos contextos nacionais. </a:t>
            </a:r>
          </a:p>
        </p:txBody>
      </p:sp>
    </p:spTree>
    <p:extLst>
      <p:ext uri="{BB962C8B-B14F-4D97-AF65-F5344CB8AC3E}">
        <p14:creationId xmlns:p14="http://schemas.microsoft.com/office/powerpoint/2010/main" val="316747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E1B75C7-CD19-4782-847D-8F7B664E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723899"/>
            <a:ext cx="5074558" cy="36957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Enquadramento</a:t>
            </a:r>
            <a:endParaRPr lang="en-US" sz="41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7794BBA0-CB44-4913-AC3E-6F9009BB3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42" y="723898"/>
            <a:ext cx="2030953" cy="3695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4100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1.</a:t>
            </a:r>
            <a:endParaRPr lang="en-US" sz="4100" kern="12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1543049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868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6BCB7C9-EE14-9E57-83E8-E60BCA9E32BD}"/>
              </a:ext>
            </a:extLst>
          </p:cNvPr>
          <p:cNvSpPr txBox="1"/>
          <p:nvPr/>
        </p:nvSpPr>
        <p:spPr>
          <a:xfrm>
            <a:off x="754375" y="1502815"/>
            <a:ext cx="7787955" cy="3060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Um entendimento comum da Economia Azul na CPLP deverá permitir a existência de um quadro semelhante, ainda que com a flexibilidade suficiente para cada país.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dirty="0">
                <a:solidFill>
                  <a:schemeClr val="bg1"/>
                </a:solidFill>
              </a:rPr>
              <a:t>O aproveitamento económico dos recursos marinhos, incluindo a promoção de parcerias empresariais, que pode dinamizar o crescimento económico e a criação de emprego, fortaleceria assim o desenvolvimento dos estados-membros.</a:t>
            </a:r>
          </a:p>
        </p:txBody>
      </p:sp>
    </p:spTree>
    <p:extLst>
      <p:ext uri="{BB962C8B-B14F-4D97-AF65-F5344CB8AC3E}">
        <p14:creationId xmlns:p14="http://schemas.microsoft.com/office/powerpoint/2010/main" val="280817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133475"/>
            <a:ext cx="4476750" cy="2876550"/>
          </a:xfrm>
          <a:prstGeom prst="rect">
            <a:avLst/>
          </a:prstGeom>
        </p:spPr>
      </p:pic>
      <p:sp>
        <p:nvSpPr>
          <p:cNvPr id="9" name="Marcador de Posição do Texto 8"/>
          <p:cNvSpPr>
            <a:spLocks noGrp="1"/>
          </p:cNvSpPr>
          <p:nvPr>
            <p:ph type="body" sz="half" idx="2"/>
          </p:nvPr>
        </p:nvSpPr>
        <p:spPr>
          <a:xfrm>
            <a:off x="448965" y="4064794"/>
            <a:ext cx="8246070" cy="950236"/>
          </a:xfrm>
        </p:spPr>
        <p:txBody>
          <a:bodyPr>
            <a:normAutofit/>
          </a:bodyPr>
          <a:lstStyle/>
          <a:p>
            <a:pPr algn="ctr"/>
            <a:r>
              <a:rPr lang="pt-PT" sz="1800" dirty="0">
                <a:solidFill>
                  <a:schemeClr val="bg1"/>
                </a:solidFill>
              </a:rPr>
              <a:t>A concertação política, diplomática e técnica sobre pontos comuns da agenda do oceano pode também melhorar a representação dos estados-membros em fóruns regionais e internacionais, aumentando a sua influência e capacidade de negociação.</a:t>
            </a:r>
          </a:p>
          <a:p>
            <a:pPr algn="ctr"/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017667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2EA71E9-43B9-9A97-0CF3-034225E369F3}"/>
              </a:ext>
            </a:extLst>
          </p:cNvPr>
          <p:cNvSpPr txBox="1"/>
          <p:nvPr/>
        </p:nvSpPr>
        <p:spPr>
          <a:xfrm>
            <a:off x="601670" y="1502815"/>
            <a:ext cx="8093365" cy="3316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Vejam-se alguns exemplos possíveis: </a:t>
            </a:r>
          </a:p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solidFill>
                  <a:schemeClr val="bg1"/>
                </a:solidFill>
              </a:rPr>
              <a:t>abordagens integradas e sustentáveis nas áreas da pesca e da conservação marinhas podem criar oportunidades no turismo marítimo. </a:t>
            </a:r>
          </a:p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t-PT" sz="1600" dirty="0">
                <a:solidFill>
                  <a:schemeClr val="bg1"/>
                </a:solidFill>
              </a:rPr>
              <a:t>estratégias nacionais e comuns em matéria da energia marinha renovável podem trazer benefícios significativos.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Poder-se-á assim obter um maior grau de integração entre os membros da CPLP (ainda que a forma como esta poderá contribuir para uma gestão eficaz do oceano falte ainda investigar). </a:t>
            </a:r>
          </a:p>
        </p:txBody>
      </p:sp>
    </p:spTree>
    <p:extLst>
      <p:ext uri="{BB962C8B-B14F-4D97-AF65-F5344CB8AC3E}">
        <p14:creationId xmlns:p14="http://schemas.microsoft.com/office/powerpoint/2010/main" val="3603737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CE065054-D55E-4213-B9B7-D4033A284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marL="0" indent="0" algn="ctr">
              <a:buNone/>
            </a:pPr>
            <a:r>
              <a:rPr lang="pt-PT" dirty="0"/>
              <a:t>MUITO OBRIGADA PELA VOSSA ATENÇÃO!</a:t>
            </a:r>
          </a:p>
        </p:txBody>
      </p:sp>
    </p:spTree>
    <p:extLst>
      <p:ext uri="{BB962C8B-B14F-4D97-AF65-F5344CB8AC3E}">
        <p14:creationId xmlns:p14="http://schemas.microsoft.com/office/powerpoint/2010/main" val="196799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e Conteúdo 6"/>
          <p:cNvSpPr>
            <a:spLocks noGrp="1"/>
          </p:cNvSpPr>
          <p:nvPr>
            <p:ph idx="4294967295"/>
          </p:nvPr>
        </p:nvSpPr>
        <p:spPr>
          <a:xfrm>
            <a:off x="682597" y="1502815"/>
            <a:ext cx="7778805" cy="320680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O mar é um dos elementos identitários desta comunidade de países. </a:t>
            </a:r>
          </a:p>
          <a:p>
            <a:pPr algn="just">
              <a:buFont typeface="Wingdings" pitchFamily="2" charset="2"/>
              <a:buChar char="Ø"/>
            </a:pPr>
            <a:endParaRPr lang="pt-PT" sz="16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Com uma área total de Zona Económica Exclusiva (ZEE) de cerca de 8 milhões de Km</a:t>
            </a:r>
            <a:r>
              <a:rPr lang="pt-PT" sz="1600" baseline="30000" dirty="0">
                <a:solidFill>
                  <a:schemeClr val="bg1"/>
                </a:solidFill>
              </a:rPr>
              <a:t>2</a:t>
            </a:r>
            <a:r>
              <a:rPr lang="pt-PT" sz="1600" dirty="0">
                <a:solidFill>
                  <a:schemeClr val="bg1"/>
                </a:solidFill>
              </a:rPr>
              <a:t>, os países que formam a CPLP têm hoje a quarta maior ZEE do mundo. </a:t>
            </a:r>
          </a:p>
          <a:p>
            <a:pPr algn="just">
              <a:buFont typeface="Wingdings" pitchFamily="2" charset="2"/>
              <a:buChar char="Ø"/>
            </a:pPr>
            <a:endParaRPr lang="pt-PT" sz="16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Todos os países da CPLP são países costeiros e três (Cabo Verde, São Tomé e Príncipe e Timor) são arquipelágicos.</a:t>
            </a:r>
          </a:p>
          <a:p>
            <a:pPr algn="just">
              <a:buFont typeface="Wingdings" pitchFamily="2" charset="2"/>
              <a:buChar char="Ø"/>
            </a:pPr>
            <a:endParaRPr lang="pt-PT" sz="1600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Sendo a CPLP uma comunidade de países costeiros, os </a:t>
            </a:r>
            <a:r>
              <a:rPr lang="pt-PT" sz="1600" b="1" dirty="0">
                <a:solidFill>
                  <a:schemeClr val="bg1"/>
                </a:solidFill>
              </a:rPr>
              <a:t>Transportes Marítimos, Portos e Logística</a:t>
            </a:r>
            <a:r>
              <a:rPr lang="pt-PT" sz="1600" dirty="0">
                <a:solidFill>
                  <a:schemeClr val="bg1"/>
                </a:solidFill>
              </a:rPr>
              <a:t> são vitais para o desenvolvimento dos países membros.</a:t>
            </a:r>
          </a:p>
        </p:txBody>
      </p:sp>
    </p:spTree>
    <p:extLst>
      <p:ext uri="{BB962C8B-B14F-4D97-AF65-F5344CB8AC3E}">
        <p14:creationId xmlns:p14="http://schemas.microsoft.com/office/powerpoint/2010/main" val="160421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/>
          <p:cNvSpPr>
            <a:spLocks noGrp="1"/>
          </p:cNvSpPr>
          <p:nvPr>
            <p:ph type="body" sz="half" idx="4294967295"/>
          </p:nvPr>
        </p:nvSpPr>
        <p:spPr>
          <a:xfrm>
            <a:off x="143555" y="1119188"/>
            <a:ext cx="5955495" cy="3797082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Países como Angola ou Moçambique têm uma extensa costa e grandes volumes de matérias primas que necessitam ser transportadas no espaço global.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PT" sz="5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O Brasil pertence ao top 20 dos países em termos de frota marítima e é uma fonte de matérias-primas de enorme importância.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PT" sz="5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Cabo Verde, São Tomé e Príncipe e Timor-Leste têm tudo a ganhar em desenvolver o transporte marítimo inter-ilhas e a respetiva rede portuária. O mesmo se passa com a Guiné-Bissau e a Guiné Equatorial.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PT" sz="5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PT" sz="1600" dirty="0">
                <a:solidFill>
                  <a:schemeClr val="bg1"/>
                </a:solidFill>
              </a:rPr>
              <a:t>Portugal, que não é abundante em matérias primas, tem a vantagem de se localizar no corredor de navegação com maior intensidade de tráfego comercial a nível mundial. </a:t>
            </a:r>
            <a:endParaRPr lang="en-GB" sz="16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11688" y="890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Marcador de Posição de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098289"/>
              </p:ext>
            </p:extLst>
          </p:nvPr>
        </p:nvGraphicFramePr>
        <p:xfrm>
          <a:off x="6251755" y="1197405"/>
          <a:ext cx="2529131" cy="3192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País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effectLst/>
                        </a:rPr>
                        <a:t>% ZEE CPLP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Angola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6%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Brasil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47%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Cabo Verde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10%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Guiné Bissau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Guiné Equatorial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4%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Moçambique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8%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Portugal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22%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São Tomé e Príncipe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8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Timor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Total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effectLst/>
                        </a:rPr>
                        <a:t>100%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04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E1B75C7-CD19-4782-847D-8F7B664E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441" y="723899"/>
            <a:ext cx="5074558" cy="36957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rgbClr val="0070C0"/>
                </a:solidFill>
              </a:rPr>
              <a:t>ZEE e </a:t>
            </a:r>
            <a:r>
              <a:rPr lang="en-US" sz="4100" dirty="0" err="1">
                <a:solidFill>
                  <a:srgbClr val="0070C0"/>
                </a:solidFill>
              </a:rPr>
              <a:t>Plataforma</a:t>
            </a:r>
            <a:r>
              <a:rPr lang="en-US" sz="4100" dirty="0">
                <a:solidFill>
                  <a:srgbClr val="0070C0"/>
                </a:solidFill>
              </a:rPr>
              <a:t> Continental</a:t>
            </a:r>
            <a:endParaRPr lang="en-US" sz="4100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7794BBA0-CB44-4913-AC3E-6F9009BB3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42" y="723898"/>
            <a:ext cx="2030953" cy="3695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4100" dirty="0">
                <a:solidFill>
                  <a:srgbClr val="0070C0"/>
                </a:solidFill>
              </a:rPr>
              <a:t>2</a:t>
            </a:r>
            <a:r>
              <a:rPr lang="en-US" sz="4100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1543049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248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B6FFE7D-7A3A-4CC2-84B1-86029C4232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4" t="3177" r="2232" b="8373"/>
          <a:stretch/>
        </p:blipFill>
        <p:spPr>
          <a:xfrm>
            <a:off x="104927" y="446159"/>
            <a:ext cx="5946325" cy="42511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806555"/>
            <a:ext cx="9143997" cy="3429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806556"/>
            <a:ext cx="6086475" cy="3369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Posição do Texto 3">
            <a:extLst>
              <a:ext uri="{FF2B5EF4-FFF2-40B4-BE49-F238E27FC236}">
                <a16:creationId xmlns:a16="http://schemas.microsoft.com/office/drawing/2014/main" id="{6DC191BB-4C7A-AB56-2C12-D7CF5FAFA693}"/>
              </a:ext>
            </a:extLst>
          </p:cNvPr>
          <p:cNvSpPr txBox="1">
            <a:spLocks/>
          </p:cNvSpPr>
          <p:nvPr/>
        </p:nvSpPr>
        <p:spPr>
          <a:xfrm>
            <a:off x="5946345" y="586585"/>
            <a:ext cx="3057528" cy="2398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just">
              <a:lnSpc>
                <a:spcPct val="90000"/>
              </a:lnSpc>
            </a:pPr>
            <a:endParaRPr lang="pt-PT" sz="1400" dirty="0"/>
          </a:p>
        </p:txBody>
      </p:sp>
      <p:sp>
        <p:nvSpPr>
          <p:cNvPr id="3" name="Retângulo 2"/>
          <p:cNvSpPr/>
          <p:nvPr/>
        </p:nvSpPr>
        <p:spPr>
          <a:xfrm>
            <a:off x="6251755" y="396796"/>
            <a:ext cx="2748689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PT" dirty="0">
                <a:ea typeface="Calibri" panose="020F0502020204030204" pitchFamily="34" charset="0"/>
                <a:cs typeface="Times New Roman" panose="02020603050405020304" pitchFamily="18" charset="0"/>
              </a:rPr>
              <a:t>A extensão das Plataformas Continentais reforçará o estatuto da maioria dos países da CPLP como potências marítimas centrais - muito em especial, no Atlântico - e como atores</a:t>
            </a:r>
            <a:r>
              <a:rPr lang="pt-PT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dirty="0">
                <a:ea typeface="Calibri" panose="020F0502020204030204" pitchFamily="34" charset="0"/>
                <a:cs typeface="Times New Roman" panose="02020603050405020304" pitchFamily="18" charset="0"/>
              </a:rPr>
              <a:t>mundiais na gestão dos oceanos. </a:t>
            </a:r>
          </a:p>
        </p:txBody>
      </p:sp>
    </p:spTree>
    <p:extLst>
      <p:ext uri="{BB962C8B-B14F-4D97-AF65-F5344CB8AC3E}">
        <p14:creationId xmlns:p14="http://schemas.microsoft.com/office/powerpoint/2010/main" val="64200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434129" y="433880"/>
            <a:ext cx="6260905" cy="442844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3400" dirty="0">
                <a:ea typeface="Calibri" panose="020F0502020204030204" pitchFamily="34" charset="0"/>
                <a:cs typeface="Times New Roman" panose="02020603050405020304" pitchFamily="18" charset="0"/>
              </a:rPr>
              <a:t>Estima-se que, no seu todo, os oceanos ficarão divididos, em partes quase iguais, em áreas sob jurisdição nacional (AJN) e áreas fora da jurisdição nacional (AFJN).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t-PT" sz="3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3400" dirty="0"/>
              <a:t>As bases territoriais dos Estados vão passar a basear-se no mar.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PT" sz="3400" dirty="0"/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PT" sz="3400" dirty="0"/>
              <a:t>O ‘nacionalismo marinho’ deverá ser uma das consequências do novo modelo geopolítico, com uma significativa redistribuição do poder territorial e, em consequência, das responsabilidades na governança dos oceanos.</a:t>
            </a:r>
          </a:p>
          <a:p>
            <a:pPr algn="just">
              <a:lnSpc>
                <a:spcPct val="170000"/>
              </a:lnSpc>
            </a:pPr>
            <a:r>
              <a:rPr lang="pt-PT" sz="3400" dirty="0">
                <a:solidFill>
                  <a:schemeClr val="bg1"/>
                </a:solidFill>
              </a:rPr>
              <a:t>(AFJN).</a:t>
            </a:r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759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3016660"/>
            <a:ext cx="9144000" cy="212684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3016665"/>
            <a:ext cx="6115048" cy="2126835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016664"/>
            <a:ext cx="9190104" cy="2126836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C4B3A87-F26D-45D7-8383-414C88FC1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843" y="3470613"/>
            <a:ext cx="3826163" cy="104626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ZEE e alargamento da Plataforma Continental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800597"/>
            <a:ext cx="9143998" cy="3429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6F912F-2878-4951-EC90-B27D40CB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99" r="16181"/>
          <a:stretch/>
        </p:blipFill>
        <p:spPr>
          <a:xfrm>
            <a:off x="4417871" y="729141"/>
            <a:ext cx="4466261" cy="3764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2B488D1-03B7-4826-4EDA-E463707F8D03}"/>
              </a:ext>
            </a:extLst>
          </p:cNvPr>
          <p:cNvSpPr txBox="1"/>
          <p:nvPr/>
        </p:nvSpPr>
        <p:spPr>
          <a:xfrm>
            <a:off x="187891" y="339002"/>
            <a:ext cx="37814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No conjunto, as futuras áreas marítimas de Portugal e de Cabo Verde representarão cerca de metade do Atlântico Norte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No caso do Atlântico Sul, as futuras ZEE de Angola e do Brasil poderão unir-se, fazendo fronteira ao longo de várias centenas de milhas náuticas.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1400" dirty="0"/>
              <a:t>No caso de Portugal, a extensão da plataforma continental sob jurisdição nacional será de cerca de 4 milhões de km², sensivelmente igual à área terrestre de toda a União Europeia.</a:t>
            </a:r>
          </a:p>
        </p:txBody>
      </p:sp>
    </p:spTree>
    <p:extLst>
      <p:ext uri="{BB962C8B-B14F-4D97-AF65-F5344CB8AC3E}">
        <p14:creationId xmlns:p14="http://schemas.microsoft.com/office/powerpoint/2010/main" val="687371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1597</Words>
  <Application>Microsoft Office PowerPoint</Application>
  <PresentationFormat>Apresentação no Ecrã (16:9)</PresentationFormat>
  <Paragraphs>169</Paragraphs>
  <Slides>33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8" baseType="lpstr">
      <vt:lpstr>Arial</vt:lpstr>
      <vt:lpstr>Calibri</vt:lpstr>
      <vt:lpstr>Trebuchet MS</vt:lpstr>
      <vt:lpstr>Wingdings</vt:lpstr>
      <vt:lpstr>Office Theme</vt:lpstr>
      <vt:lpstr>A Economia Azul na CPLP: Governança, Cooperação e Financiamento</vt:lpstr>
      <vt:lpstr>  Estrutura  </vt:lpstr>
      <vt:lpstr>Enquadramento</vt:lpstr>
      <vt:lpstr>Apresentação do PowerPoint</vt:lpstr>
      <vt:lpstr>Apresentação do PowerPoint</vt:lpstr>
      <vt:lpstr>ZEE e Plataforma Continental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 e Metodologia</vt:lpstr>
      <vt:lpstr>Apresentação do PowerPoint</vt:lpstr>
      <vt:lpstr>Apresentação do PowerPoint</vt:lpstr>
      <vt:lpstr>Apresentação do PowerPoint</vt:lpstr>
      <vt:lpstr>A Economia Azul na CPLP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2019-05-24T12:49:51Z</dcterms:created>
  <dcterms:modified xsi:type="dcterms:W3CDTF">2024-09-27T10:52:13Z</dcterms:modified>
</cp:coreProperties>
</file>