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5" r:id="rId1"/>
  </p:sldMasterIdLst>
  <p:notesMasterIdLst>
    <p:notesMasterId r:id="rId25"/>
  </p:notesMasterIdLst>
  <p:sldIdLst>
    <p:sldId id="256" r:id="rId2"/>
    <p:sldId id="273" r:id="rId3"/>
    <p:sldId id="257" r:id="rId4"/>
    <p:sldId id="274" r:id="rId5"/>
    <p:sldId id="288" r:id="rId6"/>
    <p:sldId id="275" r:id="rId7"/>
    <p:sldId id="259" r:id="rId8"/>
    <p:sldId id="277" r:id="rId9"/>
    <p:sldId id="260" r:id="rId10"/>
    <p:sldId id="278" r:id="rId11"/>
    <p:sldId id="261" r:id="rId12"/>
    <p:sldId id="279" r:id="rId13"/>
    <p:sldId id="272" r:id="rId14"/>
    <p:sldId id="280" r:id="rId15"/>
    <p:sldId id="262" r:id="rId16"/>
    <p:sldId id="281" r:id="rId17"/>
    <p:sldId id="264" r:id="rId18"/>
    <p:sldId id="282" r:id="rId19"/>
    <p:sldId id="265" r:id="rId20"/>
    <p:sldId id="283" r:id="rId21"/>
    <p:sldId id="266" r:id="rId22"/>
    <p:sldId id="286" r:id="rId23"/>
    <p:sldId id="269" r:id="rId24"/>
  </p:sldIdLst>
  <p:sldSz cx="9144000" cy="6858000" type="screen4x3"/>
  <p:notesSz cx="6797675" cy="9926638"/>
  <p:defaultTextStyle>
    <a:defPPr>
      <a:defRPr lang="pt-PT"/>
    </a:defPPr>
    <a:lvl1pPr algn="ctr" rtl="0" fontAlgn="base">
      <a:spcBef>
        <a:spcPct val="5000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ctr" rtl="0" fontAlgn="base">
      <a:spcBef>
        <a:spcPct val="5000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ctr" rtl="0" fontAlgn="base">
      <a:spcBef>
        <a:spcPct val="5000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ctr" rtl="0" fontAlgn="base">
      <a:spcBef>
        <a:spcPct val="5000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ctr" rtl="0" fontAlgn="base">
      <a:spcBef>
        <a:spcPct val="5000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00"/>
    <a:srgbClr val="0066FF"/>
    <a:srgbClr val="DDDDDD"/>
    <a:srgbClr val="C0C0C0"/>
    <a:srgbClr val="993300"/>
    <a:srgbClr val="990000"/>
    <a:srgbClr val="CC0066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3E4B2EE-D50F-4244-A598-97B0E749DE21}" v="4" dt="2024-07-03T05:56:14.1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1372" y="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38" d="100"/>
          <a:sy n="38" d="100"/>
        </p:scale>
        <p:origin x="-1584" y="-126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ís Faísco" userId="0fcb6ca5-fdbf-4b0e-a57c-a02f7da668c7" providerId="ADAL" clId="{D3E4B2EE-D50F-4244-A598-97B0E749DE21}"/>
    <pc:docChg chg="modSld">
      <pc:chgData name="Luís Faísco" userId="0fcb6ca5-fdbf-4b0e-a57c-a02f7da668c7" providerId="ADAL" clId="{D3E4B2EE-D50F-4244-A598-97B0E749DE21}" dt="2024-07-03T05:49:23.920" v="28" actId="403"/>
      <pc:docMkLst>
        <pc:docMk/>
      </pc:docMkLst>
      <pc:sldChg chg="delSp modSp mod">
        <pc:chgData name="Luís Faísco" userId="0fcb6ca5-fdbf-4b0e-a57c-a02f7da668c7" providerId="ADAL" clId="{D3E4B2EE-D50F-4244-A598-97B0E749DE21}" dt="2024-07-03T05:49:23.920" v="28" actId="403"/>
        <pc:sldMkLst>
          <pc:docMk/>
          <pc:sldMk cId="0" sldId="256"/>
        </pc:sldMkLst>
        <pc:spChg chg="mod">
          <ac:chgData name="Luís Faísco" userId="0fcb6ca5-fdbf-4b0e-a57c-a02f7da668c7" providerId="ADAL" clId="{D3E4B2EE-D50F-4244-A598-97B0E749DE21}" dt="2024-07-03T05:49:23.920" v="28" actId="403"/>
          <ac:spMkLst>
            <pc:docMk/>
            <pc:sldMk cId="0" sldId="256"/>
            <ac:spMk id="2050" creationId="{5F4EB983-9ABE-A2BA-58FA-A5D7F693E50F}"/>
          </ac:spMkLst>
        </pc:spChg>
        <pc:spChg chg="del mod">
          <ac:chgData name="Luís Faísco" userId="0fcb6ca5-fdbf-4b0e-a57c-a02f7da668c7" providerId="ADAL" clId="{D3E4B2EE-D50F-4244-A598-97B0E749DE21}" dt="2024-07-03T05:46:04.768" v="1" actId="478"/>
          <ac:spMkLst>
            <pc:docMk/>
            <pc:sldMk cId="0" sldId="256"/>
            <ac:spMk id="3077" creationId="{3EE03E56-26AC-E2AE-9707-57B8472CF7D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92302BBC-900F-384D-BE2E-0FA28D92193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E2EE8C23-5C03-59FF-656D-EC0C0368BDE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0724" name="Rectangle 4">
            <a:extLst>
              <a:ext uri="{FF2B5EF4-FFF2-40B4-BE49-F238E27FC236}">
                <a16:creationId xmlns:a16="http://schemas.microsoft.com/office/drawing/2014/main" id="{CDF0F6E7-3723-7D81-AF1D-08C90A48AFAD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DB9DAE4D-FDE7-AE3F-1A21-73C6CC3618B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noProof="0"/>
              <a:t>Click to edit Master text styles</a:t>
            </a:r>
          </a:p>
          <a:p>
            <a:pPr lvl="1"/>
            <a:r>
              <a:rPr lang="pt-PT" noProof="0"/>
              <a:t>Second level</a:t>
            </a:r>
          </a:p>
          <a:p>
            <a:pPr lvl="2"/>
            <a:r>
              <a:rPr lang="pt-PT" noProof="0"/>
              <a:t>Third level</a:t>
            </a:r>
          </a:p>
          <a:p>
            <a:pPr lvl="3"/>
            <a:r>
              <a:rPr lang="pt-PT" noProof="0"/>
              <a:t>Fourth level</a:t>
            </a:r>
          </a:p>
          <a:p>
            <a:pPr lvl="4"/>
            <a:r>
              <a:rPr lang="pt-PT" noProof="0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5D63510E-FB5A-8278-44A8-585936C381D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AA9C3FD0-1776-4E2E-D943-06020B9D6EE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Arial" panose="020B0604020202020204" pitchFamily="34" charset="0"/>
              </a:defRPr>
            </a:lvl1pPr>
          </a:lstStyle>
          <a:p>
            <a:fld id="{56228134-B588-4C91-A74F-D7B04A23C50C}" type="slidenum">
              <a:rPr lang="pt-PT" altLang="pt-PT"/>
              <a:pPr/>
              <a:t>‹nº›</a:t>
            </a:fld>
            <a:endParaRPr lang="pt-PT" alt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046137FB-164F-0638-6307-0E8A890E7DA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 eaLnBrk="1" hangingPunct="1"/>
            <a:fld id="{05008569-E81F-4AB2-BABA-33E6600F91B4}" type="slidenum">
              <a:rPr lang="pt-PT" altLang="pt-PT">
                <a:latin typeface="Arial" panose="020B0604020202020204" pitchFamily="34" charset="0"/>
              </a:rPr>
              <a:pPr algn="r" eaLnBrk="1" hangingPunct="1"/>
              <a:t>1</a:t>
            </a:fld>
            <a:endParaRPr lang="pt-PT" altLang="pt-PT">
              <a:latin typeface="Arial" panose="020B0604020202020204" pitchFamily="34" charset="0"/>
            </a:endParaRPr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4768B1F9-B0A0-462E-48D1-05F71A5DD61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558D9F61-6E71-C6BB-0DA5-254AA674E1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pt-P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98B930C0-7A0C-E21E-43EA-C6ADEFBB32C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 eaLnBrk="1" hangingPunct="1"/>
            <a:fld id="{B4EE20A3-CE4E-4E07-942E-166E9CD6A82C}" type="slidenum">
              <a:rPr lang="pt-PT" altLang="pt-PT">
                <a:latin typeface="Arial" panose="020B0604020202020204" pitchFamily="34" charset="0"/>
              </a:rPr>
              <a:pPr algn="r" eaLnBrk="1" hangingPunct="1"/>
              <a:t>10</a:t>
            </a:fld>
            <a:endParaRPr lang="pt-PT" altLang="pt-PT">
              <a:latin typeface="Arial" panose="020B0604020202020204" pitchFamily="34" charset="0"/>
            </a:endParaRPr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574E5CCB-C72A-14AA-E12B-E36FE95C02E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99F84300-6B66-4C29-87BF-25A0CE9261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pt-P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A2D6D333-F09A-6A5F-2D2D-ACA647E4A6D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 eaLnBrk="1" hangingPunct="1"/>
            <a:fld id="{5E086341-86B9-4114-8B42-AAE20821664C}" type="slidenum">
              <a:rPr lang="pt-PT" altLang="pt-PT">
                <a:latin typeface="Arial" panose="020B0604020202020204" pitchFamily="34" charset="0"/>
              </a:rPr>
              <a:pPr algn="r" eaLnBrk="1" hangingPunct="1"/>
              <a:t>11</a:t>
            </a:fld>
            <a:endParaRPr lang="pt-PT" altLang="pt-PT">
              <a:latin typeface="Arial" panose="020B0604020202020204" pitchFamily="34" charset="0"/>
            </a:endParaRPr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E4099863-A7B3-D14D-2D5E-64A9E9107F3C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F1AD43CA-6889-8358-8CCE-9D77A11D6C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pt-P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962831A8-11A7-E6ED-7BA6-CF14AC51176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 eaLnBrk="1" hangingPunct="1"/>
            <a:fld id="{54212C2B-943A-44B6-8DE3-2CBD8E37D6C4}" type="slidenum">
              <a:rPr lang="pt-PT" altLang="pt-PT">
                <a:latin typeface="Arial" panose="020B0604020202020204" pitchFamily="34" charset="0"/>
              </a:rPr>
              <a:pPr algn="r" eaLnBrk="1" hangingPunct="1"/>
              <a:t>12</a:t>
            </a:fld>
            <a:endParaRPr lang="pt-PT" altLang="pt-PT">
              <a:latin typeface="Arial" panose="020B0604020202020204" pitchFamily="34" charset="0"/>
            </a:endParaRPr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19993F75-84AE-BAEC-DD2B-43E0ACFB243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108A764A-A3DD-1A86-E3C7-B7D5BB69B3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pt-P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073A176E-F890-7B36-6CE6-A877E12500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 eaLnBrk="1" hangingPunct="1"/>
            <a:fld id="{B3B9E195-8D65-4579-9694-5A63B9A072A0}" type="slidenum">
              <a:rPr lang="pt-PT" altLang="pt-PT">
                <a:latin typeface="Arial" panose="020B0604020202020204" pitchFamily="34" charset="0"/>
              </a:rPr>
              <a:pPr algn="r" eaLnBrk="1" hangingPunct="1"/>
              <a:t>13</a:t>
            </a:fld>
            <a:endParaRPr lang="pt-PT" altLang="pt-PT">
              <a:latin typeface="Arial" panose="020B0604020202020204" pitchFamily="34" charset="0"/>
            </a:endParaRPr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3DE47762-2D13-B6B5-B538-04DB7C640645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E8E478A5-00D1-1B82-9669-A7D9A2D09F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pt-P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id="{B502771C-CBE0-536A-47D1-295E8F0B4B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 eaLnBrk="1" hangingPunct="1"/>
            <a:fld id="{39BEF86E-0763-4AC5-8FBB-60DE74C1AF47}" type="slidenum">
              <a:rPr lang="pt-PT" altLang="pt-PT">
                <a:latin typeface="Arial" panose="020B0604020202020204" pitchFamily="34" charset="0"/>
              </a:rPr>
              <a:pPr algn="r" eaLnBrk="1" hangingPunct="1"/>
              <a:t>14</a:t>
            </a:fld>
            <a:endParaRPr lang="pt-PT" altLang="pt-PT">
              <a:latin typeface="Arial" panose="020B0604020202020204" pitchFamily="34" charset="0"/>
            </a:endParaRPr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CE67EBB5-36B3-8AAF-CBCE-27D4FF9D5A9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34B527CA-8774-D1FB-200F-008B8C52AE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pt-P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CF4A4EDC-FD70-20F3-C93D-078BAAC29FB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 eaLnBrk="1" hangingPunct="1"/>
            <a:fld id="{47BFCE77-9CBC-4E8B-8CEA-D92B561F9CC0}" type="slidenum">
              <a:rPr lang="pt-PT" altLang="pt-PT">
                <a:latin typeface="Arial" panose="020B0604020202020204" pitchFamily="34" charset="0"/>
              </a:rPr>
              <a:pPr algn="r" eaLnBrk="1" hangingPunct="1"/>
              <a:t>15</a:t>
            </a:fld>
            <a:endParaRPr lang="pt-PT" altLang="pt-PT">
              <a:latin typeface="Arial" panose="020B0604020202020204" pitchFamily="34" charset="0"/>
            </a:endParaRPr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3A96C18D-1BA4-E6E0-357A-E8D78FA99D0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6BA22D71-3F49-7B8C-095A-159AB76954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pt-P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EC85A109-4043-91EE-6421-3704E6D3C25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 eaLnBrk="1" hangingPunct="1"/>
            <a:fld id="{619CFA4A-ED46-49E7-A2EE-76E6ABE7B515}" type="slidenum">
              <a:rPr lang="pt-PT" altLang="pt-PT">
                <a:latin typeface="Arial" panose="020B0604020202020204" pitchFamily="34" charset="0"/>
              </a:rPr>
              <a:pPr algn="r" eaLnBrk="1" hangingPunct="1"/>
              <a:t>16</a:t>
            </a:fld>
            <a:endParaRPr lang="pt-PT" altLang="pt-PT">
              <a:latin typeface="Arial" panose="020B0604020202020204" pitchFamily="34" charset="0"/>
            </a:endParaRPr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5A5EB3CB-1223-2C93-847E-5EA025E5922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46C1A053-96E2-4E5D-8554-A6DFCF13C6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pt-P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A33BDDF2-B40D-692C-03AC-68F88873282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 eaLnBrk="1" hangingPunct="1"/>
            <a:fld id="{1B201487-570E-4E8E-A319-1148D6C5528D}" type="slidenum">
              <a:rPr lang="pt-PT" altLang="pt-PT">
                <a:latin typeface="Arial" panose="020B0604020202020204" pitchFamily="34" charset="0"/>
              </a:rPr>
              <a:pPr algn="r" eaLnBrk="1" hangingPunct="1"/>
              <a:t>17</a:t>
            </a:fld>
            <a:endParaRPr lang="pt-PT" altLang="pt-PT">
              <a:latin typeface="Arial" panose="020B0604020202020204" pitchFamily="34" charset="0"/>
            </a:endParaRPr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E5697200-035F-E004-708A-0315C9B646C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E4B5AAA4-4F95-6179-1EB0-2C479153AF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pt-P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CF22BB91-6698-1F21-FC63-13B3615BDB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 eaLnBrk="1" hangingPunct="1"/>
            <a:fld id="{E2E1FDEE-CF4B-480A-9F6A-E6EEAF4992A3}" type="slidenum">
              <a:rPr lang="pt-PT" altLang="pt-PT">
                <a:latin typeface="Arial" panose="020B0604020202020204" pitchFamily="34" charset="0"/>
              </a:rPr>
              <a:pPr algn="r" eaLnBrk="1" hangingPunct="1"/>
              <a:t>18</a:t>
            </a:fld>
            <a:endParaRPr lang="pt-PT" altLang="pt-PT">
              <a:latin typeface="Arial" panose="020B0604020202020204" pitchFamily="34" charset="0"/>
            </a:endParaRPr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E01485A5-EC39-22C0-55B3-5C6E6FD0BEC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6E970572-94CB-3FA3-3B4F-05592FF273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pt-P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>
            <a:extLst>
              <a:ext uri="{FF2B5EF4-FFF2-40B4-BE49-F238E27FC236}">
                <a16:creationId xmlns:a16="http://schemas.microsoft.com/office/drawing/2014/main" id="{79D2E724-00FE-A6BF-D4E0-0C36CB42A44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 eaLnBrk="1" hangingPunct="1"/>
            <a:fld id="{8EE284A8-B592-491C-A025-201CE22ADA7A}" type="slidenum">
              <a:rPr lang="pt-PT" altLang="pt-PT">
                <a:latin typeface="Arial" panose="020B0604020202020204" pitchFamily="34" charset="0"/>
              </a:rPr>
              <a:pPr algn="r" eaLnBrk="1" hangingPunct="1"/>
              <a:t>19</a:t>
            </a:fld>
            <a:endParaRPr lang="pt-PT" altLang="pt-PT">
              <a:latin typeface="Arial" panose="020B0604020202020204" pitchFamily="34" charset="0"/>
            </a:endParaRPr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26C981B8-840F-CE30-C86B-111E773A7E7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id="{7373DB21-CFF2-928F-A714-1476D3A739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pt-P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FAC20F74-146B-2901-56C0-15F665F088B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 eaLnBrk="1" hangingPunct="1"/>
            <a:fld id="{BECE0E5D-053D-4A72-B19D-0BF761AEE49A}" type="slidenum">
              <a:rPr lang="pt-PT" altLang="pt-PT">
                <a:latin typeface="Arial" panose="020B0604020202020204" pitchFamily="34" charset="0"/>
              </a:rPr>
              <a:pPr algn="r" eaLnBrk="1" hangingPunct="1"/>
              <a:t>2</a:t>
            </a:fld>
            <a:endParaRPr lang="pt-PT" altLang="pt-PT">
              <a:latin typeface="Arial" panose="020B0604020202020204" pitchFamily="34" charset="0"/>
            </a:endParaRPr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EE6C2C73-1D6E-7F7C-B1A2-55F9069E3A7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31A92413-748B-92C5-C459-3210EC5AEA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pt-P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>
            <a:extLst>
              <a:ext uri="{FF2B5EF4-FFF2-40B4-BE49-F238E27FC236}">
                <a16:creationId xmlns:a16="http://schemas.microsoft.com/office/drawing/2014/main" id="{1A99FD6F-792F-1E69-F0A7-73CDF0C391F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 eaLnBrk="1" hangingPunct="1"/>
            <a:fld id="{218B5A81-19B3-4B73-86A0-CA0022B221B3}" type="slidenum">
              <a:rPr lang="pt-PT" altLang="pt-PT">
                <a:latin typeface="Arial" panose="020B0604020202020204" pitchFamily="34" charset="0"/>
              </a:rPr>
              <a:pPr algn="r" eaLnBrk="1" hangingPunct="1"/>
              <a:t>20</a:t>
            </a:fld>
            <a:endParaRPr lang="pt-PT" altLang="pt-PT">
              <a:latin typeface="Arial" panose="020B0604020202020204" pitchFamily="34" charset="0"/>
            </a:endParaRPr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16228166-4ECC-B828-C220-EBAF5765307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51204" name="Rectangle 3">
            <a:extLst>
              <a:ext uri="{FF2B5EF4-FFF2-40B4-BE49-F238E27FC236}">
                <a16:creationId xmlns:a16="http://schemas.microsoft.com/office/drawing/2014/main" id="{6A7FC056-2832-095C-A0EE-5998A28BD0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pt-P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>
            <a:extLst>
              <a:ext uri="{FF2B5EF4-FFF2-40B4-BE49-F238E27FC236}">
                <a16:creationId xmlns:a16="http://schemas.microsoft.com/office/drawing/2014/main" id="{605BF2D2-AE12-37EE-520F-04720F18151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 eaLnBrk="1" hangingPunct="1"/>
            <a:fld id="{00ADFCE7-3950-43EF-873B-272E46B01251}" type="slidenum">
              <a:rPr lang="pt-PT" altLang="pt-PT">
                <a:latin typeface="Arial" panose="020B0604020202020204" pitchFamily="34" charset="0"/>
              </a:rPr>
              <a:pPr algn="r" eaLnBrk="1" hangingPunct="1"/>
              <a:t>21</a:t>
            </a:fld>
            <a:endParaRPr lang="pt-PT" altLang="pt-PT">
              <a:latin typeface="Arial" panose="020B0604020202020204" pitchFamily="34" charset="0"/>
            </a:endParaRPr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B8F49AFB-AF71-F9BD-88D4-AC6E6517FA6C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52228" name="Rectangle 3">
            <a:extLst>
              <a:ext uri="{FF2B5EF4-FFF2-40B4-BE49-F238E27FC236}">
                <a16:creationId xmlns:a16="http://schemas.microsoft.com/office/drawing/2014/main" id="{20308F20-D671-2AFE-E7C3-61895EB5BB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pt-P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>
            <a:extLst>
              <a:ext uri="{FF2B5EF4-FFF2-40B4-BE49-F238E27FC236}">
                <a16:creationId xmlns:a16="http://schemas.microsoft.com/office/drawing/2014/main" id="{F0C23DBD-15A2-942E-F057-501F27AC704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 eaLnBrk="1" hangingPunct="1"/>
            <a:fld id="{EE68B741-5A9C-40CE-885A-31429C285033}" type="slidenum">
              <a:rPr lang="pt-PT" altLang="pt-PT">
                <a:latin typeface="Arial" panose="020B0604020202020204" pitchFamily="34" charset="0"/>
              </a:rPr>
              <a:pPr algn="r" eaLnBrk="1" hangingPunct="1"/>
              <a:t>22</a:t>
            </a:fld>
            <a:endParaRPr lang="pt-PT" altLang="pt-PT">
              <a:latin typeface="Arial" panose="020B0604020202020204" pitchFamily="34" charset="0"/>
            </a:endParaRPr>
          </a:p>
        </p:txBody>
      </p:sp>
      <p:sp>
        <p:nvSpPr>
          <p:cNvPr id="57347" name="Rectangle 2">
            <a:extLst>
              <a:ext uri="{FF2B5EF4-FFF2-40B4-BE49-F238E27FC236}">
                <a16:creationId xmlns:a16="http://schemas.microsoft.com/office/drawing/2014/main" id="{F6D9A176-2F51-7BD6-1DB1-A58A0298569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57348" name="Rectangle 3">
            <a:extLst>
              <a:ext uri="{FF2B5EF4-FFF2-40B4-BE49-F238E27FC236}">
                <a16:creationId xmlns:a16="http://schemas.microsoft.com/office/drawing/2014/main" id="{FC436E4B-6A88-02AB-5610-211DA0461B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pt-P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>
            <a:extLst>
              <a:ext uri="{FF2B5EF4-FFF2-40B4-BE49-F238E27FC236}">
                <a16:creationId xmlns:a16="http://schemas.microsoft.com/office/drawing/2014/main" id="{0693122F-DD49-81E2-B3D8-FF5BD7A76B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 eaLnBrk="1" hangingPunct="1"/>
            <a:fld id="{B211A525-445B-4640-9228-C9062132AE87}" type="slidenum">
              <a:rPr lang="pt-PT" altLang="pt-PT">
                <a:latin typeface="Arial" panose="020B0604020202020204" pitchFamily="34" charset="0"/>
              </a:rPr>
              <a:pPr algn="r" eaLnBrk="1" hangingPunct="1"/>
              <a:t>23</a:t>
            </a:fld>
            <a:endParaRPr lang="pt-PT" altLang="pt-PT">
              <a:latin typeface="Arial" panose="020B0604020202020204" pitchFamily="34" charset="0"/>
            </a:endParaRPr>
          </a:p>
        </p:txBody>
      </p:sp>
      <p:sp>
        <p:nvSpPr>
          <p:cNvPr id="58371" name="Rectangle 2">
            <a:extLst>
              <a:ext uri="{FF2B5EF4-FFF2-40B4-BE49-F238E27FC236}">
                <a16:creationId xmlns:a16="http://schemas.microsoft.com/office/drawing/2014/main" id="{6C7B2DD7-1BF4-B843-B8ED-8E430EE2620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58372" name="Rectangle 3">
            <a:extLst>
              <a:ext uri="{FF2B5EF4-FFF2-40B4-BE49-F238E27FC236}">
                <a16:creationId xmlns:a16="http://schemas.microsoft.com/office/drawing/2014/main" id="{3BE58F8F-BAB1-BCE3-400B-39207C583A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pt-P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8CC718CD-DA00-F92E-2AE3-AF6012E3C8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 eaLnBrk="1" hangingPunct="1"/>
            <a:fld id="{7891B5E5-DDF1-4DDA-A289-3E751484A065}" type="slidenum">
              <a:rPr lang="pt-PT" altLang="pt-PT">
                <a:latin typeface="Arial" panose="020B0604020202020204" pitchFamily="34" charset="0"/>
              </a:rPr>
              <a:pPr algn="r" eaLnBrk="1" hangingPunct="1"/>
              <a:t>3</a:t>
            </a:fld>
            <a:endParaRPr lang="pt-PT" altLang="pt-PT">
              <a:latin typeface="Arial" panose="020B0604020202020204" pitchFamily="34" charset="0"/>
            </a:endParaRPr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D70304F4-AD51-AE88-4787-0794FD9CE73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75621A6D-9AD5-D0A5-9912-B8CDE98952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pt-P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9ADC9EEC-B3BF-9B3E-715C-DB5A14F6BA6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 eaLnBrk="1" hangingPunct="1"/>
            <a:fld id="{ED3626C3-A87D-47C6-9269-D071B1B55670}" type="slidenum">
              <a:rPr lang="pt-PT" altLang="pt-PT">
                <a:latin typeface="Arial" panose="020B0604020202020204" pitchFamily="34" charset="0"/>
              </a:rPr>
              <a:pPr algn="r" eaLnBrk="1" hangingPunct="1"/>
              <a:t>4</a:t>
            </a:fld>
            <a:endParaRPr lang="pt-PT" altLang="pt-PT">
              <a:latin typeface="Arial" panose="020B0604020202020204" pitchFamily="34" charset="0"/>
            </a:endParaRPr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48264C80-D61B-AC08-58D8-AA92E1488A6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46B43B33-C908-9F2C-6BE1-85DD926E2A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pt-P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52C6C459-4EF3-7C44-5E47-DD44170F9AF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 eaLnBrk="1" hangingPunct="1"/>
            <a:fld id="{07EE71BC-5F9C-4138-A0B2-EE69D878114B}" type="slidenum">
              <a:rPr lang="pt-PT" altLang="pt-PT">
                <a:latin typeface="Arial" panose="020B0604020202020204" pitchFamily="34" charset="0"/>
              </a:rPr>
              <a:pPr algn="r" eaLnBrk="1" hangingPunct="1"/>
              <a:t>5</a:t>
            </a:fld>
            <a:endParaRPr lang="pt-PT" altLang="pt-PT">
              <a:latin typeface="Arial" panose="020B0604020202020204" pitchFamily="34" charset="0"/>
            </a:endParaRPr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FDC98118-A0FA-943E-F7D8-E8B2CC8EDDF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CDD7DD28-AF89-971F-ABB3-C021A03DD6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pt-P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5A2B3920-7E1E-1B33-D0A8-A135E198E89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 eaLnBrk="1" hangingPunct="1"/>
            <a:fld id="{ED65F90B-27D6-4114-9CF8-2270142F8AD6}" type="slidenum">
              <a:rPr lang="pt-PT" altLang="pt-PT">
                <a:latin typeface="Arial" panose="020B0604020202020204" pitchFamily="34" charset="0"/>
              </a:rPr>
              <a:pPr algn="r" eaLnBrk="1" hangingPunct="1"/>
              <a:t>6</a:t>
            </a:fld>
            <a:endParaRPr lang="pt-PT" altLang="pt-PT">
              <a:latin typeface="Arial" panose="020B0604020202020204" pitchFamily="34" charset="0"/>
            </a:endParaRPr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8DC73F79-D0BA-C666-CF39-CE503533D6D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1111F56D-8A9A-831F-DCC3-03915F28EC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pt-P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23656F3A-F2C8-785A-EB2B-B9E9BF40275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 eaLnBrk="1" hangingPunct="1"/>
            <a:fld id="{1D866DDA-043F-4E6B-91C0-5C07C49A5EEB}" type="slidenum">
              <a:rPr lang="pt-PT" altLang="pt-PT">
                <a:latin typeface="Arial" panose="020B0604020202020204" pitchFamily="34" charset="0"/>
              </a:rPr>
              <a:pPr algn="r" eaLnBrk="1" hangingPunct="1"/>
              <a:t>7</a:t>
            </a:fld>
            <a:endParaRPr lang="pt-PT" altLang="pt-PT">
              <a:latin typeface="Arial" panose="020B0604020202020204" pitchFamily="34" charset="0"/>
            </a:endParaRPr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BB5C087B-28FC-FE9F-F88B-250E8CAA297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E69E01A9-FA4E-5F85-C2B5-8AC644BC2D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pt-P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id="{5D4DD3F4-DE7F-ED3D-06E4-FA36A1B8456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 eaLnBrk="1" hangingPunct="1"/>
            <a:fld id="{426BE1C0-FACB-470A-8F27-906C10216E26}" type="slidenum">
              <a:rPr lang="pt-PT" altLang="pt-PT">
                <a:latin typeface="Arial" panose="020B0604020202020204" pitchFamily="34" charset="0"/>
              </a:rPr>
              <a:pPr algn="r" eaLnBrk="1" hangingPunct="1"/>
              <a:t>8</a:t>
            </a:fld>
            <a:endParaRPr lang="pt-PT" altLang="pt-PT">
              <a:latin typeface="Arial" panose="020B0604020202020204" pitchFamily="34" charset="0"/>
            </a:endParaRPr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A4437395-D65D-805F-C9F1-34CA4B9BCF6C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EAC9F1D3-7D34-7297-6AAB-E0F04E135B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pt-P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BC86E64C-4AE6-B9AA-7431-FCB21BF382B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 eaLnBrk="1" hangingPunct="1"/>
            <a:fld id="{5493C400-E4AA-4E6B-9878-E1D00C68DED3}" type="slidenum">
              <a:rPr lang="pt-PT" altLang="pt-PT">
                <a:latin typeface="Arial" panose="020B0604020202020204" pitchFamily="34" charset="0"/>
              </a:rPr>
              <a:pPr algn="r" eaLnBrk="1" hangingPunct="1"/>
              <a:t>9</a:t>
            </a:fld>
            <a:endParaRPr lang="pt-PT" altLang="pt-PT">
              <a:latin typeface="Arial" panose="020B0604020202020204" pitchFamily="34" charset="0"/>
            </a:endParaRPr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83F19525-01F7-7CAC-607E-B84531479B8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5F40642E-549C-4C75-955B-EA4014EAF9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pt-P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pt-PT"/>
              <a:t>Click to edit Master title style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pt-PT"/>
              <a:t>Click to edit Master subtitle style</a:t>
            </a: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19A9FA84-EFEE-2F4E-3E7B-D804FBF748CF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>
                <a:solidFill>
                  <a:srgbClr val="DDDDDD"/>
                </a:solidFill>
              </a:defRPr>
            </a:lvl1pPr>
          </a:lstStyle>
          <a:p>
            <a:pPr>
              <a:defRPr/>
            </a:pPr>
            <a:r>
              <a:rPr lang="pt-PT"/>
              <a:t>27/09/2024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87C27F3-5108-7429-2168-E8EF48DF4A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pt-PT"/>
              <a:t>António Rebelo de Sousa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7F099A2-12B4-4FF1-6FF1-2C47264CE51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5A2AD3-4DF4-4568-BFD6-DE0E64841BFC}" type="slidenum">
              <a:rPr lang="pt-PT" altLang="pt-PT"/>
              <a:pPr/>
              <a:t>‹nº›</a:t>
            </a:fld>
            <a:endParaRPr lang="pt-PT" altLang="pt-PT"/>
          </a:p>
        </p:txBody>
      </p:sp>
    </p:spTree>
    <p:extLst>
      <p:ext uri="{BB962C8B-B14F-4D97-AF65-F5344CB8AC3E}">
        <p14:creationId xmlns:p14="http://schemas.microsoft.com/office/powerpoint/2010/main" val="486847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69C349C-8D06-B9C6-0661-A4F70574AFC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27/09/2024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A5D9F4E-10B5-86C8-1DB7-45427ADB59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António Rebelo de Sousa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3A6C876-9E74-D2B2-2080-AA6A5A0F26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FEE4C6-78AA-4AF7-8355-0286762AF485}" type="slidenum">
              <a:rPr lang="pt-PT" altLang="pt-PT"/>
              <a:pPr/>
              <a:t>‹nº›</a:t>
            </a:fld>
            <a:endParaRPr lang="pt-PT" altLang="pt-PT"/>
          </a:p>
        </p:txBody>
      </p:sp>
    </p:spTree>
    <p:extLst>
      <p:ext uri="{BB962C8B-B14F-4D97-AF65-F5344CB8AC3E}">
        <p14:creationId xmlns:p14="http://schemas.microsoft.com/office/powerpoint/2010/main" val="2181696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377825"/>
            <a:ext cx="2057400" cy="5718175"/>
          </a:xfrm>
        </p:spPr>
        <p:txBody>
          <a:bodyPr vert="eaVert"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377825"/>
            <a:ext cx="6019800" cy="5718175"/>
          </a:xfr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F9A63D7-4EAC-1E02-0BF6-338F9B3E86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27/09/2024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4F870BB-BC83-9653-2417-ABECB6F742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António Rebelo de Sousa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988A42A-D4F4-7276-061F-29DCF9EDA9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D5B937-03CC-4093-8B2C-23DA74250084}" type="slidenum">
              <a:rPr lang="pt-PT" altLang="pt-PT"/>
              <a:pPr/>
              <a:t>‹nº›</a:t>
            </a:fld>
            <a:endParaRPr lang="pt-PT" altLang="pt-PT"/>
          </a:p>
        </p:txBody>
      </p:sp>
    </p:spTree>
    <p:extLst>
      <p:ext uri="{BB962C8B-B14F-4D97-AF65-F5344CB8AC3E}">
        <p14:creationId xmlns:p14="http://schemas.microsoft.com/office/powerpoint/2010/main" val="449561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F785DEF-B175-68B6-6EEE-23775C8BB2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27/09/2024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70B13FB-E120-6817-18BC-7FAF2353FC7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António Rebelo de Sousa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F1E3C15-4FF3-97CC-CB75-4DB0EA964D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3F149F-92E5-417D-BBCB-C6C5954F2D95}" type="slidenum">
              <a:rPr lang="pt-PT" altLang="pt-PT"/>
              <a:pPr/>
              <a:t>‹nº›</a:t>
            </a:fld>
            <a:endParaRPr lang="pt-PT" altLang="pt-PT"/>
          </a:p>
        </p:txBody>
      </p:sp>
    </p:spTree>
    <p:extLst>
      <p:ext uri="{BB962C8B-B14F-4D97-AF65-F5344CB8AC3E}">
        <p14:creationId xmlns:p14="http://schemas.microsoft.com/office/powerpoint/2010/main" val="1178675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343FC57-F233-8E2D-02EE-6669DB49D1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27/09/2024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6D36DAA-4EE1-4E48-4479-D64A5CB2A2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António Rebelo de Sousa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01AB3A-E755-7026-B57D-823D0C3DC3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5CA95A-737F-4B65-85CB-22AA978794E3}" type="slidenum">
              <a:rPr lang="pt-PT" altLang="pt-PT"/>
              <a:pPr/>
              <a:t>‹nº›</a:t>
            </a:fld>
            <a:endParaRPr lang="pt-PT" altLang="pt-PT"/>
          </a:p>
        </p:txBody>
      </p:sp>
    </p:spTree>
    <p:extLst>
      <p:ext uri="{BB962C8B-B14F-4D97-AF65-F5344CB8AC3E}">
        <p14:creationId xmlns:p14="http://schemas.microsoft.com/office/powerpoint/2010/main" val="3689304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D7B0D8F-AC36-66C2-9A5A-17F4B9EEB0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27/09/2024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FE00040-E21E-B0DA-AB12-2952EB0BCC9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António Rebelo de Sousa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7319650-5389-0A06-9EFA-D0B9E9D070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23A099-356C-4AB9-87F9-19380BFEEFB2}" type="slidenum">
              <a:rPr lang="pt-PT" altLang="pt-PT"/>
              <a:pPr/>
              <a:t>‹nº›</a:t>
            </a:fld>
            <a:endParaRPr lang="pt-PT" altLang="pt-PT"/>
          </a:p>
        </p:txBody>
      </p:sp>
    </p:spTree>
    <p:extLst>
      <p:ext uri="{BB962C8B-B14F-4D97-AF65-F5344CB8AC3E}">
        <p14:creationId xmlns:p14="http://schemas.microsoft.com/office/powerpoint/2010/main" val="1029003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263F90A-753D-E3A6-C5C4-1F17C1258F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27/09/2024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49DA43F-8E88-9173-C926-E0F3525F86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António Rebelo de Sousa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85AEF21-1D73-A44C-6CEF-326FCF4C882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7B7446-F6B2-4592-B598-B936B1CFBCB9}" type="slidenum">
              <a:rPr lang="pt-PT" altLang="pt-PT"/>
              <a:pPr/>
              <a:t>‹nº›</a:t>
            </a:fld>
            <a:endParaRPr lang="pt-PT" altLang="pt-PT"/>
          </a:p>
        </p:txBody>
      </p:sp>
    </p:spTree>
    <p:extLst>
      <p:ext uri="{BB962C8B-B14F-4D97-AF65-F5344CB8AC3E}">
        <p14:creationId xmlns:p14="http://schemas.microsoft.com/office/powerpoint/2010/main" val="620495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14B0851-BCC0-A619-5D05-72B7108FF0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27/09/2024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9B41B88-DB5C-8EF2-5C1E-CAE03C01C62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António Rebelo de Sousa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899CEF6-5EF4-191E-1AA6-BA39C3D4A2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BAC43A-3BA0-4ABF-A4D0-F66EB6E8B416}" type="slidenum">
              <a:rPr lang="pt-PT" altLang="pt-PT"/>
              <a:pPr/>
              <a:t>‹nº›</a:t>
            </a:fld>
            <a:endParaRPr lang="pt-PT" altLang="pt-PT"/>
          </a:p>
        </p:txBody>
      </p:sp>
    </p:spTree>
    <p:extLst>
      <p:ext uri="{BB962C8B-B14F-4D97-AF65-F5344CB8AC3E}">
        <p14:creationId xmlns:p14="http://schemas.microsoft.com/office/powerpoint/2010/main" val="1615828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0B2D3218-E86F-F12D-6202-774E2C776C9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27/09/2024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72956F4-45D1-AFFB-C7B2-3DBAE7FA7C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António Rebelo de Sousa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372C2DF-6B82-4981-7562-34C3A3E3767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B0C568-7EF9-4ADA-8BEE-9ECB05BD9C4F}" type="slidenum">
              <a:rPr lang="pt-PT" altLang="pt-PT"/>
              <a:pPr/>
              <a:t>‹nº›</a:t>
            </a:fld>
            <a:endParaRPr lang="pt-PT" altLang="pt-PT"/>
          </a:p>
        </p:txBody>
      </p:sp>
    </p:spTree>
    <p:extLst>
      <p:ext uri="{BB962C8B-B14F-4D97-AF65-F5344CB8AC3E}">
        <p14:creationId xmlns:p14="http://schemas.microsoft.com/office/powerpoint/2010/main" val="2402844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212941E-A8EC-ECD6-8CE5-07036941B6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27/09/2024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E9F11E6-79A1-6CDC-D662-8F8080717B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António Rebelo de Sousa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62088DE-E28F-A1B4-88EB-14A6C8FBC4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937991-88FE-4C7D-BDCF-039D30905E20}" type="slidenum">
              <a:rPr lang="pt-PT" altLang="pt-PT"/>
              <a:pPr/>
              <a:t>‹nº›</a:t>
            </a:fld>
            <a:endParaRPr lang="pt-PT" altLang="pt-PT"/>
          </a:p>
        </p:txBody>
      </p:sp>
    </p:spTree>
    <p:extLst>
      <p:ext uri="{BB962C8B-B14F-4D97-AF65-F5344CB8AC3E}">
        <p14:creationId xmlns:p14="http://schemas.microsoft.com/office/powerpoint/2010/main" val="3281873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PT" noProof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449C45E-473C-0D5C-ABE3-4FE3E54DDC7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27/09/2024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55E9E1B-F265-1214-D6D7-4F1DCCD591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António Rebelo de Sousa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B1B20D2-211F-C7BF-47AA-4FE02E3DD6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9BAD50-10D3-4FF6-9D4E-5CDD0F3E597E}" type="slidenum">
              <a:rPr lang="pt-PT" altLang="pt-PT"/>
              <a:pPr/>
              <a:t>‹nº›</a:t>
            </a:fld>
            <a:endParaRPr lang="pt-PT" altLang="pt-PT"/>
          </a:p>
        </p:txBody>
      </p:sp>
    </p:spTree>
    <p:extLst>
      <p:ext uri="{BB962C8B-B14F-4D97-AF65-F5344CB8AC3E}">
        <p14:creationId xmlns:p14="http://schemas.microsoft.com/office/powerpoint/2010/main" val="1929724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>
            <a:extLst>
              <a:ext uri="{FF2B5EF4-FFF2-40B4-BE49-F238E27FC236}">
                <a16:creationId xmlns:a16="http://schemas.microsoft.com/office/drawing/2014/main" id="{E9DD568C-F9AE-0077-4DDC-131FF97DA6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77825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/>
              <a:t>Click to edit Master title style</a:t>
            </a:r>
          </a:p>
        </p:txBody>
      </p:sp>
      <p:sp>
        <p:nvSpPr>
          <p:cNvPr id="82947" name="Rectangle 3">
            <a:extLst>
              <a:ext uri="{FF2B5EF4-FFF2-40B4-BE49-F238E27FC236}">
                <a16:creationId xmlns:a16="http://schemas.microsoft.com/office/drawing/2014/main" id="{657A19BA-6C22-F4A5-3F2D-AD5E4DD8AE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/>
              <a:t>Click to edit Master text styles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</a:p>
        </p:txBody>
      </p:sp>
      <p:sp>
        <p:nvSpPr>
          <p:cNvPr id="82948" name="Rectangle 4">
            <a:extLst>
              <a:ext uri="{FF2B5EF4-FFF2-40B4-BE49-F238E27FC236}">
                <a16:creationId xmlns:a16="http://schemas.microsoft.com/office/drawing/2014/main" id="{991E95FD-6E98-4F62-91D0-0898D4E7D00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r>
              <a:rPr lang="pt-PT"/>
              <a:t>27/09/2024</a:t>
            </a:r>
          </a:p>
        </p:txBody>
      </p:sp>
      <p:sp>
        <p:nvSpPr>
          <p:cNvPr id="82949" name="Rectangle 5">
            <a:extLst>
              <a:ext uri="{FF2B5EF4-FFF2-40B4-BE49-F238E27FC236}">
                <a16:creationId xmlns:a16="http://schemas.microsoft.com/office/drawing/2014/main" id="{436EA075-977D-7A05-4371-B062A366543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r>
              <a:rPr lang="pt-PT"/>
              <a:t>António Rebelo de Sousa</a:t>
            </a:r>
          </a:p>
        </p:txBody>
      </p:sp>
      <p:sp>
        <p:nvSpPr>
          <p:cNvPr id="82950" name="Rectangle 6">
            <a:extLst>
              <a:ext uri="{FF2B5EF4-FFF2-40B4-BE49-F238E27FC236}">
                <a16:creationId xmlns:a16="http://schemas.microsoft.com/office/drawing/2014/main" id="{9CF4F732-C4EB-6AC7-4333-78DA4B022DB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fld id="{CFF5E7D1-9BBA-46B8-82F3-697683F855C5}" type="slidenum">
              <a:rPr lang="pt-PT" altLang="pt-PT"/>
              <a:pPr/>
              <a:t>‹nº›</a:t>
            </a:fld>
            <a:endParaRPr lang="pt-PT" altLang="pt-PT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8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5F4EB983-9ABE-A2BA-58FA-A5D7F693E50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2384425"/>
            <a:ext cx="9144000" cy="1828800"/>
          </a:xfrm>
        </p:spPr>
        <p:txBody>
          <a:bodyPr/>
          <a:lstStyle/>
          <a:p>
            <a:pPr eaLnBrk="1" hangingPunct="1"/>
            <a:r>
              <a:rPr lang="pt-PT" altLang="pt-PT" sz="4000" b="1" dirty="0"/>
              <a:t>CPLP: COOPERATION </a:t>
            </a:r>
            <a:br>
              <a:rPr lang="pt-PT" altLang="pt-PT" sz="4000" b="1" dirty="0"/>
            </a:br>
            <a:r>
              <a:rPr lang="pt-PT" altLang="pt-PT" sz="4000" b="1" dirty="0"/>
              <a:t>AND HUMAN SECURITY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BFB10254-C17B-68ED-8876-111081FA613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33500" y="5048250"/>
            <a:ext cx="6400800" cy="973138"/>
          </a:xfrm>
        </p:spPr>
        <p:txBody>
          <a:bodyPr/>
          <a:lstStyle/>
          <a:p>
            <a:pPr eaLnBrk="1" hangingPunct="1"/>
            <a:r>
              <a:rPr lang="pt-PT" altLang="pt-PT" sz="2800"/>
              <a:t>António Rebelo de Sousa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Posição da Data 3">
            <a:extLst>
              <a:ext uri="{FF2B5EF4-FFF2-40B4-BE49-F238E27FC236}">
                <a16:creationId xmlns:a16="http://schemas.microsoft.com/office/drawing/2014/main" id="{C8107A7B-2097-9BF8-8F64-9D751E3C9651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PT"/>
              <a:t>27/09/2024</a:t>
            </a:r>
          </a:p>
        </p:txBody>
      </p:sp>
      <p:sp>
        <p:nvSpPr>
          <p:cNvPr id="6" name="Marcador de Posição do Rodapé 4">
            <a:extLst>
              <a:ext uri="{FF2B5EF4-FFF2-40B4-BE49-F238E27FC236}">
                <a16:creationId xmlns:a16="http://schemas.microsoft.com/office/drawing/2014/main" id="{F8B874CE-8791-85FD-0FDC-9C4E496FB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PT"/>
              <a:t>António Rebelo de Sousa</a:t>
            </a:r>
          </a:p>
        </p:txBody>
      </p:sp>
      <p:sp>
        <p:nvSpPr>
          <p:cNvPr id="58370" name="Rectangle 2">
            <a:extLst>
              <a:ext uri="{FF2B5EF4-FFF2-40B4-BE49-F238E27FC236}">
                <a16:creationId xmlns:a16="http://schemas.microsoft.com/office/drawing/2014/main" id="{2A140DA4-3281-3A5D-600E-D702901657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pt-PT"/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F25D5C11-5627-E9F7-6998-4CDC5FDE5B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pt-PT"/>
          </a:p>
        </p:txBody>
      </p:sp>
      <p:sp>
        <p:nvSpPr>
          <p:cNvPr id="12294" name="Rectangle 4">
            <a:extLst>
              <a:ext uri="{FF2B5EF4-FFF2-40B4-BE49-F238E27FC236}">
                <a16:creationId xmlns:a16="http://schemas.microsoft.com/office/drawing/2014/main" id="{CD2751ED-D46A-74EB-0363-8F24D6B579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7950" y="-171450"/>
            <a:ext cx="9720263" cy="7345363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pt-PT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Marcador de Posição da Data 3">
            <a:extLst>
              <a:ext uri="{FF2B5EF4-FFF2-40B4-BE49-F238E27FC236}">
                <a16:creationId xmlns:a16="http://schemas.microsoft.com/office/drawing/2014/main" id="{4C8987A8-240E-D819-061A-652A24E2D610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PT"/>
              <a:t>27/09/2024</a:t>
            </a:r>
          </a:p>
        </p:txBody>
      </p:sp>
      <p:sp>
        <p:nvSpPr>
          <p:cNvPr id="23" name="Marcador de Posição do Rodapé 4">
            <a:extLst>
              <a:ext uri="{FF2B5EF4-FFF2-40B4-BE49-F238E27FC236}">
                <a16:creationId xmlns:a16="http://schemas.microsoft.com/office/drawing/2014/main" id="{2153D6C3-9F92-00EB-E4E3-D0F1485D6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PT"/>
              <a:t>António Rebelo de Sousa</a:t>
            </a:r>
          </a:p>
        </p:txBody>
      </p:sp>
      <p:sp>
        <p:nvSpPr>
          <p:cNvPr id="13333" name="Text Box 23">
            <a:extLst>
              <a:ext uri="{FF2B5EF4-FFF2-40B4-BE49-F238E27FC236}">
                <a16:creationId xmlns:a16="http://schemas.microsoft.com/office/drawing/2014/main" id="{2B35A3A9-5B95-2EB2-8355-B8441172A0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13750" y="6270625"/>
            <a:ext cx="3095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pt-PT" altLang="pt-PT"/>
              <a:t>5</a:t>
            </a:r>
          </a:p>
        </p:txBody>
      </p:sp>
      <p:sp>
        <p:nvSpPr>
          <p:cNvPr id="13338" name="Rectangle 26">
            <a:extLst>
              <a:ext uri="{FF2B5EF4-FFF2-40B4-BE49-F238E27FC236}">
                <a16:creationId xmlns:a16="http://schemas.microsoft.com/office/drawing/2014/main" id="{6C119B2C-C26A-0632-2E04-DD72301721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altLang="pt-PT"/>
              <a:t>THE THREE WELFARE DIAMONDS</a:t>
            </a:r>
            <a:endParaRPr lang="en-US" altLang="pt-PT"/>
          </a:p>
        </p:txBody>
      </p:sp>
      <p:sp>
        <p:nvSpPr>
          <p:cNvPr id="13377" name="Text Box 5">
            <a:extLst>
              <a:ext uri="{FF2B5EF4-FFF2-40B4-BE49-F238E27FC236}">
                <a16:creationId xmlns:a16="http://schemas.microsoft.com/office/drawing/2014/main" id="{409977C3-B11B-334C-7E55-04CCE8857C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1388" y="2341563"/>
            <a:ext cx="2070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pt-PT" altLang="pt-PT" sz="1200"/>
              <a:t>1. – Life expectancy at birth</a:t>
            </a:r>
          </a:p>
        </p:txBody>
      </p:sp>
      <p:sp>
        <p:nvSpPr>
          <p:cNvPr id="13378" name="Text Box 6">
            <a:extLst>
              <a:ext uri="{FF2B5EF4-FFF2-40B4-BE49-F238E27FC236}">
                <a16:creationId xmlns:a16="http://schemas.microsoft.com/office/drawing/2014/main" id="{F3AFF5C5-F257-9EE3-1A62-D229270458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6625" y="2595563"/>
            <a:ext cx="11493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pt-PT" altLang="pt-PT" sz="1200"/>
              <a:t>2. – Education</a:t>
            </a:r>
          </a:p>
        </p:txBody>
      </p:sp>
      <p:sp>
        <p:nvSpPr>
          <p:cNvPr id="13379" name="Text Box 7">
            <a:extLst>
              <a:ext uri="{FF2B5EF4-FFF2-40B4-BE49-F238E27FC236}">
                <a16:creationId xmlns:a16="http://schemas.microsoft.com/office/drawing/2014/main" id="{D61DA943-4875-A49D-1DAA-A1E4DC66DB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1725" y="2849563"/>
            <a:ext cx="1811338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pt-PT" altLang="pt-PT" sz="1200"/>
              <a:t>2.1. – Adult literacy rate</a:t>
            </a:r>
          </a:p>
        </p:txBody>
      </p:sp>
      <p:sp>
        <p:nvSpPr>
          <p:cNvPr id="13380" name="Text Box 8">
            <a:extLst>
              <a:ext uri="{FF2B5EF4-FFF2-40B4-BE49-F238E27FC236}">
                <a16:creationId xmlns:a16="http://schemas.microsoft.com/office/drawing/2014/main" id="{0D4859C0-ED93-EC02-4C28-83F03C8717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5375" y="3100388"/>
            <a:ext cx="21367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pt-PT" altLang="pt-PT" sz="1200"/>
              <a:t>2.2. – Combined literacy rate</a:t>
            </a:r>
          </a:p>
        </p:txBody>
      </p:sp>
      <p:sp>
        <p:nvSpPr>
          <p:cNvPr id="13381" name="Text Box 9">
            <a:extLst>
              <a:ext uri="{FF2B5EF4-FFF2-40B4-BE49-F238E27FC236}">
                <a16:creationId xmlns:a16="http://schemas.microsoft.com/office/drawing/2014/main" id="{08D03C51-8A06-4A77-6A86-3656657EBA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1863" y="3700463"/>
            <a:ext cx="293052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pt-PT" altLang="pt-PT" sz="1200"/>
              <a:t>4. – Gender adjusted development index</a:t>
            </a:r>
          </a:p>
        </p:txBody>
      </p:sp>
      <p:sp>
        <p:nvSpPr>
          <p:cNvPr id="13382" name="Text Box 10">
            <a:extLst>
              <a:ext uri="{FF2B5EF4-FFF2-40B4-BE49-F238E27FC236}">
                <a16:creationId xmlns:a16="http://schemas.microsoft.com/office/drawing/2014/main" id="{CF7F3079-4C41-4801-DA07-BA87944E8E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5038" y="3359150"/>
            <a:ext cx="779462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pt-PT" altLang="pt-PT" sz="1200"/>
              <a:t>3. – GDP</a:t>
            </a:r>
          </a:p>
        </p:txBody>
      </p:sp>
      <p:sp>
        <p:nvSpPr>
          <p:cNvPr id="13383" name="Text Box 11">
            <a:extLst>
              <a:ext uri="{FF2B5EF4-FFF2-40B4-BE49-F238E27FC236}">
                <a16:creationId xmlns:a16="http://schemas.microsoft.com/office/drawing/2014/main" id="{443FC924-1B32-2666-3B6C-F602051BC6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9575" y="3359150"/>
            <a:ext cx="6921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pt-PT" altLang="pt-PT" sz="1200"/>
              <a:t>(p.p.p.)</a:t>
            </a:r>
          </a:p>
        </p:txBody>
      </p:sp>
      <p:sp>
        <p:nvSpPr>
          <p:cNvPr id="13384" name="Text Box 12">
            <a:extLst>
              <a:ext uri="{FF2B5EF4-FFF2-40B4-BE49-F238E27FC236}">
                <a16:creationId xmlns:a16="http://schemas.microsoft.com/office/drawing/2014/main" id="{E2C91068-6100-27D6-3250-07DB244864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9863" y="3479800"/>
            <a:ext cx="3889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pt-PT" altLang="pt-PT" sz="1000"/>
              <a:t>p.c.</a:t>
            </a:r>
          </a:p>
        </p:txBody>
      </p:sp>
      <p:sp>
        <p:nvSpPr>
          <p:cNvPr id="13385" name="Text Box 13">
            <a:extLst>
              <a:ext uri="{FF2B5EF4-FFF2-40B4-BE49-F238E27FC236}">
                <a16:creationId xmlns:a16="http://schemas.microsoft.com/office/drawing/2014/main" id="{B78F2AE8-1658-8BA2-47D1-3248FE65D0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2338" y="5226050"/>
            <a:ext cx="38560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pt-PT" altLang="pt-PT" sz="1200"/>
              <a:t>7. – Average rate of variation of the capitalist intensity</a:t>
            </a:r>
          </a:p>
          <a:p>
            <a:pPr eaLnBrk="1" hangingPunct="1"/>
            <a:r>
              <a:rPr lang="pt-PT" altLang="pt-PT" sz="1200"/>
              <a:t>coefficient and the GDP in the last five years.</a:t>
            </a:r>
          </a:p>
        </p:txBody>
      </p:sp>
      <p:sp>
        <p:nvSpPr>
          <p:cNvPr id="13386" name="Text Box 14">
            <a:extLst>
              <a:ext uri="{FF2B5EF4-FFF2-40B4-BE49-F238E27FC236}">
                <a16:creationId xmlns:a16="http://schemas.microsoft.com/office/drawing/2014/main" id="{22361BC3-06E1-4418-66F7-8BBEA23549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1863" y="4603750"/>
            <a:ext cx="3825875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pt-PT" altLang="pt-PT" sz="1200"/>
              <a:t>6. – High and medium technology exports as a </a:t>
            </a:r>
            <a:br>
              <a:rPr lang="pt-PT" altLang="pt-PT" sz="1200"/>
            </a:br>
            <a:r>
              <a:rPr lang="pt-PT" altLang="pt-PT" sz="1200"/>
              <a:t>percentage of total exports and royalties revenue per </a:t>
            </a:r>
            <a:br>
              <a:rPr lang="pt-PT" altLang="pt-PT" sz="1200"/>
            </a:br>
            <a:r>
              <a:rPr lang="pt-PT" altLang="pt-PT" sz="1200"/>
              <a:t>thousand individuals.</a:t>
            </a:r>
          </a:p>
        </p:txBody>
      </p:sp>
      <p:sp>
        <p:nvSpPr>
          <p:cNvPr id="13387" name="Text Box 16">
            <a:extLst>
              <a:ext uri="{FF2B5EF4-FFF2-40B4-BE49-F238E27FC236}">
                <a16:creationId xmlns:a16="http://schemas.microsoft.com/office/drawing/2014/main" id="{BC31E42A-0BE7-F333-E350-3296928AD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1388" y="5683250"/>
            <a:ext cx="25844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pt-PT" altLang="pt-PT" sz="1200"/>
              <a:t>8. – Degree of political participation</a:t>
            </a:r>
          </a:p>
        </p:txBody>
      </p:sp>
      <p:sp>
        <p:nvSpPr>
          <p:cNvPr id="13388" name="Text Box 17">
            <a:extLst>
              <a:ext uri="{FF2B5EF4-FFF2-40B4-BE49-F238E27FC236}">
                <a16:creationId xmlns:a16="http://schemas.microsoft.com/office/drawing/2014/main" id="{4073189B-4C86-1487-10CA-9EE5354BAA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85088" y="2341563"/>
            <a:ext cx="560387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pt-PT" altLang="pt-PT" sz="1200"/>
              <a:t>0,200</a:t>
            </a:r>
          </a:p>
        </p:txBody>
      </p:sp>
      <p:sp>
        <p:nvSpPr>
          <p:cNvPr id="13389" name="Text Box 18">
            <a:extLst>
              <a:ext uri="{FF2B5EF4-FFF2-40B4-BE49-F238E27FC236}">
                <a16:creationId xmlns:a16="http://schemas.microsoft.com/office/drawing/2014/main" id="{9E936E64-8A32-2A1B-A0DB-2129BF3572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6663" y="2073275"/>
            <a:ext cx="7334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pt-PT" altLang="pt-PT" sz="1200" b="1"/>
              <a:t>Weight</a:t>
            </a:r>
          </a:p>
        </p:txBody>
      </p:sp>
      <p:sp>
        <p:nvSpPr>
          <p:cNvPr id="13390" name="Text Box 19">
            <a:extLst>
              <a:ext uri="{FF2B5EF4-FFF2-40B4-BE49-F238E27FC236}">
                <a16:creationId xmlns:a16="http://schemas.microsoft.com/office/drawing/2014/main" id="{9396EFCF-5DBB-6908-B0A6-53FD5472AD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80325" y="2846388"/>
            <a:ext cx="560388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pt-PT" altLang="pt-PT" sz="1200"/>
              <a:t>0,080</a:t>
            </a:r>
          </a:p>
        </p:txBody>
      </p:sp>
      <p:sp>
        <p:nvSpPr>
          <p:cNvPr id="13391" name="Text Box 20">
            <a:extLst>
              <a:ext uri="{FF2B5EF4-FFF2-40B4-BE49-F238E27FC236}">
                <a16:creationId xmlns:a16="http://schemas.microsoft.com/office/drawing/2014/main" id="{E8B9805C-27E9-7D0D-EDF6-029D5036B8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4613" y="5226050"/>
            <a:ext cx="560387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pt-PT" altLang="pt-PT" sz="1200"/>
              <a:t>0,075</a:t>
            </a:r>
          </a:p>
        </p:txBody>
      </p:sp>
      <p:sp>
        <p:nvSpPr>
          <p:cNvPr id="13392" name="Text Box 21">
            <a:extLst>
              <a:ext uri="{FF2B5EF4-FFF2-40B4-BE49-F238E27FC236}">
                <a16:creationId xmlns:a16="http://schemas.microsoft.com/office/drawing/2014/main" id="{B2B5E77C-B12A-E18E-1462-644F532F23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4613" y="5683250"/>
            <a:ext cx="560387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pt-PT" altLang="pt-PT" sz="1200"/>
              <a:t>0,050</a:t>
            </a:r>
          </a:p>
        </p:txBody>
      </p:sp>
      <p:sp>
        <p:nvSpPr>
          <p:cNvPr id="13393" name="Text Box 22">
            <a:extLst>
              <a:ext uri="{FF2B5EF4-FFF2-40B4-BE49-F238E27FC236}">
                <a16:creationId xmlns:a16="http://schemas.microsoft.com/office/drawing/2014/main" id="{67DEC817-488E-BE39-992A-5F02BC44F6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80325" y="3359150"/>
            <a:ext cx="56038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pt-PT" altLang="pt-PT" sz="1200"/>
              <a:t>0,250</a:t>
            </a:r>
          </a:p>
        </p:txBody>
      </p:sp>
      <p:sp>
        <p:nvSpPr>
          <p:cNvPr id="13394" name="Text Box 23">
            <a:extLst>
              <a:ext uri="{FF2B5EF4-FFF2-40B4-BE49-F238E27FC236}">
                <a16:creationId xmlns:a16="http://schemas.microsoft.com/office/drawing/2014/main" id="{9D617927-10F6-B21F-74E7-4129874493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80325" y="3105150"/>
            <a:ext cx="56038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pt-PT" altLang="pt-PT" sz="1200"/>
              <a:t>0,170</a:t>
            </a:r>
          </a:p>
        </p:txBody>
      </p:sp>
      <p:sp>
        <p:nvSpPr>
          <p:cNvPr id="13395" name="Text Box 24">
            <a:extLst>
              <a:ext uri="{FF2B5EF4-FFF2-40B4-BE49-F238E27FC236}">
                <a16:creationId xmlns:a16="http://schemas.microsoft.com/office/drawing/2014/main" id="{3D8D59C8-73FD-5B7D-A926-2FCFC833A5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4613" y="4613275"/>
            <a:ext cx="560387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pt-PT" altLang="pt-PT" sz="1200"/>
              <a:t>0,050</a:t>
            </a:r>
          </a:p>
        </p:txBody>
      </p:sp>
      <p:sp>
        <p:nvSpPr>
          <p:cNvPr id="13396" name="Text Box 25">
            <a:extLst>
              <a:ext uri="{FF2B5EF4-FFF2-40B4-BE49-F238E27FC236}">
                <a16:creationId xmlns:a16="http://schemas.microsoft.com/office/drawing/2014/main" id="{3A37BFA2-66F8-553A-9004-150B4C02B7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4613" y="3959225"/>
            <a:ext cx="560387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pt-PT" altLang="pt-PT" sz="1200"/>
              <a:t>0,050</a:t>
            </a:r>
          </a:p>
        </p:txBody>
      </p:sp>
      <p:sp>
        <p:nvSpPr>
          <p:cNvPr id="13397" name="Text Box 26">
            <a:extLst>
              <a:ext uri="{FF2B5EF4-FFF2-40B4-BE49-F238E27FC236}">
                <a16:creationId xmlns:a16="http://schemas.microsoft.com/office/drawing/2014/main" id="{6AE6ECCD-33A6-385D-59F9-5FDA57540B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4613" y="3700463"/>
            <a:ext cx="560387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pt-PT" altLang="pt-PT" sz="1200"/>
              <a:t>0,075</a:t>
            </a:r>
          </a:p>
        </p:txBody>
      </p:sp>
      <p:sp>
        <p:nvSpPr>
          <p:cNvPr id="13398" name="Rectangle 27">
            <a:extLst>
              <a:ext uri="{FF2B5EF4-FFF2-40B4-BE49-F238E27FC236}">
                <a16:creationId xmlns:a16="http://schemas.microsoft.com/office/drawing/2014/main" id="{708830BF-D74C-B30C-59F5-61B8E00907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0600" y="2341563"/>
            <a:ext cx="4919663" cy="3622675"/>
          </a:xfrm>
          <a:prstGeom prst="rect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endParaRPr lang="en-US" altLang="pt-PT"/>
          </a:p>
        </p:txBody>
      </p:sp>
      <p:sp>
        <p:nvSpPr>
          <p:cNvPr id="13399" name="Rectangle 28">
            <a:extLst>
              <a:ext uri="{FF2B5EF4-FFF2-40B4-BE49-F238E27FC236}">
                <a16:creationId xmlns:a16="http://schemas.microsoft.com/office/drawing/2014/main" id="{BE174D67-05BB-8C44-E75C-A33D2B08BB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4900" y="2071688"/>
            <a:ext cx="995363" cy="3892550"/>
          </a:xfrm>
          <a:prstGeom prst="rect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pt-PT"/>
          </a:p>
        </p:txBody>
      </p:sp>
      <p:sp>
        <p:nvSpPr>
          <p:cNvPr id="13400" name="Line 29">
            <a:extLst>
              <a:ext uri="{FF2B5EF4-FFF2-40B4-BE49-F238E27FC236}">
                <a16:creationId xmlns:a16="http://schemas.microsoft.com/office/drawing/2014/main" id="{7AE462CA-DB89-7E59-EF09-348DE419BDF1}"/>
              </a:ext>
            </a:extLst>
          </p:cNvPr>
          <p:cNvSpPr>
            <a:spLocks noChangeShapeType="1"/>
          </p:cNvSpPr>
          <p:nvPr/>
        </p:nvSpPr>
        <p:spPr bwMode="auto">
          <a:xfrm>
            <a:off x="3529013" y="2619375"/>
            <a:ext cx="49196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13401" name="Line 30">
            <a:extLst>
              <a:ext uri="{FF2B5EF4-FFF2-40B4-BE49-F238E27FC236}">
                <a16:creationId xmlns:a16="http://schemas.microsoft.com/office/drawing/2014/main" id="{A228859B-C598-D136-4BCA-A8E3E6C566EE}"/>
              </a:ext>
            </a:extLst>
          </p:cNvPr>
          <p:cNvSpPr>
            <a:spLocks noChangeShapeType="1"/>
          </p:cNvSpPr>
          <p:nvPr/>
        </p:nvSpPr>
        <p:spPr bwMode="auto">
          <a:xfrm>
            <a:off x="3529013" y="3367088"/>
            <a:ext cx="49196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13402" name="Line 31">
            <a:extLst>
              <a:ext uri="{FF2B5EF4-FFF2-40B4-BE49-F238E27FC236}">
                <a16:creationId xmlns:a16="http://schemas.microsoft.com/office/drawing/2014/main" id="{665B5134-830D-1BB8-862C-22141F6B6945}"/>
              </a:ext>
            </a:extLst>
          </p:cNvPr>
          <p:cNvSpPr>
            <a:spLocks noChangeShapeType="1"/>
          </p:cNvSpPr>
          <p:nvPr/>
        </p:nvSpPr>
        <p:spPr bwMode="auto">
          <a:xfrm>
            <a:off x="3529013" y="3709988"/>
            <a:ext cx="49196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13403" name="Line 32">
            <a:extLst>
              <a:ext uri="{FF2B5EF4-FFF2-40B4-BE49-F238E27FC236}">
                <a16:creationId xmlns:a16="http://schemas.microsoft.com/office/drawing/2014/main" id="{B57AEAC9-E95E-0ED4-5C51-447E6F5D0198}"/>
              </a:ext>
            </a:extLst>
          </p:cNvPr>
          <p:cNvSpPr>
            <a:spLocks noChangeShapeType="1"/>
          </p:cNvSpPr>
          <p:nvPr/>
        </p:nvSpPr>
        <p:spPr bwMode="auto">
          <a:xfrm>
            <a:off x="3529013" y="3962400"/>
            <a:ext cx="49196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13404" name="Line 33">
            <a:extLst>
              <a:ext uri="{FF2B5EF4-FFF2-40B4-BE49-F238E27FC236}">
                <a16:creationId xmlns:a16="http://schemas.microsoft.com/office/drawing/2014/main" id="{FFAF8A28-CC7F-6606-00D2-1BCB6D7F2CF1}"/>
              </a:ext>
            </a:extLst>
          </p:cNvPr>
          <p:cNvSpPr>
            <a:spLocks noChangeShapeType="1"/>
          </p:cNvSpPr>
          <p:nvPr/>
        </p:nvSpPr>
        <p:spPr bwMode="auto">
          <a:xfrm>
            <a:off x="3529013" y="4622800"/>
            <a:ext cx="49196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13405" name="Line 34">
            <a:extLst>
              <a:ext uri="{FF2B5EF4-FFF2-40B4-BE49-F238E27FC236}">
                <a16:creationId xmlns:a16="http://schemas.microsoft.com/office/drawing/2014/main" id="{A1A93EA2-1D25-DFB5-463A-C4ACB4B72B63}"/>
              </a:ext>
            </a:extLst>
          </p:cNvPr>
          <p:cNvSpPr>
            <a:spLocks noChangeShapeType="1"/>
          </p:cNvSpPr>
          <p:nvPr/>
        </p:nvSpPr>
        <p:spPr bwMode="auto">
          <a:xfrm>
            <a:off x="3529013" y="5243513"/>
            <a:ext cx="49196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13406" name="Line 35">
            <a:extLst>
              <a:ext uri="{FF2B5EF4-FFF2-40B4-BE49-F238E27FC236}">
                <a16:creationId xmlns:a16="http://schemas.microsoft.com/office/drawing/2014/main" id="{E1BBBE19-E8BE-AA34-83C5-C13CA0285D59}"/>
              </a:ext>
            </a:extLst>
          </p:cNvPr>
          <p:cNvSpPr>
            <a:spLocks noChangeShapeType="1"/>
          </p:cNvSpPr>
          <p:nvPr/>
        </p:nvSpPr>
        <p:spPr bwMode="auto">
          <a:xfrm>
            <a:off x="3529013" y="5702300"/>
            <a:ext cx="49196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13407" name="Text Box 15">
            <a:extLst>
              <a:ext uri="{FF2B5EF4-FFF2-40B4-BE49-F238E27FC236}">
                <a16:creationId xmlns:a16="http://schemas.microsoft.com/office/drawing/2014/main" id="{D63F4887-3391-B769-C71F-C32DADC05F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1388" y="3959225"/>
            <a:ext cx="392430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pt-PT" altLang="pt-PT" sz="1200"/>
              <a:t>5. – Percentage of individuals living on an income less </a:t>
            </a:r>
          </a:p>
          <a:p>
            <a:pPr eaLnBrk="1" hangingPunct="1"/>
            <a:r>
              <a:rPr lang="pt-PT" altLang="pt-PT" sz="1200"/>
              <a:t>than 50% of the average and long term unemployment</a:t>
            </a:r>
            <a:br>
              <a:rPr lang="pt-PT" altLang="pt-PT" sz="1200"/>
            </a:br>
            <a:r>
              <a:rPr lang="pt-PT" altLang="pt-PT" sz="1200"/>
              <a:t>rate (over 12 months)</a:t>
            </a:r>
          </a:p>
        </p:txBody>
      </p:sp>
      <p:sp>
        <p:nvSpPr>
          <p:cNvPr id="13408" name="AutoShape 96">
            <a:extLst>
              <a:ext uri="{FF2B5EF4-FFF2-40B4-BE49-F238E27FC236}">
                <a16:creationId xmlns:a16="http://schemas.microsoft.com/office/drawing/2014/main" id="{565B8FB3-AB37-6862-572D-6BAD2CE7E1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9450" y="2347913"/>
            <a:ext cx="1511300" cy="3616325"/>
          </a:xfrm>
          <a:prstGeom prst="homePlate">
            <a:avLst>
              <a:gd name="adj" fmla="val 16060"/>
            </a:avLst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CC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l"/>
            <a:r>
              <a:rPr lang="pt-PT" altLang="pt-PT" sz="1200" b="1">
                <a:effectLst>
                  <a:outerShdw blurRad="38100" dist="38100" dir="2700000" algn="tl">
                    <a:srgbClr val="000000"/>
                  </a:outerShdw>
                </a:effectLst>
              </a:rPr>
              <a:t>DYNAMIC</a:t>
            </a:r>
            <a:br>
              <a:rPr lang="pt-PT" altLang="pt-PT" sz="1200" b="1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pt-PT" altLang="pt-PT" sz="1200" b="1">
                <a:effectLst>
                  <a:outerShdw blurRad="38100" dist="38100" dir="2700000" algn="tl">
                    <a:srgbClr val="000000"/>
                  </a:outerShdw>
                </a:effectLst>
              </a:rPr>
              <a:t>HUMAN</a:t>
            </a:r>
            <a:br>
              <a:rPr lang="pt-PT" altLang="pt-PT" sz="1200" b="1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pt-PT" altLang="pt-PT" sz="1200" b="1">
                <a:effectLst>
                  <a:outerShdw blurRad="38100" dist="38100" dir="2700000" algn="tl">
                    <a:srgbClr val="000000"/>
                  </a:outerShdw>
                </a:effectLst>
              </a:rPr>
              <a:t>DEVELOPMENT</a:t>
            </a:r>
            <a:br>
              <a:rPr lang="pt-PT" altLang="pt-PT" sz="1200" b="1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pt-PT" altLang="pt-PT" sz="1200" b="1">
                <a:effectLst>
                  <a:outerShdw blurRad="38100" dist="38100" dir="2700000" algn="tl">
                    <a:srgbClr val="000000"/>
                  </a:outerShdw>
                </a:effectLst>
              </a:rPr>
              <a:t>INDEX</a:t>
            </a:r>
            <a:endParaRPr lang="en-US" altLang="pt-PT" sz="1200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409" name="AutoShape 97">
            <a:extLst>
              <a:ext uri="{FF2B5EF4-FFF2-40B4-BE49-F238E27FC236}">
                <a16:creationId xmlns:a16="http://schemas.microsoft.com/office/drawing/2014/main" id="{8E970483-74F9-CDC9-09CC-6AA5E97714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213" y="2347913"/>
            <a:ext cx="1511300" cy="3616325"/>
          </a:xfrm>
          <a:prstGeom prst="homePlate">
            <a:avLst>
              <a:gd name="adj" fmla="val 16060"/>
            </a:avLst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CC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l"/>
            <a:r>
              <a:rPr lang="pt-PT" altLang="pt-PT" sz="1200" b="1">
                <a:effectLst>
                  <a:outerShdw blurRad="38100" dist="38100" dir="2700000" algn="tl">
                    <a:srgbClr val="000000"/>
                  </a:outerShdw>
                </a:effectLst>
              </a:rPr>
              <a:t>HUMAN</a:t>
            </a:r>
            <a:br>
              <a:rPr lang="pt-PT" altLang="pt-PT" sz="1200" b="1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pt-PT" altLang="pt-PT" sz="1200" b="1">
                <a:effectLst>
                  <a:outerShdw blurRad="38100" dist="38100" dir="2700000" algn="tl">
                    <a:srgbClr val="000000"/>
                  </a:outerShdw>
                </a:effectLst>
              </a:rPr>
              <a:t>DEVELOPMENT</a:t>
            </a:r>
            <a:br>
              <a:rPr lang="pt-PT" altLang="pt-PT" sz="1200" b="1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pt-PT" altLang="pt-PT" sz="1200" b="1">
                <a:effectLst>
                  <a:outerShdw blurRad="38100" dist="38100" dir="2700000" algn="tl">
                    <a:srgbClr val="000000"/>
                  </a:outerShdw>
                </a:effectLst>
              </a:rPr>
              <a:t>INDEX</a:t>
            </a:r>
            <a:endParaRPr lang="en-US" altLang="pt-PT" sz="1200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Posição da Data 3">
            <a:extLst>
              <a:ext uri="{FF2B5EF4-FFF2-40B4-BE49-F238E27FC236}">
                <a16:creationId xmlns:a16="http://schemas.microsoft.com/office/drawing/2014/main" id="{1B1A640C-EF74-500E-342A-5EC432BF4531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PT"/>
              <a:t>27/09/2024</a:t>
            </a:r>
          </a:p>
        </p:txBody>
      </p:sp>
      <p:sp>
        <p:nvSpPr>
          <p:cNvPr id="6" name="Marcador de Posição do Rodapé 4">
            <a:extLst>
              <a:ext uri="{FF2B5EF4-FFF2-40B4-BE49-F238E27FC236}">
                <a16:creationId xmlns:a16="http://schemas.microsoft.com/office/drawing/2014/main" id="{30AC313D-0357-F220-A164-419285B81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PT"/>
              <a:t>António Rebelo de Sousa</a:t>
            </a:r>
          </a:p>
        </p:txBody>
      </p:sp>
      <p:sp>
        <p:nvSpPr>
          <p:cNvPr id="60418" name="Rectangle 2">
            <a:extLst>
              <a:ext uri="{FF2B5EF4-FFF2-40B4-BE49-F238E27FC236}">
                <a16:creationId xmlns:a16="http://schemas.microsoft.com/office/drawing/2014/main" id="{AF7E6B84-9E82-419B-B135-8EF9F91DB1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pt-PT"/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113C3CA0-3102-5BF6-CD40-31AC37A898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pt-PT"/>
          </a:p>
        </p:txBody>
      </p:sp>
      <p:sp>
        <p:nvSpPr>
          <p:cNvPr id="14342" name="Rectangle 4">
            <a:extLst>
              <a:ext uri="{FF2B5EF4-FFF2-40B4-BE49-F238E27FC236}">
                <a16:creationId xmlns:a16="http://schemas.microsoft.com/office/drawing/2014/main" id="{FBD04A18-B5DD-881A-C455-8230B51F82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7950" y="-171450"/>
            <a:ext cx="9720263" cy="7345363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pt-PT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Marcador de Posição da Data 3">
            <a:extLst>
              <a:ext uri="{FF2B5EF4-FFF2-40B4-BE49-F238E27FC236}">
                <a16:creationId xmlns:a16="http://schemas.microsoft.com/office/drawing/2014/main" id="{9EBB4FC0-E299-5508-E3B1-749465F55988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PT"/>
              <a:t>27/09/2024</a:t>
            </a:r>
          </a:p>
        </p:txBody>
      </p:sp>
      <p:sp>
        <p:nvSpPr>
          <p:cNvPr id="42" name="Marcador de Posição do Rodapé 4">
            <a:extLst>
              <a:ext uri="{FF2B5EF4-FFF2-40B4-BE49-F238E27FC236}">
                <a16:creationId xmlns:a16="http://schemas.microsoft.com/office/drawing/2014/main" id="{A31B10CA-C538-0354-3626-AEEC7EF70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PT"/>
              <a:t>António Rebelo de Sousa</a:t>
            </a:r>
          </a:p>
        </p:txBody>
      </p:sp>
      <p:sp>
        <p:nvSpPr>
          <p:cNvPr id="15400" name="Text Box 42">
            <a:extLst>
              <a:ext uri="{FF2B5EF4-FFF2-40B4-BE49-F238E27FC236}">
                <a16:creationId xmlns:a16="http://schemas.microsoft.com/office/drawing/2014/main" id="{24E67473-1C9C-F125-428F-E35B6C253A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13750" y="6270625"/>
            <a:ext cx="3095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pt-PT" altLang="pt-PT"/>
              <a:t>6</a:t>
            </a:r>
          </a:p>
        </p:txBody>
      </p:sp>
      <p:sp>
        <p:nvSpPr>
          <p:cNvPr id="36908" name="Rectangle 44">
            <a:extLst>
              <a:ext uri="{FF2B5EF4-FFF2-40B4-BE49-F238E27FC236}">
                <a16:creationId xmlns:a16="http://schemas.microsoft.com/office/drawing/2014/main" id="{AFA0266C-9494-1BA2-5DDB-DAEE5C1D88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altLang="pt-PT"/>
              <a:t>THE THREE WELFARE DIAMONDS</a:t>
            </a:r>
            <a:endParaRPr lang="en-US" altLang="pt-PT"/>
          </a:p>
        </p:txBody>
      </p:sp>
      <p:sp>
        <p:nvSpPr>
          <p:cNvPr id="15426" name="Text Box 5">
            <a:extLst>
              <a:ext uri="{FF2B5EF4-FFF2-40B4-BE49-F238E27FC236}">
                <a16:creationId xmlns:a16="http://schemas.microsoft.com/office/drawing/2014/main" id="{9B19C701-B96A-8D81-1A05-303C7960BE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8688" y="2366963"/>
            <a:ext cx="2070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pt-PT" altLang="pt-PT" sz="1200"/>
              <a:t>1. – Life expectancy at birth</a:t>
            </a:r>
          </a:p>
        </p:txBody>
      </p:sp>
      <p:sp>
        <p:nvSpPr>
          <p:cNvPr id="15427" name="Text Box 6">
            <a:extLst>
              <a:ext uri="{FF2B5EF4-FFF2-40B4-BE49-F238E27FC236}">
                <a16:creationId xmlns:a16="http://schemas.microsoft.com/office/drawing/2014/main" id="{802F6E94-A160-8217-64DA-D9E66F9DBE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3925" y="2620963"/>
            <a:ext cx="11493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pt-PT" altLang="pt-PT" sz="1200"/>
              <a:t>2. – Education</a:t>
            </a:r>
          </a:p>
        </p:txBody>
      </p:sp>
      <p:sp>
        <p:nvSpPr>
          <p:cNvPr id="15428" name="Text Box 7">
            <a:extLst>
              <a:ext uri="{FF2B5EF4-FFF2-40B4-BE49-F238E27FC236}">
                <a16:creationId xmlns:a16="http://schemas.microsoft.com/office/drawing/2014/main" id="{11D01111-CAEA-8645-9072-6DA62A4CE8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9025" y="2874963"/>
            <a:ext cx="1811338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pt-PT" altLang="pt-PT" sz="1200"/>
              <a:t>2.1. – Adult literacy rate</a:t>
            </a:r>
          </a:p>
        </p:txBody>
      </p:sp>
      <p:sp>
        <p:nvSpPr>
          <p:cNvPr id="15429" name="Text Box 8">
            <a:extLst>
              <a:ext uri="{FF2B5EF4-FFF2-40B4-BE49-F238E27FC236}">
                <a16:creationId xmlns:a16="http://schemas.microsoft.com/office/drawing/2014/main" id="{93BA78E4-ED7D-9840-43FC-6AA03EE383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2675" y="3125788"/>
            <a:ext cx="21367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pt-PT" altLang="pt-PT" sz="1200"/>
              <a:t>2.2. – Combined literacy rate</a:t>
            </a:r>
          </a:p>
        </p:txBody>
      </p:sp>
      <p:sp>
        <p:nvSpPr>
          <p:cNvPr id="15430" name="Text Box 9">
            <a:extLst>
              <a:ext uri="{FF2B5EF4-FFF2-40B4-BE49-F238E27FC236}">
                <a16:creationId xmlns:a16="http://schemas.microsoft.com/office/drawing/2014/main" id="{DF66C03A-49F7-6B12-E5B0-3E297B528F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9163" y="3725863"/>
            <a:ext cx="293052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pt-PT" altLang="pt-PT" sz="1200"/>
              <a:t>4. – Gender adjusted development index</a:t>
            </a:r>
          </a:p>
        </p:txBody>
      </p:sp>
      <p:sp>
        <p:nvSpPr>
          <p:cNvPr id="15431" name="Text Box 10">
            <a:extLst>
              <a:ext uri="{FF2B5EF4-FFF2-40B4-BE49-F238E27FC236}">
                <a16:creationId xmlns:a16="http://schemas.microsoft.com/office/drawing/2014/main" id="{05E10DC5-334D-73A5-0CB0-8A0C48E304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2338" y="3384550"/>
            <a:ext cx="779462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pt-PT" altLang="pt-PT" sz="1200"/>
              <a:t>3. – GDP</a:t>
            </a:r>
          </a:p>
        </p:txBody>
      </p:sp>
      <p:sp>
        <p:nvSpPr>
          <p:cNvPr id="15432" name="Text Box 11">
            <a:extLst>
              <a:ext uri="{FF2B5EF4-FFF2-40B4-BE49-F238E27FC236}">
                <a16:creationId xmlns:a16="http://schemas.microsoft.com/office/drawing/2014/main" id="{DB18E87E-3896-C154-09B4-32BD322072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06875" y="3384550"/>
            <a:ext cx="6921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pt-PT" altLang="pt-PT" sz="1200"/>
              <a:t>(p.p.p.)</a:t>
            </a:r>
          </a:p>
        </p:txBody>
      </p:sp>
      <p:sp>
        <p:nvSpPr>
          <p:cNvPr id="15433" name="Text Box 12">
            <a:extLst>
              <a:ext uri="{FF2B5EF4-FFF2-40B4-BE49-F238E27FC236}">
                <a16:creationId xmlns:a16="http://schemas.microsoft.com/office/drawing/2014/main" id="{8B8B8C2A-11DF-0AD5-F6FA-A9E4FD77DC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7163" y="3505200"/>
            <a:ext cx="3889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pt-PT" altLang="pt-PT" sz="1000"/>
              <a:t>p.c.</a:t>
            </a:r>
          </a:p>
        </p:txBody>
      </p:sp>
      <p:sp>
        <p:nvSpPr>
          <p:cNvPr id="15434" name="Text Box 13">
            <a:extLst>
              <a:ext uri="{FF2B5EF4-FFF2-40B4-BE49-F238E27FC236}">
                <a16:creationId xmlns:a16="http://schemas.microsoft.com/office/drawing/2014/main" id="{3D050CDB-85DF-1BA1-C758-656C2205A3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9638" y="5251450"/>
            <a:ext cx="38560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pt-PT" altLang="pt-PT" sz="1200"/>
              <a:t>7. – Average rate of variation of the capitalist intensity</a:t>
            </a:r>
          </a:p>
          <a:p>
            <a:pPr eaLnBrk="1" hangingPunct="1"/>
            <a:r>
              <a:rPr lang="pt-PT" altLang="pt-PT" sz="1200"/>
              <a:t>coefficient and the GDP in the last five years.</a:t>
            </a:r>
          </a:p>
        </p:txBody>
      </p:sp>
      <p:sp>
        <p:nvSpPr>
          <p:cNvPr id="15435" name="Text Box 14">
            <a:extLst>
              <a:ext uri="{FF2B5EF4-FFF2-40B4-BE49-F238E27FC236}">
                <a16:creationId xmlns:a16="http://schemas.microsoft.com/office/drawing/2014/main" id="{E7315B40-A4AC-EFAE-0A1D-79189FBF3A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9163" y="4629150"/>
            <a:ext cx="3825875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pt-PT" altLang="pt-PT" sz="1200"/>
              <a:t>6. – High and medium technology exports as a </a:t>
            </a:r>
            <a:br>
              <a:rPr lang="pt-PT" altLang="pt-PT" sz="1200"/>
            </a:br>
            <a:r>
              <a:rPr lang="pt-PT" altLang="pt-PT" sz="1200"/>
              <a:t>percentage of total exports and royalties revenue per </a:t>
            </a:r>
            <a:br>
              <a:rPr lang="pt-PT" altLang="pt-PT" sz="1200"/>
            </a:br>
            <a:r>
              <a:rPr lang="pt-PT" altLang="pt-PT" sz="1200"/>
              <a:t>thousand individuals.</a:t>
            </a:r>
          </a:p>
        </p:txBody>
      </p:sp>
      <p:sp>
        <p:nvSpPr>
          <p:cNvPr id="15436" name="Text Box 16">
            <a:extLst>
              <a:ext uri="{FF2B5EF4-FFF2-40B4-BE49-F238E27FC236}">
                <a16:creationId xmlns:a16="http://schemas.microsoft.com/office/drawing/2014/main" id="{6C04411C-3A2F-373A-8479-17F345BAA7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8688" y="5708650"/>
            <a:ext cx="25844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pt-PT" altLang="pt-PT" sz="1200"/>
              <a:t>8. – Degree of political participation</a:t>
            </a:r>
          </a:p>
        </p:txBody>
      </p:sp>
      <p:sp>
        <p:nvSpPr>
          <p:cNvPr id="15437" name="Text Box 17">
            <a:extLst>
              <a:ext uri="{FF2B5EF4-FFF2-40B4-BE49-F238E27FC236}">
                <a16:creationId xmlns:a16="http://schemas.microsoft.com/office/drawing/2014/main" id="{4D6C463D-067A-4A10-315E-48A1438467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72388" y="2366963"/>
            <a:ext cx="560387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pt-PT" altLang="pt-PT" sz="1200"/>
              <a:t>0,180</a:t>
            </a:r>
          </a:p>
        </p:txBody>
      </p:sp>
      <p:sp>
        <p:nvSpPr>
          <p:cNvPr id="15438" name="Text Box 18">
            <a:extLst>
              <a:ext uri="{FF2B5EF4-FFF2-40B4-BE49-F238E27FC236}">
                <a16:creationId xmlns:a16="http://schemas.microsoft.com/office/drawing/2014/main" id="{E2F120C8-0CAE-9C3B-4DA9-BF12C49D19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61263" y="2098675"/>
            <a:ext cx="7334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pt-PT" altLang="pt-PT" sz="1200" b="1"/>
              <a:t>Weight</a:t>
            </a:r>
          </a:p>
        </p:txBody>
      </p:sp>
      <p:sp>
        <p:nvSpPr>
          <p:cNvPr id="15439" name="Text Box 19">
            <a:extLst>
              <a:ext uri="{FF2B5EF4-FFF2-40B4-BE49-F238E27FC236}">
                <a16:creationId xmlns:a16="http://schemas.microsoft.com/office/drawing/2014/main" id="{9C50446D-E8EA-1FE0-C167-8F9699A584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67625" y="2871788"/>
            <a:ext cx="560388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pt-PT" altLang="pt-PT" sz="1200"/>
              <a:t>0,070</a:t>
            </a:r>
          </a:p>
        </p:txBody>
      </p:sp>
      <p:sp>
        <p:nvSpPr>
          <p:cNvPr id="15440" name="Text Box 20">
            <a:extLst>
              <a:ext uri="{FF2B5EF4-FFF2-40B4-BE49-F238E27FC236}">
                <a16:creationId xmlns:a16="http://schemas.microsoft.com/office/drawing/2014/main" id="{B7B06E1A-6226-F917-EE66-56A739DEDC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81913" y="5251450"/>
            <a:ext cx="560387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pt-PT" altLang="pt-PT" sz="1200"/>
              <a:t>0,075</a:t>
            </a:r>
          </a:p>
        </p:txBody>
      </p:sp>
      <p:sp>
        <p:nvSpPr>
          <p:cNvPr id="15441" name="Text Box 21">
            <a:extLst>
              <a:ext uri="{FF2B5EF4-FFF2-40B4-BE49-F238E27FC236}">
                <a16:creationId xmlns:a16="http://schemas.microsoft.com/office/drawing/2014/main" id="{C66E5B13-3325-8669-1A9E-A9797D35FD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81913" y="5708650"/>
            <a:ext cx="560387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pt-PT" altLang="pt-PT" sz="1200"/>
              <a:t>0,050</a:t>
            </a:r>
          </a:p>
        </p:txBody>
      </p:sp>
      <p:sp>
        <p:nvSpPr>
          <p:cNvPr id="15442" name="Text Box 22">
            <a:extLst>
              <a:ext uri="{FF2B5EF4-FFF2-40B4-BE49-F238E27FC236}">
                <a16:creationId xmlns:a16="http://schemas.microsoft.com/office/drawing/2014/main" id="{A1ECE277-0F2B-97AF-555F-BAEE652438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67625" y="3384550"/>
            <a:ext cx="56038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pt-PT" altLang="pt-PT" sz="1200"/>
              <a:t>0,230</a:t>
            </a:r>
          </a:p>
        </p:txBody>
      </p:sp>
      <p:sp>
        <p:nvSpPr>
          <p:cNvPr id="15443" name="Text Box 23">
            <a:extLst>
              <a:ext uri="{FF2B5EF4-FFF2-40B4-BE49-F238E27FC236}">
                <a16:creationId xmlns:a16="http://schemas.microsoft.com/office/drawing/2014/main" id="{87A40A6C-E3AB-3874-29F1-8FB8448C1F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67625" y="3130550"/>
            <a:ext cx="56038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pt-PT" altLang="pt-PT" sz="1200"/>
              <a:t>0,170</a:t>
            </a:r>
          </a:p>
        </p:txBody>
      </p:sp>
      <p:sp>
        <p:nvSpPr>
          <p:cNvPr id="15444" name="Text Box 24">
            <a:extLst>
              <a:ext uri="{FF2B5EF4-FFF2-40B4-BE49-F238E27FC236}">
                <a16:creationId xmlns:a16="http://schemas.microsoft.com/office/drawing/2014/main" id="{F8AD92F3-D8F5-F393-DCC4-F6A01261F9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81913" y="4638675"/>
            <a:ext cx="560387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pt-PT" altLang="pt-PT" sz="1200"/>
              <a:t>0,050</a:t>
            </a:r>
          </a:p>
        </p:txBody>
      </p:sp>
      <p:sp>
        <p:nvSpPr>
          <p:cNvPr id="15445" name="Text Box 25">
            <a:extLst>
              <a:ext uri="{FF2B5EF4-FFF2-40B4-BE49-F238E27FC236}">
                <a16:creationId xmlns:a16="http://schemas.microsoft.com/office/drawing/2014/main" id="{FD97ADC7-5F02-DB09-52F1-2EB57901F2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81913" y="3984625"/>
            <a:ext cx="560387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pt-PT" altLang="pt-PT" sz="1200"/>
              <a:t>0,050</a:t>
            </a:r>
          </a:p>
        </p:txBody>
      </p:sp>
      <p:sp>
        <p:nvSpPr>
          <p:cNvPr id="15446" name="Text Box 26">
            <a:extLst>
              <a:ext uri="{FF2B5EF4-FFF2-40B4-BE49-F238E27FC236}">
                <a16:creationId xmlns:a16="http://schemas.microsoft.com/office/drawing/2014/main" id="{28031B77-507F-D175-277F-6D717BF042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81913" y="3725863"/>
            <a:ext cx="560387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pt-PT" altLang="pt-PT" sz="1200"/>
              <a:t>0,075</a:t>
            </a:r>
          </a:p>
        </p:txBody>
      </p:sp>
      <p:sp>
        <p:nvSpPr>
          <p:cNvPr id="15447" name="Rectangle 27">
            <a:extLst>
              <a:ext uri="{FF2B5EF4-FFF2-40B4-BE49-F238E27FC236}">
                <a16:creationId xmlns:a16="http://schemas.microsoft.com/office/drawing/2014/main" id="{CE6D2766-712A-C009-9A0C-CBECF40D5E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7900" y="2366963"/>
            <a:ext cx="4919663" cy="3865562"/>
          </a:xfrm>
          <a:prstGeom prst="rect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endParaRPr lang="en-US" altLang="pt-PT"/>
          </a:p>
        </p:txBody>
      </p:sp>
      <p:sp>
        <p:nvSpPr>
          <p:cNvPr id="15448" name="Rectangle 28">
            <a:extLst>
              <a:ext uri="{FF2B5EF4-FFF2-40B4-BE49-F238E27FC236}">
                <a16:creationId xmlns:a16="http://schemas.microsoft.com/office/drawing/2014/main" id="{E7B3DDFD-6E61-E67C-5401-1B61D962EA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42200" y="2097088"/>
            <a:ext cx="995363" cy="4133850"/>
          </a:xfrm>
          <a:prstGeom prst="rect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pt-PT"/>
          </a:p>
        </p:txBody>
      </p:sp>
      <p:sp>
        <p:nvSpPr>
          <p:cNvPr id="15449" name="Line 29">
            <a:extLst>
              <a:ext uri="{FF2B5EF4-FFF2-40B4-BE49-F238E27FC236}">
                <a16:creationId xmlns:a16="http://schemas.microsoft.com/office/drawing/2014/main" id="{C3DC5B44-3178-BE18-6CB5-DA79EDD482D5}"/>
              </a:ext>
            </a:extLst>
          </p:cNvPr>
          <p:cNvSpPr>
            <a:spLocks noChangeShapeType="1"/>
          </p:cNvSpPr>
          <p:nvPr/>
        </p:nvSpPr>
        <p:spPr bwMode="auto">
          <a:xfrm>
            <a:off x="3516313" y="2644775"/>
            <a:ext cx="49196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15450" name="Line 30">
            <a:extLst>
              <a:ext uri="{FF2B5EF4-FFF2-40B4-BE49-F238E27FC236}">
                <a16:creationId xmlns:a16="http://schemas.microsoft.com/office/drawing/2014/main" id="{87BEC773-A9AD-2BAC-7D49-2E0BB0EFBD86}"/>
              </a:ext>
            </a:extLst>
          </p:cNvPr>
          <p:cNvSpPr>
            <a:spLocks noChangeShapeType="1"/>
          </p:cNvSpPr>
          <p:nvPr/>
        </p:nvSpPr>
        <p:spPr bwMode="auto">
          <a:xfrm>
            <a:off x="3516313" y="3392488"/>
            <a:ext cx="49196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15451" name="Line 31">
            <a:extLst>
              <a:ext uri="{FF2B5EF4-FFF2-40B4-BE49-F238E27FC236}">
                <a16:creationId xmlns:a16="http://schemas.microsoft.com/office/drawing/2014/main" id="{B0807007-DD2F-AE39-1BDE-D8D3C7FF8257}"/>
              </a:ext>
            </a:extLst>
          </p:cNvPr>
          <p:cNvSpPr>
            <a:spLocks noChangeShapeType="1"/>
          </p:cNvSpPr>
          <p:nvPr/>
        </p:nvSpPr>
        <p:spPr bwMode="auto">
          <a:xfrm>
            <a:off x="3516313" y="3735388"/>
            <a:ext cx="49196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15452" name="Line 32">
            <a:extLst>
              <a:ext uri="{FF2B5EF4-FFF2-40B4-BE49-F238E27FC236}">
                <a16:creationId xmlns:a16="http://schemas.microsoft.com/office/drawing/2014/main" id="{F13C57A4-248F-CFAF-3F76-E4D60D25062D}"/>
              </a:ext>
            </a:extLst>
          </p:cNvPr>
          <p:cNvSpPr>
            <a:spLocks noChangeShapeType="1"/>
          </p:cNvSpPr>
          <p:nvPr/>
        </p:nvSpPr>
        <p:spPr bwMode="auto">
          <a:xfrm>
            <a:off x="3516313" y="3987800"/>
            <a:ext cx="49196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15453" name="Line 33">
            <a:extLst>
              <a:ext uri="{FF2B5EF4-FFF2-40B4-BE49-F238E27FC236}">
                <a16:creationId xmlns:a16="http://schemas.microsoft.com/office/drawing/2014/main" id="{AA866360-D9FA-B305-1117-922AE70A2CDC}"/>
              </a:ext>
            </a:extLst>
          </p:cNvPr>
          <p:cNvSpPr>
            <a:spLocks noChangeShapeType="1"/>
          </p:cNvSpPr>
          <p:nvPr/>
        </p:nvSpPr>
        <p:spPr bwMode="auto">
          <a:xfrm>
            <a:off x="3516313" y="4648200"/>
            <a:ext cx="49196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15454" name="Line 34">
            <a:extLst>
              <a:ext uri="{FF2B5EF4-FFF2-40B4-BE49-F238E27FC236}">
                <a16:creationId xmlns:a16="http://schemas.microsoft.com/office/drawing/2014/main" id="{7B7860B3-F5E6-3FFF-F526-3F7EEBCCAEF2}"/>
              </a:ext>
            </a:extLst>
          </p:cNvPr>
          <p:cNvSpPr>
            <a:spLocks noChangeShapeType="1"/>
          </p:cNvSpPr>
          <p:nvPr/>
        </p:nvSpPr>
        <p:spPr bwMode="auto">
          <a:xfrm>
            <a:off x="3516313" y="5268913"/>
            <a:ext cx="49196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15455" name="Line 35">
            <a:extLst>
              <a:ext uri="{FF2B5EF4-FFF2-40B4-BE49-F238E27FC236}">
                <a16:creationId xmlns:a16="http://schemas.microsoft.com/office/drawing/2014/main" id="{364FEC7F-7E7C-4691-734A-25B5AE33DDA4}"/>
              </a:ext>
            </a:extLst>
          </p:cNvPr>
          <p:cNvSpPr>
            <a:spLocks noChangeShapeType="1"/>
          </p:cNvSpPr>
          <p:nvPr/>
        </p:nvSpPr>
        <p:spPr bwMode="auto">
          <a:xfrm>
            <a:off x="3516313" y="5727700"/>
            <a:ext cx="49196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15456" name="Text Box 15">
            <a:extLst>
              <a:ext uri="{FF2B5EF4-FFF2-40B4-BE49-F238E27FC236}">
                <a16:creationId xmlns:a16="http://schemas.microsoft.com/office/drawing/2014/main" id="{6C91540F-FFF7-D99A-577D-451B158FFD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8688" y="3984625"/>
            <a:ext cx="392430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pt-PT" altLang="pt-PT" sz="1200"/>
              <a:t>5. – Percentage of individuals living on an income less </a:t>
            </a:r>
          </a:p>
          <a:p>
            <a:pPr eaLnBrk="1" hangingPunct="1"/>
            <a:r>
              <a:rPr lang="pt-PT" altLang="pt-PT" sz="1200"/>
              <a:t>than 50% of the average and long term unemployment</a:t>
            </a:r>
            <a:br>
              <a:rPr lang="pt-PT" altLang="pt-PT" sz="1200"/>
            </a:br>
            <a:r>
              <a:rPr lang="pt-PT" altLang="pt-PT" sz="1200"/>
              <a:t>rate (over 12 months)</a:t>
            </a:r>
          </a:p>
        </p:txBody>
      </p:sp>
      <p:sp>
        <p:nvSpPr>
          <p:cNvPr id="15457" name="Text Box 16">
            <a:extLst>
              <a:ext uri="{FF2B5EF4-FFF2-40B4-BE49-F238E27FC236}">
                <a16:creationId xmlns:a16="http://schemas.microsoft.com/office/drawing/2014/main" id="{53B4250B-C968-2A7D-E1B5-F3C761606D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8688" y="5957888"/>
            <a:ext cx="2195512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pt-PT" altLang="pt-PT" sz="1200"/>
              <a:t>9. – Carbon dioxide emissions</a:t>
            </a:r>
          </a:p>
        </p:txBody>
      </p:sp>
      <p:sp>
        <p:nvSpPr>
          <p:cNvPr id="15458" name="Text Box 21">
            <a:extLst>
              <a:ext uri="{FF2B5EF4-FFF2-40B4-BE49-F238E27FC236}">
                <a16:creationId xmlns:a16="http://schemas.microsoft.com/office/drawing/2014/main" id="{64F786A0-8C70-0BFF-51A1-93299B72C5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81913" y="5957888"/>
            <a:ext cx="560387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pt-PT" altLang="pt-PT" sz="1200"/>
              <a:t>0,050</a:t>
            </a:r>
          </a:p>
        </p:txBody>
      </p:sp>
      <p:sp>
        <p:nvSpPr>
          <p:cNvPr id="15459" name="Line 35">
            <a:extLst>
              <a:ext uri="{FF2B5EF4-FFF2-40B4-BE49-F238E27FC236}">
                <a16:creationId xmlns:a16="http://schemas.microsoft.com/office/drawing/2014/main" id="{DCBB9CC1-3A9C-E642-1FE3-467B2D6649D5}"/>
              </a:ext>
            </a:extLst>
          </p:cNvPr>
          <p:cNvSpPr>
            <a:spLocks noChangeShapeType="1"/>
          </p:cNvSpPr>
          <p:nvPr/>
        </p:nvSpPr>
        <p:spPr bwMode="auto">
          <a:xfrm>
            <a:off x="3516313" y="5976938"/>
            <a:ext cx="49196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15460" name="AutoShape 100">
            <a:extLst>
              <a:ext uri="{FF2B5EF4-FFF2-40B4-BE49-F238E27FC236}">
                <a16:creationId xmlns:a16="http://schemas.microsoft.com/office/drawing/2014/main" id="{256F8CA2-DE1C-026A-CEFB-978C627565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9450" y="2347913"/>
            <a:ext cx="1511300" cy="3883025"/>
          </a:xfrm>
          <a:prstGeom prst="homePlate">
            <a:avLst>
              <a:gd name="adj" fmla="val 16060"/>
            </a:avLst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CC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l"/>
            <a:r>
              <a:rPr lang="pt-PT" altLang="pt-PT" sz="1200" b="1">
                <a:effectLst>
                  <a:outerShdw blurRad="38100" dist="38100" dir="2700000" algn="tl">
                    <a:srgbClr val="000000"/>
                  </a:outerShdw>
                </a:effectLst>
              </a:rPr>
              <a:t>SUSTAINABLE</a:t>
            </a:r>
            <a:br>
              <a:rPr lang="pt-PT" altLang="pt-PT" sz="1200" b="1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pt-PT" altLang="pt-PT" sz="1200" b="1">
                <a:effectLst>
                  <a:outerShdw blurRad="38100" dist="38100" dir="2700000" algn="tl">
                    <a:srgbClr val="000000"/>
                  </a:outerShdw>
                </a:effectLst>
              </a:rPr>
              <a:t>AND DYNAMIC</a:t>
            </a:r>
            <a:br>
              <a:rPr lang="pt-PT" altLang="pt-PT" sz="1200" b="1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pt-PT" altLang="pt-PT" sz="1200" b="1">
                <a:effectLst>
                  <a:outerShdw blurRad="38100" dist="38100" dir="2700000" algn="tl">
                    <a:srgbClr val="000000"/>
                  </a:outerShdw>
                </a:effectLst>
              </a:rPr>
              <a:t>HUMAN</a:t>
            </a:r>
            <a:br>
              <a:rPr lang="pt-PT" altLang="pt-PT" sz="1200" b="1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pt-PT" altLang="pt-PT" sz="1200" b="1">
                <a:effectLst>
                  <a:outerShdw blurRad="38100" dist="38100" dir="2700000" algn="tl">
                    <a:srgbClr val="000000"/>
                  </a:outerShdw>
                </a:effectLst>
              </a:rPr>
              <a:t>DEVELOPMENT</a:t>
            </a:r>
            <a:br>
              <a:rPr lang="pt-PT" altLang="pt-PT" sz="1200" b="1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pt-PT" altLang="pt-PT" sz="1200" b="1">
                <a:effectLst>
                  <a:outerShdw blurRad="38100" dist="38100" dir="2700000" algn="tl">
                    <a:srgbClr val="000000"/>
                  </a:outerShdw>
                </a:effectLst>
              </a:rPr>
              <a:t>INDEX</a:t>
            </a:r>
            <a:endParaRPr lang="en-US" altLang="pt-PT" sz="1200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461" name="AutoShape 101">
            <a:extLst>
              <a:ext uri="{FF2B5EF4-FFF2-40B4-BE49-F238E27FC236}">
                <a16:creationId xmlns:a16="http://schemas.microsoft.com/office/drawing/2014/main" id="{9F81609D-EAB4-1823-50EC-E017466B0F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213" y="2347913"/>
            <a:ext cx="1511300" cy="3883025"/>
          </a:xfrm>
          <a:prstGeom prst="homePlate">
            <a:avLst>
              <a:gd name="adj" fmla="val 16060"/>
            </a:avLst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CC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l"/>
            <a:r>
              <a:rPr lang="pt-PT" altLang="pt-PT" sz="1200" b="1">
                <a:effectLst>
                  <a:outerShdw blurRad="38100" dist="38100" dir="2700000" algn="tl">
                    <a:srgbClr val="000000"/>
                  </a:outerShdw>
                </a:effectLst>
              </a:rPr>
              <a:t>HUMAN</a:t>
            </a:r>
            <a:br>
              <a:rPr lang="pt-PT" altLang="pt-PT" sz="1200" b="1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pt-PT" altLang="pt-PT" sz="1200" b="1">
                <a:effectLst>
                  <a:outerShdw blurRad="38100" dist="38100" dir="2700000" algn="tl">
                    <a:srgbClr val="000000"/>
                  </a:outerShdw>
                </a:effectLst>
              </a:rPr>
              <a:t>DEVELOPMENT</a:t>
            </a:r>
            <a:br>
              <a:rPr lang="pt-PT" altLang="pt-PT" sz="1200" b="1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pt-PT" altLang="pt-PT" sz="1200" b="1">
                <a:effectLst>
                  <a:outerShdw blurRad="38100" dist="38100" dir="2700000" algn="tl">
                    <a:srgbClr val="000000"/>
                  </a:outerShdw>
                </a:effectLst>
              </a:rPr>
              <a:t>INDEX</a:t>
            </a:r>
            <a:endParaRPr lang="en-US" altLang="pt-PT" sz="1200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Posição da Data 3">
            <a:extLst>
              <a:ext uri="{FF2B5EF4-FFF2-40B4-BE49-F238E27FC236}">
                <a16:creationId xmlns:a16="http://schemas.microsoft.com/office/drawing/2014/main" id="{7E577CEB-C09C-F35C-0CC3-34CC729CAB69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PT"/>
              <a:t>27/09/2024</a:t>
            </a:r>
          </a:p>
        </p:txBody>
      </p:sp>
      <p:sp>
        <p:nvSpPr>
          <p:cNvPr id="6" name="Marcador de Posição do Rodapé 4">
            <a:extLst>
              <a:ext uri="{FF2B5EF4-FFF2-40B4-BE49-F238E27FC236}">
                <a16:creationId xmlns:a16="http://schemas.microsoft.com/office/drawing/2014/main" id="{1223599B-DB3B-5432-5774-504AE3D6B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PT"/>
              <a:t>António Rebelo de Sousa</a:t>
            </a:r>
          </a:p>
        </p:txBody>
      </p:sp>
      <p:sp>
        <p:nvSpPr>
          <p:cNvPr id="62466" name="Rectangle 2">
            <a:extLst>
              <a:ext uri="{FF2B5EF4-FFF2-40B4-BE49-F238E27FC236}">
                <a16:creationId xmlns:a16="http://schemas.microsoft.com/office/drawing/2014/main" id="{8A3E00AF-53D6-DE68-202B-D0ED6CF52D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pt-PT"/>
          </a:p>
        </p:txBody>
      </p:sp>
      <p:sp>
        <p:nvSpPr>
          <p:cNvPr id="62467" name="Rectangle 3">
            <a:extLst>
              <a:ext uri="{FF2B5EF4-FFF2-40B4-BE49-F238E27FC236}">
                <a16:creationId xmlns:a16="http://schemas.microsoft.com/office/drawing/2014/main" id="{66C3545C-4495-0070-4D31-AEFAB95D7E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pt-PT"/>
          </a:p>
        </p:txBody>
      </p:sp>
      <p:sp>
        <p:nvSpPr>
          <p:cNvPr id="16390" name="Rectangle 4">
            <a:extLst>
              <a:ext uri="{FF2B5EF4-FFF2-40B4-BE49-F238E27FC236}">
                <a16:creationId xmlns:a16="http://schemas.microsoft.com/office/drawing/2014/main" id="{5C4A118E-25FE-95B1-7780-324F0BEF74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7950" y="-171450"/>
            <a:ext cx="9720263" cy="7345363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pt-PT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Marcador de Posição da Data 3">
            <a:extLst>
              <a:ext uri="{FF2B5EF4-FFF2-40B4-BE49-F238E27FC236}">
                <a16:creationId xmlns:a16="http://schemas.microsoft.com/office/drawing/2014/main" id="{8924B07F-5EF5-B035-A160-F324CDAA6E38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PT"/>
              <a:t>27/09/2024</a:t>
            </a:r>
          </a:p>
        </p:txBody>
      </p:sp>
      <p:sp>
        <p:nvSpPr>
          <p:cNvPr id="26" name="Marcador de Posição do Rodapé 4">
            <a:extLst>
              <a:ext uri="{FF2B5EF4-FFF2-40B4-BE49-F238E27FC236}">
                <a16:creationId xmlns:a16="http://schemas.microsoft.com/office/drawing/2014/main" id="{3FA91272-967B-4C29-AD61-4C8475C2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PT"/>
              <a:t>António Rebelo de Sousa</a:t>
            </a:r>
          </a:p>
        </p:txBody>
      </p:sp>
      <p:sp>
        <p:nvSpPr>
          <p:cNvPr id="17433" name="Text Box 63">
            <a:extLst>
              <a:ext uri="{FF2B5EF4-FFF2-40B4-BE49-F238E27FC236}">
                <a16:creationId xmlns:a16="http://schemas.microsoft.com/office/drawing/2014/main" id="{0361208A-EF98-24D8-3DE8-6CF83737EF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13750" y="6270625"/>
            <a:ext cx="3095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pt-PT" altLang="pt-PT"/>
              <a:t>7</a:t>
            </a:r>
          </a:p>
        </p:txBody>
      </p:sp>
      <p:sp>
        <p:nvSpPr>
          <p:cNvPr id="15424" name="Rectangle 64">
            <a:extLst>
              <a:ext uri="{FF2B5EF4-FFF2-40B4-BE49-F238E27FC236}">
                <a16:creationId xmlns:a16="http://schemas.microsoft.com/office/drawing/2014/main" id="{ED637978-A047-2F50-01D6-E5E14DCA60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altLang="pt-PT"/>
              <a:t>OPPORTUNITIES AND PROBLEMS</a:t>
            </a:r>
            <a:endParaRPr lang="en-US" altLang="pt-PT"/>
          </a:p>
        </p:txBody>
      </p:sp>
      <p:sp>
        <p:nvSpPr>
          <p:cNvPr id="17436" name="AutoShape 28">
            <a:extLst>
              <a:ext uri="{FF2B5EF4-FFF2-40B4-BE49-F238E27FC236}">
                <a16:creationId xmlns:a16="http://schemas.microsoft.com/office/drawing/2014/main" id="{FB53DDAE-828F-8E29-22C9-874ECE34EC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344738"/>
            <a:ext cx="1317625" cy="2778125"/>
          </a:xfrm>
          <a:prstGeom prst="homePlate">
            <a:avLst>
              <a:gd name="adj" fmla="val 16060"/>
            </a:avLst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CC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l"/>
            <a:r>
              <a:rPr lang="pt-PT" altLang="pt-PT" sz="1000" b="1">
                <a:effectLst>
                  <a:outerShdw blurRad="38100" dist="38100" dir="2700000" algn="tl">
                    <a:srgbClr val="000000"/>
                  </a:outerShdw>
                </a:effectLst>
              </a:rPr>
              <a:t>IV INDUSTRIAL AND SERVICES REVOLUTION</a:t>
            </a:r>
            <a:endParaRPr lang="en-US" altLang="pt-PT" sz="1000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7437" name="Rectangle 29">
            <a:extLst>
              <a:ext uri="{FF2B5EF4-FFF2-40B4-BE49-F238E27FC236}">
                <a16:creationId xmlns:a16="http://schemas.microsoft.com/office/drawing/2014/main" id="{4B09CA9D-668E-12DD-C7E9-AB210E383C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2344738"/>
            <a:ext cx="2644775" cy="2778125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en-US" altLang="pt-PT"/>
          </a:p>
        </p:txBody>
      </p:sp>
      <p:sp>
        <p:nvSpPr>
          <p:cNvPr id="17438" name="AutoShape 30">
            <a:extLst>
              <a:ext uri="{FF2B5EF4-FFF2-40B4-BE49-F238E27FC236}">
                <a16:creationId xmlns:a16="http://schemas.microsoft.com/office/drawing/2014/main" id="{C653E9D6-3C92-3F5D-B8F7-581A23C6DD7B}"/>
              </a:ext>
            </a:extLst>
          </p:cNvPr>
          <p:cNvSpPr>
            <a:spLocks noChangeArrowheads="1"/>
          </p:cNvSpPr>
          <p:nvPr/>
        </p:nvSpPr>
        <p:spPr bwMode="auto">
          <a:xfrm rot="5400000" flipV="1">
            <a:off x="2914650" y="1379538"/>
            <a:ext cx="371475" cy="2460625"/>
          </a:xfrm>
          <a:prstGeom prst="homePlate">
            <a:avLst>
              <a:gd name="adj" fmla="val 22731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anchor="ctr"/>
          <a:lstStyle/>
          <a:p>
            <a:r>
              <a:rPr lang="pt-PT" altLang="pt-PT" sz="1000" b="1" u="sng"/>
              <a:t>HEALTH</a:t>
            </a:r>
            <a:endParaRPr lang="en-US" altLang="pt-PT" sz="1000" b="1" u="sng"/>
          </a:p>
        </p:txBody>
      </p:sp>
      <p:sp>
        <p:nvSpPr>
          <p:cNvPr id="17439" name="AutoShape 31">
            <a:extLst>
              <a:ext uri="{FF2B5EF4-FFF2-40B4-BE49-F238E27FC236}">
                <a16:creationId xmlns:a16="http://schemas.microsoft.com/office/drawing/2014/main" id="{D6423449-5225-A3D0-4624-4D4AF08D6F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2268538"/>
            <a:ext cx="1317625" cy="2898775"/>
          </a:xfrm>
          <a:prstGeom prst="homePlate">
            <a:avLst>
              <a:gd name="adj" fmla="val 16060"/>
            </a:avLst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CC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l"/>
            <a:r>
              <a:rPr lang="pt-PT" altLang="pt-PT" sz="1000" b="1">
                <a:effectLst>
                  <a:outerShdw blurRad="38100" dist="38100" dir="2700000" algn="tl">
                    <a:srgbClr val="000000"/>
                  </a:outerShdw>
                </a:effectLst>
              </a:rPr>
              <a:t>SYSTEMIC</a:t>
            </a:r>
            <a:br>
              <a:rPr lang="pt-PT" altLang="pt-PT" sz="1000" b="1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pt-PT" altLang="pt-PT" sz="1000" b="1">
                <a:effectLst>
                  <a:outerShdw blurRad="38100" dist="38100" dir="2700000" algn="tl">
                    <a:srgbClr val="000000"/>
                  </a:outerShdw>
                </a:effectLst>
              </a:rPr>
              <a:t>PROBLEMS</a:t>
            </a:r>
            <a:endParaRPr lang="en-US" altLang="pt-PT" sz="1000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7440" name="Text Box 32">
            <a:extLst>
              <a:ext uri="{FF2B5EF4-FFF2-40B4-BE49-F238E27FC236}">
                <a16:creationId xmlns:a16="http://schemas.microsoft.com/office/drawing/2014/main" id="{9348E8AA-EE75-AAB7-2356-5BAE7826E2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6900" y="2795588"/>
            <a:ext cx="2463800" cy="43338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pt-PT" altLang="pt-PT" sz="900" b="1"/>
              <a:t>   LIFE EXPECTANCY</a:t>
            </a:r>
          </a:p>
          <a:p>
            <a:pPr algn="l"/>
            <a:r>
              <a:rPr lang="pt-PT" altLang="pt-PT" sz="900" b="1"/>
              <a:t>NEW OPPORTUNITIES</a:t>
            </a:r>
            <a:endParaRPr lang="en-US" altLang="pt-PT" sz="900" b="1"/>
          </a:p>
        </p:txBody>
      </p:sp>
      <p:sp>
        <p:nvSpPr>
          <p:cNvPr id="17441" name="Text Box 33">
            <a:extLst>
              <a:ext uri="{FF2B5EF4-FFF2-40B4-BE49-F238E27FC236}">
                <a16:creationId xmlns:a16="http://schemas.microsoft.com/office/drawing/2014/main" id="{9D3CD0BD-9A4D-AD8B-5E76-22C0139B2E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4200" y="3722688"/>
            <a:ext cx="2476500" cy="43338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pt-PT" altLang="pt-PT" sz="900" b="1"/>
              <a:t>NEW TECHNOLOGIES (f. i., SHALE GAS)</a:t>
            </a:r>
          </a:p>
          <a:p>
            <a:pPr algn="l"/>
            <a:r>
              <a:rPr lang="pt-PT" altLang="pt-PT" sz="900" b="1"/>
              <a:t>   MARGINAL COSTS</a:t>
            </a:r>
            <a:endParaRPr lang="en-US" altLang="pt-PT" sz="900" b="1"/>
          </a:p>
        </p:txBody>
      </p:sp>
      <p:sp>
        <p:nvSpPr>
          <p:cNvPr id="17442" name="Text Box 34">
            <a:extLst>
              <a:ext uri="{FF2B5EF4-FFF2-40B4-BE49-F238E27FC236}">
                <a16:creationId xmlns:a16="http://schemas.microsoft.com/office/drawing/2014/main" id="{42AAE1B1-6BC1-CA15-9243-72F867F16C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0075" y="4646613"/>
            <a:ext cx="2460625" cy="36512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pt-PT" altLang="pt-PT" sz="900" b="1"/>
              <a:t>INSTITUTIONAL REFORMS (THE NEW LAFFER’S CURVE)</a:t>
            </a:r>
            <a:endParaRPr lang="en-US" altLang="pt-PT" sz="900" b="1"/>
          </a:p>
        </p:txBody>
      </p:sp>
      <p:sp>
        <p:nvSpPr>
          <p:cNvPr id="17443" name="Line 35">
            <a:extLst>
              <a:ext uri="{FF2B5EF4-FFF2-40B4-BE49-F238E27FC236}">
                <a16:creationId xmlns:a16="http://schemas.microsoft.com/office/drawing/2014/main" id="{F8B0383F-B94E-C8C4-8270-46AE1FEC26C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01825" y="2835275"/>
            <a:ext cx="119063" cy="144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pt-PT"/>
          </a:p>
        </p:txBody>
      </p:sp>
      <p:sp>
        <p:nvSpPr>
          <p:cNvPr id="17444" name="Rectangle 36">
            <a:extLst>
              <a:ext uri="{FF2B5EF4-FFF2-40B4-BE49-F238E27FC236}">
                <a16:creationId xmlns:a16="http://schemas.microsoft.com/office/drawing/2014/main" id="{477C2BC6-8EA3-6F5E-8847-988E3C179F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42025" y="2268538"/>
            <a:ext cx="2644775" cy="2898775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en-US" altLang="pt-PT"/>
          </a:p>
        </p:txBody>
      </p:sp>
      <p:sp>
        <p:nvSpPr>
          <p:cNvPr id="17445" name="AutoShape 37">
            <a:extLst>
              <a:ext uri="{FF2B5EF4-FFF2-40B4-BE49-F238E27FC236}">
                <a16:creationId xmlns:a16="http://schemas.microsoft.com/office/drawing/2014/main" id="{898EFF20-3144-093A-DC4E-D105D1D008EC}"/>
              </a:ext>
            </a:extLst>
          </p:cNvPr>
          <p:cNvSpPr>
            <a:spLocks noChangeArrowheads="1"/>
          </p:cNvSpPr>
          <p:nvPr/>
        </p:nvSpPr>
        <p:spPr bwMode="auto">
          <a:xfrm rot="5400000" flipV="1">
            <a:off x="2909888" y="2306638"/>
            <a:ext cx="371475" cy="2460625"/>
          </a:xfrm>
          <a:prstGeom prst="homePlate">
            <a:avLst>
              <a:gd name="adj" fmla="val 22731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anchor="ctr"/>
          <a:lstStyle/>
          <a:p>
            <a:r>
              <a:rPr lang="pt-PT" altLang="pt-PT" sz="1000" b="1" u="sng"/>
              <a:t>ENERGY</a:t>
            </a:r>
            <a:endParaRPr lang="en-US" altLang="pt-PT" sz="1000" b="1" u="sng"/>
          </a:p>
        </p:txBody>
      </p:sp>
      <p:sp>
        <p:nvSpPr>
          <p:cNvPr id="17446" name="AutoShape 38">
            <a:extLst>
              <a:ext uri="{FF2B5EF4-FFF2-40B4-BE49-F238E27FC236}">
                <a16:creationId xmlns:a16="http://schemas.microsoft.com/office/drawing/2014/main" id="{D38EC82F-E61E-1319-AC06-1ACC8F75FCE0}"/>
              </a:ext>
            </a:extLst>
          </p:cNvPr>
          <p:cNvSpPr>
            <a:spLocks noChangeArrowheads="1"/>
          </p:cNvSpPr>
          <p:nvPr/>
        </p:nvSpPr>
        <p:spPr bwMode="auto">
          <a:xfrm rot="5400000" flipV="1">
            <a:off x="2906712" y="3222626"/>
            <a:ext cx="371475" cy="2476500"/>
          </a:xfrm>
          <a:prstGeom prst="homePlate">
            <a:avLst>
              <a:gd name="adj" fmla="val 22731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anchor="ctr"/>
          <a:lstStyle/>
          <a:p>
            <a:r>
              <a:rPr lang="en-US" altLang="pt-PT" sz="1000" b="1" u="sng"/>
              <a:t>THE ROLE OF THE STATE</a:t>
            </a:r>
          </a:p>
        </p:txBody>
      </p:sp>
      <p:sp>
        <p:nvSpPr>
          <p:cNvPr id="17447" name="Text Box 39">
            <a:extLst>
              <a:ext uri="{FF2B5EF4-FFF2-40B4-BE49-F238E27FC236}">
                <a16:creationId xmlns:a16="http://schemas.microsoft.com/office/drawing/2014/main" id="{1AF3ABCE-13B3-26D0-BB44-7E81A92769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1400" y="2719388"/>
            <a:ext cx="2476500" cy="36512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pt-PT" sz="900" b="1"/>
              <a:t>THE INCREASE OF NATURAL RATE OF UNEMPLOYMENT.</a:t>
            </a:r>
          </a:p>
        </p:txBody>
      </p:sp>
      <p:sp>
        <p:nvSpPr>
          <p:cNvPr id="17448" name="AutoShape 40">
            <a:extLst>
              <a:ext uri="{FF2B5EF4-FFF2-40B4-BE49-F238E27FC236}">
                <a16:creationId xmlns:a16="http://schemas.microsoft.com/office/drawing/2014/main" id="{7B1087E2-4CE4-45B8-A2E6-6850F4544100}"/>
              </a:ext>
            </a:extLst>
          </p:cNvPr>
          <p:cNvSpPr>
            <a:spLocks noChangeArrowheads="1"/>
          </p:cNvSpPr>
          <p:nvPr/>
        </p:nvSpPr>
        <p:spPr bwMode="auto">
          <a:xfrm rot="5400000" flipV="1">
            <a:off x="7181850" y="1303338"/>
            <a:ext cx="371475" cy="2460625"/>
          </a:xfrm>
          <a:prstGeom prst="homePlate">
            <a:avLst>
              <a:gd name="adj" fmla="val 22731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anchor="ctr"/>
          <a:lstStyle/>
          <a:p>
            <a:r>
              <a:rPr lang="en-US" altLang="pt-PT" sz="1000" b="1"/>
              <a:t>LABOUR MARKET SENSITIVITY TO OKUN'S LAW</a:t>
            </a:r>
          </a:p>
        </p:txBody>
      </p:sp>
      <p:sp>
        <p:nvSpPr>
          <p:cNvPr id="17449" name="Text Box 41">
            <a:extLst>
              <a:ext uri="{FF2B5EF4-FFF2-40B4-BE49-F238E27FC236}">
                <a16:creationId xmlns:a16="http://schemas.microsoft.com/office/drawing/2014/main" id="{E66B0245-4300-781D-C024-7FE61CC4DC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1400" y="3197225"/>
            <a:ext cx="2476500" cy="18669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pt-PT" sz="900" b="1"/>
              <a:t>THE INCREASE IN THE PATTERN OF CONSUMPTION IN THE INTERMEDIATE COUNTRIES.</a:t>
            </a:r>
          </a:p>
          <a:p>
            <a:pPr algn="l"/>
            <a:r>
              <a:rPr lang="en-US" altLang="pt-PT" sz="900" b="1"/>
              <a:t>PRODUCTION STAGNATION IN DEVELOPED COUNTRIES.</a:t>
            </a:r>
          </a:p>
          <a:p>
            <a:pPr algn="l"/>
            <a:r>
              <a:rPr lang="en-US" altLang="pt-PT" sz="900" b="1"/>
              <a:t>DECELARATION OF GROWTH IN INTERMEDIATE COUNTRIES.</a:t>
            </a:r>
          </a:p>
          <a:p>
            <a:pPr algn="l"/>
            <a:r>
              <a:rPr lang="en-US" altLang="pt-PT" sz="900" b="1"/>
              <a:t>POTENTIAL SOCIAL PROBLEMS IN INTERMEDIATE AND IN PERIPHERAL COUNTRIES.</a:t>
            </a:r>
          </a:p>
          <a:p>
            <a:pPr algn="l"/>
            <a:r>
              <a:rPr lang="en-US" altLang="pt-PT" sz="900" b="1"/>
              <a:t>VIOLENCE?</a:t>
            </a:r>
          </a:p>
        </p:txBody>
      </p:sp>
      <p:sp>
        <p:nvSpPr>
          <p:cNvPr id="17450" name="Line 42">
            <a:extLst>
              <a:ext uri="{FF2B5EF4-FFF2-40B4-BE49-F238E27FC236}">
                <a16:creationId xmlns:a16="http://schemas.microsoft.com/office/drawing/2014/main" id="{F697347D-FCE3-03E4-8016-0FA4582B54CE}"/>
              </a:ext>
            </a:extLst>
          </p:cNvPr>
          <p:cNvSpPr>
            <a:spLocks noChangeShapeType="1"/>
          </p:cNvSpPr>
          <p:nvPr/>
        </p:nvSpPr>
        <p:spPr bwMode="auto">
          <a:xfrm>
            <a:off x="1881188" y="3981450"/>
            <a:ext cx="119062" cy="144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pt-PT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Posição da Data 3">
            <a:extLst>
              <a:ext uri="{FF2B5EF4-FFF2-40B4-BE49-F238E27FC236}">
                <a16:creationId xmlns:a16="http://schemas.microsoft.com/office/drawing/2014/main" id="{53B9B43D-BB55-1AF1-78C5-D1ACCFDDE1A2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PT"/>
              <a:t>27/09/2024</a:t>
            </a:r>
          </a:p>
        </p:txBody>
      </p:sp>
      <p:sp>
        <p:nvSpPr>
          <p:cNvPr id="6" name="Marcador de Posição do Rodapé 4">
            <a:extLst>
              <a:ext uri="{FF2B5EF4-FFF2-40B4-BE49-F238E27FC236}">
                <a16:creationId xmlns:a16="http://schemas.microsoft.com/office/drawing/2014/main" id="{6F050FFE-005A-6A20-D069-6AB82F2C3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PT"/>
              <a:t>António Rebelo de Sousa</a:t>
            </a:r>
          </a:p>
        </p:txBody>
      </p:sp>
      <p:sp>
        <p:nvSpPr>
          <p:cNvPr id="64514" name="Rectangle 2">
            <a:extLst>
              <a:ext uri="{FF2B5EF4-FFF2-40B4-BE49-F238E27FC236}">
                <a16:creationId xmlns:a16="http://schemas.microsoft.com/office/drawing/2014/main" id="{8DAAF4DC-14EE-66A9-69ED-1E8F4529CD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pt-PT"/>
          </a:p>
        </p:txBody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430740C9-4013-4F4B-3B1D-05E6870629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pt-PT"/>
          </a:p>
        </p:txBody>
      </p:sp>
      <p:sp>
        <p:nvSpPr>
          <p:cNvPr id="18438" name="Rectangle 4">
            <a:extLst>
              <a:ext uri="{FF2B5EF4-FFF2-40B4-BE49-F238E27FC236}">
                <a16:creationId xmlns:a16="http://schemas.microsoft.com/office/drawing/2014/main" id="{9803A204-1745-3D3A-C476-BAF6E8CD4A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7950" y="-171450"/>
            <a:ext cx="9720263" cy="7345363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pt-PT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Marcador de Posição da Data 3">
            <a:extLst>
              <a:ext uri="{FF2B5EF4-FFF2-40B4-BE49-F238E27FC236}">
                <a16:creationId xmlns:a16="http://schemas.microsoft.com/office/drawing/2014/main" id="{E587FC16-74D7-5FCB-EBC1-5573983F6076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PT"/>
              <a:t>27/09/2024</a:t>
            </a:r>
          </a:p>
        </p:txBody>
      </p:sp>
      <p:sp>
        <p:nvSpPr>
          <p:cNvPr id="39" name="Marcador de Posição do Rodapé 4">
            <a:extLst>
              <a:ext uri="{FF2B5EF4-FFF2-40B4-BE49-F238E27FC236}">
                <a16:creationId xmlns:a16="http://schemas.microsoft.com/office/drawing/2014/main" id="{86939BDA-9DF4-D1D2-B71D-F239D5329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PT"/>
              <a:t>António Rebelo de Sousa</a:t>
            </a:r>
          </a:p>
        </p:txBody>
      </p:sp>
      <p:sp>
        <p:nvSpPr>
          <p:cNvPr id="19492" name="Text Box 37">
            <a:extLst>
              <a:ext uri="{FF2B5EF4-FFF2-40B4-BE49-F238E27FC236}">
                <a16:creationId xmlns:a16="http://schemas.microsoft.com/office/drawing/2014/main" id="{26D14E4A-A067-BE30-1B50-53471EA689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13750" y="6270625"/>
            <a:ext cx="3095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pt-PT" altLang="pt-PT"/>
              <a:t>8</a:t>
            </a:r>
          </a:p>
        </p:txBody>
      </p:sp>
      <p:sp>
        <p:nvSpPr>
          <p:cNvPr id="19494" name="Rectangle 38">
            <a:extLst>
              <a:ext uri="{FF2B5EF4-FFF2-40B4-BE49-F238E27FC236}">
                <a16:creationId xmlns:a16="http://schemas.microsoft.com/office/drawing/2014/main" id="{B1939DD4-28E0-9AC8-1C86-E0C3D0A442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28775"/>
            <a:ext cx="8229600" cy="4114800"/>
          </a:xfrm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pt-PT" altLang="pt-PT"/>
              <a:t>(a New Laffer’s Curve)</a:t>
            </a:r>
          </a:p>
        </p:txBody>
      </p:sp>
      <p:sp>
        <p:nvSpPr>
          <p:cNvPr id="19495" name="Rectangle 39">
            <a:extLst>
              <a:ext uri="{FF2B5EF4-FFF2-40B4-BE49-F238E27FC236}">
                <a16:creationId xmlns:a16="http://schemas.microsoft.com/office/drawing/2014/main" id="{E33E7AEC-2932-4441-3159-A24FE9C2B5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altLang="pt-PT"/>
              <a:t>THE ROLE OF THE STATE</a:t>
            </a:r>
            <a:endParaRPr lang="en-US" altLang="pt-PT"/>
          </a:p>
        </p:txBody>
      </p:sp>
      <p:sp>
        <p:nvSpPr>
          <p:cNvPr id="19498" name="Line 42">
            <a:extLst>
              <a:ext uri="{FF2B5EF4-FFF2-40B4-BE49-F238E27FC236}">
                <a16:creationId xmlns:a16="http://schemas.microsoft.com/office/drawing/2014/main" id="{E8E61C58-335E-D6B7-E550-1E7FF856F91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47775" y="3130550"/>
            <a:ext cx="1588" cy="1744663"/>
          </a:xfrm>
          <a:prstGeom prst="line">
            <a:avLst/>
          </a:prstGeom>
          <a:noFill/>
          <a:ln w="381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pt-PT"/>
          </a:p>
        </p:txBody>
      </p:sp>
      <p:sp>
        <p:nvSpPr>
          <p:cNvPr id="19499" name="Line 43">
            <a:extLst>
              <a:ext uri="{FF2B5EF4-FFF2-40B4-BE49-F238E27FC236}">
                <a16:creationId xmlns:a16="http://schemas.microsoft.com/office/drawing/2014/main" id="{109C22C6-2D9B-549A-B3F8-9067B3F1DA2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47775" y="4875213"/>
            <a:ext cx="2300288" cy="1587"/>
          </a:xfrm>
          <a:prstGeom prst="line">
            <a:avLst/>
          </a:prstGeom>
          <a:noFill/>
          <a:ln w="381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pt-PT"/>
          </a:p>
        </p:txBody>
      </p:sp>
      <p:sp>
        <p:nvSpPr>
          <p:cNvPr id="19501" name="Arc 45">
            <a:extLst>
              <a:ext uri="{FF2B5EF4-FFF2-40B4-BE49-F238E27FC236}">
                <a16:creationId xmlns:a16="http://schemas.microsoft.com/office/drawing/2014/main" id="{A18BF5DE-AF5E-8EF4-6528-C849DA90FBB9}"/>
              </a:ext>
            </a:extLst>
          </p:cNvPr>
          <p:cNvSpPr>
            <a:spLocks/>
          </p:cNvSpPr>
          <p:nvPr/>
        </p:nvSpPr>
        <p:spPr bwMode="auto">
          <a:xfrm flipH="1">
            <a:off x="1249363" y="3673475"/>
            <a:ext cx="1085850" cy="220345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19047"/>
              <a:gd name="T1" fmla="*/ 0 h 21600"/>
              <a:gd name="T2" fmla="*/ 19047 w 19047"/>
              <a:gd name="T3" fmla="*/ 11412 h 21600"/>
              <a:gd name="T4" fmla="*/ 0 w 19047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047" h="21600" fill="none" extrusionOk="0">
                <a:moveTo>
                  <a:pt x="0" y="0"/>
                </a:moveTo>
                <a:cubicBezTo>
                  <a:pt x="7967" y="0"/>
                  <a:pt x="15288" y="4386"/>
                  <a:pt x="19046" y="11412"/>
                </a:cubicBezTo>
              </a:path>
              <a:path w="19047" h="21600" stroke="0" extrusionOk="0">
                <a:moveTo>
                  <a:pt x="0" y="0"/>
                </a:moveTo>
                <a:cubicBezTo>
                  <a:pt x="7967" y="0"/>
                  <a:pt x="15288" y="4386"/>
                  <a:pt x="19046" y="11412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pt-PT"/>
          </a:p>
        </p:txBody>
      </p:sp>
      <p:sp>
        <p:nvSpPr>
          <p:cNvPr id="19502" name="Arc 46">
            <a:extLst>
              <a:ext uri="{FF2B5EF4-FFF2-40B4-BE49-F238E27FC236}">
                <a16:creationId xmlns:a16="http://schemas.microsoft.com/office/drawing/2014/main" id="{6DB774BE-B616-96A7-4E6A-55A8809C62EE}"/>
              </a:ext>
            </a:extLst>
          </p:cNvPr>
          <p:cNvSpPr>
            <a:spLocks/>
          </p:cNvSpPr>
          <p:nvPr/>
        </p:nvSpPr>
        <p:spPr bwMode="auto">
          <a:xfrm>
            <a:off x="2330450" y="3675063"/>
            <a:ext cx="823913" cy="49212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0347"/>
              <a:gd name="T1" fmla="*/ 0 h 21600"/>
              <a:gd name="T2" fmla="*/ 20347 w 20347"/>
              <a:gd name="T3" fmla="*/ 14351 h 21600"/>
              <a:gd name="T4" fmla="*/ 0 w 20347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347" h="21600" fill="none" extrusionOk="0">
                <a:moveTo>
                  <a:pt x="0" y="0"/>
                </a:moveTo>
                <a:cubicBezTo>
                  <a:pt x="9134" y="0"/>
                  <a:pt x="17281" y="5746"/>
                  <a:pt x="20347" y="14350"/>
                </a:cubicBezTo>
              </a:path>
              <a:path w="20347" h="21600" stroke="0" extrusionOk="0">
                <a:moveTo>
                  <a:pt x="0" y="0"/>
                </a:moveTo>
                <a:cubicBezTo>
                  <a:pt x="9134" y="0"/>
                  <a:pt x="17281" y="5746"/>
                  <a:pt x="20347" y="1435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pt-PT"/>
          </a:p>
        </p:txBody>
      </p:sp>
      <p:sp>
        <p:nvSpPr>
          <p:cNvPr id="19508" name="Text Box 52">
            <a:extLst>
              <a:ext uri="{FF2B5EF4-FFF2-40B4-BE49-F238E27FC236}">
                <a16:creationId xmlns:a16="http://schemas.microsoft.com/office/drawing/2014/main" id="{0C2558D3-6A70-3808-8105-E93D630DE8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775" y="3143250"/>
            <a:ext cx="6096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PT" altLang="pt-PT" sz="900" b="1"/>
              <a:t>WELL-</a:t>
            </a:r>
            <a:br>
              <a:rPr lang="pt-PT" altLang="pt-PT" sz="900" b="1"/>
            </a:br>
            <a:r>
              <a:rPr lang="pt-PT" altLang="pt-PT" sz="900" b="1"/>
              <a:t>-BEING</a:t>
            </a:r>
            <a:endParaRPr lang="en-US" altLang="pt-PT" sz="900" b="1"/>
          </a:p>
        </p:txBody>
      </p:sp>
      <p:sp>
        <p:nvSpPr>
          <p:cNvPr id="19509" name="Text Box 53">
            <a:extLst>
              <a:ext uri="{FF2B5EF4-FFF2-40B4-BE49-F238E27FC236}">
                <a16:creationId xmlns:a16="http://schemas.microsoft.com/office/drawing/2014/main" id="{B93D5DF2-6308-7217-448A-9B5FFC2470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1813" y="4908550"/>
            <a:ext cx="1582737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PT" altLang="pt-PT" sz="900" b="1"/>
              <a:t>SD – STATE DIMENSION</a:t>
            </a:r>
            <a:endParaRPr lang="en-US" altLang="pt-PT" sz="900" b="1"/>
          </a:p>
        </p:txBody>
      </p:sp>
      <p:sp>
        <p:nvSpPr>
          <p:cNvPr id="19510" name="Line 54">
            <a:extLst>
              <a:ext uri="{FF2B5EF4-FFF2-40B4-BE49-F238E27FC236}">
                <a16:creationId xmlns:a16="http://schemas.microsoft.com/office/drawing/2014/main" id="{DBDEA6B0-E585-CDCD-2172-6400361E261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84725" y="3100388"/>
            <a:ext cx="1588" cy="1744662"/>
          </a:xfrm>
          <a:prstGeom prst="line">
            <a:avLst/>
          </a:prstGeom>
          <a:noFill/>
          <a:ln w="381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pt-PT"/>
          </a:p>
        </p:txBody>
      </p:sp>
      <p:sp>
        <p:nvSpPr>
          <p:cNvPr id="19511" name="Line 55">
            <a:extLst>
              <a:ext uri="{FF2B5EF4-FFF2-40B4-BE49-F238E27FC236}">
                <a16:creationId xmlns:a16="http://schemas.microsoft.com/office/drawing/2014/main" id="{20BE25A6-A123-9D77-AD57-8233E9927F2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84725" y="4845050"/>
            <a:ext cx="3298825" cy="1588"/>
          </a:xfrm>
          <a:prstGeom prst="line">
            <a:avLst/>
          </a:prstGeom>
          <a:noFill/>
          <a:ln w="381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pt-PT"/>
          </a:p>
        </p:txBody>
      </p:sp>
      <p:sp>
        <p:nvSpPr>
          <p:cNvPr id="19512" name="Arc 56">
            <a:extLst>
              <a:ext uri="{FF2B5EF4-FFF2-40B4-BE49-F238E27FC236}">
                <a16:creationId xmlns:a16="http://schemas.microsoft.com/office/drawing/2014/main" id="{82E25DE1-FC49-4BD0-71D4-490E8546F66A}"/>
              </a:ext>
            </a:extLst>
          </p:cNvPr>
          <p:cNvSpPr>
            <a:spLocks/>
          </p:cNvSpPr>
          <p:nvPr/>
        </p:nvSpPr>
        <p:spPr bwMode="auto">
          <a:xfrm flipH="1">
            <a:off x="4786313" y="3643313"/>
            <a:ext cx="1085850" cy="220345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19047"/>
              <a:gd name="T1" fmla="*/ 0 h 21600"/>
              <a:gd name="T2" fmla="*/ 19047 w 19047"/>
              <a:gd name="T3" fmla="*/ 11412 h 21600"/>
              <a:gd name="T4" fmla="*/ 0 w 19047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047" h="21600" fill="none" extrusionOk="0">
                <a:moveTo>
                  <a:pt x="0" y="0"/>
                </a:moveTo>
                <a:cubicBezTo>
                  <a:pt x="7967" y="0"/>
                  <a:pt x="15288" y="4386"/>
                  <a:pt x="19046" y="11412"/>
                </a:cubicBezTo>
              </a:path>
              <a:path w="19047" h="21600" stroke="0" extrusionOk="0">
                <a:moveTo>
                  <a:pt x="0" y="0"/>
                </a:moveTo>
                <a:cubicBezTo>
                  <a:pt x="7967" y="0"/>
                  <a:pt x="15288" y="4386"/>
                  <a:pt x="19046" y="11412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pt-PT"/>
          </a:p>
        </p:txBody>
      </p:sp>
      <p:sp>
        <p:nvSpPr>
          <p:cNvPr id="19513" name="Arc 57">
            <a:extLst>
              <a:ext uri="{FF2B5EF4-FFF2-40B4-BE49-F238E27FC236}">
                <a16:creationId xmlns:a16="http://schemas.microsoft.com/office/drawing/2014/main" id="{55CE3B40-60BE-600E-8293-D83C001B3EFA}"/>
              </a:ext>
            </a:extLst>
          </p:cNvPr>
          <p:cNvSpPr>
            <a:spLocks/>
          </p:cNvSpPr>
          <p:nvPr/>
        </p:nvSpPr>
        <p:spPr bwMode="auto">
          <a:xfrm>
            <a:off x="5867400" y="3644900"/>
            <a:ext cx="823913" cy="49212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0347"/>
              <a:gd name="T1" fmla="*/ 0 h 21600"/>
              <a:gd name="T2" fmla="*/ 20347 w 20347"/>
              <a:gd name="T3" fmla="*/ 14351 h 21600"/>
              <a:gd name="T4" fmla="*/ 0 w 20347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347" h="21600" fill="none" extrusionOk="0">
                <a:moveTo>
                  <a:pt x="0" y="0"/>
                </a:moveTo>
                <a:cubicBezTo>
                  <a:pt x="9134" y="0"/>
                  <a:pt x="17281" y="5746"/>
                  <a:pt x="20347" y="14350"/>
                </a:cubicBezTo>
              </a:path>
              <a:path w="20347" h="21600" stroke="0" extrusionOk="0">
                <a:moveTo>
                  <a:pt x="0" y="0"/>
                </a:moveTo>
                <a:cubicBezTo>
                  <a:pt x="9134" y="0"/>
                  <a:pt x="17281" y="5746"/>
                  <a:pt x="20347" y="1435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pt-PT"/>
          </a:p>
        </p:txBody>
      </p:sp>
      <p:grpSp>
        <p:nvGrpSpPr>
          <p:cNvPr id="19514" name="Group 58">
            <a:extLst>
              <a:ext uri="{FF2B5EF4-FFF2-40B4-BE49-F238E27FC236}">
                <a16:creationId xmlns:a16="http://schemas.microsoft.com/office/drawing/2014/main" id="{572959AF-1A6E-5A4A-5043-49DF1C316174}"/>
              </a:ext>
            </a:extLst>
          </p:cNvPr>
          <p:cNvGrpSpPr>
            <a:grpSpLocks/>
          </p:cNvGrpSpPr>
          <p:nvPr/>
        </p:nvGrpSpPr>
        <p:grpSpPr bwMode="auto">
          <a:xfrm>
            <a:off x="4786313" y="3760788"/>
            <a:ext cx="3441700" cy="2055812"/>
            <a:chOff x="810" y="2187"/>
            <a:chExt cx="1400" cy="1388"/>
          </a:xfrm>
        </p:grpSpPr>
        <p:sp>
          <p:nvSpPr>
            <p:cNvPr id="19515" name="Arc 59">
              <a:extLst>
                <a:ext uri="{FF2B5EF4-FFF2-40B4-BE49-F238E27FC236}">
                  <a16:creationId xmlns:a16="http://schemas.microsoft.com/office/drawing/2014/main" id="{DF2ED6C2-D773-1655-063C-0F4F91C64792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810" y="2187"/>
              <a:ext cx="881" cy="138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19047"/>
                <a:gd name="T1" fmla="*/ 0 h 21600"/>
                <a:gd name="T2" fmla="*/ 19047 w 19047"/>
                <a:gd name="T3" fmla="*/ 11412 h 21600"/>
                <a:gd name="T4" fmla="*/ 0 w 19047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047" h="21600" fill="none" extrusionOk="0">
                  <a:moveTo>
                    <a:pt x="0" y="0"/>
                  </a:moveTo>
                  <a:cubicBezTo>
                    <a:pt x="7967" y="0"/>
                    <a:pt x="15288" y="4386"/>
                    <a:pt x="19046" y="11412"/>
                  </a:cubicBezTo>
                </a:path>
                <a:path w="19047" h="21600" stroke="0" extrusionOk="0">
                  <a:moveTo>
                    <a:pt x="0" y="0"/>
                  </a:moveTo>
                  <a:cubicBezTo>
                    <a:pt x="7967" y="0"/>
                    <a:pt x="15288" y="4386"/>
                    <a:pt x="19046" y="11412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pt-PT"/>
            </a:p>
          </p:txBody>
        </p:sp>
        <p:sp>
          <p:nvSpPr>
            <p:cNvPr id="19516" name="Arc 60">
              <a:extLst>
                <a:ext uri="{FF2B5EF4-FFF2-40B4-BE49-F238E27FC236}">
                  <a16:creationId xmlns:a16="http://schemas.microsoft.com/office/drawing/2014/main" id="{BA16023B-3177-7878-FD2F-BC9D356837C2}"/>
                </a:ext>
              </a:extLst>
            </p:cNvPr>
            <p:cNvSpPr>
              <a:spLocks/>
            </p:cNvSpPr>
            <p:nvPr/>
          </p:nvSpPr>
          <p:spPr bwMode="auto">
            <a:xfrm>
              <a:off x="1691" y="2188"/>
              <a:ext cx="519" cy="31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0347"/>
                <a:gd name="T1" fmla="*/ 0 h 21600"/>
                <a:gd name="T2" fmla="*/ 20347 w 20347"/>
                <a:gd name="T3" fmla="*/ 14351 h 21600"/>
                <a:gd name="T4" fmla="*/ 0 w 20347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347" h="21600" fill="none" extrusionOk="0">
                  <a:moveTo>
                    <a:pt x="0" y="0"/>
                  </a:moveTo>
                  <a:cubicBezTo>
                    <a:pt x="9134" y="0"/>
                    <a:pt x="17281" y="5746"/>
                    <a:pt x="20347" y="14350"/>
                  </a:cubicBezTo>
                </a:path>
                <a:path w="20347" h="21600" stroke="0" extrusionOk="0">
                  <a:moveTo>
                    <a:pt x="0" y="0"/>
                  </a:moveTo>
                  <a:cubicBezTo>
                    <a:pt x="9134" y="0"/>
                    <a:pt x="17281" y="5746"/>
                    <a:pt x="20347" y="1435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pt-PT"/>
            </a:p>
          </p:txBody>
        </p:sp>
      </p:grpSp>
      <p:sp>
        <p:nvSpPr>
          <p:cNvPr id="19517" name="Text Box 61">
            <a:extLst>
              <a:ext uri="{FF2B5EF4-FFF2-40B4-BE49-F238E27FC236}">
                <a16:creationId xmlns:a16="http://schemas.microsoft.com/office/drawing/2014/main" id="{13805EB1-E226-5AB3-9511-B3AF7A3FA2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86238" y="3113088"/>
            <a:ext cx="6096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PT" altLang="pt-PT" sz="900" b="1"/>
              <a:t>WELL-</a:t>
            </a:r>
            <a:br>
              <a:rPr lang="pt-PT" altLang="pt-PT" sz="900" b="1"/>
            </a:br>
            <a:r>
              <a:rPr lang="pt-PT" altLang="pt-PT" sz="900" b="1"/>
              <a:t>-BEING</a:t>
            </a:r>
            <a:endParaRPr lang="en-US" altLang="pt-PT" sz="900" b="1"/>
          </a:p>
        </p:txBody>
      </p:sp>
      <p:sp>
        <p:nvSpPr>
          <p:cNvPr id="19518" name="Text Box 62">
            <a:extLst>
              <a:ext uri="{FF2B5EF4-FFF2-40B4-BE49-F238E27FC236}">
                <a16:creationId xmlns:a16="http://schemas.microsoft.com/office/drawing/2014/main" id="{9F5AF318-95C5-ACED-CCE9-1579F603BA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67463" y="4873625"/>
            <a:ext cx="1582737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PT" altLang="pt-PT" sz="900" b="1"/>
              <a:t>SD – STATE DIMENSION</a:t>
            </a:r>
            <a:endParaRPr lang="en-US" altLang="pt-PT" sz="900" b="1"/>
          </a:p>
        </p:txBody>
      </p:sp>
      <p:sp>
        <p:nvSpPr>
          <p:cNvPr id="19519" name="Text Box 63">
            <a:extLst>
              <a:ext uri="{FF2B5EF4-FFF2-40B4-BE49-F238E27FC236}">
                <a16:creationId xmlns:a16="http://schemas.microsoft.com/office/drawing/2014/main" id="{162DFD6B-E435-1630-D8E0-589224B410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86500" y="5262563"/>
            <a:ext cx="19573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pt-PT" altLang="pt-PT" sz="1200"/>
              <a:t>DC – Developed Country</a:t>
            </a:r>
            <a:br>
              <a:rPr lang="pt-PT" altLang="pt-PT" sz="1200"/>
            </a:br>
            <a:r>
              <a:rPr lang="pt-PT" altLang="pt-PT" sz="1200"/>
              <a:t>IC – Intermediate Country</a:t>
            </a:r>
            <a:endParaRPr lang="en-US" altLang="pt-PT" sz="1200"/>
          </a:p>
        </p:txBody>
      </p:sp>
      <p:sp>
        <p:nvSpPr>
          <p:cNvPr id="19520" name="Text Box 64">
            <a:extLst>
              <a:ext uri="{FF2B5EF4-FFF2-40B4-BE49-F238E27FC236}">
                <a16:creationId xmlns:a16="http://schemas.microsoft.com/office/drawing/2014/main" id="{C47A24D5-6F10-351C-718B-1336333F85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0813" y="4024313"/>
            <a:ext cx="3651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pt-PT" altLang="pt-PT" sz="1000" b="1"/>
              <a:t>DC</a:t>
            </a:r>
            <a:endParaRPr lang="en-US" altLang="pt-PT" sz="1000" b="1"/>
          </a:p>
        </p:txBody>
      </p:sp>
      <p:sp>
        <p:nvSpPr>
          <p:cNvPr id="19521" name="Text Box 65">
            <a:extLst>
              <a:ext uri="{FF2B5EF4-FFF2-40B4-BE49-F238E27FC236}">
                <a16:creationId xmlns:a16="http://schemas.microsoft.com/office/drawing/2014/main" id="{DE5B2DBA-C979-8348-31EB-31981CAED7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08863" y="3544888"/>
            <a:ext cx="3302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pt-PT" altLang="pt-PT" sz="1000" b="1"/>
              <a:t>IC</a:t>
            </a:r>
            <a:endParaRPr lang="en-US" altLang="pt-PT" sz="1000" b="1"/>
          </a:p>
        </p:txBody>
      </p:sp>
      <p:sp>
        <p:nvSpPr>
          <p:cNvPr id="19528" name="AutoShape 72">
            <a:extLst>
              <a:ext uri="{FF2B5EF4-FFF2-40B4-BE49-F238E27FC236}">
                <a16:creationId xmlns:a16="http://schemas.microsoft.com/office/drawing/2014/main" id="{43DDB41C-1A61-3D57-A961-7EA560F024B1}"/>
              </a:ext>
            </a:extLst>
          </p:cNvPr>
          <p:cNvSpPr>
            <a:spLocks noChangeArrowheads="1"/>
          </p:cNvSpPr>
          <p:nvPr/>
        </p:nvSpPr>
        <p:spPr bwMode="auto">
          <a:xfrm rot="16200000" flipH="1">
            <a:off x="6240463" y="1330325"/>
            <a:ext cx="531812" cy="2814638"/>
          </a:xfrm>
          <a:prstGeom prst="homePlate">
            <a:avLst>
              <a:gd name="adj" fmla="val 25000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anchor="ctr">
            <a:spAutoFit/>
          </a:bodyPr>
          <a:lstStyle/>
          <a:p>
            <a:r>
              <a:rPr lang="pt-PT" altLang="pt-PT" sz="1000" b="1">
                <a:effectLst>
                  <a:outerShdw blurRad="38100" dist="38100" dir="2700000" algn="tl">
                    <a:srgbClr val="000000"/>
                  </a:outerShdw>
                </a:effectLst>
              </a:rPr>
              <a:t>CONSIDERING DIFFERENT</a:t>
            </a:r>
            <a:br>
              <a:rPr lang="pt-PT" altLang="pt-PT" sz="1000" b="1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pt-PT" altLang="pt-PT" sz="1000" b="1">
                <a:effectLst>
                  <a:outerShdw blurRad="38100" dist="38100" dir="2700000" algn="tl">
                    <a:srgbClr val="000000"/>
                  </a:outerShdw>
                </a:effectLst>
              </a:rPr>
              <a:t>DEVELOPMENT STANDARDS</a:t>
            </a:r>
            <a:endParaRPr lang="en-US" altLang="pt-PT" sz="1000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Posição da Data 3">
            <a:extLst>
              <a:ext uri="{FF2B5EF4-FFF2-40B4-BE49-F238E27FC236}">
                <a16:creationId xmlns:a16="http://schemas.microsoft.com/office/drawing/2014/main" id="{1C2BA0DF-4653-E8A4-1CE4-C1866E23B985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PT"/>
              <a:t>27/09/2024</a:t>
            </a:r>
          </a:p>
        </p:txBody>
      </p:sp>
      <p:sp>
        <p:nvSpPr>
          <p:cNvPr id="6" name="Marcador de Posição do Rodapé 4">
            <a:extLst>
              <a:ext uri="{FF2B5EF4-FFF2-40B4-BE49-F238E27FC236}">
                <a16:creationId xmlns:a16="http://schemas.microsoft.com/office/drawing/2014/main" id="{50008B1C-7E64-88DC-525E-71FF76EE1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PT"/>
              <a:t>António Rebelo de Sousa</a:t>
            </a:r>
          </a:p>
        </p:txBody>
      </p:sp>
      <p:sp>
        <p:nvSpPr>
          <p:cNvPr id="66562" name="Rectangle 2">
            <a:extLst>
              <a:ext uri="{FF2B5EF4-FFF2-40B4-BE49-F238E27FC236}">
                <a16:creationId xmlns:a16="http://schemas.microsoft.com/office/drawing/2014/main" id="{4649EF38-9190-7051-38C1-C667B01941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pt-PT"/>
          </a:p>
        </p:txBody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7F6097B9-D430-8296-3D38-7E6AC28ADC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pt-PT"/>
          </a:p>
        </p:txBody>
      </p:sp>
      <p:sp>
        <p:nvSpPr>
          <p:cNvPr id="20486" name="Rectangle 4">
            <a:extLst>
              <a:ext uri="{FF2B5EF4-FFF2-40B4-BE49-F238E27FC236}">
                <a16:creationId xmlns:a16="http://schemas.microsoft.com/office/drawing/2014/main" id="{B1A92BE9-B07D-1D20-4981-3E97634E3D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7950" y="-171450"/>
            <a:ext cx="9720263" cy="7345363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pt-PT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Marcador de Posição da Data 3">
            <a:extLst>
              <a:ext uri="{FF2B5EF4-FFF2-40B4-BE49-F238E27FC236}">
                <a16:creationId xmlns:a16="http://schemas.microsoft.com/office/drawing/2014/main" id="{EC87CD50-8443-C2D4-5EA1-1D50C8D24283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PT"/>
              <a:t>27/09/2024</a:t>
            </a:r>
          </a:p>
        </p:txBody>
      </p:sp>
      <p:sp>
        <p:nvSpPr>
          <p:cNvPr id="42" name="Marcador de Posição do Rodapé 4">
            <a:extLst>
              <a:ext uri="{FF2B5EF4-FFF2-40B4-BE49-F238E27FC236}">
                <a16:creationId xmlns:a16="http://schemas.microsoft.com/office/drawing/2014/main" id="{0E8C4DEB-F362-046F-CC36-2C0C02AC7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PT"/>
              <a:t>António Rebelo de Sousa</a:t>
            </a:r>
          </a:p>
        </p:txBody>
      </p:sp>
      <p:sp>
        <p:nvSpPr>
          <p:cNvPr id="21543" name="Text Box 42">
            <a:extLst>
              <a:ext uri="{FF2B5EF4-FFF2-40B4-BE49-F238E27FC236}">
                <a16:creationId xmlns:a16="http://schemas.microsoft.com/office/drawing/2014/main" id="{E42C6DB1-544A-3C5E-B146-6F26056BDB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13750" y="6270625"/>
            <a:ext cx="3095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pt-PT" altLang="pt-PT"/>
              <a:t>9</a:t>
            </a:r>
          </a:p>
        </p:txBody>
      </p:sp>
      <p:sp>
        <p:nvSpPr>
          <p:cNvPr id="21548" name="Rectangle 44">
            <a:extLst>
              <a:ext uri="{FF2B5EF4-FFF2-40B4-BE49-F238E27FC236}">
                <a16:creationId xmlns:a16="http://schemas.microsoft.com/office/drawing/2014/main" id="{6F06F19A-61BD-A3C3-AF92-B487E4000A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altLang="pt-PT"/>
              <a:t>SOLUTIONS</a:t>
            </a:r>
            <a:endParaRPr lang="en-US" altLang="pt-PT"/>
          </a:p>
        </p:txBody>
      </p:sp>
      <p:sp>
        <p:nvSpPr>
          <p:cNvPr id="2" name="AutoShape 44">
            <a:extLst>
              <a:ext uri="{FF2B5EF4-FFF2-40B4-BE49-F238E27FC236}">
                <a16:creationId xmlns:a16="http://schemas.microsoft.com/office/drawing/2014/main" id="{56E90A43-AA18-ABF7-406A-BB1745B036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8238" y="1800225"/>
            <a:ext cx="1317625" cy="2465388"/>
          </a:xfrm>
          <a:prstGeom prst="homePlate">
            <a:avLst>
              <a:gd name="adj" fmla="val 9639"/>
            </a:avLst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CC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l"/>
            <a:r>
              <a:rPr lang="pt-PT" altLang="pt-PT" sz="1000" b="1">
                <a:effectLst>
                  <a:outerShdw blurRad="38100" dist="38100" dir="2700000" algn="tl">
                    <a:srgbClr val="000000"/>
                  </a:outerShdw>
                </a:effectLst>
              </a:rPr>
              <a:t>INDUSTRIAL AND SERVICES REVOLUTION</a:t>
            </a:r>
            <a:endParaRPr lang="en-US" altLang="pt-PT" sz="1000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1549" name="Rectangle 45">
            <a:extLst>
              <a:ext uri="{FF2B5EF4-FFF2-40B4-BE49-F238E27FC236}">
                <a16:creationId xmlns:a16="http://schemas.microsoft.com/office/drawing/2014/main" id="{AD2F4163-C51F-0862-8EAD-9FA51C6BC1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5863" y="1800225"/>
            <a:ext cx="5422900" cy="2465388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en-US" altLang="pt-PT"/>
          </a:p>
        </p:txBody>
      </p:sp>
      <p:sp>
        <p:nvSpPr>
          <p:cNvPr id="21550" name="AutoShape 46">
            <a:extLst>
              <a:ext uri="{FF2B5EF4-FFF2-40B4-BE49-F238E27FC236}">
                <a16:creationId xmlns:a16="http://schemas.microsoft.com/office/drawing/2014/main" id="{F9693545-9962-A508-89D3-378021A433BF}"/>
              </a:ext>
            </a:extLst>
          </p:cNvPr>
          <p:cNvSpPr>
            <a:spLocks noChangeArrowheads="1"/>
          </p:cNvSpPr>
          <p:nvPr/>
        </p:nvSpPr>
        <p:spPr bwMode="auto">
          <a:xfrm rot="5400000" flipV="1">
            <a:off x="3522663" y="917575"/>
            <a:ext cx="517525" cy="2460625"/>
          </a:xfrm>
          <a:prstGeom prst="homePlate">
            <a:avLst>
              <a:gd name="adj" fmla="val 15991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anchor="ctr"/>
          <a:lstStyle/>
          <a:p>
            <a:r>
              <a:rPr lang="pt-PT" altLang="pt-PT" sz="1000" b="1" u="sng"/>
              <a:t>TECHNOLOGICAL PROGRESS</a:t>
            </a:r>
            <a:br>
              <a:rPr lang="pt-PT" altLang="pt-PT" sz="1000" b="1" u="sng"/>
            </a:br>
            <a:r>
              <a:rPr lang="pt-PT" altLang="pt-PT" sz="1000" b="1" u="sng"/>
              <a:t>IN HEALTH</a:t>
            </a:r>
            <a:endParaRPr lang="en-US" altLang="pt-PT" sz="1000" b="1" u="sng"/>
          </a:p>
        </p:txBody>
      </p:sp>
      <p:sp>
        <p:nvSpPr>
          <p:cNvPr id="21551" name="Text Box 47">
            <a:extLst>
              <a:ext uri="{FF2B5EF4-FFF2-40B4-BE49-F238E27FC236}">
                <a16:creationId xmlns:a16="http://schemas.microsoft.com/office/drawing/2014/main" id="{CF526865-1C96-57F5-6597-336BE566AF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7938" y="2406650"/>
            <a:ext cx="2463800" cy="7747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pt-PT" altLang="pt-PT" sz="900" b="1"/>
              <a:t>   LIFE EXPECTANCY</a:t>
            </a:r>
          </a:p>
          <a:p>
            <a:pPr algn="l"/>
            <a:r>
              <a:rPr lang="pt-PT" altLang="pt-PT" sz="900" b="1"/>
              <a:t>   OF MEDICATION PRICES AND</a:t>
            </a:r>
            <a:br>
              <a:rPr lang="pt-PT" altLang="pt-PT" sz="900" b="1"/>
            </a:br>
            <a:r>
              <a:rPr lang="pt-PT" altLang="pt-PT" sz="900" b="1"/>
              <a:t>MEDICAL DEVICES</a:t>
            </a:r>
          </a:p>
          <a:p>
            <a:pPr algn="l"/>
            <a:r>
              <a:rPr lang="pt-PT" altLang="pt-PT" sz="900" b="1"/>
              <a:t>NEW OPPORTUNITIES</a:t>
            </a:r>
            <a:endParaRPr lang="en-US" altLang="pt-PT" sz="900" b="1"/>
          </a:p>
        </p:txBody>
      </p:sp>
      <p:sp>
        <p:nvSpPr>
          <p:cNvPr id="21552" name="Text Box 48">
            <a:extLst>
              <a:ext uri="{FF2B5EF4-FFF2-40B4-BE49-F238E27FC236}">
                <a16:creationId xmlns:a16="http://schemas.microsoft.com/office/drawing/2014/main" id="{7069E884-07E0-F102-79AA-0B5D0FD837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35238" y="3897313"/>
            <a:ext cx="2476500" cy="2286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pt-PT" altLang="pt-PT" sz="900" b="1"/>
              <a:t>   MARGINAL PRODUCTION COSTS</a:t>
            </a:r>
            <a:endParaRPr lang="en-US" altLang="pt-PT" sz="900" b="1"/>
          </a:p>
        </p:txBody>
      </p:sp>
      <p:sp>
        <p:nvSpPr>
          <p:cNvPr id="21553" name="Text Box 49">
            <a:extLst>
              <a:ext uri="{FF2B5EF4-FFF2-40B4-BE49-F238E27FC236}">
                <a16:creationId xmlns:a16="http://schemas.microsoft.com/office/drawing/2014/main" id="{E2C6B523-AC32-BDD5-CD0D-D57DE1D7A1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3675" y="2271713"/>
            <a:ext cx="2460625" cy="18669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pt-PT" altLang="pt-PT" sz="900" b="1"/>
              <a:t>FLEXIBILITY</a:t>
            </a:r>
          </a:p>
          <a:p>
            <a:pPr algn="l"/>
            <a:r>
              <a:rPr lang="pt-PT" altLang="pt-PT" sz="900" b="1"/>
              <a:t>MOBILITY</a:t>
            </a:r>
          </a:p>
          <a:p>
            <a:pPr algn="l"/>
            <a:r>
              <a:rPr lang="pt-PT" altLang="pt-PT" sz="900" b="1"/>
              <a:t>EFFICIENCY</a:t>
            </a:r>
          </a:p>
          <a:p>
            <a:pPr algn="l"/>
            <a:r>
              <a:rPr lang="pt-PT" altLang="pt-PT" sz="900" b="1"/>
              <a:t>INTEGRATED APPROACH</a:t>
            </a:r>
            <a:br>
              <a:rPr lang="pt-PT" altLang="pt-PT" sz="900" b="1"/>
            </a:br>
            <a:r>
              <a:rPr lang="pt-PT" altLang="pt-PT" sz="900" b="1"/>
              <a:t>(Neo-Keynesian approach in what concerns monetary and financial policies)</a:t>
            </a:r>
          </a:p>
          <a:p>
            <a:pPr algn="l"/>
            <a:r>
              <a:rPr lang="pt-PT" altLang="pt-PT" sz="900" b="1"/>
              <a:t>STRENGTHENING OF THE INTERVENTION OF FINANCIAL INSTITUTIONS CONCERNING SUPERVISION AND FOREIGN AID</a:t>
            </a:r>
            <a:endParaRPr lang="en-US" altLang="pt-PT" sz="900" b="1"/>
          </a:p>
        </p:txBody>
      </p:sp>
      <p:sp>
        <p:nvSpPr>
          <p:cNvPr id="21554" name="Line 50">
            <a:extLst>
              <a:ext uri="{FF2B5EF4-FFF2-40B4-BE49-F238E27FC236}">
                <a16:creationId xmlns:a16="http://schemas.microsoft.com/office/drawing/2014/main" id="{58EB5367-A8D7-3981-7AF7-BDBBA7AF6EC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82863" y="2446338"/>
            <a:ext cx="119062" cy="1444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pt-PT"/>
          </a:p>
        </p:txBody>
      </p:sp>
      <p:sp>
        <p:nvSpPr>
          <p:cNvPr id="21555" name="AutoShape 51">
            <a:extLst>
              <a:ext uri="{FF2B5EF4-FFF2-40B4-BE49-F238E27FC236}">
                <a16:creationId xmlns:a16="http://schemas.microsoft.com/office/drawing/2014/main" id="{A93236F2-128A-C212-17E9-18F07AB75060}"/>
              </a:ext>
            </a:extLst>
          </p:cNvPr>
          <p:cNvSpPr>
            <a:spLocks noChangeArrowheads="1"/>
          </p:cNvSpPr>
          <p:nvPr/>
        </p:nvSpPr>
        <p:spPr bwMode="auto">
          <a:xfrm rot="5400000" flipV="1">
            <a:off x="3517900" y="2398713"/>
            <a:ext cx="517525" cy="2460625"/>
          </a:xfrm>
          <a:prstGeom prst="homePlate">
            <a:avLst>
              <a:gd name="adj" fmla="val 14181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anchor="ctr"/>
          <a:lstStyle/>
          <a:p>
            <a:r>
              <a:rPr lang="pt-PT" altLang="pt-PT" sz="1000" b="1" u="sng"/>
              <a:t>TECHNOLOGICAL PROGRESS</a:t>
            </a:r>
            <a:br>
              <a:rPr lang="pt-PT" altLang="pt-PT" sz="1000" b="1" u="sng"/>
            </a:br>
            <a:r>
              <a:rPr lang="pt-PT" altLang="pt-PT" sz="1000" b="1" u="sng"/>
              <a:t>IN ENERGY</a:t>
            </a:r>
            <a:endParaRPr lang="en-US" altLang="pt-PT" sz="1000" b="1" u="sng"/>
          </a:p>
        </p:txBody>
      </p:sp>
      <p:sp>
        <p:nvSpPr>
          <p:cNvPr id="21556" name="AutoShape 52">
            <a:extLst>
              <a:ext uri="{FF2B5EF4-FFF2-40B4-BE49-F238E27FC236}">
                <a16:creationId xmlns:a16="http://schemas.microsoft.com/office/drawing/2014/main" id="{1E7C3A6D-2D76-F40D-00E0-CDE2B76C4DCE}"/>
              </a:ext>
            </a:extLst>
          </p:cNvPr>
          <p:cNvSpPr>
            <a:spLocks noChangeArrowheads="1"/>
          </p:cNvSpPr>
          <p:nvPr/>
        </p:nvSpPr>
        <p:spPr bwMode="auto">
          <a:xfrm rot="5400000" flipV="1">
            <a:off x="6310312" y="847726"/>
            <a:ext cx="371475" cy="2476500"/>
          </a:xfrm>
          <a:prstGeom prst="homePlate">
            <a:avLst>
              <a:gd name="adj" fmla="val 22731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anchor="ctr"/>
          <a:lstStyle/>
          <a:p>
            <a:r>
              <a:rPr lang="en-US" altLang="pt-PT" sz="1000" b="1" u="sng"/>
              <a:t>THE ROLE OF THE STATE</a:t>
            </a:r>
          </a:p>
        </p:txBody>
      </p:sp>
      <p:sp>
        <p:nvSpPr>
          <p:cNvPr id="21557" name="Line 53">
            <a:extLst>
              <a:ext uri="{FF2B5EF4-FFF2-40B4-BE49-F238E27FC236}">
                <a16:creationId xmlns:a16="http://schemas.microsoft.com/office/drawing/2014/main" id="{C5AA1D88-5FCB-D421-9C87-752C12F8997D}"/>
              </a:ext>
            </a:extLst>
          </p:cNvPr>
          <p:cNvSpPr>
            <a:spLocks noChangeShapeType="1"/>
          </p:cNvSpPr>
          <p:nvPr/>
        </p:nvSpPr>
        <p:spPr bwMode="auto">
          <a:xfrm>
            <a:off x="2562225" y="3948113"/>
            <a:ext cx="119063" cy="1444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pt-PT"/>
          </a:p>
        </p:txBody>
      </p:sp>
      <p:sp>
        <p:nvSpPr>
          <p:cNvPr id="21558" name="Line 54">
            <a:extLst>
              <a:ext uri="{FF2B5EF4-FFF2-40B4-BE49-F238E27FC236}">
                <a16:creationId xmlns:a16="http://schemas.microsoft.com/office/drawing/2014/main" id="{C0AF0C5B-4B46-02EE-0EC9-84D5FA59F563}"/>
              </a:ext>
            </a:extLst>
          </p:cNvPr>
          <p:cNvSpPr>
            <a:spLocks noChangeShapeType="1"/>
          </p:cNvSpPr>
          <p:nvPr/>
        </p:nvSpPr>
        <p:spPr bwMode="auto">
          <a:xfrm>
            <a:off x="2566988" y="2667000"/>
            <a:ext cx="119062" cy="144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pt-PT"/>
          </a:p>
        </p:txBody>
      </p:sp>
      <p:sp>
        <p:nvSpPr>
          <p:cNvPr id="21560" name="AutoShape 56">
            <a:extLst>
              <a:ext uri="{FF2B5EF4-FFF2-40B4-BE49-F238E27FC236}">
                <a16:creationId xmlns:a16="http://schemas.microsoft.com/office/drawing/2014/main" id="{382088F2-909B-5D46-7961-CE79DD808F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4681538"/>
            <a:ext cx="1317625" cy="1028700"/>
          </a:xfrm>
          <a:prstGeom prst="homePlate">
            <a:avLst>
              <a:gd name="adj" fmla="val 11267"/>
            </a:avLst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CC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l"/>
            <a:r>
              <a:rPr lang="pt-PT" altLang="pt-PT" sz="1000" b="1">
                <a:effectLst>
                  <a:outerShdw blurRad="38100" dist="38100" dir="2700000" algn="tl">
                    <a:srgbClr val="000000"/>
                  </a:outerShdw>
                </a:effectLst>
              </a:rPr>
              <a:t>TRADITIONAL SECURITY</a:t>
            </a:r>
            <a:endParaRPr lang="en-US" altLang="pt-PT" sz="1000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1561" name="Rectangle 57">
            <a:extLst>
              <a:ext uri="{FF2B5EF4-FFF2-40B4-BE49-F238E27FC236}">
                <a16:creationId xmlns:a16="http://schemas.microsoft.com/office/drawing/2014/main" id="{C14E3E91-CB64-0AC6-B7AD-6B31824B5E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53138" y="4681538"/>
            <a:ext cx="2644775" cy="1028700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69850" algn="ctr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en-US" altLang="pt-PT"/>
          </a:p>
        </p:txBody>
      </p:sp>
      <p:sp>
        <p:nvSpPr>
          <p:cNvPr id="21564" name="Text Box 60">
            <a:extLst>
              <a:ext uri="{FF2B5EF4-FFF2-40B4-BE49-F238E27FC236}">
                <a16:creationId xmlns:a16="http://schemas.microsoft.com/office/drawing/2014/main" id="{B52E2013-3887-212F-91B5-C075999635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32513" y="4765675"/>
            <a:ext cx="2476500" cy="86201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/>
            <a:br>
              <a:rPr lang="en-US" altLang="pt-PT" sz="900" b="1"/>
            </a:br>
            <a:r>
              <a:rPr lang="en-US" altLang="pt-PT" sz="900" b="1"/>
              <a:t>SOFT DEFENCE</a:t>
            </a:r>
            <a:br>
              <a:rPr lang="en-US" altLang="pt-PT" sz="900" b="1"/>
            </a:br>
            <a:br>
              <a:rPr lang="en-US" altLang="pt-PT" sz="900" b="1"/>
            </a:br>
            <a:br>
              <a:rPr lang="en-US" altLang="pt-PT" sz="900" b="1"/>
            </a:br>
            <a:r>
              <a:rPr lang="pt-PT" altLang="pt-PT" sz="900" b="1"/>
              <a:t>HARD DEFENCE</a:t>
            </a:r>
            <a:endParaRPr lang="en-US" altLang="pt-PT" sz="900" b="1"/>
          </a:p>
        </p:txBody>
      </p:sp>
      <p:sp>
        <p:nvSpPr>
          <p:cNvPr id="21567" name="AutoShape 63">
            <a:extLst>
              <a:ext uri="{FF2B5EF4-FFF2-40B4-BE49-F238E27FC236}">
                <a16:creationId xmlns:a16="http://schemas.microsoft.com/office/drawing/2014/main" id="{09853C86-F055-AF7D-728A-BE1726E6CA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681538"/>
            <a:ext cx="1317625" cy="1028700"/>
          </a:xfrm>
          <a:prstGeom prst="homePlate">
            <a:avLst>
              <a:gd name="adj" fmla="val 11267"/>
            </a:avLst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CC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l"/>
            <a:r>
              <a:rPr lang="pt-PT" altLang="pt-PT" sz="1000" b="1">
                <a:effectLst>
                  <a:outerShdw blurRad="38100" dist="38100" dir="2700000" algn="tl">
                    <a:srgbClr val="000000"/>
                  </a:outerShdw>
                </a:effectLst>
              </a:rPr>
              <a:t>SYSTEMIC</a:t>
            </a:r>
            <a:br>
              <a:rPr lang="pt-PT" altLang="pt-PT" sz="1000" b="1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pt-PT" altLang="pt-PT" sz="1000" b="1">
                <a:effectLst>
                  <a:outerShdw blurRad="38100" dist="38100" dir="2700000" algn="tl">
                    <a:srgbClr val="000000"/>
                  </a:outerShdw>
                </a:effectLst>
              </a:rPr>
              <a:t>PROBLEMS</a:t>
            </a:r>
            <a:endParaRPr lang="en-US" altLang="pt-PT" sz="1000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1568" name="Rectangle 64">
            <a:extLst>
              <a:ext uri="{FF2B5EF4-FFF2-40B4-BE49-F238E27FC236}">
                <a16:creationId xmlns:a16="http://schemas.microsoft.com/office/drawing/2014/main" id="{B90A59DA-1D43-DF31-F29B-486FDE2B26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4681538"/>
            <a:ext cx="2644775" cy="1028700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en-US" altLang="pt-PT"/>
          </a:p>
        </p:txBody>
      </p:sp>
      <p:sp>
        <p:nvSpPr>
          <p:cNvPr id="21570" name="Text Box 66">
            <a:extLst>
              <a:ext uri="{FF2B5EF4-FFF2-40B4-BE49-F238E27FC236}">
                <a16:creationId xmlns:a16="http://schemas.microsoft.com/office/drawing/2014/main" id="{3A37F296-D366-8C32-B208-450041B694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4200" y="4765675"/>
            <a:ext cx="2476500" cy="84296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pt-PT" sz="900" b="1"/>
              <a:t>PRIORITY TO THE TRADABLE GOODS SECTOR</a:t>
            </a:r>
          </a:p>
          <a:p>
            <a:pPr algn="l"/>
            <a:r>
              <a:rPr lang="pt-PT" altLang="pt-PT" sz="900" b="1"/>
              <a:t>IT IS ALSO NECESSARY TO CONSIDER INVESTMENT PROGRAMS IN THE NON TRADABLE GOODS SECTOR -    NRU</a:t>
            </a:r>
            <a:endParaRPr lang="en-US" altLang="pt-PT" sz="900" b="1"/>
          </a:p>
        </p:txBody>
      </p:sp>
      <p:sp>
        <p:nvSpPr>
          <p:cNvPr id="21571" name="Line 67">
            <a:extLst>
              <a:ext uri="{FF2B5EF4-FFF2-40B4-BE49-F238E27FC236}">
                <a16:creationId xmlns:a16="http://schemas.microsoft.com/office/drawing/2014/main" id="{8615122D-147D-C391-61F8-0372287BEB4E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1400" y="5438775"/>
            <a:ext cx="119063" cy="144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pt-PT"/>
          </a:p>
        </p:txBody>
      </p:sp>
      <p:sp>
        <p:nvSpPr>
          <p:cNvPr id="21572" name="Text Box 68">
            <a:extLst>
              <a:ext uri="{FF2B5EF4-FFF2-40B4-BE49-F238E27FC236}">
                <a16:creationId xmlns:a16="http://schemas.microsoft.com/office/drawing/2014/main" id="{E1A06D0A-1D13-6C46-1EDF-22DE479167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8375" y="5035550"/>
            <a:ext cx="10033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pt-PT" altLang="pt-PT" sz="900" b="1"/>
              <a:t>ADEQUATE</a:t>
            </a:r>
            <a:br>
              <a:rPr lang="pt-PT" altLang="pt-PT" sz="900" b="1"/>
            </a:br>
            <a:r>
              <a:rPr lang="pt-PT" altLang="pt-PT" sz="900" b="1"/>
              <a:t>EQUILIBRIUM</a:t>
            </a:r>
            <a:endParaRPr lang="en-US" altLang="pt-PT" sz="900" b="1"/>
          </a:p>
        </p:txBody>
      </p:sp>
      <p:sp>
        <p:nvSpPr>
          <p:cNvPr id="21574" name="AutoShape 70">
            <a:extLst>
              <a:ext uri="{FF2B5EF4-FFF2-40B4-BE49-F238E27FC236}">
                <a16:creationId xmlns:a16="http://schemas.microsoft.com/office/drawing/2014/main" id="{F18A8E28-2913-2544-BBF3-D076B05D4460}"/>
              </a:ext>
            </a:extLst>
          </p:cNvPr>
          <p:cNvSpPr>
            <a:spLocks/>
          </p:cNvSpPr>
          <p:nvPr/>
        </p:nvSpPr>
        <p:spPr bwMode="auto">
          <a:xfrm>
            <a:off x="7154863" y="4913313"/>
            <a:ext cx="109537" cy="654050"/>
          </a:xfrm>
          <a:prstGeom prst="rightBrace">
            <a:avLst>
              <a:gd name="adj1" fmla="val 128986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en-US" altLang="pt-PT">
              <a:solidFill>
                <a:srgbClr val="DDDDDD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Posição da Data 3">
            <a:extLst>
              <a:ext uri="{FF2B5EF4-FFF2-40B4-BE49-F238E27FC236}">
                <a16:creationId xmlns:a16="http://schemas.microsoft.com/office/drawing/2014/main" id="{5062122D-BF11-40DF-AF30-5F13931B798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PT"/>
              <a:t>27/09/2024</a:t>
            </a:r>
          </a:p>
        </p:txBody>
      </p:sp>
      <p:sp>
        <p:nvSpPr>
          <p:cNvPr id="6" name="Marcador de Posição do Rodapé 4">
            <a:extLst>
              <a:ext uri="{FF2B5EF4-FFF2-40B4-BE49-F238E27FC236}">
                <a16:creationId xmlns:a16="http://schemas.microsoft.com/office/drawing/2014/main" id="{00D30ECC-C683-3A7C-0506-592E743F7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PT"/>
              <a:t>António Rebelo de Sousa</a:t>
            </a:r>
          </a:p>
        </p:txBody>
      </p:sp>
      <p:sp>
        <p:nvSpPr>
          <p:cNvPr id="44034" name="Rectangle 2">
            <a:extLst>
              <a:ext uri="{FF2B5EF4-FFF2-40B4-BE49-F238E27FC236}">
                <a16:creationId xmlns:a16="http://schemas.microsoft.com/office/drawing/2014/main" id="{5927603A-EE46-8391-01F2-A5A54ED2DC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pt-PT"/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245F4603-665E-87FA-09FB-DF0BF67797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pt-PT"/>
          </a:p>
        </p:txBody>
      </p:sp>
      <p:sp>
        <p:nvSpPr>
          <p:cNvPr id="4102" name="Rectangle 4">
            <a:extLst>
              <a:ext uri="{FF2B5EF4-FFF2-40B4-BE49-F238E27FC236}">
                <a16:creationId xmlns:a16="http://schemas.microsoft.com/office/drawing/2014/main" id="{28D5E2F8-F23C-3EA2-CE83-75179CA89A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7950" y="-171450"/>
            <a:ext cx="9720263" cy="7345363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pt-PT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Posição da Data 3">
            <a:extLst>
              <a:ext uri="{FF2B5EF4-FFF2-40B4-BE49-F238E27FC236}">
                <a16:creationId xmlns:a16="http://schemas.microsoft.com/office/drawing/2014/main" id="{8AA5919D-50AE-97FF-B50B-C38D7BED0EDB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PT"/>
              <a:t>27/09/2024</a:t>
            </a:r>
          </a:p>
        </p:txBody>
      </p:sp>
      <p:sp>
        <p:nvSpPr>
          <p:cNvPr id="6" name="Marcador de Posição do Rodapé 4">
            <a:extLst>
              <a:ext uri="{FF2B5EF4-FFF2-40B4-BE49-F238E27FC236}">
                <a16:creationId xmlns:a16="http://schemas.microsoft.com/office/drawing/2014/main" id="{486DFBA4-AB33-F825-5519-7B6D71597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PT"/>
              <a:t>António Rebelo de Sousa</a:t>
            </a:r>
          </a:p>
        </p:txBody>
      </p:sp>
      <p:sp>
        <p:nvSpPr>
          <p:cNvPr id="68610" name="Rectangle 2">
            <a:extLst>
              <a:ext uri="{FF2B5EF4-FFF2-40B4-BE49-F238E27FC236}">
                <a16:creationId xmlns:a16="http://schemas.microsoft.com/office/drawing/2014/main" id="{3F20F9FB-81F2-D94F-F32F-2CD59EBE53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pt-PT"/>
          </a:p>
        </p:txBody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83C02562-327A-B6A9-615B-F3296D6219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pt-PT"/>
          </a:p>
        </p:txBody>
      </p:sp>
      <p:sp>
        <p:nvSpPr>
          <p:cNvPr id="22534" name="Rectangle 4">
            <a:extLst>
              <a:ext uri="{FF2B5EF4-FFF2-40B4-BE49-F238E27FC236}">
                <a16:creationId xmlns:a16="http://schemas.microsoft.com/office/drawing/2014/main" id="{45973826-25A5-13E3-F015-8E91AC3A49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7950" y="-171450"/>
            <a:ext cx="9720263" cy="7345363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pt-PT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Marcador de Posição da Data 3">
            <a:extLst>
              <a:ext uri="{FF2B5EF4-FFF2-40B4-BE49-F238E27FC236}">
                <a16:creationId xmlns:a16="http://schemas.microsoft.com/office/drawing/2014/main" id="{3965F77B-F505-697D-FDEF-DF5F12FEB549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PT"/>
              <a:t>27/09/2024</a:t>
            </a:r>
          </a:p>
        </p:txBody>
      </p:sp>
      <p:sp>
        <p:nvSpPr>
          <p:cNvPr id="67" name="Marcador de Posição do Rodapé 4">
            <a:extLst>
              <a:ext uri="{FF2B5EF4-FFF2-40B4-BE49-F238E27FC236}">
                <a16:creationId xmlns:a16="http://schemas.microsoft.com/office/drawing/2014/main" id="{02BE8103-DDB4-B8AF-BA0A-3BB511FCE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PT"/>
              <a:t>António Rebelo de Sousa</a:t>
            </a:r>
          </a:p>
        </p:txBody>
      </p:sp>
      <p:sp>
        <p:nvSpPr>
          <p:cNvPr id="23610" name="Text Box 127">
            <a:extLst>
              <a:ext uri="{FF2B5EF4-FFF2-40B4-BE49-F238E27FC236}">
                <a16:creationId xmlns:a16="http://schemas.microsoft.com/office/drawing/2014/main" id="{BB10A362-EDB6-E98C-CDF5-B846C905AE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51838" y="6270625"/>
            <a:ext cx="4349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pt-PT" altLang="pt-PT"/>
              <a:t>10</a:t>
            </a:r>
          </a:p>
        </p:txBody>
      </p:sp>
      <p:sp>
        <p:nvSpPr>
          <p:cNvPr id="23683" name="Rectangle 131">
            <a:extLst>
              <a:ext uri="{FF2B5EF4-FFF2-40B4-BE49-F238E27FC236}">
                <a16:creationId xmlns:a16="http://schemas.microsoft.com/office/drawing/2014/main" id="{9295597D-E718-FE9A-27AB-EFC69844DC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400175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 marL="342900" indent="-3429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None/>
            </a:pPr>
            <a:endParaRPr lang="en-US" altLang="pt-PT" sz="3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1548" name="Rectangle 44">
            <a:extLst>
              <a:ext uri="{FF2B5EF4-FFF2-40B4-BE49-F238E27FC236}">
                <a16:creationId xmlns:a16="http://schemas.microsoft.com/office/drawing/2014/main" id="{06569F98-92CF-CC6B-DCD4-8A7AFD8AC0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77825"/>
            <a:ext cx="8229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0"/>
              </a:spcBef>
              <a:defRPr sz="3600">
                <a:solidFill>
                  <a:schemeClr val="tx2"/>
                </a:solidFill>
                <a:latin typeface="Tahoma" panose="020B0604030504040204" pitchFamily="34" charset="0"/>
              </a:defRPr>
            </a:lvl1pPr>
            <a:lvl2pPr eaLnBrk="0" hangingPunct="0">
              <a:spcBef>
                <a:spcPct val="0"/>
              </a:spcBef>
              <a:defRPr sz="3600">
                <a:solidFill>
                  <a:schemeClr val="tx2"/>
                </a:solidFill>
                <a:latin typeface="Tahoma" panose="020B0604030504040204" pitchFamily="34" charset="0"/>
              </a:defRPr>
            </a:lvl2pPr>
            <a:lvl3pPr eaLnBrk="0" hangingPunct="0">
              <a:spcBef>
                <a:spcPct val="0"/>
              </a:spcBef>
              <a:defRPr sz="3600">
                <a:solidFill>
                  <a:schemeClr val="tx2"/>
                </a:solidFill>
                <a:latin typeface="Tahoma" panose="020B0604030504040204" pitchFamily="34" charset="0"/>
              </a:defRPr>
            </a:lvl3pPr>
            <a:lvl4pPr eaLnBrk="0" hangingPunct="0">
              <a:spcBef>
                <a:spcPct val="0"/>
              </a:spcBef>
              <a:defRPr sz="3600">
                <a:solidFill>
                  <a:schemeClr val="tx2"/>
                </a:solidFill>
                <a:latin typeface="Tahoma" panose="020B0604030504040204" pitchFamily="34" charset="0"/>
              </a:defRPr>
            </a:lvl4pPr>
            <a:lvl5pPr eaLnBrk="0" hangingPunct="0">
              <a:spcBef>
                <a:spcPct val="0"/>
              </a:spcBef>
              <a:defRPr sz="3600">
                <a:solidFill>
                  <a:schemeClr val="tx2"/>
                </a:solidFill>
                <a:latin typeface="Tahoma" panose="020B0604030504040204" pitchFamily="34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ahoma" panose="020B0604030504040204" pitchFamily="34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ahoma" panose="020B0604030504040204" pitchFamily="34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ahoma" panose="020B0604030504040204" pitchFamily="34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pt-PT" altLang="pt-PT">
                <a:effectLst>
                  <a:outerShdw blurRad="38100" dist="38100" dir="2700000" algn="tl">
                    <a:srgbClr val="000000"/>
                  </a:outerShdw>
                </a:effectLst>
              </a:rPr>
              <a:t>FINAL REMARKS</a:t>
            </a:r>
            <a:endParaRPr lang="en-US" altLang="pt-PT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3622" name="Text Box 70">
            <a:extLst>
              <a:ext uri="{FF2B5EF4-FFF2-40B4-BE49-F238E27FC236}">
                <a16:creationId xmlns:a16="http://schemas.microsoft.com/office/drawing/2014/main" id="{C1CB390B-66F4-3F56-64BF-A145CC02D7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175" y="2033588"/>
            <a:ext cx="782796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pt-PT"/>
              <a:t>THE WORLD IS FACING VERY COMPLEX PROBLEMS </a:t>
            </a:r>
            <a:br>
              <a:rPr lang="en-US" altLang="pt-PT"/>
            </a:br>
            <a:r>
              <a:rPr lang="en-US" altLang="pt-PT"/>
              <a:t>BUT, AS THE FAMOUS PORTUGUESE POET FERNANDO PESSOA HAS SAID, </a:t>
            </a:r>
          </a:p>
        </p:txBody>
      </p:sp>
      <p:sp>
        <p:nvSpPr>
          <p:cNvPr id="23623" name="Text Box 71">
            <a:extLst>
              <a:ext uri="{FF2B5EF4-FFF2-40B4-BE49-F238E27FC236}">
                <a16:creationId xmlns:a16="http://schemas.microsoft.com/office/drawing/2014/main" id="{CC8185E2-B0A9-34BB-A5D6-604CD50EC7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163" y="3260725"/>
            <a:ext cx="86233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pt-PT" sz="2400" b="1" i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“To be happy is to acknowledge that life is worth living, </a:t>
            </a:r>
            <a:br>
              <a:rPr lang="en-US" altLang="pt-PT" sz="2400" b="1" i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</a:br>
            <a:r>
              <a:rPr lang="en-US" altLang="pt-PT" sz="2400" b="1" i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despite all the challenges, misunderstandings, and periods of crisis.</a:t>
            </a:r>
            <a:br>
              <a:rPr lang="en-US" altLang="pt-PT" sz="2400" b="1" i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</a:br>
            <a:r>
              <a:rPr lang="en-US" altLang="pt-PT" sz="2400" b="1" i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To be happy, is to stop being the victim of problems </a:t>
            </a:r>
            <a:br>
              <a:rPr lang="en-US" altLang="pt-PT" sz="2400" b="1" i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</a:br>
            <a:r>
              <a:rPr lang="en-US" altLang="pt-PT" sz="2400" b="1" i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and become the author of our own History.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Posição da Data 3">
            <a:extLst>
              <a:ext uri="{FF2B5EF4-FFF2-40B4-BE49-F238E27FC236}">
                <a16:creationId xmlns:a16="http://schemas.microsoft.com/office/drawing/2014/main" id="{49D592DD-6566-8253-B721-CBF48DA20775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PT"/>
              <a:t>27/09/2024</a:t>
            </a:r>
          </a:p>
        </p:txBody>
      </p:sp>
      <p:sp>
        <p:nvSpPr>
          <p:cNvPr id="6" name="Marcador de Posição do Rodapé 4">
            <a:extLst>
              <a:ext uri="{FF2B5EF4-FFF2-40B4-BE49-F238E27FC236}">
                <a16:creationId xmlns:a16="http://schemas.microsoft.com/office/drawing/2014/main" id="{ADCFCBDD-2F2F-5BF0-A337-A4B5740E8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PT"/>
              <a:t>António Rebelo de Sousa</a:t>
            </a:r>
          </a:p>
        </p:txBody>
      </p:sp>
      <p:sp>
        <p:nvSpPr>
          <p:cNvPr id="76802" name="Rectangle 2">
            <a:extLst>
              <a:ext uri="{FF2B5EF4-FFF2-40B4-BE49-F238E27FC236}">
                <a16:creationId xmlns:a16="http://schemas.microsoft.com/office/drawing/2014/main" id="{F9A7E834-6ECE-5F49-5D48-C6431E1514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pt-PT"/>
          </a:p>
        </p:txBody>
      </p:sp>
      <p:sp>
        <p:nvSpPr>
          <p:cNvPr id="76803" name="Rectangle 3">
            <a:extLst>
              <a:ext uri="{FF2B5EF4-FFF2-40B4-BE49-F238E27FC236}">
                <a16:creationId xmlns:a16="http://schemas.microsoft.com/office/drawing/2014/main" id="{3832558A-F5CA-A86B-9768-65CC7295B7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pt-PT"/>
          </a:p>
        </p:txBody>
      </p:sp>
      <p:sp>
        <p:nvSpPr>
          <p:cNvPr id="28678" name="Rectangle 4">
            <a:extLst>
              <a:ext uri="{FF2B5EF4-FFF2-40B4-BE49-F238E27FC236}">
                <a16:creationId xmlns:a16="http://schemas.microsoft.com/office/drawing/2014/main" id="{5AD57682-140D-A660-89B4-442A7FB9F2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7950" y="-171450"/>
            <a:ext cx="9720263" cy="7345363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pt-PT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a Data 3">
            <a:extLst>
              <a:ext uri="{FF2B5EF4-FFF2-40B4-BE49-F238E27FC236}">
                <a16:creationId xmlns:a16="http://schemas.microsoft.com/office/drawing/2014/main" id="{14A8F28D-56E5-8997-201D-A33FDCCC179D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PT"/>
              <a:t>27/09/2024</a:t>
            </a:r>
          </a:p>
        </p:txBody>
      </p:sp>
      <p:sp>
        <p:nvSpPr>
          <p:cNvPr id="4" name="Marcador de Posição do Rodapé 4">
            <a:extLst>
              <a:ext uri="{FF2B5EF4-FFF2-40B4-BE49-F238E27FC236}">
                <a16:creationId xmlns:a16="http://schemas.microsoft.com/office/drawing/2014/main" id="{0EC90B78-D848-53DF-2E8B-059072AE1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PT"/>
              <a:t>António Rebelo de Sousa</a:t>
            </a:r>
          </a:p>
        </p:txBody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01E6780A-F785-F9C1-C6F1-B7F10EB4F3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565400"/>
            <a:ext cx="8229600" cy="1371600"/>
          </a:xfrm>
        </p:spPr>
        <p:txBody>
          <a:bodyPr/>
          <a:lstStyle/>
          <a:p>
            <a:pPr eaLnBrk="1" hangingPunct="1">
              <a:defRPr/>
            </a:pPr>
            <a:r>
              <a:rPr lang="pt-PT"/>
              <a:t>OBRIGADO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56" name="Group 36">
            <a:extLst>
              <a:ext uri="{FF2B5EF4-FFF2-40B4-BE49-F238E27FC236}">
                <a16:creationId xmlns:a16="http://schemas.microsoft.com/office/drawing/2014/main" id="{E75174A2-E6EC-469D-D5A0-F54AD091FFA5}"/>
              </a:ext>
            </a:extLst>
          </p:cNvPr>
          <p:cNvGrpSpPr>
            <a:grpSpLocks/>
          </p:cNvGrpSpPr>
          <p:nvPr/>
        </p:nvGrpSpPr>
        <p:grpSpPr bwMode="auto">
          <a:xfrm>
            <a:off x="7034213" y="3444875"/>
            <a:ext cx="1746250" cy="969963"/>
            <a:chOff x="4515" y="2185"/>
            <a:chExt cx="1100" cy="611"/>
          </a:xfrm>
        </p:grpSpPr>
        <p:sp>
          <p:nvSpPr>
            <p:cNvPr id="5154" name="Rectangle 34">
              <a:extLst>
                <a:ext uri="{FF2B5EF4-FFF2-40B4-BE49-F238E27FC236}">
                  <a16:creationId xmlns:a16="http://schemas.microsoft.com/office/drawing/2014/main" id="{4D41061F-98A0-6C09-C66A-2ABA5E0A65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6" y="2185"/>
              <a:ext cx="1019" cy="588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5155" name="AutoShape 35">
              <a:extLst>
                <a:ext uri="{FF2B5EF4-FFF2-40B4-BE49-F238E27FC236}">
                  <a16:creationId xmlns:a16="http://schemas.microsoft.com/office/drawing/2014/main" id="{BA1CD46A-9B1D-5070-1571-D85119A94B1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4250" y="2450"/>
              <a:ext cx="611" cy="81"/>
            </a:xfrm>
            <a:prstGeom prst="triangle">
              <a:avLst>
                <a:gd name="adj" fmla="val 50000"/>
              </a:avLst>
            </a:prstGeom>
            <a:solidFill>
              <a:srgbClr val="C0C0C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</p:grpSp>
      <p:grpSp>
        <p:nvGrpSpPr>
          <p:cNvPr id="5150" name="Group 30">
            <a:extLst>
              <a:ext uri="{FF2B5EF4-FFF2-40B4-BE49-F238E27FC236}">
                <a16:creationId xmlns:a16="http://schemas.microsoft.com/office/drawing/2014/main" id="{2C39BAFE-B18E-E0BC-2CD0-0CED8BD290EE}"/>
              </a:ext>
            </a:extLst>
          </p:cNvPr>
          <p:cNvGrpSpPr>
            <a:grpSpLocks/>
          </p:cNvGrpSpPr>
          <p:nvPr/>
        </p:nvGrpSpPr>
        <p:grpSpPr bwMode="auto">
          <a:xfrm>
            <a:off x="596900" y="1858963"/>
            <a:ext cx="4864100" cy="4138612"/>
            <a:chOff x="466" y="1171"/>
            <a:chExt cx="3064" cy="2607"/>
          </a:xfrm>
        </p:grpSpPr>
        <p:sp>
          <p:nvSpPr>
            <p:cNvPr id="5147" name="Rectangle 27">
              <a:extLst>
                <a:ext uri="{FF2B5EF4-FFF2-40B4-BE49-F238E27FC236}">
                  <a16:creationId xmlns:a16="http://schemas.microsoft.com/office/drawing/2014/main" id="{013056CE-2238-695A-CCB6-576C178740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" y="1171"/>
              <a:ext cx="2736" cy="2607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5149" name="AutoShape 29">
              <a:extLst>
                <a:ext uri="{FF2B5EF4-FFF2-40B4-BE49-F238E27FC236}">
                  <a16:creationId xmlns:a16="http://schemas.microsoft.com/office/drawing/2014/main" id="{8A9D5EEA-D33F-5957-0A85-BD759ED8C3C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2062" y="2311"/>
              <a:ext cx="2607" cy="328"/>
            </a:xfrm>
            <a:prstGeom prst="triangle">
              <a:avLst>
                <a:gd name="adj" fmla="val 50000"/>
              </a:avLst>
            </a:prstGeom>
            <a:solidFill>
              <a:srgbClr val="C0C0C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</p:grpSp>
      <p:sp>
        <p:nvSpPr>
          <p:cNvPr id="8" name="Marcador de Posição da Data 3">
            <a:extLst>
              <a:ext uri="{FF2B5EF4-FFF2-40B4-BE49-F238E27FC236}">
                <a16:creationId xmlns:a16="http://schemas.microsoft.com/office/drawing/2014/main" id="{23D4674B-B723-CEDB-082C-676DA451E635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PT" dirty="0"/>
              <a:t>27/09/2024</a:t>
            </a:r>
          </a:p>
        </p:txBody>
      </p:sp>
      <p:sp>
        <p:nvSpPr>
          <p:cNvPr id="9" name="Marcador de Posição do Rodapé 4">
            <a:extLst>
              <a:ext uri="{FF2B5EF4-FFF2-40B4-BE49-F238E27FC236}">
                <a16:creationId xmlns:a16="http://schemas.microsoft.com/office/drawing/2014/main" id="{4C684F5D-804D-013F-7904-5E3A79210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PT"/>
              <a:t>António Rebelo de Sousa</a:t>
            </a:r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4699CBB4-CC5C-4A57-BBBC-193C9CEC8E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altLang="pt-PT"/>
              <a:t>HUMAN SECURITY</a:t>
            </a:r>
            <a:endParaRPr lang="en-US" altLang="pt-PT"/>
          </a:p>
        </p:txBody>
      </p:sp>
      <p:sp>
        <p:nvSpPr>
          <p:cNvPr id="5129" name="Text Box 8">
            <a:extLst>
              <a:ext uri="{FF2B5EF4-FFF2-40B4-BE49-F238E27FC236}">
                <a16:creationId xmlns:a16="http://schemas.microsoft.com/office/drawing/2014/main" id="{ED95479C-3E65-5B0F-1E15-1A3F604B39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13750" y="6270625"/>
            <a:ext cx="3095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pt-PT" altLang="pt-PT"/>
              <a:t>1</a:t>
            </a:r>
          </a:p>
        </p:txBody>
      </p:sp>
      <p:sp>
        <p:nvSpPr>
          <p:cNvPr id="5131" name="AutoShape 11">
            <a:extLst>
              <a:ext uri="{FF2B5EF4-FFF2-40B4-BE49-F238E27FC236}">
                <a16:creationId xmlns:a16="http://schemas.microsoft.com/office/drawing/2014/main" id="{2A8ED91B-9249-E590-BB67-3F2E0BCC53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5738" y="2514600"/>
            <a:ext cx="2711450" cy="2711450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0"/>
              </a:spcBef>
            </a:pPr>
            <a:r>
              <a:rPr lang="pt-PT" altLang="pt-PT" sz="2400" b="1">
                <a:effectLst>
                  <a:outerShdw blurRad="38100" dist="38100" dir="2700000" algn="tl">
                    <a:srgbClr val="000000"/>
                  </a:outerShdw>
                </a:effectLst>
              </a:rPr>
              <a:t>HUMAN</a:t>
            </a:r>
          </a:p>
          <a:p>
            <a:pPr>
              <a:spcBef>
                <a:spcPct val="0"/>
              </a:spcBef>
            </a:pPr>
            <a:r>
              <a:rPr lang="pt-PT" altLang="pt-PT" sz="2400" b="1">
                <a:effectLst>
                  <a:outerShdw blurRad="38100" dist="38100" dir="2700000" algn="tl">
                    <a:srgbClr val="000000"/>
                  </a:outerShdw>
                </a:effectLst>
              </a:rPr>
              <a:t>SECURITY</a:t>
            </a:r>
            <a:endParaRPr lang="en-US" altLang="pt-PT" sz="2400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132" name="Rectangle 12">
            <a:extLst>
              <a:ext uri="{FF2B5EF4-FFF2-40B4-BE49-F238E27FC236}">
                <a16:creationId xmlns:a16="http://schemas.microsoft.com/office/drawing/2014/main" id="{FF6B1934-D5A4-480E-8905-D57240DBB3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5013" y="3513138"/>
            <a:ext cx="1719262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 eaLnBrk="0" hangingPunct="0">
              <a:spcBef>
                <a:spcPct val="0"/>
              </a:spcBef>
            </a:pPr>
            <a:r>
              <a:rPr lang="pt-PT" altLang="pt-PT" sz="1600" b="1">
                <a:effectLst>
                  <a:outerShdw blurRad="38100" dist="38100" dir="2700000" algn="tl">
                    <a:srgbClr val="000000"/>
                  </a:outerShdw>
                </a:effectLst>
              </a:rPr>
              <a:t>HUMAN</a:t>
            </a:r>
          </a:p>
          <a:p>
            <a:pPr algn="l" eaLnBrk="0" hangingPunct="0">
              <a:spcBef>
                <a:spcPct val="0"/>
              </a:spcBef>
            </a:pPr>
            <a:r>
              <a:rPr lang="pt-PT" altLang="pt-PT" sz="1600" b="1">
                <a:effectLst>
                  <a:outerShdw blurRad="38100" dist="38100" dir="2700000" algn="tl">
                    <a:srgbClr val="000000"/>
                  </a:outerShdw>
                </a:effectLst>
              </a:rPr>
              <a:t>DEVELOPMENT</a:t>
            </a:r>
          </a:p>
          <a:p>
            <a:pPr algn="l" eaLnBrk="0" hangingPunct="0">
              <a:spcBef>
                <a:spcPct val="0"/>
              </a:spcBef>
            </a:pPr>
            <a:r>
              <a:rPr lang="pt-PT" altLang="pt-PT" sz="1600" b="1">
                <a:effectLst>
                  <a:outerShdw blurRad="38100" dist="38100" dir="2700000" algn="tl">
                    <a:srgbClr val="000000"/>
                  </a:outerShdw>
                </a:effectLst>
              </a:rPr>
              <a:t>INDEX </a:t>
            </a:r>
          </a:p>
        </p:txBody>
      </p:sp>
      <p:sp>
        <p:nvSpPr>
          <p:cNvPr id="5133" name="Rectangle 13">
            <a:extLst>
              <a:ext uri="{FF2B5EF4-FFF2-40B4-BE49-F238E27FC236}">
                <a16:creationId xmlns:a16="http://schemas.microsoft.com/office/drawing/2014/main" id="{AD457B44-43AD-2F80-BCE2-C3F3B843C3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6150" y="1985963"/>
            <a:ext cx="1185863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pt-PT" sz="1400" b="1"/>
              <a:t>ECONOMIC</a:t>
            </a:r>
          </a:p>
          <a:p>
            <a:pPr>
              <a:spcBef>
                <a:spcPct val="0"/>
              </a:spcBef>
            </a:pPr>
            <a:r>
              <a:rPr lang="en-US" altLang="pt-PT" sz="1400" b="1"/>
              <a:t>SECURITY</a:t>
            </a:r>
          </a:p>
        </p:txBody>
      </p:sp>
      <p:sp>
        <p:nvSpPr>
          <p:cNvPr id="5134" name="Rectangle 14">
            <a:extLst>
              <a:ext uri="{FF2B5EF4-FFF2-40B4-BE49-F238E27FC236}">
                <a16:creationId xmlns:a16="http://schemas.microsoft.com/office/drawing/2014/main" id="{D508182F-360D-CC60-57E0-DD56C7DAED30}"/>
              </a:ext>
            </a:extLst>
          </p:cNvPr>
          <p:cNvSpPr>
            <a:spLocks noChangeArrowheads="1"/>
          </p:cNvSpPr>
          <p:nvPr/>
        </p:nvSpPr>
        <p:spPr bwMode="auto">
          <a:xfrm rot="2700000">
            <a:off x="3404394" y="2467769"/>
            <a:ext cx="1100137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pt-PT" altLang="pt-PT" sz="1400" b="1"/>
              <a:t>HEALTH</a:t>
            </a:r>
          </a:p>
          <a:p>
            <a:pPr>
              <a:spcBef>
                <a:spcPct val="0"/>
              </a:spcBef>
            </a:pPr>
            <a:r>
              <a:rPr lang="pt-PT" altLang="pt-PT" sz="1400" b="1"/>
              <a:t>SECURITY</a:t>
            </a:r>
            <a:endParaRPr lang="en-US" altLang="pt-PT" sz="1400" b="1"/>
          </a:p>
        </p:txBody>
      </p:sp>
      <p:sp>
        <p:nvSpPr>
          <p:cNvPr id="5135" name="Rectangle 15">
            <a:extLst>
              <a:ext uri="{FF2B5EF4-FFF2-40B4-BE49-F238E27FC236}">
                <a16:creationId xmlns:a16="http://schemas.microsoft.com/office/drawing/2014/main" id="{1DA93019-51E9-F864-10FA-04750858E225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3844926" y="3614737"/>
            <a:ext cx="11493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pt-PT" altLang="pt-PT" sz="1400" b="1"/>
              <a:t>PERSONAL</a:t>
            </a:r>
          </a:p>
          <a:p>
            <a:pPr>
              <a:spcBef>
                <a:spcPct val="0"/>
              </a:spcBef>
            </a:pPr>
            <a:r>
              <a:rPr lang="pt-PT" altLang="pt-PT" sz="1400" b="1"/>
              <a:t>SECURITY</a:t>
            </a:r>
            <a:endParaRPr lang="en-US" altLang="pt-PT" sz="1400" b="1"/>
          </a:p>
        </p:txBody>
      </p:sp>
      <p:sp>
        <p:nvSpPr>
          <p:cNvPr id="5136" name="Rectangle 16">
            <a:extLst>
              <a:ext uri="{FF2B5EF4-FFF2-40B4-BE49-F238E27FC236}">
                <a16:creationId xmlns:a16="http://schemas.microsoft.com/office/drawing/2014/main" id="{E63DD329-D590-A950-DFF9-E87C06E9EBD9}"/>
              </a:ext>
            </a:extLst>
          </p:cNvPr>
          <p:cNvSpPr>
            <a:spLocks noChangeArrowheads="1"/>
          </p:cNvSpPr>
          <p:nvPr/>
        </p:nvSpPr>
        <p:spPr bwMode="auto">
          <a:xfrm rot="-2700000">
            <a:off x="3278188" y="4768850"/>
            <a:ext cx="13398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pt-PT" altLang="pt-PT" sz="1400" b="1"/>
              <a:t>COMMUNITY</a:t>
            </a:r>
          </a:p>
          <a:p>
            <a:pPr>
              <a:spcBef>
                <a:spcPct val="0"/>
              </a:spcBef>
            </a:pPr>
            <a:r>
              <a:rPr lang="pt-PT" altLang="pt-PT" sz="1400" b="1"/>
              <a:t>SECURITY</a:t>
            </a:r>
            <a:endParaRPr lang="en-US" altLang="pt-PT" sz="1400" b="1"/>
          </a:p>
        </p:txBody>
      </p:sp>
      <p:sp>
        <p:nvSpPr>
          <p:cNvPr id="5137" name="Rectangle 17">
            <a:extLst>
              <a:ext uri="{FF2B5EF4-FFF2-40B4-BE49-F238E27FC236}">
                <a16:creationId xmlns:a16="http://schemas.microsoft.com/office/drawing/2014/main" id="{E4C264CF-F12F-B551-60B6-E47A15ACB7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4388" y="5226050"/>
            <a:ext cx="14573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pt-PT" altLang="pt-PT" sz="1400" b="1"/>
              <a:t>TRADITIONAL</a:t>
            </a:r>
          </a:p>
          <a:p>
            <a:pPr>
              <a:spcBef>
                <a:spcPct val="0"/>
              </a:spcBef>
            </a:pPr>
            <a:r>
              <a:rPr lang="pt-PT" altLang="pt-PT" sz="1400" b="1"/>
              <a:t>SECURITY</a:t>
            </a:r>
            <a:endParaRPr lang="en-US" altLang="pt-PT" sz="1400" b="1"/>
          </a:p>
        </p:txBody>
      </p:sp>
      <p:sp>
        <p:nvSpPr>
          <p:cNvPr id="5138" name="Rectangle 18">
            <a:extLst>
              <a:ext uri="{FF2B5EF4-FFF2-40B4-BE49-F238E27FC236}">
                <a16:creationId xmlns:a16="http://schemas.microsoft.com/office/drawing/2014/main" id="{EB300154-946E-47EB-4187-4C063388CFB8}"/>
              </a:ext>
            </a:extLst>
          </p:cNvPr>
          <p:cNvSpPr>
            <a:spLocks noChangeArrowheads="1"/>
          </p:cNvSpPr>
          <p:nvPr/>
        </p:nvSpPr>
        <p:spPr bwMode="auto">
          <a:xfrm rot="2700000">
            <a:off x="1086644" y="4761706"/>
            <a:ext cx="1163638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pt-PT" altLang="pt-PT" sz="1400" b="1"/>
              <a:t>POLITICAL</a:t>
            </a:r>
          </a:p>
          <a:p>
            <a:pPr>
              <a:spcBef>
                <a:spcPct val="0"/>
              </a:spcBef>
            </a:pPr>
            <a:r>
              <a:rPr lang="pt-PT" altLang="pt-PT" sz="1400" b="1"/>
              <a:t>SECURITY</a:t>
            </a:r>
            <a:endParaRPr lang="en-US" altLang="pt-PT" sz="1400" b="1"/>
          </a:p>
        </p:txBody>
      </p:sp>
      <p:sp>
        <p:nvSpPr>
          <p:cNvPr id="5139" name="Rectangle 19">
            <a:extLst>
              <a:ext uri="{FF2B5EF4-FFF2-40B4-BE49-F238E27FC236}">
                <a16:creationId xmlns:a16="http://schemas.microsoft.com/office/drawing/2014/main" id="{3C3A8A60-5203-2519-1D44-FC4BD7EDDA27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289720" y="3593306"/>
            <a:ext cx="177641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pt-PT" altLang="pt-PT" sz="1400" b="1"/>
              <a:t>ENVIRONMENTAL</a:t>
            </a:r>
          </a:p>
          <a:p>
            <a:pPr>
              <a:spcBef>
                <a:spcPct val="0"/>
              </a:spcBef>
            </a:pPr>
            <a:r>
              <a:rPr lang="pt-PT" altLang="pt-PT" sz="1400" b="1"/>
              <a:t> SECURITY</a:t>
            </a:r>
            <a:endParaRPr lang="en-US" altLang="pt-PT" sz="1400" b="1"/>
          </a:p>
        </p:txBody>
      </p:sp>
      <p:sp>
        <p:nvSpPr>
          <p:cNvPr id="5140" name="Rectangle 20">
            <a:extLst>
              <a:ext uri="{FF2B5EF4-FFF2-40B4-BE49-F238E27FC236}">
                <a16:creationId xmlns:a16="http://schemas.microsoft.com/office/drawing/2014/main" id="{55855819-A366-470E-E3A0-9ED08B0068CA}"/>
              </a:ext>
            </a:extLst>
          </p:cNvPr>
          <p:cNvSpPr>
            <a:spLocks noChangeArrowheads="1"/>
          </p:cNvSpPr>
          <p:nvPr/>
        </p:nvSpPr>
        <p:spPr bwMode="auto">
          <a:xfrm rot="-2700000">
            <a:off x="1122363" y="2462213"/>
            <a:ext cx="1100137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spcBef>
                <a:spcPct val="0"/>
              </a:spcBef>
            </a:pPr>
            <a:r>
              <a:rPr lang="pt-PT" altLang="pt-PT" sz="1400" b="1"/>
              <a:t>FOOD</a:t>
            </a:r>
          </a:p>
          <a:p>
            <a:pPr>
              <a:spcBef>
                <a:spcPct val="0"/>
              </a:spcBef>
            </a:pPr>
            <a:r>
              <a:rPr lang="pt-PT" altLang="pt-PT" sz="1400" b="1"/>
              <a:t>SECURITY</a:t>
            </a:r>
            <a:endParaRPr lang="en-US" altLang="pt-PT" sz="1400" b="1"/>
          </a:p>
        </p:txBody>
      </p:sp>
      <p:grpSp>
        <p:nvGrpSpPr>
          <p:cNvPr id="5159" name="Group 39">
            <a:extLst>
              <a:ext uri="{FF2B5EF4-FFF2-40B4-BE49-F238E27FC236}">
                <a16:creationId xmlns:a16="http://schemas.microsoft.com/office/drawing/2014/main" id="{4B07D7ED-3712-0D20-0802-8BB02917AF52}"/>
              </a:ext>
            </a:extLst>
          </p:cNvPr>
          <p:cNvGrpSpPr>
            <a:grpSpLocks/>
          </p:cNvGrpSpPr>
          <p:nvPr/>
        </p:nvGrpSpPr>
        <p:grpSpPr bwMode="auto">
          <a:xfrm>
            <a:off x="5462588" y="3627438"/>
            <a:ext cx="1568450" cy="609600"/>
            <a:chOff x="3446" y="2285"/>
            <a:chExt cx="988" cy="384"/>
          </a:xfrm>
        </p:grpSpPr>
        <p:sp>
          <p:nvSpPr>
            <p:cNvPr id="5158" name="AutoShape 38">
              <a:extLst>
                <a:ext uri="{FF2B5EF4-FFF2-40B4-BE49-F238E27FC236}">
                  <a16:creationId xmlns:a16="http://schemas.microsoft.com/office/drawing/2014/main" id="{C3EC406B-D6FC-7BF3-2AC0-520108D059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6" y="2285"/>
              <a:ext cx="988" cy="384"/>
            </a:xfrm>
            <a:prstGeom prst="leftRightArrowCallout">
              <a:avLst>
                <a:gd name="adj1" fmla="val 100000"/>
                <a:gd name="adj2" fmla="val 50000"/>
                <a:gd name="adj3" fmla="val 17975"/>
                <a:gd name="adj4" fmla="val 77481"/>
              </a:avLst>
            </a:prstGeom>
            <a:solidFill>
              <a:srgbClr val="C0C0C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pt-PT"/>
            </a:p>
          </p:txBody>
        </p:sp>
        <p:sp>
          <p:nvSpPr>
            <p:cNvPr id="5142" name="Rectangle 22">
              <a:extLst>
                <a:ext uri="{FF2B5EF4-FFF2-40B4-BE49-F238E27FC236}">
                  <a16:creationId xmlns:a16="http://schemas.microsoft.com/office/drawing/2014/main" id="{D8891E4F-DB11-2CD1-1EE3-0917A1441F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65" y="2366"/>
              <a:ext cx="95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pt-PT" altLang="pt-PT" sz="16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WELL-BEING</a:t>
              </a:r>
              <a:endParaRPr lang="en-US" altLang="pt-PT" sz="1600" b="1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Posição da Data 3">
            <a:extLst>
              <a:ext uri="{FF2B5EF4-FFF2-40B4-BE49-F238E27FC236}">
                <a16:creationId xmlns:a16="http://schemas.microsoft.com/office/drawing/2014/main" id="{5E9565B9-0036-E9AC-1FEA-5E78E9735DD2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PT"/>
              <a:t>27/09/2024</a:t>
            </a:r>
          </a:p>
        </p:txBody>
      </p:sp>
      <p:sp>
        <p:nvSpPr>
          <p:cNvPr id="6" name="Marcador de Posição do Rodapé 4">
            <a:extLst>
              <a:ext uri="{FF2B5EF4-FFF2-40B4-BE49-F238E27FC236}">
                <a16:creationId xmlns:a16="http://schemas.microsoft.com/office/drawing/2014/main" id="{4006F080-5897-0424-8ED9-B589DA61F1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PT"/>
              <a:t>António Rebelo de Sousa</a:t>
            </a:r>
          </a:p>
        </p:txBody>
      </p:sp>
      <p:sp>
        <p:nvSpPr>
          <p:cNvPr id="50178" name="Rectangle 2">
            <a:extLst>
              <a:ext uri="{FF2B5EF4-FFF2-40B4-BE49-F238E27FC236}">
                <a16:creationId xmlns:a16="http://schemas.microsoft.com/office/drawing/2014/main" id="{9018FD87-8A1D-262E-6382-3D5ED19D07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pt-PT"/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73BDBB5A-3B64-E456-5C7D-E952FB8247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pt-PT"/>
          </a:p>
        </p:txBody>
      </p:sp>
      <p:sp>
        <p:nvSpPr>
          <p:cNvPr id="6150" name="Rectangle 4">
            <a:extLst>
              <a:ext uri="{FF2B5EF4-FFF2-40B4-BE49-F238E27FC236}">
                <a16:creationId xmlns:a16="http://schemas.microsoft.com/office/drawing/2014/main" id="{F9C40DDC-C02A-88BD-50B1-1A7755D9AE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7950" y="-171450"/>
            <a:ext cx="9720263" cy="7345363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pt-PT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23" name="AutoShape 55">
            <a:extLst>
              <a:ext uri="{FF2B5EF4-FFF2-40B4-BE49-F238E27FC236}">
                <a16:creationId xmlns:a16="http://schemas.microsoft.com/office/drawing/2014/main" id="{38784D57-35B2-D528-811C-05EAE4B3A4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050" y="1670050"/>
            <a:ext cx="8640763" cy="3267075"/>
          </a:xfrm>
          <a:prstGeom prst="downArrowCallout">
            <a:avLst>
              <a:gd name="adj1" fmla="val 264480"/>
              <a:gd name="adj2" fmla="val 132240"/>
              <a:gd name="adj3" fmla="val 6519"/>
              <a:gd name="adj4" fmla="val 66667"/>
            </a:avLst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en-US" altLang="pt-PT"/>
          </a:p>
        </p:txBody>
      </p:sp>
      <p:sp>
        <p:nvSpPr>
          <p:cNvPr id="8" name="Marcador de Posição da Data 3">
            <a:extLst>
              <a:ext uri="{FF2B5EF4-FFF2-40B4-BE49-F238E27FC236}">
                <a16:creationId xmlns:a16="http://schemas.microsoft.com/office/drawing/2014/main" id="{3C4516B2-67F6-1E34-D5EB-7A79E2AB621C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PT"/>
              <a:t>27/09/2024</a:t>
            </a:r>
          </a:p>
        </p:txBody>
      </p:sp>
      <p:sp>
        <p:nvSpPr>
          <p:cNvPr id="9" name="Marcador de Posição do Rodapé 4">
            <a:extLst>
              <a:ext uri="{FF2B5EF4-FFF2-40B4-BE49-F238E27FC236}">
                <a16:creationId xmlns:a16="http://schemas.microsoft.com/office/drawing/2014/main" id="{A9F91652-004F-45A2-23B8-5C7C51196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PT"/>
              <a:t>António Rebelo de Sousa</a:t>
            </a:r>
          </a:p>
        </p:txBody>
      </p:sp>
      <p:sp>
        <p:nvSpPr>
          <p:cNvPr id="93186" name="Rectangle 2">
            <a:extLst>
              <a:ext uri="{FF2B5EF4-FFF2-40B4-BE49-F238E27FC236}">
                <a16:creationId xmlns:a16="http://schemas.microsoft.com/office/drawing/2014/main" id="{FE703BF7-88EB-BDBD-6C73-52A349BA1F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altLang="pt-PT"/>
              <a:t>HUMAN SECURITY</a:t>
            </a:r>
            <a:endParaRPr lang="en-US" altLang="pt-PT"/>
          </a:p>
        </p:txBody>
      </p:sp>
      <p:sp>
        <p:nvSpPr>
          <p:cNvPr id="7177" name="Text Box 7">
            <a:extLst>
              <a:ext uri="{FF2B5EF4-FFF2-40B4-BE49-F238E27FC236}">
                <a16:creationId xmlns:a16="http://schemas.microsoft.com/office/drawing/2014/main" id="{44000748-1D85-4C93-6946-4F1084CF29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13750" y="6270625"/>
            <a:ext cx="3095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pt-PT" altLang="pt-PT"/>
              <a:t>2</a:t>
            </a:r>
          </a:p>
        </p:txBody>
      </p:sp>
      <p:sp>
        <p:nvSpPr>
          <p:cNvPr id="7185" name="Rectangle 17">
            <a:extLst>
              <a:ext uri="{FF2B5EF4-FFF2-40B4-BE49-F238E27FC236}">
                <a16:creationId xmlns:a16="http://schemas.microsoft.com/office/drawing/2014/main" id="{9481940B-3203-76AE-96AD-287FEAFFC3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3775" y="1755775"/>
            <a:ext cx="2251075" cy="51752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l">
              <a:spcBef>
                <a:spcPct val="0"/>
              </a:spcBef>
            </a:pPr>
            <a:r>
              <a:rPr lang="en-US" altLang="pt-PT" sz="1200"/>
              <a:t>Basic Income for individuals and their families.</a:t>
            </a:r>
          </a:p>
        </p:txBody>
      </p:sp>
      <p:sp>
        <p:nvSpPr>
          <p:cNvPr id="7187" name="Rectangle 19">
            <a:extLst>
              <a:ext uri="{FF2B5EF4-FFF2-40B4-BE49-F238E27FC236}">
                <a16:creationId xmlns:a16="http://schemas.microsoft.com/office/drawing/2014/main" id="{DA348FC9-B6DB-5166-8DDA-F480E347EB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8600" y="1749425"/>
            <a:ext cx="2251075" cy="51752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l">
              <a:spcBef>
                <a:spcPct val="0"/>
              </a:spcBef>
            </a:pPr>
            <a:r>
              <a:rPr lang="en-US" altLang="pt-PT" sz="1200"/>
              <a:t>Protection from physical violence.</a:t>
            </a:r>
          </a:p>
        </p:txBody>
      </p:sp>
      <p:sp>
        <p:nvSpPr>
          <p:cNvPr id="7189" name="Rectangle 21">
            <a:extLst>
              <a:ext uri="{FF2B5EF4-FFF2-40B4-BE49-F238E27FC236}">
                <a16:creationId xmlns:a16="http://schemas.microsoft.com/office/drawing/2014/main" id="{16979C25-89F2-2FB5-90DA-81F1D82768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3775" y="2371725"/>
            <a:ext cx="2251075" cy="51752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l">
              <a:spcBef>
                <a:spcPct val="0"/>
              </a:spcBef>
            </a:pPr>
            <a:r>
              <a:rPr lang="en-US" altLang="pt-PT" sz="1200"/>
              <a:t>Access to basic food.</a:t>
            </a:r>
          </a:p>
        </p:txBody>
      </p:sp>
      <p:sp>
        <p:nvSpPr>
          <p:cNvPr id="7191" name="Rectangle 23">
            <a:extLst>
              <a:ext uri="{FF2B5EF4-FFF2-40B4-BE49-F238E27FC236}">
                <a16:creationId xmlns:a16="http://schemas.microsoft.com/office/drawing/2014/main" id="{C61950DC-9762-2D25-0EB9-2D855F48EC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8600" y="2357438"/>
            <a:ext cx="2251075" cy="51752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l">
              <a:spcBef>
                <a:spcPct val="0"/>
              </a:spcBef>
            </a:pPr>
            <a:r>
              <a:rPr lang="en-US" altLang="pt-PT" sz="1000"/>
              <a:t>Protection from loss of traditional relationships and values.</a:t>
            </a:r>
          </a:p>
        </p:txBody>
      </p:sp>
      <p:sp>
        <p:nvSpPr>
          <p:cNvPr id="7193" name="Rectangle 25">
            <a:extLst>
              <a:ext uri="{FF2B5EF4-FFF2-40B4-BE49-F238E27FC236}">
                <a16:creationId xmlns:a16="http://schemas.microsoft.com/office/drawing/2014/main" id="{57EF8D94-93D7-6B35-239A-CFBC9FDDE9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3775" y="2987675"/>
            <a:ext cx="2251075" cy="51752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l">
              <a:spcBef>
                <a:spcPct val="0"/>
              </a:spcBef>
            </a:pPr>
            <a:r>
              <a:rPr lang="en-US" altLang="pt-PT" sz="1200"/>
              <a:t>Protection from diseases and unhealthy lifestyles.</a:t>
            </a:r>
          </a:p>
        </p:txBody>
      </p:sp>
      <p:sp>
        <p:nvSpPr>
          <p:cNvPr id="7195" name="Rectangle 27">
            <a:extLst>
              <a:ext uri="{FF2B5EF4-FFF2-40B4-BE49-F238E27FC236}">
                <a16:creationId xmlns:a16="http://schemas.microsoft.com/office/drawing/2014/main" id="{C5815373-FD19-0A71-7A5B-187D5C4850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8600" y="2965450"/>
            <a:ext cx="2251075" cy="51752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l">
              <a:spcBef>
                <a:spcPct val="0"/>
              </a:spcBef>
            </a:pPr>
            <a:r>
              <a:rPr lang="en-US" altLang="pt-PT" sz="1200"/>
              <a:t>Human rights.</a:t>
            </a:r>
          </a:p>
        </p:txBody>
      </p:sp>
      <p:sp>
        <p:nvSpPr>
          <p:cNvPr id="7197" name="Rectangle 29">
            <a:extLst>
              <a:ext uri="{FF2B5EF4-FFF2-40B4-BE49-F238E27FC236}">
                <a16:creationId xmlns:a16="http://schemas.microsoft.com/office/drawing/2014/main" id="{E18CE67E-6118-06DC-BA26-455D2062C6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3775" y="3603625"/>
            <a:ext cx="2251075" cy="51752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l">
              <a:spcBef>
                <a:spcPct val="0"/>
              </a:spcBef>
            </a:pPr>
            <a:r>
              <a:rPr lang="en-US" altLang="pt-PT" sz="1200"/>
              <a:t>Protection from pollution and global warming.</a:t>
            </a:r>
          </a:p>
        </p:txBody>
      </p:sp>
      <p:sp>
        <p:nvSpPr>
          <p:cNvPr id="7199" name="Rectangle 31">
            <a:extLst>
              <a:ext uri="{FF2B5EF4-FFF2-40B4-BE49-F238E27FC236}">
                <a16:creationId xmlns:a16="http://schemas.microsoft.com/office/drawing/2014/main" id="{228914C2-0E64-2B16-1335-7312EAC12E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8600" y="3603625"/>
            <a:ext cx="2251075" cy="51752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l">
              <a:spcBef>
                <a:spcPct val="0"/>
              </a:spcBef>
            </a:pPr>
            <a:r>
              <a:rPr lang="en-US" altLang="pt-PT" sz="1000"/>
              <a:t>STATE'S ABILITY TO DEFEND ITSELF AGAINST EXTERNAL</a:t>
            </a:r>
          </a:p>
          <a:p>
            <a:pPr algn="l">
              <a:spcBef>
                <a:spcPct val="0"/>
              </a:spcBef>
            </a:pPr>
            <a:r>
              <a:rPr lang="en-US" altLang="pt-PT" sz="1000"/>
              <a:t>THREATS.</a:t>
            </a:r>
          </a:p>
        </p:txBody>
      </p:sp>
      <p:grpSp>
        <p:nvGrpSpPr>
          <p:cNvPr id="7216" name="Group 48">
            <a:extLst>
              <a:ext uri="{FF2B5EF4-FFF2-40B4-BE49-F238E27FC236}">
                <a16:creationId xmlns:a16="http://schemas.microsoft.com/office/drawing/2014/main" id="{6F2E6B35-50B9-DA34-44B9-774B971A3C20}"/>
              </a:ext>
            </a:extLst>
          </p:cNvPr>
          <p:cNvGrpSpPr>
            <a:grpSpLocks/>
          </p:cNvGrpSpPr>
          <p:nvPr/>
        </p:nvGrpSpPr>
        <p:grpSpPr bwMode="auto">
          <a:xfrm>
            <a:off x="350838" y="2987675"/>
            <a:ext cx="1912937" cy="517525"/>
            <a:chOff x="223" y="2179"/>
            <a:chExt cx="1205" cy="404"/>
          </a:xfrm>
        </p:grpSpPr>
        <p:sp>
          <p:nvSpPr>
            <p:cNvPr id="7192" name="Rectangle 24">
              <a:extLst>
                <a:ext uri="{FF2B5EF4-FFF2-40B4-BE49-F238E27FC236}">
                  <a16:creationId xmlns:a16="http://schemas.microsoft.com/office/drawing/2014/main" id="{4C2F7114-25CE-9A5B-5AB9-723D4AA326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" y="2179"/>
              <a:ext cx="1110" cy="4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pt-PT" altLang="pt-PT" sz="1600"/>
                <a:t>HEALTH</a:t>
              </a:r>
              <a:endParaRPr lang="en-US" altLang="pt-PT" sz="1600"/>
            </a:p>
          </p:txBody>
        </p:sp>
        <p:sp>
          <p:nvSpPr>
            <p:cNvPr id="7200" name="AutoShape 32">
              <a:extLst>
                <a:ext uri="{FF2B5EF4-FFF2-40B4-BE49-F238E27FC236}">
                  <a16:creationId xmlns:a16="http://schemas.microsoft.com/office/drawing/2014/main" id="{05D52464-3F94-0886-19C6-A4A0A5885AE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1179" y="2333"/>
              <a:ext cx="404" cy="95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</p:grpSp>
      <p:grpSp>
        <p:nvGrpSpPr>
          <p:cNvPr id="7215" name="Group 47">
            <a:extLst>
              <a:ext uri="{FF2B5EF4-FFF2-40B4-BE49-F238E27FC236}">
                <a16:creationId xmlns:a16="http://schemas.microsoft.com/office/drawing/2014/main" id="{1691F29E-79E8-1510-F617-9C7E1D9C7A3F}"/>
              </a:ext>
            </a:extLst>
          </p:cNvPr>
          <p:cNvGrpSpPr>
            <a:grpSpLocks/>
          </p:cNvGrpSpPr>
          <p:nvPr/>
        </p:nvGrpSpPr>
        <p:grpSpPr bwMode="auto">
          <a:xfrm>
            <a:off x="350838" y="2371725"/>
            <a:ext cx="1912937" cy="517525"/>
            <a:chOff x="223" y="1708"/>
            <a:chExt cx="1205" cy="404"/>
          </a:xfrm>
        </p:grpSpPr>
        <p:sp>
          <p:nvSpPr>
            <p:cNvPr id="7188" name="Rectangle 20">
              <a:extLst>
                <a:ext uri="{FF2B5EF4-FFF2-40B4-BE49-F238E27FC236}">
                  <a16:creationId xmlns:a16="http://schemas.microsoft.com/office/drawing/2014/main" id="{6ABD1587-A5E6-E7E8-5F50-7D30DDDA95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" y="1708"/>
              <a:ext cx="1110" cy="4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pt-PT" altLang="pt-PT" sz="1600"/>
                <a:t>FOOD</a:t>
              </a:r>
              <a:endParaRPr lang="en-US" altLang="pt-PT" sz="1600"/>
            </a:p>
          </p:txBody>
        </p:sp>
        <p:sp>
          <p:nvSpPr>
            <p:cNvPr id="7201" name="AutoShape 33">
              <a:extLst>
                <a:ext uri="{FF2B5EF4-FFF2-40B4-BE49-F238E27FC236}">
                  <a16:creationId xmlns:a16="http://schemas.microsoft.com/office/drawing/2014/main" id="{5424FE07-7199-153F-7BBE-B7A9DAC2A07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1179" y="1862"/>
              <a:ext cx="404" cy="95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</p:grpSp>
      <p:grpSp>
        <p:nvGrpSpPr>
          <p:cNvPr id="7214" name="Group 46">
            <a:extLst>
              <a:ext uri="{FF2B5EF4-FFF2-40B4-BE49-F238E27FC236}">
                <a16:creationId xmlns:a16="http://schemas.microsoft.com/office/drawing/2014/main" id="{3F0BEBBE-DCBF-E84E-8F0D-9337669079F2}"/>
              </a:ext>
            </a:extLst>
          </p:cNvPr>
          <p:cNvGrpSpPr>
            <a:grpSpLocks/>
          </p:cNvGrpSpPr>
          <p:nvPr/>
        </p:nvGrpSpPr>
        <p:grpSpPr bwMode="auto">
          <a:xfrm>
            <a:off x="350838" y="1755775"/>
            <a:ext cx="1912937" cy="517525"/>
            <a:chOff x="223" y="1237"/>
            <a:chExt cx="1205" cy="404"/>
          </a:xfrm>
        </p:grpSpPr>
        <p:sp>
          <p:nvSpPr>
            <p:cNvPr id="7183" name="Rectangle 15">
              <a:extLst>
                <a:ext uri="{FF2B5EF4-FFF2-40B4-BE49-F238E27FC236}">
                  <a16:creationId xmlns:a16="http://schemas.microsoft.com/office/drawing/2014/main" id="{A9B1B381-7E88-1F89-BC5B-60180C93E1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" y="1237"/>
              <a:ext cx="1110" cy="4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pt-PT" altLang="pt-PT" sz="1600"/>
                <a:t>ECONOMIC</a:t>
              </a:r>
              <a:endParaRPr lang="en-US" altLang="pt-PT" sz="1600"/>
            </a:p>
          </p:txBody>
        </p:sp>
        <p:sp>
          <p:nvSpPr>
            <p:cNvPr id="7202" name="AutoShape 34">
              <a:extLst>
                <a:ext uri="{FF2B5EF4-FFF2-40B4-BE49-F238E27FC236}">
                  <a16:creationId xmlns:a16="http://schemas.microsoft.com/office/drawing/2014/main" id="{DCC24E61-F393-628A-8947-E915CC52D03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1179" y="1391"/>
              <a:ext cx="404" cy="95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</p:grpSp>
      <p:grpSp>
        <p:nvGrpSpPr>
          <p:cNvPr id="7217" name="Group 49">
            <a:extLst>
              <a:ext uri="{FF2B5EF4-FFF2-40B4-BE49-F238E27FC236}">
                <a16:creationId xmlns:a16="http://schemas.microsoft.com/office/drawing/2014/main" id="{6A6CE62E-7E88-E848-F68D-C95FACEF3C40}"/>
              </a:ext>
            </a:extLst>
          </p:cNvPr>
          <p:cNvGrpSpPr>
            <a:grpSpLocks/>
          </p:cNvGrpSpPr>
          <p:nvPr/>
        </p:nvGrpSpPr>
        <p:grpSpPr bwMode="auto">
          <a:xfrm>
            <a:off x="350838" y="3603625"/>
            <a:ext cx="1912937" cy="517525"/>
            <a:chOff x="223" y="2650"/>
            <a:chExt cx="1205" cy="404"/>
          </a:xfrm>
        </p:grpSpPr>
        <p:sp>
          <p:nvSpPr>
            <p:cNvPr id="7196" name="Rectangle 28">
              <a:extLst>
                <a:ext uri="{FF2B5EF4-FFF2-40B4-BE49-F238E27FC236}">
                  <a16:creationId xmlns:a16="http://schemas.microsoft.com/office/drawing/2014/main" id="{E1AA2EFC-90C8-8DF3-207D-BFC2630582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" y="2650"/>
              <a:ext cx="1110" cy="4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pt-PT" altLang="pt-PT" sz="1600"/>
                <a:t>ENVIRONMENTAL</a:t>
              </a:r>
              <a:endParaRPr lang="en-US" altLang="pt-PT" sz="1600"/>
            </a:p>
          </p:txBody>
        </p:sp>
        <p:sp>
          <p:nvSpPr>
            <p:cNvPr id="7203" name="AutoShape 35">
              <a:extLst>
                <a:ext uri="{FF2B5EF4-FFF2-40B4-BE49-F238E27FC236}">
                  <a16:creationId xmlns:a16="http://schemas.microsoft.com/office/drawing/2014/main" id="{9A40F225-F4AE-969C-E7AB-4020274E5D2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1179" y="2804"/>
              <a:ext cx="404" cy="95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</p:grpSp>
      <p:grpSp>
        <p:nvGrpSpPr>
          <p:cNvPr id="7218" name="Group 50">
            <a:extLst>
              <a:ext uri="{FF2B5EF4-FFF2-40B4-BE49-F238E27FC236}">
                <a16:creationId xmlns:a16="http://schemas.microsoft.com/office/drawing/2014/main" id="{CD8B10E8-BB04-6B1E-5292-0C1CC57BE854}"/>
              </a:ext>
            </a:extLst>
          </p:cNvPr>
          <p:cNvGrpSpPr>
            <a:grpSpLocks/>
          </p:cNvGrpSpPr>
          <p:nvPr/>
        </p:nvGrpSpPr>
        <p:grpSpPr bwMode="auto">
          <a:xfrm>
            <a:off x="4665663" y="3603625"/>
            <a:ext cx="1912937" cy="517525"/>
            <a:chOff x="2944" y="2650"/>
            <a:chExt cx="1205" cy="404"/>
          </a:xfrm>
        </p:grpSpPr>
        <p:sp>
          <p:nvSpPr>
            <p:cNvPr id="7198" name="Rectangle 30">
              <a:extLst>
                <a:ext uri="{FF2B5EF4-FFF2-40B4-BE49-F238E27FC236}">
                  <a16:creationId xmlns:a16="http://schemas.microsoft.com/office/drawing/2014/main" id="{BD188250-A09F-1D2B-2F1E-8B9B9B14F6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44" y="2650"/>
              <a:ext cx="1110" cy="4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pt-PT" altLang="pt-PT" sz="1600"/>
                <a:t>TRADITIONAL</a:t>
              </a:r>
              <a:endParaRPr lang="en-US" altLang="pt-PT" sz="1600"/>
            </a:p>
          </p:txBody>
        </p:sp>
        <p:sp>
          <p:nvSpPr>
            <p:cNvPr id="7204" name="AutoShape 36">
              <a:extLst>
                <a:ext uri="{FF2B5EF4-FFF2-40B4-BE49-F238E27FC236}">
                  <a16:creationId xmlns:a16="http://schemas.microsoft.com/office/drawing/2014/main" id="{D49543E5-9621-E6C4-6828-D412396C866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3900" y="2804"/>
              <a:ext cx="404" cy="95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</p:grpSp>
      <p:grpSp>
        <p:nvGrpSpPr>
          <p:cNvPr id="7219" name="Group 51">
            <a:extLst>
              <a:ext uri="{FF2B5EF4-FFF2-40B4-BE49-F238E27FC236}">
                <a16:creationId xmlns:a16="http://schemas.microsoft.com/office/drawing/2014/main" id="{5F12BEAC-FE68-1204-999D-D7385A1C531F}"/>
              </a:ext>
            </a:extLst>
          </p:cNvPr>
          <p:cNvGrpSpPr>
            <a:grpSpLocks/>
          </p:cNvGrpSpPr>
          <p:nvPr/>
        </p:nvGrpSpPr>
        <p:grpSpPr bwMode="auto">
          <a:xfrm>
            <a:off x="4665663" y="2965450"/>
            <a:ext cx="1912937" cy="517525"/>
            <a:chOff x="2944" y="2179"/>
            <a:chExt cx="1205" cy="404"/>
          </a:xfrm>
        </p:grpSpPr>
        <p:sp>
          <p:nvSpPr>
            <p:cNvPr id="7194" name="Rectangle 26">
              <a:extLst>
                <a:ext uri="{FF2B5EF4-FFF2-40B4-BE49-F238E27FC236}">
                  <a16:creationId xmlns:a16="http://schemas.microsoft.com/office/drawing/2014/main" id="{D38FB599-5439-D9C0-0049-47285C9211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44" y="2179"/>
              <a:ext cx="1110" cy="4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pt-PT" altLang="pt-PT" sz="1600"/>
                <a:t>POLITICAL</a:t>
              </a:r>
              <a:endParaRPr lang="en-US" altLang="pt-PT" sz="1600"/>
            </a:p>
          </p:txBody>
        </p:sp>
        <p:sp>
          <p:nvSpPr>
            <p:cNvPr id="7205" name="AutoShape 37">
              <a:extLst>
                <a:ext uri="{FF2B5EF4-FFF2-40B4-BE49-F238E27FC236}">
                  <a16:creationId xmlns:a16="http://schemas.microsoft.com/office/drawing/2014/main" id="{8B09A987-D56B-1365-8790-93B5A280110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3900" y="2333"/>
              <a:ext cx="404" cy="95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</p:grpSp>
      <p:grpSp>
        <p:nvGrpSpPr>
          <p:cNvPr id="7220" name="Group 52">
            <a:extLst>
              <a:ext uri="{FF2B5EF4-FFF2-40B4-BE49-F238E27FC236}">
                <a16:creationId xmlns:a16="http://schemas.microsoft.com/office/drawing/2014/main" id="{E5A96979-ABD6-6C1D-F2E7-CD1F5D209783}"/>
              </a:ext>
            </a:extLst>
          </p:cNvPr>
          <p:cNvGrpSpPr>
            <a:grpSpLocks/>
          </p:cNvGrpSpPr>
          <p:nvPr/>
        </p:nvGrpSpPr>
        <p:grpSpPr bwMode="auto">
          <a:xfrm>
            <a:off x="4665663" y="2357438"/>
            <a:ext cx="1912937" cy="517525"/>
            <a:chOff x="2944" y="1708"/>
            <a:chExt cx="1205" cy="404"/>
          </a:xfrm>
        </p:grpSpPr>
        <p:sp>
          <p:nvSpPr>
            <p:cNvPr id="7190" name="Rectangle 22">
              <a:extLst>
                <a:ext uri="{FF2B5EF4-FFF2-40B4-BE49-F238E27FC236}">
                  <a16:creationId xmlns:a16="http://schemas.microsoft.com/office/drawing/2014/main" id="{289DEC19-78BF-E6E2-ACC1-8719B4DA18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44" y="1708"/>
              <a:ext cx="1110" cy="4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pt-PT" altLang="pt-PT" sz="1600"/>
                <a:t>COMMUNITY</a:t>
              </a:r>
              <a:endParaRPr lang="en-US" altLang="pt-PT" sz="1600"/>
            </a:p>
          </p:txBody>
        </p:sp>
        <p:sp>
          <p:nvSpPr>
            <p:cNvPr id="7206" name="AutoShape 38">
              <a:extLst>
                <a:ext uri="{FF2B5EF4-FFF2-40B4-BE49-F238E27FC236}">
                  <a16:creationId xmlns:a16="http://schemas.microsoft.com/office/drawing/2014/main" id="{511FA624-86E7-6A7E-113F-985631D74A1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3900" y="1862"/>
              <a:ext cx="404" cy="95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</p:grpSp>
      <p:grpSp>
        <p:nvGrpSpPr>
          <p:cNvPr id="7221" name="Group 53">
            <a:extLst>
              <a:ext uri="{FF2B5EF4-FFF2-40B4-BE49-F238E27FC236}">
                <a16:creationId xmlns:a16="http://schemas.microsoft.com/office/drawing/2014/main" id="{89151094-ADB9-EB70-C536-D3C7B779B017}"/>
              </a:ext>
            </a:extLst>
          </p:cNvPr>
          <p:cNvGrpSpPr>
            <a:grpSpLocks/>
          </p:cNvGrpSpPr>
          <p:nvPr/>
        </p:nvGrpSpPr>
        <p:grpSpPr bwMode="auto">
          <a:xfrm>
            <a:off x="4665663" y="1749425"/>
            <a:ext cx="1912937" cy="517525"/>
            <a:chOff x="2944" y="1237"/>
            <a:chExt cx="1205" cy="404"/>
          </a:xfrm>
        </p:grpSpPr>
        <p:sp>
          <p:nvSpPr>
            <p:cNvPr id="7186" name="Rectangle 18">
              <a:extLst>
                <a:ext uri="{FF2B5EF4-FFF2-40B4-BE49-F238E27FC236}">
                  <a16:creationId xmlns:a16="http://schemas.microsoft.com/office/drawing/2014/main" id="{8220C7B1-636F-95A2-ADE8-C3654CB3E5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44" y="1237"/>
              <a:ext cx="1110" cy="4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pt-PT" altLang="pt-PT" sz="1600"/>
                <a:t>PERSONAL</a:t>
              </a:r>
              <a:endParaRPr lang="en-US" altLang="pt-PT" sz="1600"/>
            </a:p>
          </p:txBody>
        </p:sp>
        <p:sp>
          <p:nvSpPr>
            <p:cNvPr id="7207" name="AutoShape 39">
              <a:extLst>
                <a:ext uri="{FF2B5EF4-FFF2-40B4-BE49-F238E27FC236}">
                  <a16:creationId xmlns:a16="http://schemas.microsoft.com/office/drawing/2014/main" id="{7FE7ACB7-C2C6-76C1-135F-3C00F4EACC0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3900" y="1391"/>
              <a:ext cx="404" cy="95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</p:grpSp>
      <p:sp>
        <p:nvSpPr>
          <p:cNvPr id="7208" name="AutoShape 40">
            <a:extLst>
              <a:ext uri="{FF2B5EF4-FFF2-40B4-BE49-F238E27FC236}">
                <a16:creationId xmlns:a16="http://schemas.microsoft.com/office/drawing/2014/main" id="{866E6566-3C22-E235-FA78-D516F1C5F089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6578600" y="4117975"/>
            <a:ext cx="1082675" cy="150813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7209" name="AutoShape 41">
            <a:extLst>
              <a:ext uri="{FF2B5EF4-FFF2-40B4-BE49-F238E27FC236}">
                <a16:creationId xmlns:a16="http://schemas.microsoft.com/office/drawing/2014/main" id="{E70CBBB1-B4B7-641B-B405-07CD23B4106A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7747000" y="4117975"/>
            <a:ext cx="1082675" cy="150813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7210" name="Rectangle 42">
            <a:extLst>
              <a:ext uri="{FF2B5EF4-FFF2-40B4-BE49-F238E27FC236}">
                <a16:creationId xmlns:a16="http://schemas.microsoft.com/office/drawing/2014/main" id="{5BFD8321-262B-15D3-E7C8-ADCE216A57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8600" y="4268788"/>
            <a:ext cx="1082675" cy="36512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0"/>
              </a:spcBef>
            </a:pPr>
            <a:r>
              <a:rPr lang="pt-PT" altLang="pt-PT" sz="1000"/>
              <a:t>SOFT DEFENCE</a:t>
            </a:r>
            <a:endParaRPr lang="en-US" altLang="pt-PT" sz="1000"/>
          </a:p>
        </p:txBody>
      </p:sp>
      <p:sp>
        <p:nvSpPr>
          <p:cNvPr id="7213" name="Rectangle 45">
            <a:extLst>
              <a:ext uri="{FF2B5EF4-FFF2-40B4-BE49-F238E27FC236}">
                <a16:creationId xmlns:a16="http://schemas.microsoft.com/office/drawing/2014/main" id="{838B9140-25CC-C9D0-422F-64798D98D6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7000" y="4268788"/>
            <a:ext cx="1082675" cy="36512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0"/>
              </a:spcBef>
            </a:pPr>
            <a:r>
              <a:rPr lang="pt-PT" altLang="pt-PT" sz="1000"/>
              <a:t>HARD DEFENCE</a:t>
            </a:r>
            <a:endParaRPr lang="en-US" altLang="pt-PT" sz="1000"/>
          </a:p>
        </p:txBody>
      </p:sp>
      <p:sp>
        <p:nvSpPr>
          <p:cNvPr id="7224" name="AutoShape 56">
            <a:extLst>
              <a:ext uri="{FF2B5EF4-FFF2-40B4-BE49-F238E27FC236}">
                <a16:creationId xmlns:a16="http://schemas.microsoft.com/office/drawing/2014/main" id="{6F02783D-DA62-FCCC-AF2C-ACA85C136E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0575" y="4937125"/>
            <a:ext cx="5064125" cy="549275"/>
          </a:xfrm>
          <a:prstGeom prst="downArrowCallout">
            <a:avLst>
              <a:gd name="adj1" fmla="val 228869"/>
              <a:gd name="adj2" fmla="val 454879"/>
              <a:gd name="adj3" fmla="val 33236"/>
              <a:gd name="adj4" fmla="val 66667"/>
            </a:avLst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0"/>
              </a:spcBef>
            </a:pPr>
            <a:r>
              <a:rPr lang="pt-PT" altLang="pt-PT" b="1">
                <a:effectLst>
                  <a:outerShdw blurRad="38100" dist="38100" dir="2700000" algn="tl">
                    <a:srgbClr val="000000"/>
                  </a:outerShdw>
                </a:effectLst>
              </a:rPr>
              <a:t>WELL-BEING</a:t>
            </a:r>
            <a:endParaRPr lang="en-US" altLang="pt-PT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225" name="Rectangle 57">
            <a:extLst>
              <a:ext uri="{FF2B5EF4-FFF2-40B4-BE49-F238E27FC236}">
                <a16:creationId xmlns:a16="http://schemas.microsoft.com/office/drawing/2014/main" id="{F7E85BEF-B3F9-67D2-6DAB-BE7D6FE235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0575" y="5486400"/>
            <a:ext cx="5064125" cy="495300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0"/>
              </a:spcBef>
            </a:pPr>
            <a:r>
              <a:rPr lang="pt-PT" altLang="pt-PT" b="1" u="sng">
                <a:effectLst>
                  <a:outerShdw blurRad="38100" dist="38100" dir="2700000" algn="tl">
                    <a:srgbClr val="000000"/>
                  </a:outerShdw>
                </a:effectLst>
              </a:rPr>
              <a:t>THE THREE WELFARE DIAMONDS</a:t>
            </a:r>
            <a:endParaRPr lang="en-US" altLang="pt-PT" b="1" u="sng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Posição da Data 3">
            <a:extLst>
              <a:ext uri="{FF2B5EF4-FFF2-40B4-BE49-F238E27FC236}">
                <a16:creationId xmlns:a16="http://schemas.microsoft.com/office/drawing/2014/main" id="{CF1A2C71-D1C1-3F45-6CB1-D43FA2D064EE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PT"/>
              <a:t>27/09/2024</a:t>
            </a:r>
          </a:p>
        </p:txBody>
      </p:sp>
      <p:sp>
        <p:nvSpPr>
          <p:cNvPr id="6" name="Marcador de Posição do Rodapé 4">
            <a:extLst>
              <a:ext uri="{FF2B5EF4-FFF2-40B4-BE49-F238E27FC236}">
                <a16:creationId xmlns:a16="http://schemas.microsoft.com/office/drawing/2014/main" id="{021AFB56-4496-1B26-BEF8-BA37BC983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PT"/>
              <a:t>António Rebelo de Sousa</a:t>
            </a:r>
          </a:p>
        </p:txBody>
      </p:sp>
      <p:sp>
        <p:nvSpPr>
          <p:cNvPr id="52226" name="Rectangle 2">
            <a:extLst>
              <a:ext uri="{FF2B5EF4-FFF2-40B4-BE49-F238E27FC236}">
                <a16:creationId xmlns:a16="http://schemas.microsoft.com/office/drawing/2014/main" id="{37C8EA58-84DB-8CC7-81CD-47C3D8DF18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pt-PT"/>
          </a:p>
        </p:txBody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715ED0AC-A6A2-E7AF-FADD-96C4428ED7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pt-PT"/>
          </a:p>
        </p:txBody>
      </p:sp>
      <p:sp>
        <p:nvSpPr>
          <p:cNvPr id="8198" name="Rectangle 4">
            <a:extLst>
              <a:ext uri="{FF2B5EF4-FFF2-40B4-BE49-F238E27FC236}">
                <a16:creationId xmlns:a16="http://schemas.microsoft.com/office/drawing/2014/main" id="{8942EDE8-34AA-8578-B8DD-20BBDE461C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7950" y="-171450"/>
            <a:ext cx="9720263" cy="7345363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pt-PT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35" name="Rectangle 119">
            <a:extLst>
              <a:ext uri="{FF2B5EF4-FFF2-40B4-BE49-F238E27FC236}">
                <a16:creationId xmlns:a16="http://schemas.microsoft.com/office/drawing/2014/main" id="{494F82E4-7DD4-B940-B70C-5F9FC42F61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700" y="5053013"/>
            <a:ext cx="8078788" cy="274637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pt-PT"/>
          </a:p>
        </p:txBody>
      </p:sp>
      <p:sp>
        <p:nvSpPr>
          <p:cNvPr id="9324" name="AutoShape 108">
            <a:extLst>
              <a:ext uri="{FF2B5EF4-FFF2-40B4-BE49-F238E27FC236}">
                <a16:creationId xmlns:a16="http://schemas.microsoft.com/office/drawing/2014/main" id="{D624E622-7123-973C-238C-DD83CFE5F3C8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3186113" y="2081213"/>
            <a:ext cx="2789237" cy="2917825"/>
          </a:xfrm>
          <a:prstGeom prst="leftRightArrowCallout">
            <a:avLst>
              <a:gd name="adj1" fmla="val 104610"/>
              <a:gd name="adj2" fmla="val 52305"/>
              <a:gd name="adj3" fmla="val 12972"/>
              <a:gd name="adj4" fmla="val 50000"/>
            </a:avLst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9327" name="AutoShape 111">
            <a:extLst>
              <a:ext uri="{FF2B5EF4-FFF2-40B4-BE49-F238E27FC236}">
                <a16:creationId xmlns:a16="http://schemas.microsoft.com/office/drawing/2014/main" id="{0790D2E3-F1E8-FF11-D976-371EB01B4F0C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5976938" y="2081213"/>
            <a:ext cx="2622550" cy="2917825"/>
          </a:xfrm>
          <a:prstGeom prst="homePlate">
            <a:avLst>
              <a:gd name="adj" fmla="val 15134"/>
            </a:avLst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9328" name="AutoShape 112">
            <a:extLst>
              <a:ext uri="{FF2B5EF4-FFF2-40B4-BE49-F238E27FC236}">
                <a16:creationId xmlns:a16="http://schemas.microsoft.com/office/drawing/2014/main" id="{5939C9B9-9212-D236-34CA-D05EFCFFBE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700" y="2081213"/>
            <a:ext cx="2657475" cy="2917825"/>
          </a:xfrm>
          <a:prstGeom prst="homePlate">
            <a:avLst>
              <a:gd name="adj" fmla="val 12463"/>
            </a:avLst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64" name="Marcador de Posição da Data 3">
            <a:extLst>
              <a:ext uri="{FF2B5EF4-FFF2-40B4-BE49-F238E27FC236}">
                <a16:creationId xmlns:a16="http://schemas.microsoft.com/office/drawing/2014/main" id="{6B04B65A-8E78-1D0E-204A-B3BE214514D3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PT"/>
              <a:t>27/09/2024</a:t>
            </a:r>
          </a:p>
        </p:txBody>
      </p:sp>
      <p:sp>
        <p:nvSpPr>
          <p:cNvPr id="65" name="Marcador de Posição do Rodapé 4">
            <a:extLst>
              <a:ext uri="{FF2B5EF4-FFF2-40B4-BE49-F238E27FC236}">
                <a16:creationId xmlns:a16="http://schemas.microsoft.com/office/drawing/2014/main" id="{6E6C53E5-5A5E-0DBD-994D-9DA8796FB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PT"/>
              <a:t>António Rebelo de Sousa</a:t>
            </a:r>
          </a:p>
        </p:txBody>
      </p:sp>
      <p:sp>
        <p:nvSpPr>
          <p:cNvPr id="9279" name="Text Box 89">
            <a:extLst>
              <a:ext uri="{FF2B5EF4-FFF2-40B4-BE49-F238E27FC236}">
                <a16:creationId xmlns:a16="http://schemas.microsoft.com/office/drawing/2014/main" id="{8477A859-F1A6-E759-11FB-3ECD9627F3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13750" y="6270625"/>
            <a:ext cx="3095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pt-PT" altLang="pt-PT"/>
              <a:t>3</a:t>
            </a:r>
          </a:p>
        </p:txBody>
      </p:sp>
      <p:sp>
        <p:nvSpPr>
          <p:cNvPr id="9307" name="Rectangle 91">
            <a:extLst>
              <a:ext uri="{FF2B5EF4-FFF2-40B4-BE49-F238E27FC236}">
                <a16:creationId xmlns:a16="http://schemas.microsoft.com/office/drawing/2014/main" id="{B2DE0AED-8BA3-3B51-4372-3CAA515829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altLang="pt-PT"/>
              <a:t>THE THREE WELFARE DIAMONDS</a:t>
            </a:r>
            <a:endParaRPr lang="en-US" altLang="pt-PT"/>
          </a:p>
        </p:txBody>
      </p:sp>
      <p:sp>
        <p:nvSpPr>
          <p:cNvPr id="9283" name="AutoShape 67">
            <a:extLst>
              <a:ext uri="{FF2B5EF4-FFF2-40B4-BE49-F238E27FC236}">
                <a16:creationId xmlns:a16="http://schemas.microsoft.com/office/drawing/2014/main" id="{7A346B35-3D80-7707-3CC5-E2BA34DEE7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9963" y="2825750"/>
            <a:ext cx="1598612" cy="1382713"/>
          </a:xfrm>
          <a:prstGeom prst="hexagon">
            <a:avLst>
              <a:gd name="adj" fmla="val 28904"/>
              <a:gd name="vf" fmla="val 115470"/>
            </a:avLst>
          </a:prstGeom>
          <a:solidFill>
            <a:srgbClr val="99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0"/>
              </a:spcBef>
            </a:pPr>
            <a:r>
              <a:rPr lang="pt-PT" altLang="pt-PT" sz="1000"/>
              <a:t>INTERNATIONALIZATION</a:t>
            </a:r>
          </a:p>
          <a:p>
            <a:pPr>
              <a:spcBef>
                <a:spcPct val="0"/>
              </a:spcBef>
            </a:pPr>
            <a:r>
              <a:rPr lang="pt-PT" altLang="pt-PT" sz="1000" b="1"/>
              <a:t>[STATE]</a:t>
            </a:r>
            <a:endParaRPr lang="en-US" altLang="pt-PT" sz="1000" b="1"/>
          </a:p>
        </p:txBody>
      </p:sp>
      <p:sp>
        <p:nvSpPr>
          <p:cNvPr id="9284" name="Text Box 68">
            <a:extLst>
              <a:ext uri="{FF2B5EF4-FFF2-40B4-BE49-F238E27FC236}">
                <a16:creationId xmlns:a16="http://schemas.microsoft.com/office/drawing/2014/main" id="{2A41E55D-C5FD-8DD0-7C06-491873A118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3500" y="2590800"/>
            <a:ext cx="862013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pt-PT" altLang="pt-PT" sz="800" b="1">
                <a:solidFill>
                  <a:srgbClr val="4D4D4D"/>
                </a:solidFill>
              </a:rPr>
              <a:t>CONFIDENCE</a:t>
            </a:r>
            <a:endParaRPr lang="en-US" altLang="pt-PT" sz="800" b="1">
              <a:solidFill>
                <a:srgbClr val="4D4D4D"/>
              </a:solidFill>
            </a:endParaRPr>
          </a:p>
        </p:txBody>
      </p:sp>
      <p:sp>
        <p:nvSpPr>
          <p:cNvPr id="9285" name="Rectangle 69">
            <a:extLst>
              <a:ext uri="{FF2B5EF4-FFF2-40B4-BE49-F238E27FC236}">
                <a16:creationId xmlns:a16="http://schemas.microsoft.com/office/drawing/2014/main" id="{D527B69C-8765-5E24-84BA-AE989FAC1510}"/>
              </a:ext>
            </a:extLst>
          </p:cNvPr>
          <p:cNvSpPr>
            <a:spLocks noChangeArrowheads="1"/>
          </p:cNvSpPr>
          <p:nvPr/>
        </p:nvSpPr>
        <p:spPr bwMode="auto">
          <a:xfrm rot="3600000">
            <a:off x="1922462" y="3019426"/>
            <a:ext cx="1122363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pt-PT" altLang="pt-PT" sz="800" b="1">
                <a:solidFill>
                  <a:srgbClr val="4D4D4D"/>
                </a:solidFill>
              </a:rPr>
              <a:t>MODERNISATION </a:t>
            </a:r>
          </a:p>
        </p:txBody>
      </p:sp>
      <p:sp>
        <p:nvSpPr>
          <p:cNvPr id="9286" name="Rectangle 70">
            <a:extLst>
              <a:ext uri="{FF2B5EF4-FFF2-40B4-BE49-F238E27FC236}">
                <a16:creationId xmlns:a16="http://schemas.microsoft.com/office/drawing/2014/main" id="{5F0235AA-F66C-86AF-5FA5-31B07B722FEF}"/>
              </a:ext>
            </a:extLst>
          </p:cNvPr>
          <p:cNvSpPr>
            <a:spLocks noChangeArrowheads="1"/>
          </p:cNvSpPr>
          <p:nvPr/>
        </p:nvSpPr>
        <p:spPr bwMode="auto">
          <a:xfrm rot="-3600000">
            <a:off x="2093119" y="3845719"/>
            <a:ext cx="74930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pt-PT" altLang="pt-PT" sz="800" b="1">
                <a:solidFill>
                  <a:srgbClr val="4D4D4D"/>
                </a:solidFill>
              </a:rPr>
              <a:t>TRAINING </a:t>
            </a:r>
          </a:p>
        </p:txBody>
      </p:sp>
      <p:sp>
        <p:nvSpPr>
          <p:cNvPr id="9287" name="Rectangle 71">
            <a:extLst>
              <a:ext uri="{FF2B5EF4-FFF2-40B4-BE49-F238E27FC236}">
                <a16:creationId xmlns:a16="http://schemas.microsoft.com/office/drawing/2014/main" id="{B5B7C42F-BC92-C9E1-C474-A33DED73A6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3500" y="4230688"/>
            <a:ext cx="890588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pt-PT" altLang="pt-PT" sz="800" b="1">
                <a:solidFill>
                  <a:srgbClr val="4D4D4D"/>
                </a:solidFill>
              </a:rPr>
              <a:t>INVESTMENT </a:t>
            </a:r>
          </a:p>
        </p:txBody>
      </p:sp>
      <p:sp>
        <p:nvSpPr>
          <p:cNvPr id="9288" name="Rectangle 72">
            <a:extLst>
              <a:ext uri="{FF2B5EF4-FFF2-40B4-BE49-F238E27FC236}">
                <a16:creationId xmlns:a16="http://schemas.microsoft.com/office/drawing/2014/main" id="{F267E40C-B47F-A5EF-5A1D-DAA326557075}"/>
              </a:ext>
            </a:extLst>
          </p:cNvPr>
          <p:cNvSpPr>
            <a:spLocks noChangeArrowheads="1"/>
          </p:cNvSpPr>
          <p:nvPr/>
        </p:nvSpPr>
        <p:spPr bwMode="auto">
          <a:xfrm rot="3600000">
            <a:off x="675481" y="3817145"/>
            <a:ext cx="765175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pt-PT" altLang="pt-PT" sz="800" b="1">
                <a:solidFill>
                  <a:srgbClr val="4D4D4D"/>
                </a:solidFill>
              </a:rPr>
              <a:t>RESEARCH </a:t>
            </a:r>
          </a:p>
        </p:txBody>
      </p:sp>
      <p:sp>
        <p:nvSpPr>
          <p:cNvPr id="9289" name="Rectangle 73">
            <a:extLst>
              <a:ext uri="{FF2B5EF4-FFF2-40B4-BE49-F238E27FC236}">
                <a16:creationId xmlns:a16="http://schemas.microsoft.com/office/drawing/2014/main" id="{D4D86563-71F1-CD0B-9E08-F7B76C0062A6}"/>
              </a:ext>
            </a:extLst>
          </p:cNvPr>
          <p:cNvSpPr>
            <a:spLocks noChangeArrowheads="1"/>
          </p:cNvSpPr>
          <p:nvPr/>
        </p:nvSpPr>
        <p:spPr bwMode="auto">
          <a:xfrm rot="-3600000">
            <a:off x="491331" y="2897982"/>
            <a:ext cx="10239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pt-PT" altLang="pt-PT" sz="800" b="1">
                <a:solidFill>
                  <a:srgbClr val="4D4D4D"/>
                </a:solidFill>
              </a:rPr>
              <a:t>STRATEGIC</a:t>
            </a:r>
          </a:p>
          <a:p>
            <a:pPr eaLnBrk="0" hangingPunct="0">
              <a:spcBef>
                <a:spcPct val="0"/>
              </a:spcBef>
            </a:pPr>
            <a:r>
              <a:rPr lang="pt-PT" altLang="pt-PT" sz="800" b="1">
                <a:solidFill>
                  <a:srgbClr val="4D4D4D"/>
                </a:solidFill>
              </a:rPr>
              <a:t>PARTNERSHIPS </a:t>
            </a:r>
          </a:p>
        </p:txBody>
      </p:sp>
      <p:sp>
        <p:nvSpPr>
          <p:cNvPr id="9310" name="AutoShape 94">
            <a:extLst>
              <a:ext uri="{FF2B5EF4-FFF2-40B4-BE49-F238E27FC236}">
                <a16:creationId xmlns:a16="http://schemas.microsoft.com/office/drawing/2014/main" id="{43617979-A438-7B45-37CA-81CCE0BBD4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6663" y="2827338"/>
            <a:ext cx="1598612" cy="1382712"/>
          </a:xfrm>
          <a:prstGeom prst="hexagon">
            <a:avLst>
              <a:gd name="adj" fmla="val 28904"/>
              <a:gd name="vf" fmla="val 115470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0"/>
              </a:spcBef>
            </a:pPr>
            <a:r>
              <a:rPr lang="pt-PT" altLang="pt-PT" sz="1200" b="1"/>
              <a:t>WELL-BEING</a:t>
            </a:r>
          </a:p>
          <a:p>
            <a:pPr>
              <a:spcBef>
                <a:spcPct val="0"/>
              </a:spcBef>
            </a:pPr>
            <a:r>
              <a:rPr lang="pt-PT" altLang="pt-PT" sz="1000" b="1"/>
              <a:t>[CITIZEN]</a:t>
            </a:r>
            <a:endParaRPr lang="en-US" altLang="pt-PT" sz="1000" b="1"/>
          </a:p>
        </p:txBody>
      </p:sp>
      <p:sp>
        <p:nvSpPr>
          <p:cNvPr id="9311" name="Text Box 95">
            <a:extLst>
              <a:ext uri="{FF2B5EF4-FFF2-40B4-BE49-F238E27FC236}">
                <a16:creationId xmlns:a16="http://schemas.microsoft.com/office/drawing/2014/main" id="{1F4D1E25-C677-321D-CB29-C565B8D760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03688" y="2465388"/>
            <a:ext cx="9477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pt-PT" altLang="pt-PT" sz="800" b="1">
                <a:solidFill>
                  <a:srgbClr val="4D4D4D"/>
                </a:solidFill>
              </a:rPr>
              <a:t>DEVELOPMENT</a:t>
            </a:r>
          </a:p>
          <a:p>
            <a:pPr>
              <a:spcBef>
                <a:spcPct val="0"/>
              </a:spcBef>
            </a:pPr>
            <a:r>
              <a:rPr lang="pt-PT" altLang="pt-PT" sz="800" b="1">
                <a:solidFill>
                  <a:srgbClr val="4D4D4D"/>
                </a:solidFill>
              </a:rPr>
              <a:t>STANDARDS</a:t>
            </a:r>
            <a:endParaRPr lang="en-US" altLang="pt-PT" sz="800" b="1">
              <a:solidFill>
                <a:srgbClr val="4D4D4D"/>
              </a:solidFill>
            </a:endParaRPr>
          </a:p>
        </p:txBody>
      </p:sp>
      <p:sp>
        <p:nvSpPr>
          <p:cNvPr id="9312" name="Rectangle 96">
            <a:extLst>
              <a:ext uri="{FF2B5EF4-FFF2-40B4-BE49-F238E27FC236}">
                <a16:creationId xmlns:a16="http://schemas.microsoft.com/office/drawing/2014/main" id="{2430B5D0-0611-1DF6-FF13-70157FFF3D21}"/>
              </a:ext>
            </a:extLst>
          </p:cNvPr>
          <p:cNvSpPr>
            <a:spLocks noChangeArrowheads="1"/>
          </p:cNvSpPr>
          <p:nvPr/>
        </p:nvSpPr>
        <p:spPr bwMode="auto">
          <a:xfrm rot="3600000">
            <a:off x="4906169" y="2915444"/>
            <a:ext cx="8969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pt-PT" altLang="pt-PT" sz="800" b="1">
                <a:solidFill>
                  <a:srgbClr val="4D4D4D"/>
                </a:solidFill>
              </a:rPr>
              <a:t>GOOD</a:t>
            </a:r>
          </a:p>
          <a:p>
            <a:pPr eaLnBrk="0" hangingPunct="0">
              <a:spcBef>
                <a:spcPct val="0"/>
              </a:spcBef>
            </a:pPr>
            <a:r>
              <a:rPr lang="pt-PT" altLang="pt-PT" sz="800" b="1">
                <a:solidFill>
                  <a:srgbClr val="4D4D4D"/>
                </a:solidFill>
              </a:rPr>
              <a:t>GOVERNANCE</a:t>
            </a:r>
          </a:p>
        </p:txBody>
      </p:sp>
      <p:sp>
        <p:nvSpPr>
          <p:cNvPr id="9313" name="Rectangle 97">
            <a:extLst>
              <a:ext uri="{FF2B5EF4-FFF2-40B4-BE49-F238E27FC236}">
                <a16:creationId xmlns:a16="http://schemas.microsoft.com/office/drawing/2014/main" id="{88224B1D-82F5-C3B8-396B-F4AD73599BAD}"/>
              </a:ext>
            </a:extLst>
          </p:cNvPr>
          <p:cNvSpPr>
            <a:spLocks noChangeArrowheads="1"/>
          </p:cNvSpPr>
          <p:nvPr/>
        </p:nvSpPr>
        <p:spPr bwMode="auto">
          <a:xfrm rot="-3600000">
            <a:off x="4921250" y="3800475"/>
            <a:ext cx="863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pt-PT" altLang="pt-PT" sz="800" b="1">
                <a:solidFill>
                  <a:srgbClr val="4D4D4D"/>
                </a:solidFill>
              </a:rPr>
              <a:t>SOCIAL</a:t>
            </a:r>
          </a:p>
          <a:p>
            <a:pPr eaLnBrk="0" hangingPunct="0">
              <a:spcBef>
                <a:spcPct val="0"/>
              </a:spcBef>
            </a:pPr>
            <a:r>
              <a:rPr lang="pt-PT" altLang="pt-PT" sz="800" b="1">
                <a:solidFill>
                  <a:srgbClr val="4D4D4D"/>
                </a:solidFill>
              </a:rPr>
              <a:t>STRUCTURES</a:t>
            </a:r>
          </a:p>
        </p:txBody>
      </p:sp>
      <p:sp>
        <p:nvSpPr>
          <p:cNvPr id="9314" name="Rectangle 98">
            <a:extLst>
              <a:ext uri="{FF2B5EF4-FFF2-40B4-BE49-F238E27FC236}">
                <a16:creationId xmlns:a16="http://schemas.microsoft.com/office/drawing/2014/main" id="{7D6D01C9-CDB3-1E35-45D1-0D4A049E47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7975" y="4235450"/>
            <a:ext cx="9477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pt-PT" altLang="pt-PT" sz="800" b="1">
                <a:solidFill>
                  <a:srgbClr val="4D4D4D"/>
                </a:solidFill>
              </a:rPr>
              <a:t>DEVELOPMENT</a:t>
            </a:r>
          </a:p>
          <a:p>
            <a:pPr eaLnBrk="0" hangingPunct="0">
              <a:spcBef>
                <a:spcPct val="0"/>
              </a:spcBef>
            </a:pPr>
            <a:r>
              <a:rPr lang="pt-PT" altLang="pt-PT" sz="800" b="1">
                <a:solidFill>
                  <a:srgbClr val="4D4D4D"/>
                </a:solidFill>
              </a:rPr>
              <a:t>DYNAMICS</a:t>
            </a:r>
          </a:p>
        </p:txBody>
      </p:sp>
      <p:sp>
        <p:nvSpPr>
          <p:cNvPr id="9315" name="Rectangle 99">
            <a:extLst>
              <a:ext uri="{FF2B5EF4-FFF2-40B4-BE49-F238E27FC236}">
                <a16:creationId xmlns:a16="http://schemas.microsoft.com/office/drawing/2014/main" id="{2A714673-72CD-CDC2-360D-4E467B4CE44A}"/>
              </a:ext>
            </a:extLst>
          </p:cNvPr>
          <p:cNvSpPr>
            <a:spLocks noChangeArrowheads="1"/>
          </p:cNvSpPr>
          <p:nvPr/>
        </p:nvSpPr>
        <p:spPr bwMode="auto">
          <a:xfrm rot="3600000">
            <a:off x="3430587" y="3794126"/>
            <a:ext cx="7397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pt-PT" altLang="pt-PT" sz="800" b="1">
                <a:solidFill>
                  <a:srgbClr val="4D4D4D"/>
                </a:solidFill>
              </a:rPr>
              <a:t>SOCIAL</a:t>
            </a:r>
          </a:p>
          <a:p>
            <a:pPr eaLnBrk="0" hangingPunct="0">
              <a:spcBef>
                <a:spcPct val="0"/>
              </a:spcBef>
            </a:pPr>
            <a:r>
              <a:rPr lang="pt-PT" altLang="pt-PT" sz="800" b="1">
                <a:solidFill>
                  <a:srgbClr val="4D4D4D"/>
                </a:solidFill>
              </a:rPr>
              <a:t>MOBILITY </a:t>
            </a:r>
          </a:p>
        </p:txBody>
      </p:sp>
      <p:sp>
        <p:nvSpPr>
          <p:cNvPr id="9316" name="Rectangle 100">
            <a:extLst>
              <a:ext uri="{FF2B5EF4-FFF2-40B4-BE49-F238E27FC236}">
                <a16:creationId xmlns:a16="http://schemas.microsoft.com/office/drawing/2014/main" id="{8DAC3516-9664-0EC5-9E49-ED3052CFA3AE}"/>
              </a:ext>
            </a:extLst>
          </p:cNvPr>
          <p:cNvSpPr>
            <a:spLocks noChangeArrowheads="1"/>
          </p:cNvSpPr>
          <p:nvPr/>
        </p:nvSpPr>
        <p:spPr bwMode="auto">
          <a:xfrm rot="-3600000">
            <a:off x="3314700" y="2890838"/>
            <a:ext cx="10001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pt-PT" altLang="pt-PT" sz="800" b="1">
                <a:solidFill>
                  <a:srgbClr val="4D4D4D"/>
                </a:solidFill>
              </a:rPr>
              <a:t>PARTICIPATIVE</a:t>
            </a:r>
          </a:p>
          <a:p>
            <a:pPr eaLnBrk="0" hangingPunct="0">
              <a:spcBef>
                <a:spcPct val="0"/>
              </a:spcBef>
            </a:pPr>
            <a:r>
              <a:rPr lang="pt-PT" altLang="pt-PT" sz="800" b="1">
                <a:solidFill>
                  <a:srgbClr val="4D4D4D"/>
                </a:solidFill>
              </a:rPr>
              <a:t>STRUCTURES</a:t>
            </a:r>
          </a:p>
        </p:txBody>
      </p:sp>
      <p:sp>
        <p:nvSpPr>
          <p:cNvPr id="9317" name="AutoShape 101">
            <a:extLst>
              <a:ext uri="{FF2B5EF4-FFF2-40B4-BE49-F238E27FC236}">
                <a16:creationId xmlns:a16="http://schemas.microsoft.com/office/drawing/2014/main" id="{AADD6818-10BA-2CC8-8CA6-AFA698F35F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3363" y="2828925"/>
            <a:ext cx="1598612" cy="1382713"/>
          </a:xfrm>
          <a:prstGeom prst="hexagon">
            <a:avLst>
              <a:gd name="adj" fmla="val 28904"/>
              <a:gd name="vf" fmla="val 115470"/>
            </a:avLst>
          </a:prstGeom>
          <a:solidFill>
            <a:srgbClr val="33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0"/>
              </a:spcBef>
            </a:pPr>
            <a:r>
              <a:rPr lang="pt-PT" altLang="pt-PT" sz="1200" b="1"/>
              <a:t>COMPETITION</a:t>
            </a:r>
          </a:p>
          <a:p>
            <a:pPr>
              <a:spcBef>
                <a:spcPct val="0"/>
              </a:spcBef>
            </a:pPr>
            <a:r>
              <a:rPr lang="pt-PT" altLang="pt-PT" sz="1000" b="1"/>
              <a:t>[ENTERPRISE]</a:t>
            </a:r>
            <a:endParaRPr lang="en-US" altLang="pt-PT" sz="1000" b="1"/>
          </a:p>
        </p:txBody>
      </p:sp>
      <p:sp>
        <p:nvSpPr>
          <p:cNvPr id="9318" name="Text Box 102">
            <a:extLst>
              <a:ext uri="{FF2B5EF4-FFF2-40B4-BE49-F238E27FC236}">
                <a16:creationId xmlns:a16="http://schemas.microsoft.com/office/drawing/2014/main" id="{1B1B87EA-3558-A9B3-9BCD-0C36E59234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94500" y="2451100"/>
            <a:ext cx="11874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pt-PT" altLang="pt-PT" sz="800" b="1">
                <a:solidFill>
                  <a:srgbClr val="4D4D4D"/>
                </a:solidFill>
              </a:rPr>
              <a:t>ENTREPRENEURIAL</a:t>
            </a:r>
          </a:p>
          <a:p>
            <a:pPr>
              <a:spcBef>
                <a:spcPct val="0"/>
              </a:spcBef>
            </a:pPr>
            <a:r>
              <a:rPr lang="pt-PT" altLang="pt-PT" sz="800" b="1">
                <a:solidFill>
                  <a:srgbClr val="4D4D4D"/>
                </a:solidFill>
              </a:rPr>
              <a:t>ORGANIZATION</a:t>
            </a:r>
            <a:endParaRPr lang="en-US" altLang="pt-PT" sz="800" b="1">
              <a:solidFill>
                <a:srgbClr val="4D4D4D"/>
              </a:solidFill>
            </a:endParaRPr>
          </a:p>
        </p:txBody>
      </p:sp>
      <p:sp>
        <p:nvSpPr>
          <p:cNvPr id="9319" name="Rectangle 103">
            <a:extLst>
              <a:ext uri="{FF2B5EF4-FFF2-40B4-BE49-F238E27FC236}">
                <a16:creationId xmlns:a16="http://schemas.microsoft.com/office/drawing/2014/main" id="{B96F6BBD-C4E4-EFE8-B5B6-F7C035B6628E}"/>
              </a:ext>
            </a:extLst>
          </p:cNvPr>
          <p:cNvSpPr>
            <a:spLocks noChangeArrowheads="1"/>
          </p:cNvSpPr>
          <p:nvPr/>
        </p:nvSpPr>
        <p:spPr bwMode="auto">
          <a:xfrm rot="3600000">
            <a:off x="7890669" y="3023394"/>
            <a:ext cx="4127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pt-PT" altLang="pt-PT" sz="800" b="1">
                <a:solidFill>
                  <a:srgbClr val="4D4D4D"/>
                </a:solidFill>
              </a:rPr>
              <a:t>R&amp;D</a:t>
            </a:r>
          </a:p>
        </p:txBody>
      </p:sp>
      <p:sp>
        <p:nvSpPr>
          <p:cNvPr id="9320" name="Rectangle 104">
            <a:extLst>
              <a:ext uri="{FF2B5EF4-FFF2-40B4-BE49-F238E27FC236}">
                <a16:creationId xmlns:a16="http://schemas.microsoft.com/office/drawing/2014/main" id="{DEBB13E1-F8F5-25BA-DCF1-D4B31FA03F0F}"/>
              </a:ext>
            </a:extLst>
          </p:cNvPr>
          <p:cNvSpPr>
            <a:spLocks noChangeArrowheads="1"/>
          </p:cNvSpPr>
          <p:nvPr/>
        </p:nvSpPr>
        <p:spPr bwMode="auto">
          <a:xfrm rot="-3600000">
            <a:off x="7535862" y="3805238"/>
            <a:ext cx="12287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pt-PT" altLang="pt-PT" sz="800" b="1">
                <a:solidFill>
                  <a:srgbClr val="4D4D4D"/>
                </a:solidFill>
              </a:rPr>
              <a:t>ADAPTATION TO</a:t>
            </a:r>
          </a:p>
          <a:p>
            <a:pPr eaLnBrk="0" hangingPunct="0">
              <a:spcBef>
                <a:spcPct val="0"/>
              </a:spcBef>
            </a:pPr>
            <a:r>
              <a:rPr lang="pt-PT" altLang="pt-PT" sz="800" b="1">
                <a:solidFill>
                  <a:srgbClr val="4D4D4D"/>
                </a:solidFill>
              </a:rPr>
              <a:t>LOCAL CONDITIONS</a:t>
            </a:r>
          </a:p>
        </p:txBody>
      </p:sp>
      <p:sp>
        <p:nvSpPr>
          <p:cNvPr id="9321" name="Rectangle 105">
            <a:extLst>
              <a:ext uri="{FF2B5EF4-FFF2-40B4-BE49-F238E27FC236}">
                <a16:creationId xmlns:a16="http://schemas.microsoft.com/office/drawing/2014/main" id="{58674B08-C141-02B3-0BBA-6D2D88EB1B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6738" y="4237038"/>
            <a:ext cx="9572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pt-PT" altLang="pt-PT" sz="800" b="1">
                <a:solidFill>
                  <a:srgbClr val="4D4D4D"/>
                </a:solidFill>
              </a:rPr>
              <a:t>STRATEGIC</a:t>
            </a:r>
          </a:p>
          <a:p>
            <a:pPr eaLnBrk="0" hangingPunct="0">
              <a:spcBef>
                <a:spcPct val="0"/>
              </a:spcBef>
            </a:pPr>
            <a:r>
              <a:rPr lang="pt-PT" altLang="pt-PT" sz="800" b="1">
                <a:solidFill>
                  <a:srgbClr val="4D4D4D"/>
                </a:solidFill>
              </a:rPr>
              <a:t>PARTNERSHIP </a:t>
            </a:r>
          </a:p>
        </p:txBody>
      </p:sp>
      <p:sp>
        <p:nvSpPr>
          <p:cNvPr id="9322" name="Rectangle 106">
            <a:extLst>
              <a:ext uri="{FF2B5EF4-FFF2-40B4-BE49-F238E27FC236}">
                <a16:creationId xmlns:a16="http://schemas.microsoft.com/office/drawing/2014/main" id="{26579935-A376-21EA-D9D7-DBED0AA81FA6}"/>
              </a:ext>
            </a:extLst>
          </p:cNvPr>
          <p:cNvSpPr>
            <a:spLocks noChangeArrowheads="1"/>
          </p:cNvSpPr>
          <p:nvPr/>
        </p:nvSpPr>
        <p:spPr bwMode="auto">
          <a:xfrm rot="3600000">
            <a:off x="6092825" y="3803651"/>
            <a:ext cx="10191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pt-PT" altLang="pt-PT" sz="800" b="1">
                <a:solidFill>
                  <a:srgbClr val="4D4D4D"/>
                </a:solidFill>
              </a:rPr>
              <a:t>IMPLANTATION</a:t>
            </a:r>
          </a:p>
          <a:p>
            <a:pPr eaLnBrk="0" hangingPunct="0">
              <a:spcBef>
                <a:spcPct val="0"/>
              </a:spcBef>
            </a:pPr>
            <a:r>
              <a:rPr lang="pt-PT" altLang="pt-PT" sz="800" b="1">
                <a:solidFill>
                  <a:srgbClr val="4D4D4D"/>
                </a:solidFill>
              </a:rPr>
              <a:t>METHODOLOGY </a:t>
            </a:r>
          </a:p>
        </p:txBody>
      </p:sp>
      <p:sp>
        <p:nvSpPr>
          <p:cNvPr id="9323" name="Rectangle 107">
            <a:extLst>
              <a:ext uri="{FF2B5EF4-FFF2-40B4-BE49-F238E27FC236}">
                <a16:creationId xmlns:a16="http://schemas.microsoft.com/office/drawing/2014/main" id="{5486EF11-ABEC-1CD2-5908-FE992A1D7C63}"/>
              </a:ext>
            </a:extLst>
          </p:cNvPr>
          <p:cNvSpPr>
            <a:spLocks noChangeArrowheads="1"/>
          </p:cNvSpPr>
          <p:nvPr/>
        </p:nvSpPr>
        <p:spPr bwMode="auto">
          <a:xfrm rot="-3600000">
            <a:off x="6085681" y="2804319"/>
            <a:ext cx="936625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pt-PT" altLang="pt-PT" sz="800" b="1">
                <a:solidFill>
                  <a:srgbClr val="4D4D4D"/>
                </a:solidFill>
              </a:rPr>
              <a:t>PRODUCT AND</a:t>
            </a:r>
          </a:p>
          <a:p>
            <a:pPr eaLnBrk="0" hangingPunct="0">
              <a:spcBef>
                <a:spcPct val="0"/>
              </a:spcBef>
            </a:pPr>
            <a:r>
              <a:rPr lang="pt-PT" altLang="pt-PT" sz="800" b="1">
                <a:solidFill>
                  <a:srgbClr val="4D4D4D"/>
                </a:solidFill>
              </a:rPr>
              <a:t>SEGMENTED</a:t>
            </a:r>
          </a:p>
          <a:p>
            <a:pPr eaLnBrk="0" hangingPunct="0">
              <a:spcBef>
                <a:spcPct val="0"/>
              </a:spcBef>
            </a:pPr>
            <a:r>
              <a:rPr lang="pt-PT" altLang="pt-PT" sz="800" b="1">
                <a:solidFill>
                  <a:srgbClr val="4D4D4D"/>
                </a:solidFill>
              </a:rPr>
              <a:t>POLICIES </a:t>
            </a:r>
          </a:p>
        </p:txBody>
      </p:sp>
      <p:sp>
        <p:nvSpPr>
          <p:cNvPr id="9329" name="Text Box 113">
            <a:extLst>
              <a:ext uri="{FF2B5EF4-FFF2-40B4-BE49-F238E27FC236}">
                <a16:creationId xmlns:a16="http://schemas.microsoft.com/office/drawing/2014/main" id="{BAC0D6AB-B367-FE1F-330A-DC93E7DF8D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525" y="4578350"/>
            <a:ext cx="20637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pt-PT" altLang="pt-PT" sz="1000" b="1" u="sng">
                <a:solidFill>
                  <a:srgbClr val="CC0066"/>
                </a:solidFill>
              </a:rPr>
              <a:t>THE NEW</a:t>
            </a:r>
          </a:p>
          <a:p>
            <a:pPr>
              <a:spcBef>
                <a:spcPct val="0"/>
              </a:spcBef>
            </a:pPr>
            <a:r>
              <a:rPr lang="pt-PT" altLang="pt-PT" sz="1000" b="1" u="sng">
                <a:solidFill>
                  <a:srgbClr val="CC0066"/>
                </a:solidFill>
              </a:rPr>
              <a:t>MACROECONOMIC DIAMOND</a:t>
            </a:r>
            <a:endParaRPr lang="en-US" altLang="pt-PT" sz="1000" b="1" u="sng">
              <a:solidFill>
                <a:srgbClr val="CC0066"/>
              </a:solidFill>
            </a:endParaRPr>
          </a:p>
        </p:txBody>
      </p:sp>
      <p:sp>
        <p:nvSpPr>
          <p:cNvPr id="9330" name="Text Box 114">
            <a:extLst>
              <a:ext uri="{FF2B5EF4-FFF2-40B4-BE49-F238E27FC236}">
                <a16:creationId xmlns:a16="http://schemas.microsoft.com/office/drawing/2014/main" id="{93FA87C1-02DD-4395-16AC-F168A9CE79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1738" y="4579938"/>
            <a:ext cx="16541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pt-PT" altLang="pt-PT" sz="1000" b="1" u="sng">
                <a:solidFill>
                  <a:schemeClr val="accent1"/>
                </a:solidFill>
              </a:rPr>
              <a:t>THE ECONOMIC</a:t>
            </a:r>
          </a:p>
          <a:p>
            <a:pPr>
              <a:spcBef>
                <a:spcPct val="0"/>
              </a:spcBef>
            </a:pPr>
            <a:r>
              <a:rPr lang="pt-PT" altLang="pt-PT" sz="1000" b="1" u="sng">
                <a:solidFill>
                  <a:schemeClr val="accent1"/>
                </a:solidFill>
              </a:rPr>
              <a:t>RELATIVITY DIAMOND</a:t>
            </a:r>
            <a:endParaRPr lang="en-US" altLang="pt-PT" sz="1000" b="1" u="sng">
              <a:solidFill>
                <a:schemeClr val="accent1"/>
              </a:solidFill>
            </a:endParaRPr>
          </a:p>
        </p:txBody>
      </p:sp>
      <p:sp>
        <p:nvSpPr>
          <p:cNvPr id="9331" name="Text Box 115">
            <a:extLst>
              <a:ext uri="{FF2B5EF4-FFF2-40B4-BE49-F238E27FC236}">
                <a16:creationId xmlns:a16="http://schemas.microsoft.com/office/drawing/2014/main" id="{FACDB596-A6BB-9C6D-971F-C7D11E2BD6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1438" y="4578350"/>
            <a:ext cx="21351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pt-PT" altLang="pt-PT" sz="1000" b="1" u="sng">
                <a:solidFill>
                  <a:srgbClr val="0066FF"/>
                </a:solidFill>
              </a:rPr>
              <a:t>THE NEW</a:t>
            </a:r>
          </a:p>
          <a:p>
            <a:pPr>
              <a:spcBef>
                <a:spcPct val="0"/>
              </a:spcBef>
            </a:pPr>
            <a:r>
              <a:rPr lang="pt-PT" altLang="pt-PT" sz="1000" b="1" u="sng">
                <a:solidFill>
                  <a:srgbClr val="0066FF"/>
                </a:solidFill>
              </a:rPr>
              <a:t>ENTREPRENEURIAL DIAMOND</a:t>
            </a:r>
            <a:endParaRPr lang="en-US" altLang="pt-PT" sz="1000" b="1" u="sng">
              <a:solidFill>
                <a:srgbClr val="0066FF"/>
              </a:solidFill>
            </a:endParaRPr>
          </a:p>
        </p:txBody>
      </p:sp>
      <p:sp>
        <p:nvSpPr>
          <p:cNvPr id="9332" name="Text Box 116">
            <a:extLst>
              <a:ext uri="{FF2B5EF4-FFF2-40B4-BE49-F238E27FC236}">
                <a16:creationId xmlns:a16="http://schemas.microsoft.com/office/drawing/2014/main" id="{FDD3A143-F52B-ED68-0A7B-1E8EBBD73A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288" y="5065713"/>
            <a:ext cx="3595687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pt-PT" altLang="pt-PT" sz="800" b="1" u="sng">
                <a:solidFill>
                  <a:srgbClr val="4D4D4D"/>
                </a:solidFill>
              </a:rPr>
              <a:t>THE INCREASE OF THE NATURAL RATE OF UNEMPLOYMENT</a:t>
            </a:r>
            <a:endParaRPr lang="en-US" altLang="pt-PT" sz="800" b="1" u="sng">
              <a:solidFill>
                <a:srgbClr val="4D4D4D"/>
              </a:solidFill>
            </a:endParaRPr>
          </a:p>
        </p:txBody>
      </p:sp>
      <p:sp>
        <p:nvSpPr>
          <p:cNvPr id="9333" name="Text Box 117">
            <a:extLst>
              <a:ext uri="{FF2B5EF4-FFF2-40B4-BE49-F238E27FC236}">
                <a16:creationId xmlns:a16="http://schemas.microsoft.com/office/drawing/2014/main" id="{A6355FBF-3C02-4BE4-E149-96E181FDB2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3675" y="5068888"/>
            <a:ext cx="2217738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PT" altLang="pt-PT" sz="800" b="1" u="sng">
                <a:solidFill>
                  <a:srgbClr val="4D4D4D"/>
                </a:solidFill>
              </a:rPr>
              <a:t>SYSTEMIC PROBLEMS</a:t>
            </a:r>
            <a:endParaRPr lang="en-US" altLang="pt-PT" sz="800" b="1" u="sng">
              <a:solidFill>
                <a:srgbClr val="4D4D4D"/>
              </a:solidFill>
            </a:endParaRPr>
          </a:p>
        </p:txBody>
      </p:sp>
      <p:sp>
        <p:nvSpPr>
          <p:cNvPr id="9334" name="Text Box 118">
            <a:extLst>
              <a:ext uri="{FF2B5EF4-FFF2-40B4-BE49-F238E27FC236}">
                <a16:creationId xmlns:a16="http://schemas.microsoft.com/office/drawing/2014/main" id="{39E7C7E3-DB3D-641A-AA37-06BA3AE90E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1750" y="5065713"/>
            <a:ext cx="2217738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pt-PT" altLang="pt-PT" sz="800" b="1" u="sng">
                <a:solidFill>
                  <a:srgbClr val="4D4D4D"/>
                </a:solidFill>
              </a:rPr>
              <a:t>A NEW  MALTHUSIAN SYNDROME</a:t>
            </a:r>
            <a:endParaRPr lang="en-US" altLang="pt-PT" sz="800" b="1" u="sng">
              <a:solidFill>
                <a:srgbClr val="4D4D4D"/>
              </a:solidFill>
            </a:endParaRPr>
          </a:p>
        </p:txBody>
      </p:sp>
      <p:sp>
        <p:nvSpPr>
          <p:cNvPr id="9336" name="Rectangle 120">
            <a:extLst>
              <a:ext uri="{FF2B5EF4-FFF2-40B4-BE49-F238E27FC236}">
                <a16:creationId xmlns:a16="http://schemas.microsoft.com/office/drawing/2014/main" id="{8594AED8-A1CF-D50D-C8B6-90A36FF7A0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700" y="1758950"/>
            <a:ext cx="8078788" cy="274638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pt-PT"/>
          </a:p>
        </p:txBody>
      </p:sp>
      <p:sp>
        <p:nvSpPr>
          <p:cNvPr id="9337" name="Text Box 121">
            <a:extLst>
              <a:ext uri="{FF2B5EF4-FFF2-40B4-BE49-F238E27FC236}">
                <a16:creationId xmlns:a16="http://schemas.microsoft.com/office/drawing/2014/main" id="{0809ED34-E300-03BA-16E8-F81379C2F7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288" y="1771650"/>
            <a:ext cx="4065587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PT" altLang="pt-PT" sz="800" b="1" u="sng">
                <a:solidFill>
                  <a:srgbClr val="4D4D4D"/>
                </a:solidFill>
              </a:rPr>
              <a:t>III INDUSTRIAL REVOLUTION (DECADENCE)</a:t>
            </a:r>
            <a:endParaRPr lang="en-US" altLang="pt-PT" sz="800" b="1" u="sng">
              <a:solidFill>
                <a:srgbClr val="4D4D4D"/>
              </a:solidFill>
            </a:endParaRPr>
          </a:p>
        </p:txBody>
      </p:sp>
      <p:sp>
        <p:nvSpPr>
          <p:cNvPr id="9339" name="Text Box 123">
            <a:extLst>
              <a:ext uri="{FF2B5EF4-FFF2-40B4-BE49-F238E27FC236}">
                <a16:creationId xmlns:a16="http://schemas.microsoft.com/office/drawing/2014/main" id="{76618BF0-9DFA-E168-C4E8-C48B7291F5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7875" y="1771650"/>
            <a:ext cx="4011613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PT" altLang="pt-PT" sz="800" b="1" u="sng">
                <a:solidFill>
                  <a:srgbClr val="4D4D4D"/>
                </a:solidFill>
              </a:rPr>
              <a:t>IV INDUSTRIAL AND SERVICES  REVOLUTION [HEALTH; ENERGY]</a:t>
            </a:r>
            <a:endParaRPr lang="en-US" altLang="pt-PT" sz="800" b="1" u="sng">
              <a:solidFill>
                <a:srgbClr val="4D4D4D"/>
              </a:solidFill>
            </a:endParaRPr>
          </a:p>
        </p:txBody>
      </p:sp>
      <p:grpSp>
        <p:nvGrpSpPr>
          <p:cNvPr id="9344" name="Group 128">
            <a:extLst>
              <a:ext uri="{FF2B5EF4-FFF2-40B4-BE49-F238E27FC236}">
                <a16:creationId xmlns:a16="http://schemas.microsoft.com/office/drawing/2014/main" id="{6747186C-7A8A-9209-0691-30D71DCBBFB9}"/>
              </a:ext>
            </a:extLst>
          </p:cNvPr>
          <p:cNvGrpSpPr>
            <a:grpSpLocks/>
          </p:cNvGrpSpPr>
          <p:nvPr/>
        </p:nvGrpSpPr>
        <p:grpSpPr bwMode="auto">
          <a:xfrm>
            <a:off x="4003675" y="5429250"/>
            <a:ext cx="4148138" cy="749300"/>
            <a:chOff x="1677" y="3420"/>
            <a:chExt cx="2613" cy="472"/>
          </a:xfrm>
        </p:grpSpPr>
        <p:sp>
          <p:nvSpPr>
            <p:cNvPr id="9340" name="AutoShape 124">
              <a:extLst>
                <a:ext uri="{FF2B5EF4-FFF2-40B4-BE49-F238E27FC236}">
                  <a16:creationId xmlns:a16="http://schemas.microsoft.com/office/drawing/2014/main" id="{B12956CC-0845-0201-4A0F-9248750AC0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99" y="3577"/>
              <a:ext cx="1312" cy="238"/>
            </a:xfrm>
            <a:prstGeom prst="triangle">
              <a:avLst>
                <a:gd name="adj" fmla="val 50000"/>
              </a:avLst>
            </a:prstGeom>
            <a:noFill/>
            <a:ln w="50800" algn="ctr">
              <a:solidFill>
                <a:srgbClr val="333333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pt-PT"/>
            </a:p>
          </p:txBody>
        </p:sp>
        <p:sp>
          <p:nvSpPr>
            <p:cNvPr id="9341" name="Text Box 125">
              <a:extLst>
                <a:ext uri="{FF2B5EF4-FFF2-40B4-BE49-F238E27FC236}">
                  <a16:creationId xmlns:a16="http://schemas.microsoft.com/office/drawing/2014/main" id="{33A9A321-032C-7C8A-FC09-F16E69107B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84" y="3420"/>
              <a:ext cx="529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pt-PT" altLang="pt-PT" sz="1000" b="1">
                  <a:solidFill>
                    <a:srgbClr val="DDDDDD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[CITIZEN]</a:t>
              </a:r>
              <a:endParaRPr lang="en-US" altLang="pt-PT" sz="1000" b="1">
                <a:solidFill>
                  <a:srgbClr val="DDDDDD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9342" name="Text Box 126">
              <a:extLst>
                <a:ext uri="{FF2B5EF4-FFF2-40B4-BE49-F238E27FC236}">
                  <a16:creationId xmlns:a16="http://schemas.microsoft.com/office/drawing/2014/main" id="{9CEACA85-FC51-9A8B-D561-9B041FCE44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77" y="3738"/>
              <a:ext cx="4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pt-PT" altLang="pt-PT" sz="1000" b="1">
                  <a:solidFill>
                    <a:srgbClr val="DDDDDD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[STATE]</a:t>
              </a:r>
              <a:endParaRPr lang="en-US" altLang="pt-PT" sz="1000" b="1">
                <a:solidFill>
                  <a:srgbClr val="DDDDDD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9343" name="Text Box 127">
              <a:extLst>
                <a:ext uri="{FF2B5EF4-FFF2-40B4-BE49-F238E27FC236}">
                  <a16:creationId xmlns:a16="http://schemas.microsoft.com/office/drawing/2014/main" id="{EA593021-6C4A-8275-8637-BC21551CED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85" y="3738"/>
              <a:ext cx="70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pt-PT" altLang="pt-PT" sz="1000" b="1">
                  <a:solidFill>
                    <a:srgbClr val="DDDDDD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[ENTERPRISE]</a:t>
              </a:r>
              <a:endParaRPr lang="en-US" altLang="pt-PT" sz="1000" b="1">
                <a:solidFill>
                  <a:srgbClr val="DDDDDD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  <p:sp>
        <p:nvSpPr>
          <p:cNvPr id="9345" name="Text Box 129">
            <a:extLst>
              <a:ext uri="{FF2B5EF4-FFF2-40B4-BE49-F238E27FC236}">
                <a16:creationId xmlns:a16="http://schemas.microsoft.com/office/drawing/2014/main" id="{A5E547EE-705D-BA70-0796-3E9AE47E4B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0900" y="5661025"/>
            <a:ext cx="295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pt-PT" altLang="pt-PT" u="sng">
                <a:solidFill>
                  <a:srgbClr val="DDDDDD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VIRTUOUS TRIANGLE:</a:t>
            </a:r>
            <a:endParaRPr lang="en-US" altLang="pt-PT" u="sng">
              <a:solidFill>
                <a:srgbClr val="DDDDDD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Posição da Data 3">
            <a:extLst>
              <a:ext uri="{FF2B5EF4-FFF2-40B4-BE49-F238E27FC236}">
                <a16:creationId xmlns:a16="http://schemas.microsoft.com/office/drawing/2014/main" id="{80CE029C-B444-D29A-6124-26E6554A68D5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PT"/>
              <a:t>27/09/2024</a:t>
            </a:r>
          </a:p>
        </p:txBody>
      </p:sp>
      <p:sp>
        <p:nvSpPr>
          <p:cNvPr id="6" name="Marcador de Posição do Rodapé 4">
            <a:extLst>
              <a:ext uri="{FF2B5EF4-FFF2-40B4-BE49-F238E27FC236}">
                <a16:creationId xmlns:a16="http://schemas.microsoft.com/office/drawing/2014/main" id="{A5E6B5F6-478B-3937-731F-761923337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PT"/>
              <a:t>António Rebelo de Sousa</a:t>
            </a:r>
          </a:p>
        </p:txBody>
      </p:sp>
      <p:sp>
        <p:nvSpPr>
          <p:cNvPr id="56322" name="Rectangle 2">
            <a:extLst>
              <a:ext uri="{FF2B5EF4-FFF2-40B4-BE49-F238E27FC236}">
                <a16:creationId xmlns:a16="http://schemas.microsoft.com/office/drawing/2014/main" id="{83A68718-F272-E56B-43CE-CBFCFD3215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pt-PT"/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DD7C6552-9D9B-46B5-2422-4A4C6B89EC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pt-PT"/>
          </a:p>
        </p:txBody>
      </p:sp>
      <p:sp>
        <p:nvSpPr>
          <p:cNvPr id="10246" name="Rectangle 4">
            <a:extLst>
              <a:ext uri="{FF2B5EF4-FFF2-40B4-BE49-F238E27FC236}">
                <a16:creationId xmlns:a16="http://schemas.microsoft.com/office/drawing/2014/main" id="{ED7AD0C3-0D69-0AF7-9830-56357B8B85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7950" y="-171450"/>
            <a:ext cx="9720263" cy="7345363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pt-PT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31" name="Rectangle 67">
            <a:extLst>
              <a:ext uri="{FF2B5EF4-FFF2-40B4-BE49-F238E27FC236}">
                <a16:creationId xmlns:a16="http://schemas.microsoft.com/office/drawing/2014/main" id="{B22401D9-5E35-578C-F188-657C7901AA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79825" y="4784725"/>
            <a:ext cx="2994025" cy="1028700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pt-PT"/>
          </a:p>
        </p:txBody>
      </p:sp>
      <p:sp>
        <p:nvSpPr>
          <p:cNvPr id="11326" name="Rectangle 62">
            <a:extLst>
              <a:ext uri="{FF2B5EF4-FFF2-40B4-BE49-F238E27FC236}">
                <a16:creationId xmlns:a16="http://schemas.microsoft.com/office/drawing/2014/main" id="{83289A7D-A102-0625-F0BF-768D9A57FD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73475" y="2581275"/>
            <a:ext cx="3000375" cy="1673225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pt-PT"/>
          </a:p>
        </p:txBody>
      </p:sp>
      <p:sp>
        <p:nvSpPr>
          <p:cNvPr id="16" name="Marcador de Posição da Data 3">
            <a:extLst>
              <a:ext uri="{FF2B5EF4-FFF2-40B4-BE49-F238E27FC236}">
                <a16:creationId xmlns:a16="http://schemas.microsoft.com/office/drawing/2014/main" id="{85D0FBDD-428F-B49C-2FFD-9407989B943C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PT"/>
              <a:t>27/09/2024</a:t>
            </a:r>
          </a:p>
        </p:txBody>
      </p:sp>
      <p:sp>
        <p:nvSpPr>
          <p:cNvPr id="17" name="Marcador de Posição do Rodapé 4">
            <a:extLst>
              <a:ext uri="{FF2B5EF4-FFF2-40B4-BE49-F238E27FC236}">
                <a16:creationId xmlns:a16="http://schemas.microsoft.com/office/drawing/2014/main" id="{E6A2B5C9-2FFD-F2CD-2519-2E14A4DF1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PT"/>
              <a:t>António Rebelo de Sousa</a:t>
            </a:r>
          </a:p>
        </p:txBody>
      </p:sp>
      <p:sp>
        <p:nvSpPr>
          <p:cNvPr id="11279" name="Text Box 22">
            <a:extLst>
              <a:ext uri="{FF2B5EF4-FFF2-40B4-BE49-F238E27FC236}">
                <a16:creationId xmlns:a16="http://schemas.microsoft.com/office/drawing/2014/main" id="{20080E96-47E5-BE27-2BE9-7BA94BBE69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13750" y="6270625"/>
            <a:ext cx="3095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l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pt-PT" altLang="pt-PT"/>
              <a:t>4</a:t>
            </a:r>
          </a:p>
        </p:txBody>
      </p:sp>
      <p:sp>
        <p:nvSpPr>
          <p:cNvPr id="11288" name="Rectangle 24">
            <a:extLst>
              <a:ext uri="{FF2B5EF4-FFF2-40B4-BE49-F238E27FC236}">
                <a16:creationId xmlns:a16="http://schemas.microsoft.com/office/drawing/2014/main" id="{FA456EAC-FA56-EA5A-F70E-74E7D85813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altLang="pt-PT"/>
              <a:t>THE THREE WELFARE DIAMONDS</a:t>
            </a:r>
            <a:endParaRPr lang="en-US" altLang="pt-PT"/>
          </a:p>
        </p:txBody>
      </p:sp>
      <p:sp>
        <p:nvSpPr>
          <p:cNvPr id="11323" name="AutoShape 59">
            <a:extLst>
              <a:ext uri="{FF2B5EF4-FFF2-40B4-BE49-F238E27FC236}">
                <a16:creationId xmlns:a16="http://schemas.microsoft.com/office/drawing/2014/main" id="{06DDC258-7147-45D7-24DF-761F0D4AED24}"/>
              </a:ext>
            </a:extLst>
          </p:cNvPr>
          <p:cNvSpPr>
            <a:spLocks noChangeArrowheads="1"/>
          </p:cNvSpPr>
          <p:nvPr/>
        </p:nvSpPr>
        <p:spPr bwMode="auto">
          <a:xfrm rot="16200000" flipH="1">
            <a:off x="1973263" y="2832100"/>
            <a:ext cx="1957388" cy="1455737"/>
          </a:xfrm>
          <a:prstGeom prst="homePlate">
            <a:avLst>
              <a:gd name="adj" fmla="val 19391"/>
            </a:avLst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l"/>
            <a:r>
              <a:rPr lang="pt-PT" altLang="pt-PT" sz="1200" b="1">
                <a:effectLst>
                  <a:outerShdw blurRad="38100" dist="38100" dir="2700000" algn="tl">
                    <a:srgbClr val="000000"/>
                  </a:outerShdw>
                </a:effectLst>
              </a:rPr>
              <a:t>INTERVENTION</a:t>
            </a:r>
            <a:br>
              <a:rPr lang="pt-PT" altLang="pt-PT" sz="1200" b="1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pt-PT" altLang="pt-PT" sz="1200" b="1">
                <a:effectLst>
                  <a:outerShdw blurRad="38100" dist="38100" dir="2700000" algn="tl">
                    <a:srgbClr val="000000"/>
                  </a:outerShdw>
                </a:effectLst>
              </a:rPr>
              <a:t>AREAS</a:t>
            </a:r>
            <a:endParaRPr lang="en-US" altLang="pt-PT" sz="1200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325" name="AutoShape 61">
            <a:extLst>
              <a:ext uri="{FF2B5EF4-FFF2-40B4-BE49-F238E27FC236}">
                <a16:creationId xmlns:a16="http://schemas.microsoft.com/office/drawing/2014/main" id="{1B752A0D-641D-20AD-E38A-D799444FF0BC}"/>
              </a:ext>
            </a:extLst>
          </p:cNvPr>
          <p:cNvSpPr>
            <a:spLocks noChangeArrowheads="1"/>
          </p:cNvSpPr>
          <p:nvPr/>
        </p:nvSpPr>
        <p:spPr bwMode="auto">
          <a:xfrm rot="5400000" flipH="1" flipV="1">
            <a:off x="2314576" y="4448175"/>
            <a:ext cx="1274762" cy="1455737"/>
          </a:xfrm>
          <a:prstGeom prst="homePlate">
            <a:avLst>
              <a:gd name="adj" fmla="val 19056"/>
            </a:avLst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l"/>
            <a:r>
              <a:rPr lang="pt-PT" altLang="pt-PT" sz="1200" b="1">
                <a:effectLst>
                  <a:outerShdw blurRad="38100" dist="38100" dir="2700000" algn="tl">
                    <a:srgbClr val="000000"/>
                  </a:outerShdw>
                </a:effectLst>
              </a:rPr>
              <a:t>INTERVENTION</a:t>
            </a:r>
            <a:br>
              <a:rPr lang="pt-PT" altLang="pt-PT" sz="1200" b="1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pt-PT" altLang="pt-PT" sz="1200" b="1">
                <a:effectLst>
                  <a:outerShdw blurRad="38100" dist="38100" dir="2700000" algn="tl">
                    <a:srgbClr val="000000"/>
                  </a:outerShdw>
                </a:effectLst>
              </a:rPr>
              <a:t>LEVELS</a:t>
            </a:r>
            <a:endParaRPr lang="en-US" altLang="pt-PT" sz="1200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329" name="Text Box 65">
            <a:extLst>
              <a:ext uri="{FF2B5EF4-FFF2-40B4-BE49-F238E27FC236}">
                <a16:creationId xmlns:a16="http://schemas.microsoft.com/office/drawing/2014/main" id="{4F3C225B-5948-0F79-D9EE-5CC2A1EA14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9825" y="2690813"/>
            <a:ext cx="2892425" cy="145732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pt-PT" altLang="pt-PT" sz="900" b="1"/>
              <a:t>GOOD GOVERNANCE</a:t>
            </a:r>
          </a:p>
          <a:p>
            <a:pPr algn="l"/>
            <a:r>
              <a:rPr lang="pt-PT" altLang="pt-PT" sz="900" b="1"/>
              <a:t>STRONG AND INDEPENDENT JUDICIAL POWER</a:t>
            </a:r>
          </a:p>
          <a:p>
            <a:pPr algn="l"/>
            <a:r>
              <a:rPr lang="pt-PT" altLang="pt-PT" sz="900" b="1"/>
              <a:t>STRONG FINANCIAL SYSTEM</a:t>
            </a:r>
          </a:p>
          <a:p>
            <a:pPr algn="l"/>
            <a:r>
              <a:rPr lang="pt-PT" altLang="pt-PT" sz="900" b="1"/>
              <a:t>EDUCATION</a:t>
            </a:r>
          </a:p>
          <a:p>
            <a:pPr algn="l"/>
            <a:r>
              <a:rPr lang="pt-PT" altLang="pt-PT" sz="900" b="1"/>
              <a:t>HEALTH</a:t>
            </a:r>
          </a:p>
          <a:p>
            <a:pPr algn="l"/>
            <a:r>
              <a:rPr lang="pt-PT" altLang="pt-PT" sz="900" b="1"/>
              <a:t>FRAMEWORK INFRASTRUCTURES</a:t>
            </a:r>
          </a:p>
          <a:p>
            <a:pPr algn="l"/>
            <a:r>
              <a:rPr lang="pt-PT" altLang="pt-PT" sz="900" b="1"/>
              <a:t>ENVIRONMENT PROTECTION</a:t>
            </a:r>
            <a:endParaRPr lang="en-US" altLang="pt-PT" sz="900" b="1"/>
          </a:p>
        </p:txBody>
      </p:sp>
      <p:sp>
        <p:nvSpPr>
          <p:cNvPr id="11332" name="Text Box 68">
            <a:extLst>
              <a:ext uri="{FF2B5EF4-FFF2-40B4-BE49-F238E27FC236}">
                <a16:creationId xmlns:a16="http://schemas.microsoft.com/office/drawing/2014/main" id="{C268333E-64AA-12BF-8D9B-0735E8D29E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9825" y="4865688"/>
            <a:ext cx="2892425" cy="84296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pt-PT" altLang="pt-PT" sz="900" b="1"/>
              <a:t>DEBT NEGOTIATION</a:t>
            </a:r>
          </a:p>
          <a:p>
            <a:pPr algn="l"/>
            <a:r>
              <a:rPr lang="pt-PT" altLang="pt-PT" sz="900" b="1"/>
              <a:t>CONSISTENT MACROECONOMIC POLICY</a:t>
            </a:r>
          </a:p>
          <a:p>
            <a:pPr algn="l"/>
            <a:r>
              <a:rPr lang="pt-PT" altLang="pt-PT" sz="900" b="1"/>
              <a:t>STRUCTURAL ADJUSTMENT PROGRAM</a:t>
            </a:r>
          </a:p>
          <a:p>
            <a:pPr algn="l"/>
            <a:r>
              <a:rPr lang="pt-PT" altLang="pt-PT" sz="900" b="1"/>
              <a:t>INSTITUTIONAL REFORMS</a:t>
            </a:r>
            <a:endParaRPr lang="en-US" altLang="pt-PT" sz="900" b="1"/>
          </a:p>
        </p:txBody>
      </p:sp>
      <p:sp>
        <p:nvSpPr>
          <p:cNvPr id="13337" name="Rectangle 25">
            <a:extLst>
              <a:ext uri="{FF2B5EF4-FFF2-40B4-BE49-F238E27FC236}">
                <a16:creationId xmlns:a16="http://schemas.microsoft.com/office/drawing/2014/main" id="{1003257F-7FA7-0B44-01F0-F9E36CC164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749425"/>
            <a:ext cx="8229600" cy="382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pt-PT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CDF – COMPREHENSIVE DEVELOPMENT FRAMEWORK</a:t>
            </a:r>
            <a:endParaRPr lang="pt-PT" altLang="pt-PT" sz="24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ed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0</TotalTime>
  <Words>1023</Words>
  <Application>Microsoft Office PowerPoint</Application>
  <PresentationFormat>Apresentação no Ecrã (4:3)</PresentationFormat>
  <Paragraphs>300</Paragraphs>
  <Slides>23</Slides>
  <Notes>23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23</vt:i4>
      </vt:variant>
    </vt:vector>
  </HeadingPairs>
  <TitlesOfParts>
    <vt:vector size="28" baseType="lpstr">
      <vt:lpstr>Tahoma</vt:lpstr>
      <vt:lpstr>Arial</vt:lpstr>
      <vt:lpstr>Wingdings</vt:lpstr>
      <vt:lpstr>Times New Roman</vt:lpstr>
      <vt:lpstr>Textured</vt:lpstr>
      <vt:lpstr>CPLP: COOPERATION  AND HUMAN SECURITY</vt:lpstr>
      <vt:lpstr>Apresentação do PowerPoint</vt:lpstr>
      <vt:lpstr>HUMAN SECURITY</vt:lpstr>
      <vt:lpstr>Apresentação do PowerPoint</vt:lpstr>
      <vt:lpstr>HUMAN SECURITY</vt:lpstr>
      <vt:lpstr>Apresentação do PowerPoint</vt:lpstr>
      <vt:lpstr>THE THREE WELFARE DIAMONDS</vt:lpstr>
      <vt:lpstr>Apresentação do PowerPoint</vt:lpstr>
      <vt:lpstr>THE THREE WELFARE DIAMONDS</vt:lpstr>
      <vt:lpstr>Apresentação do PowerPoint</vt:lpstr>
      <vt:lpstr>THE THREE WELFARE DIAMONDS</vt:lpstr>
      <vt:lpstr>Apresentação do PowerPoint</vt:lpstr>
      <vt:lpstr>THE THREE WELFARE DIAMONDS</vt:lpstr>
      <vt:lpstr>Apresentação do PowerPoint</vt:lpstr>
      <vt:lpstr>OPPORTUNITIES AND PROBLEMS</vt:lpstr>
      <vt:lpstr>Apresentação do PowerPoint</vt:lpstr>
      <vt:lpstr>THE ROLE OF THE STATE</vt:lpstr>
      <vt:lpstr>Apresentação do PowerPoint</vt:lpstr>
      <vt:lpstr>SOLUTIONS</vt:lpstr>
      <vt:lpstr>Apresentação do PowerPoint</vt:lpstr>
      <vt:lpstr>Apresentação do PowerPoint</vt:lpstr>
      <vt:lpstr>Apresentação do PowerPoint</vt:lpstr>
      <vt:lpstr>OBRIGADO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CPLP: Cooperation and Human Security</dc:title>
  <dc:subject>para CPLP - 2024/09/27</dc:subject>
  <dc:creator>António Rebelo de Sousa</dc:creator>
  <cp:lastModifiedBy>Luís Faísco</cp:lastModifiedBy>
  <cp:revision>328</cp:revision>
  <dcterms:created xsi:type="dcterms:W3CDTF">2008-03-17T13:45:30Z</dcterms:created>
  <dcterms:modified xsi:type="dcterms:W3CDTF">2024-07-03T05:58:13Z</dcterms:modified>
</cp:coreProperties>
</file>