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4" r:id="rId6"/>
    <p:sldId id="276" r:id="rId7"/>
    <p:sldId id="266" r:id="rId8"/>
    <p:sldId id="272" r:id="rId9"/>
    <p:sldId id="27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01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D4101-57DD-4B08-BEBB-A76204B6AF2E}" type="doc">
      <dgm:prSet loTypeId="urn:microsoft.com/office/officeart/2005/8/layout/h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pt-PT"/>
        </a:p>
      </dgm:t>
    </dgm:pt>
    <dgm:pt modelId="{47AE3506-0F43-43CC-B3FE-B2B4AA95D6E3}">
      <dgm:prSet phldrT="[Text]"/>
      <dgm:spPr/>
      <dgm:t>
        <a:bodyPr/>
        <a:lstStyle/>
        <a:p>
          <a:r>
            <a:rPr lang="pt-PT" dirty="0" smtClean="0"/>
            <a:t>Intervenção</a:t>
          </a:r>
          <a:endParaRPr lang="pt-PT" dirty="0"/>
        </a:p>
      </dgm:t>
    </dgm:pt>
    <dgm:pt modelId="{64260120-F031-46E6-882B-1ED58F618225}" type="parTrans" cxnId="{730A19EA-EEFE-4A84-ADD8-479DA658AB18}">
      <dgm:prSet/>
      <dgm:spPr/>
      <dgm:t>
        <a:bodyPr/>
        <a:lstStyle/>
        <a:p>
          <a:endParaRPr lang="pt-PT"/>
        </a:p>
      </dgm:t>
    </dgm:pt>
    <dgm:pt modelId="{E5B1FB3F-12D7-42E2-83BC-74FE684E2AAF}" type="sibTrans" cxnId="{730A19EA-EEFE-4A84-ADD8-479DA658AB18}">
      <dgm:prSet/>
      <dgm:spPr/>
      <dgm:t>
        <a:bodyPr/>
        <a:lstStyle/>
        <a:p>
          <a:endParaRPr lang="pt-PT"/>
        </a:p>
      </dgm:t>
    </dgm:pt>
    <dgm:pt modelId="{5CDC29DB-947B-47D0-B124-AA0F667F979E}">
      <dgm:prSet phldrT="[Text]"/>
      <dgm:spPr/>
      <dgm:t>
        <a:bodyPr/>
        <a:lstStyle/>
        <a:p>
          <a:r>
            <a:rPr lang="pt-PT" dirty="0" smtClean="0"/>
            <a:t>Levantamento e diagnóstico</a:t>
          </a:r>
          <a:endParaRPr lang="pt-PT" dirty="0"/>
        </a:p>
      </dgm:t>
    </dgm:pt>
    <dgm:pt modelId="{016E715D-8498-4014-8138-8C7C0183A611}" type="parTrans" cxnId="{3767C9BA-7968-44C8-99A0-812B18F9ABAB}">
      <dgm:prSet/>
      <dgm:spPr/>
      <dgm:t>
        <a:bodyPr/>
        <a:lstStyle/>
        <a:p>
          <a:endParaRPr lang="pt-PT"/>
        </a:p>
      </dgm:t>
    </dgm:pt>
    <dgm:pt modelId="{7F209A85-D557-4302-B7DC-9EE88A90D5EB}" type="sibTrans" cxnId="{3767C9BA-7968-44C8-99A0-812B18F9ABAB}">
      <dgm:prSet/>
      <dgm:spPr/>
      <dgm:t>
        <a:bodyPr/>
        <a:lstStyle/>
        <a:p>
          <a:endParaRPr lang="pt-PT"/>
        </a:p>
      </dgm:t>
    </dgm:pt>
    <dgm:pt modelId="{40C90EE9-6D6A-4D06-B438-0D36BE663B1F}">
      <dgm:prSet phldrT="[Text]"/>
      <dgm:spPr/>
      <dgm:t>
        <a:bodyPr/>
        <a:lstStyle/>
        <a:p>
          <a:r>
            <a:rPr lang="pt-PT" dirty="0" smtClean="0"/>
            <a:t>Intervenção Técnica</a:t>
          </a:r>
          <a:endParaRPr lang="pt-PT" dirty="0"/>
        </a:p>
      </dgm:t>
    </dgm:pt>
    <dgm:pt modelId="{5BDB4ABB-5D0C-4CF5-A29D-EFEEE8B5371F}" type="parTrans" cxnId="{13F65B67-2926-4ACA-94A7-CF2BC1D5D3C3}">
      <dgm:prSet/>
      <dgm:spPr/>
      <dgm:t>
        <a:bodyPr/>
        <a:lstStyle/>
        <a:p>
          <a:endParaRPr lang="pt-PT"/>
        </a:p>
      </dgm:t>
    </dgm:pt>
    <dgm:pt modelId="{91350089-30DE-4B0B-95E7-5181716E28F0}" type="sibTrans" cxnId="{13F65B67-2926-4ACA-94A7-CF2BC1D5D3C3}">
      <dgm:prSet/>
      <dgm:spPr/>
      <dgm:t>
        <a:bodyPr/>
        <a:lstStyle/>
        <a:p>
          <a:endParaRPr lang="pt-PT"/>
        </a:p>
      </dgm:t>
    </dgm:pt>
    <dgm:pt modelId="{2103EBF5-CBED-4F27-9952-2C922299D4E2}">
      <dgm:prSet phldrT="[Text]"/>
      <dgm:spPr/>
      <dgm:t>
        <a:bodyPr/>
        <a:lstStyle/>
        <a:p>
          <a:r>
            <a:rPr lang="pt-PT" dirty="0" smtClean="0"/>
            <a:t>Manutenção</a:t>
          </a:r>
          <a:endParaRPr lang="pt-PT" dirty="0"/>
        </a:p>
      </dgm:t>
    </dgm:pt>
    <dgm:pt modelId="{E9627C00-0852-422D-B56E-0AB8DA3D8B98}" type="parTrans" cxnId="{643B4FAA-81E5-4AF5-B867-6860BEBC05B1}">
      <dgm:prSet/>
      <dgm:spPr/>
      <dgm:t>
        <a:bodyPr/>
        <a:lstStyle/>
        <a:p>
          <a:endParaRPr lang="pt-PT"/>
        </a:p>
      </dgm:t>
    </dgm:pt>
    <dgm:pt modelId="{C774BAD0-AF5F-4F11-B8C3-0291E0560B82}" type="sibTrans" cxnId="{643B4FAA-81E5-4AF5-B867-6860BEBC05B1}">
      <dgm:prSet/>
      <dgm:spPr/>
      <dgm:t>
        <a:bodyPr/>
        <a:lstStyle/>
        <a:p>
          <a:endParaRPr lang="pt-PT"/>
        </a:p>
      </dgm:t>
    </dgm:pt>
    <dgm:pt modelId="{BEA67681-37F0-4216-AD74-70008DF3FD56}">
      <dgm:prSet phldrT="[Text]"/>
      <dgm:spPr/>
      <dgm:t>
        <a:bodyPr/>
        <a:lstStyle/>
        <a:p>
          <a:r>
            <a:rPr lang="pt-PT" dirty="0" smtClean="0"/>
            <a:t>Programas de manutenção</a:t>
          </a:r>
          <a:endParaRPr lang="pt-PT" dirty="0"/>
        </a:p>
      </dgm:t>
    </dgm:pt>
    <dgm:pt modelId="{80C28634-17DE-49D7-AE39-90FCC0EE602E}" type="parTrans" cxnId="{C923DD5F-A9A8-4518-8140-74E3712D0FFA}">
      <dgm:prSet/>
      <dgm:spPr/>
      <dgm:t>
        <a:bodyPr/>
        <a:lstStyle/>
        <a:p>
          <a:endParaRPr lang="pt-PT"/>
        </a:p>
      </dgm:t>
    </dgm:pt>
    <dgm:pt modelId="{B3C8C004-47C3-473B-8892-ACED102517A4}" type="sibTrans" cxnId="{C923DD5F-A9A8-4518-8140-74E3712D0FFA}">
      <dgm:prSet/>
      <dgm:spPr/>
      <dgm:t>
        <a:bodyPr/>
        <a:lstStyle/>
        <a:p>
          <a:endParaRPr lang="pt-PT"/>
        </a:p>
      </dgm:t>
    </dgm:pt>
    <dgm:pt modelId="{ABEEBF9F-F51B-4D0B-93CB-ECA344AED28B}">
      <dgm:prSet phldrT="[Text]"/>
      <dgm:spPr/>
      <dgm:t>
        <a:bodyPr/>
        <a:lstStyle/>
        <a:p>
          <a:r>
            <a:rPr lang="pt-PT" dirty="0" smtClean="0"/>
            <a:t>Formação dos  técnicos/curadores</a:t>
          </a:r>
          <a:endParaRPr lang="pt-PT" dirty="0"/>
        </a:p>
      </dgm:t>
    </dgm:pt>
    <dgm:pt modelId="{D474A2BF-A964-474D-818D-FAF749004526}" type="parTrans" cxnId="{CCE1C756-52FC-427D-B36E-E4D0FC24348D}">
      <dgm:prSet/>
      <dgm:spPr/>
      <dgm:t>
        <a:bodyPr/>
        <a:lstStyle/>
        <a:p>
          <a:endParaRPr lang="pt-PT"/>
        </a:p>
      </dgm:t>
    </dgm:pt>
    <dgm:pt modelId="{AE072728-7A2A-4599-AD77-A7BB07C05943}" type="sibTrans" cxnId="{CCE1C756-52FC-427D-B36E-E4D0FC24348D}">
      <dgm:prSet/>
      <dgm:spPr/>
      <dgm:t>
        <a:bodyPr/>
        <a:lstStyle/>
        <a:p>
          <a:endParaRPr lang="pt-PT"/>
        </a:p>
      </dgm:t>
    </dgm:pt>
    <dgm:pt modelId="{F9C221AF-E210-4D72-9D88-9A08268FCC53}">
      <dgm:prSet phldrT="[Text]"/>
      <dgm:spPr/>
      <dgm:t>
        <a:bodyPr/>
        <a:lstStyle/>
        <a:p>
          <a:r>
            <a:rPr lang="pt-PT" dirty="0" smtClean="0"/>
            <a:t>Gestão e valorização</a:t>
          </a:r>
          <a:endParaRPr lang="pt-PT" dirty="0"/>
        </a:p>
      </dgm:t>
    </dgm:pt>
    <dgm:pt modelId="{648BF93B-84AD-49A4-A40B-A68727BFC39C}" type="parTrans" cxnId="{B13918F6-A7EA-4BAE-B153-6BBC47AD2938}">
      <dgm:prSet/>
      <dgm:spPr/>
      <dgm:t>
        <a:bodyPr/>
        <a:lstStyle/>
        <a:p>
          <a:endParaRPr lang="pt-PT"/>
        </a:p>
      </dgm:t>
    </dgm:pt>
    <dgm:pt modelId="{BC3806AB-8571-4BAB-AABC-87954D0053ED}" type="sibTrans" cxnId="{B13918F6-A7EA-4BAE-B153-6BBC47AD2938}">
      <dgm:prSet/>
      <dgm:spPr/>
      <dgm:t>
        <a:bodyPr/>
        <a:lstStyle/>
        <a:p>
          <a:endParaRPr lang="pt-PT"/>
        </a:p>
      </dgm:t>
    </dgm:pt>
    <dgm:pt modelId="{0B0AEF26-B0B8-4BBA-BB5B-E7A4BA0E9485}">
      <dgm:prSet phldrT="[Text]"/>
      <dgm:spPr/>
      <dgm:t>
        <a:bodyPr/>
        <a:lstStyle/>
        <a:p>
          <a:r>
            <a:rPr lang="pt-PT" dirty="0" smtClean="0"/>
            <a:t>Animação</a:t>
          </a:r>
          <a:endParaRPr lang="pt-PT" dirty="0"/>
        </a:p>
      </dgm:t>
    </dgm:pt>
    <dgm:pt modelId="{E4438308-5F9A-4D01-8E7D-D4F51974301C}" type="parTrans" cxnId="{42AB2C74-820D-4C59-80C8-C50B822BF64F}">
      <dgm:prSet/>
      <dgm:spPr/>
      <dgm:t>
        <a:bodyPr/>
        <a:lstStyle/>
        <a:p>
          <a:endParaRPr lang="pt-PT"/>
        </a:p>
      </dgm:t>
    </dgm:pt>
    <dgm:pt modelId="{87119780-9188-4480-ADB4-DFB93238F053}" type="sibTrans" cxnId="{42AB2C74-820D-4C59-80C8-C50B822BF64F}">
      <dgm:prSet/>
      <dgm:spPr/>
      <dgm:t>
        <a:bodyPr/>
        <a:lstStyle/>
        <a:p>
          <a:endParaRPr lang="pt-PT"/>
        </a:p>
      </dgm:t>
    </dgm:pt>
    <dgm:pt modelId="{99716649-7302-495E-B600-8DB0036850D7}">
      <dgm:prSet phldrT="[Text]"/>
      <dgm:spPr/>
      <dgm:t>
        <a:bodyPr/>
        <a:lstStyle/>
        <a:p>
          <a:r>
            <a:rPr lang="pt-PT" dirty="0" smtClean="0"/>
            <a:t>Marketing  e merchandising</a:t>
          </a:r>
          <a:endParaRPr lang="pt-PT" dirty="0"/>
        </a:p>
      </dgm:t>
    </dgm:pt>
    <dgm:pt modelId="{50DF9283-DEDF-425C-9447-7A275F0219AB}" type="parTrans" cxnId="{2552C743-76F6-464A-BC8C-31BEA6C8B79E}">
      <dgm:prSet/>
      <dgm:spPr/>
      <dgm:t>
        <a:bodyPr/>
        <a:lstStyle/>
        <a:p>
          <a:endParaRPr lang="pt-PT"/>
        </a:p>
      </dgm:t>
    </dgm:pt>
    <dgm:pt modelId="{FE3C4EEA-275F-4388-8ACE-3B2E01F16DA8}" type="sibTrans" cxnId="{2552C743-76F6-464A-BC8C-31BEA6C8B79E}">
      <dgm:prSet/>
      <dgm:spPr/>
      <dgm:t>
        <a:bodyPr/>
        <a:lstStyle/>
        <a:p>
          <a:endParaRPr lang="pt-PT"/>
        </a:p>
      </dgm:t>
    </dgm:pt>
    <dgm:pt modelId="{610C984D-9F7E-43CA-801D-6B097774028A}">
      <dgm:prSet phldrT="[Text]"/>
      <dgm:spPr/>
      <dgm:t>
        <a:bodyPr/>
        <a:lstStyle/>
        <a:p>
          <a:r>
            <a:rPr lang="pt-PT" dirty="0" smtClean="0"/>
            <a:t>Avaliação e acompanhamento da obra</a:t>
          </a:r>
          <a:endParaRPr lang="pt-PT" dirty="0"/>
        </a:p>
      </dgm:t>
    </dgm:pt>
    <dgm:pt modelId="{B39653B1-62CC-4BB8-9065-B86EA9157525}" type="parTrans" cxnId="{08420F2D-4316-44A6-AF05-C4DD38D5DBE4}">
      <dgm:prSet/>
      <dgm:spPr/>
      <dgm:t>
        <a:bodyPr/>
        <a:lstStyle/>
        <a:p>
          <a:endParaRPr lang="pt-PT"/>
        </a:p>
      </dgm:t>
    </dgm:pt>
    <dgm:pt modelId="{F0EB9FBD-F487-49DC-A732-D03477B04B30}" type="sibTrans" cxnId="{08420F2D-4316-44A6-AF05-C4DD38D5DBE4}">
      <dgm:prSet/>
      <dgm:spPr/>
      <dgm:t>
        <a:bodyPr/>
        <a:lstStyle/>
        <a:p>
          <a:endParaRPr lang="pt-PT"/>
        </a:p>
      </dgm:t>
    </dgm:pt>
    <dgm:pt modelId="{4F4118C4-449C-42B6-B312-50B6217386AB}">
      <dgm:prSet phldrT="[Text]"/>
      <dgm:spPr/>
      <dgm:t>
        <a:bodyPr/>
        <a:lstStyle/>
        <a:p>
          <a:endParaRPr lang="pt-PT" dirty="0"/>
        </a:p>
      </dgm:t>
    </dgm:pt>
    <dgm:pt modelId="{1A62CD08-84B9-4C4F-B883-6C68738D4E39}" type="parTrans" cxnId="{5902451A-CE5E-4C72-9EB3-0AB374077413}">
      <dgm:prSet/>
      <dgm:spPr/>
      <dgm:t>
        <a:bodyPr/>
        <a:lstStyle/>
        <a:p>
          <a:endParaRPr lang="pt-PT"/>
        </a:p>
      </dgm:t>
    </dgm:pt>
    <dgm:pt modelId="{050658EC-C43D-4387-A852-CA6011CB55E9}" type="sibTrans" cxnId="{5902451A-CE5E-4C72-9EB3-0AB374077413}">
      <dgm:prSet/>
      <dgm:spPr/>
      <dgm:t>
        <a:bodyPr/>
        <a:lstStyle/>
        <a:p>
          <a:endParaRPr lang="pt-PT"/>
        </a:p>
      </dgm:t>
    </dgm:pt>
    <dgm:pt modelId="{0E2F8E93-E3E5-4D70-BC66-4F604FB80F8C}">
      <dgm:prSet phldrT="[Text]"/>
      <dgm:spPr/>
      <dgm:t>
        <a:bodyPr/>
        <a:lstStyle/>
        <a:p>
          <a:r>
            <a:rPr lang="pt-PT" dirty="0" smtClean="0"/>
            <a:t>Programas  de segurança</a:t>
          </a:r>
          <a:endParaRPr lang="pt-PT" dirty="0"/>
        </a:p>
      </dgm:t>
    </dgm:pt>
    <dgm:pt modelId="{796AAC88-F8C1-492A-97ED-903B7901B7C4}" type="parTrans" cxnId="{EBA4493B-30D9-4BE0-90BA-8804442B95B5}">
      <dgm:prSet/>
      <dgm:spPr/>
      <dgm:t>
        <a:bodyPr/>
        <a:lstStyle/>
        <a:p>
          <a:endParaRPr lang="pt-PT"/>
        </a:p>
      </dgm:t>
    </dgm:pt>
    <dgm:pt modelId="{F5296B3E-2935-4893-8257-A8516081FC2C}" type="sibTrans" cxnId="{EBA4493B-30D9-4BE0-90BA-8804442B95B5}">
      <dgm:prSet/>
      <dgm:spPr/>
      <dgm:t>
        <a:bodyPr/>
        <a:lstStyle/>
        <a:p>
          <a:endParaRPr lang="pt-PT"/>
        </a:p>
      </dgm:t>
    </dgm:pt>
    <dgm:pt modelId="{57160BD1-DF2B-4B12-B4BB-E68D707E77F4}">
      <dgm:prSet phldrT="[Text]"/>
      <dgm:spPr/>
      <dgm:t>
        <a:bodyPr/>
        <a:lstStyle/>
        <a:p>
          <a:r>
            <a:rPr lang="pt-PT" dirty="0" smtClean="0"/>
            <a:t>Comunicação patrimonial</a:t>
          </a:r>
          <a:endParaRPr lang="pt-PT" dirty="0"/>
        </a:p>
      </dgm:t>
    </dgm:pt>
    <dgm:pt modelId="{10D30082-F2A3-4798-9480-0DCE879B3F36}" type="parTrans" cxnId="{795AB259-BD23-42A0-A35E-2DA277997B8D}">
      <dgm:prSet/>
      <dgm:spPr/>
      <dgm:t>
        <a:bodyPr/>
        <a:lstStyle/>
        <a:p>
          <a:endParaRPr lang="pt-PT"/>
        </a:p>
      </dgm:t>
    </dgm:pt>
    <dgm:pt modelId="{2745814B-9DAA-48D0-80FB-6B50A42722F3}" type="sibTrans" cxnId="{795AB259-BD23-42A0-A35E-2DA277997B8D}">
      <dgm:prSet/>
      <dgm:spPr/>
      <dgm:t>
        <a:bodyPr/>
        <a:lstStyle/>
        <a:p>
          <a:endParaRPr lang="pt-PT"/>
        </a:p>
      </dgm:t>
    </dgm:pt>
    <dgm:pt modelId="{E383245B-05C7-4F8C-8117-2825C976A922}">
      <dgm:prSet phldrT="[Text]"/>
      <dgm:spPr/>
      <dgm:t>
        <a:bodyPr/>
        <a:lstStyle/>
        <a:p>
          <a:r>
            <a:rPr lang="pt-PT" dirty="0" smtClean="0"/>
            <a:t>Turismo</a:t>
          </a:r>
          <a:endParaRPr lang="pt-PT" dirty="0"/>
        </a:p>
      </dgm:t>
    </dgm:pt>
    <dgm:pt modelId="{91CED59A-005D-443F-8999-9D9546B446F8}" type="parTrans" cxnId="{3E733D54-B7C1-4955-BE05-6DD796BC0F91}">
      <dgm:prSet/>
      <dgm:spPr/>
      <dgm:t>
        <a:bodyPr/>
        <a:lstStyle/>
        <a:p>
          <a:endParaRPr lang="pt-PT"/>
        </a:p>
      </dgm:t>
    </dgm:pt>
    <dgm:pt modelId="{AD99776F-ECC0-47A6-AF1A-E228CDD655E7}" type="sibTrans" cxnId="{3E733D54-B7C1-4955-BE05-6DD796BC0F91}">
      <dgm:prSet/>
      <dgm:spPr/>
      <dgm:t>
        <a:bodyPr/>
        <a:lstStyle/>
        <a:p>
          <a:endParaRPr lang="pt-PT"/>
        </a:p>
      </dgm:t>
    </dgm:pt>
    <dgm:pt modelId="{3E75E601-941E-4499-9A4F-8834896F0808}" type="pres">
      <dgm:prSet presAssocID="{107D4101-57DD-4B08-BEBB-A76204B6AF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6C4E375-5E76-4A77-8F9C-E544CDA3A951}" type="pres">
      <dgm:prSet presAssocID="{47AE3506-0F43-43CC-B3FE-B2B4AA95D6E3}" presName="composite" presStyleCnt="0"/>
      <dgm:spPr/>
    </dgm:pt>
    <dgm:pt modelId="{F23F0222-78C1-47D4-B83B-DF2182FFAA1A}" type="pres">
      <dgm:prSet presAssocID="{47AE3506-0F43-43CC-B3FE-B2B4AA95D6E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54868B3-E55F-43D2-A267-386F6F047AC6}" type="pres">
      <dgm:prSet presAssocID="{47AE3506-0F43-43CC-B3FE-B2B4AA95D6E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24FD90E-E165-4E9A-8932-9B433BD7CE6E}" type="pres">
      <dgm:prSet presAssocID="{E5B1FB3F-12D7-42E2-83BC-74FE684E2AAF}" presName="space" presStyleCnt="0"/>
      <dgm:spPr/>
    </dgm:pt>
    <dgm:pt modelId="{5A046B1F-1611-4E31-828F-45E427FDE1D6}" type="pres">
      <dgm:prSet presAssocID="{2103EBF5-CBED-4F27-9952-2C922299D4E2}" presName="composite" presStyleCnt="0"/>
      <dgm:spPr/>
    </dgm:pt>
    <dgm:pt modelId="{56CD42C0-3075-489D-A049-032CEE2E80EA}" type="pres">
      <dgm:prSet presAssocID="{2103EBF5-CBED-4F27-9952-2C922299D4E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08E110E-9835-4A59-9132-A13EDB830DC0}" type="pres">
      <dgm:prSet presAssocID="{2103EBF5-CBED-4F27-9952-2C922299D4E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FA89B0B-A896-439F-BB2D-9166D8E40220}" type="pres">
      <dgm:prSet presAssocID="{C774BAD0-AF5F-4F11-B8C3-0291E0560B82}" presName="space" presStyleCnt="0"/>
      <dgm:spPr/>
    </dgm:pt>
    <dgm:pt modelId="{1B92470E-A054-4E8C-9E86-629F326B6BAD}" type="pres">
      <dgm:prSet presAssocID="{F9C221AF-E210-4D72-9D88-9A08268FCC53}" presName="composite" presStyleCnt="0"/>
      <dgm:spPr/>
    </dgm:pt>
    <dgm:pt modelId="{79B6C58C-0D2F-4755-9FFA-A2C7A78F7E71}" type="pres">
      <dgm:prSet presAssocID="{F9C221AF-E210-4D72-9D88-9A08268FCC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D06D88A-6376-4B11-8AA3-3F73DFC716D3}" type="pres">
      <dgm:prSet presAssocID="{F9C221AF-E210-4D72-9D88-9A08268FCC5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BA4493B-30D9-4BE0-90BA-8804442B95B5}" srcId="{2103EBF5-CBED-4F27-9952-2C922299D4E2}" destId="{0E2F8E93-E3E5-4D70-BC66-4F604FB80F8C}" srcOrd="1" destOrd="0" parTransId="{796AAC88-F8C1-492A-97ED-903B7901B7C4}" sibTransId="{F5296B3E-2935-4893-8257-A8516081FC2C}"/>
    <dgm:cxn modelId="{8F841ACD-BABA-48F2-8D96-5B525D0186E6}" type="presOf" srcId="{F9C221AF-E210-4D72-9D88-9A08268FCC53}" destId="{79B6C58C-0D2F-4755-9FFA-A2C7A78F7E71}" srcOrd="0" destOrd="0" presId="urn:microsoft.com/office/officeart/2005/8/layout/hList1"/>
    <dgm:cxn modelId="{C923DD5F-A9A8-4518-8140-74E3712D0FFA}" srcId="{2103EBF5-CBED-4F27-9952-2C922299D4E2}" destId="{BEA67681-37F0-4216-AD74-70008DF3FD56}" srcOrd="0" destOrd="0" parTransId="{80C28634-17DE-49D7-AE39-90FCC0EE602E}" sibTransId="{B3C8C004-47C3-473B-8892-ACED102517A4}"/>
    <dgm:cxn modelId="{08420F2D-4316-44A6-AF05-C4DD38D5DBE4}" srcId="{47AE3506-0F43-43CC-B3FE-B2B4AA95D6E3}" destId="{610C984D-9F7E-43CA-801D-6B097774028A}" srcOrd="2" destOrd="0" parTransId="{B39653B1-62CC-4BB8-9065-B86EA9157525}" sibTransId="{F0EB9FBD-F487-49DC-A732-D03477B04B30}"/>
    <dgm:cxn modelId="{4A33EB31-8BC0-4F4F-915F-1FF6FA77E074}" type="presOf" srcId="{107D4101-57DD-4B08-BEBB-A76204B6AF2E}" destId="{3E75E601-941E-4499-9A4F-8834896F0808}" srcOrd="0" destOrd="0" presId="urn:microsoft.com/office/officeart/2005/8/layout/hList1"/>
    <dgm:cxn modelId="{13A7CC96-94BB-4D4F-8F17-661895496B33}" type="presOf" srcId="{40C90EE9-6D6A-4D06-B438-0D36BE663B1F}" destId="{354868B3-E55F-43D2-A267-386F6F047AC6}" srcOrd="0" destOrd="1" presId="urn:microsoft.com/office/officeart/2005/8/layout/hList1"/>
    <dgm:cxn modelId="{5902451A-CE5E-4C72-9EB3-0AB374077413}" srcId="{2103EBF5-CBED-4F27-9952-2C922299D4E2}" destId="{4F4118C4-449C-42B6-B312-50B6217386AB}" srcOrd="3" destOrd="0" parTransId="{1A62CD08-84B9-4C4F-B883-6C68738D4E39}" sibTransId="{050658EC-C43D-4387-A852-CA6011CB55E9}"/>
    <dgm:cxn modelId="{3767C9BA-7968-44C8-99A0-812B18F9ABAB}" srcId="{47AE3506-0F43-43CC-B3FE-B2B4AA95D6E3}" destId="{5CDC29DB-947B-47D0-B124-AA0F667F979E}" srcOrd="0" destOrd="0" parTransId="{016E715D-8498-4014-8138-8C7C0183A611}" sibTransId="{7F209A85-D557-4302-B7DC-9EE88A90D5EB}"/>
    <dgm:cxn modelId="{36F73B60-6CE2-437C-814F-3A8C69FFB606}" type="presOf" srcId="{5CDC29DB-947B-47D0-B124-AA0F667F979E}" destId="{354868B3-E55F-43D2-A267-386F6F047AC6}" srcOrd="0" destOrd="0" presId="urn:microsoft.com/office/officeart/2005/8/layout/hList1"/>
    <dgm:cxn modelId="{3398C141-52E8-4CA5-BAF3-AFDD0674BE2E}" type="presOf" srcId="{610C984D-9F7E-43CA-801D-6B097774028A}" destId="{354868B3-E55F-43D2-A267-386F6F047AC6}" srcOrd="0" destOrd="2" presId="urn:microsoft.com/office/officeart/2005/8/layout/hList1"/>
    <dgm:cxn modelId="{9BC5FB62-8454-4F7F-B4B5-4F32BCDDD980}" type="presOf" srcId="{BEA67681-37F0-4216-AD74-70008DF3FD56}" destId="{C08E110E-9835-4A59-9132-A13EDB830DC0}" srcOrd="0" destOrd="0" presId="urn:microsoft.com/office/officeart/2005/8/layout/hList1"/>
    <dgm:cxn modelId="{CCE1C756-52FC-427D-B36E-E4D0FC24348D}" srcId="{2103EBF5-CBED-4F27-9952-2C922299D4E2}" destId="{ABEEBF9F-F51B-4D0B-93CB-ECA344AED28B}" srcOrd="2" destOrd="0" parTransId="{D474A2BF-A964-474D-818D-FAF749004526}" sibTransId="{AE072728-7A2A-4599-AD77-A7BB07C05943}"/>
    <dgm:cxn modelId="{42AB2C74-820D-4C59-80C8-C50B822BF64F}" srcId="{F9C221AF-E210-4D72-9D88-9A08268FCC53}" destId="{0B0AEF26-B0B8-4BBA-BB5B-E7A4BA0E9485}" srcOrd="0" destOrd="0" parTransId="{E4438308-5F9A-4D01-8E7D-D4F51974301C}" sibTransId="{87119780-9188-4480-ADB4-DFB93238F053}"/>
    <dgm:cxn modelId="{7F2A99CD-AD6B-4AA4-ADFE-52D5825FD9AB}" type="presOf" srcId="{ABEEBF9F-F51B-4D0B-93CB-ECA344AED28B}" destId="{C08E110E-9835-4A59-9132-A13EDB830DC0}" srcOrd="0" destOrd="2" presId="urn:microsoft.com/office/officeart/2005/8/layout/hList1"/>
    <dgm:cxn modelId="{730A19EA-EEFE-4A84-ADD8-479DA658AB18}" srcId="{107D4101-57DD-4B08-BEBB-A76204B6AF2E}" destId="{47AE3506-0F43-43CC-B3FE-B2B4AA95D6E3}" srcOrd="0" destOrd="0" parTransId="{64260120-F031-46E6-882B-1ED58F618225}" sibTransId="{E5B1FB3F-12D7-42E2-83BC-74FE684E2AAF}"/>
    <dgm:cxn modelId="{2552C743-76F6-464A-BC8C-31BEA6C8B79E}" srcId="{F9C221AF-E210-4D72-9D88-9A08268FCC53}" destId="{99716649-7302-495E-B600-8DB0036850D7}" srcOrd="1" destOrd="0" parTransId="{50DF9283-DEDF-425C-9447-7A275F0219AB}" sibTransId="{FE3C4EEA-275F-4388-8ACE-3B2E01F16DA8}"/>
    <dgm:cxn modelId="{E85F4AA1-B4B9-4612-9320-65DC5CEA131D}" type="presOf" srcId="{47AE3506-0F43-43CC-B3FE-B2B4AA95D6E3}" destId="{F23F0222-78C1-47D4-B83B-DF2182FFAA1A}" srcOrd="0" destOrd="0" presId="urn:microsoft.com/office/officeart/2005/8/layout/hList1"/>
    <dgm:cxn modelId="{F30D349A-9311-404E-8267-22EEB4F65BD6}" type="presOf" srcId="{57160BD1-DF2B-4B12-B4BB-E68D707E77F4}" destId="{CD06D88A-6376-4B11-8AA3-3F73DFC716D3}" srcOrd="0" destOrd="2" presId="urn:microsoft.com/office/officeart/2005/8/layout/hList1"/>
    <dgm:cxn modelId="{3E733D54-B7C1-4955-BE05-6DD796BC0F91}" srcId="{F9C221AF-E210-4D72-9D88-9A08268FCC53}" destId="{E383245B-05C7-4F8C-8117-2825C976A922}" srcOrd="3" destOrd="0" parTransId="{91CED59A-005D-443F-8999-9D9546B446F8}" sibTransId="{AD99776F-ECC0-47A6-AF1A-E228CDD655E7}"/>
    <dgm:cxn modelId="{E1BC0D46-10D2-47F8-B0E7-7C04C4202906}" type="presOf" srcId="{99716649-7302-495E-B600-8DB0036850D7}" destId="{CD06D88A-6376-4B11-8AA3-3F73DFC716D3}" srcOrd="0" destOrd="1" presId="urn:microsoft.com/office/officeart/2005/8/layout/hList1"/>
    <dgm:cxn modelId="{13F65B67-2926-4ACA-94A7-CF2BC1D5D3C3}" srcId="{47AE3506-0F43-43CC-B3FE-B2B4AA95D6E3}" destId="{40C90EE9-6D6A-4D06-B438-0D36BE663B1F}" srcOrd="1" destOrd="0" parTransId="{5BDB4ABB-5D0C-4CF5-A29D-EFEEE8B5371F}" sibTransId="{91350089-30DE-4B0B-95E7-5181716E28F0}"/>
    <dgm:cxn modelId="{E8C4597A-7EC5-4196-9CD4-86B3E3907FCC}" type="presOf" srcId="{4F4118C4-449C-42B6-B312-50B6217386AB}" destId="{C08E110E-9835-4A59-9132-A13EDB830DC0}" srcOrd="0" destOrd="3" presId="urn:microsoft.com/office/officeart/2005/8/layout/hList1"/>
    <dgm:cxn modelId="{9EE64971-EB6B-4F6E-B673-18571AC472B6}" type="presOf" srcId="{2103EBF5-CBED-4F27-9952-2C922299D4E2}" destId="{56CD42C0-3075-489D-A049-032CEE2E80EA}" srcOrd="0" destOrd="0" presId="urn:microsoft.com/office/officeart/2005/8/layout/hList1"/>
    <dgm:cxn modelId="{B13918F6-A7EA-4BAE-B153-6BBC47AD2938}" srcId="{107D4101-57DD-4B08-BEBB-A76204B6AF2E}" destId="{F9C221AF-E210-4D72-9D88-9A08268FCC53}" srcOrd="2" destOrd="0" parTransId="{648BF93B-84AD-49A4-A40B-A68727BFC39C}" sibTransId="{BC3806AB-8571-4BAB-AABC-87954D0053ED}"/>
    <dgm:cxn modelId="{1086B642-65FA-491F-8D13-D129FB0178A6}" type="presOf" srcId="{0B0AEF26-B0B8-4BBA-BB5B-E7A4BA0E9485}" destId="{CD06D88A-6376-4B11-8AA3-3F73DFC716D3}" srcOrd="0" destOrd="0" presId="urn:microsoft.com/office/officeart/2005/8/layout/hList1"/>
    <dgm:cxn modelId="{795AB259-BD23-42A0-A35E-2DA277997B8D}" srcId="{F9C221AF-E210-4D72-9D88-9A08268FCC53}" destId="{57160BD1-DF2B-4B12-B4BB-E68D707E77F4}" srcOrd="2" destOrd="0" parTransId="{10D30082-F2A3-4798-9480-0DCE879B3F36}" sibTransId="{2745814B-9DAA-48D0-80FB-6B50A42722F3}"/>
    <dgm:cxn modelId="{B8417B4E-338A-4898-8878-58C096F3D5B7}" type="presOf" srcId="{E383245B-05C7-4F8C-8117-2825C976A922}" destId="{CD06D88A-6376-4B11-8AA3-3F73DFC716D3}" srcOrd="0" destOrd="3" presId="urn:microsoft.com/office/officeart/2005/8/layout/hList1"/>
    <dgm:cxn modelId="{7ED452B8-6DA6-443E-AE11-F8E1638D8E8E}" type="presOf" srcId="{0E2F8E93-E3E5-4D70-BC66-4F604FB80F8C}" destId="{C08E110E-9835-4A59-9132-A13EDB830DC0}" srcOrd="0" destOrd="1" presId="urn:microsoft.com/office/officeart/2005/8/layout/hList1"/>
    <dgm:cxn modelId="{643B4FAA-81E5-4AF5-B867-6860BEBC05B1}" srcId="{107D4101-57DD-4B08-BEBB-A76204B6AF2E}" destId="{2103EBF5-CBED-4F27-9952-2C922299D4E2}" srcOrd="1" destOrd="0" parTransId="{E9627C00-0852-422D-B56E-0AB8DA3D8B98}" sibTransId="{C774BAD0-AF5F-4F11-B8C3-0291E0560B82}"/>
    <dgm:cxn modelId="{CC13168C-DB65-4394-80B7-92CFDB2419A0}" type="presParOf" srcId="{3E75E601-941E-4499-9A4F-8834896F0808}" destId="{86C4E375-5E76-4A77-8F9C-E544CDA3A951}" srcOrd="0" destOrd="0" presId="urn:microsoft.com/office/officeart/2005/8/layout/hList1"/>
    <dgm:cxn modelId="{E143C019-5796-4F5F-9C98-8A2CC4C88AB0}" type="presParOf" srcId="{86C4E375-5E76-4A77-8F9C-E544CDA3A951}" destId="{F23F0222-78C1-47D4-B83B-DF2182FFAA1A}" srcOrd="0" destOrd="0" presId="urn:microsoft.com/office/officeart/2005/8/layout/hList1"/>
    <dgm:cxn modelId="{58AEEA37-3BA0-4255-841A-AC932FCCAABE}" type="presParOf" srcId="{86C4E375-5E76-4A77-8F9C-E544CDA3A951}" destId="{354868B3-E55F-43D2-A267-386F6F047AC6}" srcOrd="1" destOrd="0" presId="urn:microsoft.com/office/officeart/2005/8/layout/hList1"/>
    <dgm:cxn modelId="{1CD62CE8-E4D4-4AAC-9A98-3E4A485948D0}" type="presParOf" srcId="{3E75E601-941E-4499-9A4F-8834896F0808}" destId="{124FD90E-E165-4E9A-8932-9B433BD7CE6E}" srcOrd="1" destOrd="0" presId="urn:microsoft.com/office/officeart/2005/8/layout/hList1"/>
    <dgm:cxn modelId="{E1328B6D-82D3-47E0-8D33-CBCD18BA73EA}" type="presParOf" srcId="{3E75E601-941E-4499-9A4F-8834896F0808}" destId="{5A046B1F-1611-4E31-828F-45E427FDE1D6}" srcOrd="2" destOrd="0" presId="urn:microsoft.com/office/officeart/2005/8/layout/hList1"/>
    <dgm:cxn modelId="{9001BFB9-2DD1-40BA-89A1-7E77E2452810}" type="presParOf" srcId="{5A046B1F-1611-4E31-828F-45E427FDE1D6}" destId="{56CD42C0-3075-489D-A049-032CEE2E80EA}" srcOrd="0" destOrd="0" presId="urn:microsoft.com/office/officeart/2005/8/layout/hList1"/>
    <dgm:cxn modelId="{7D6A12BC-9DFB-4D09-8020-DAE8DEED6B25}" type="presParOf" srcId="{5A046B1F-1611-4E31-828F-45E427FDE1D6}" destId="{C08E110E-9835-4A59-9132-A13EDB830DC0}" srcOrd="1" destOrd="0" presId="urn:microsoft.com/office/officeart/2005/8/layout/hList1"/>
    <dgm:cxn modelId="{7C71D052-E10B-4756-9571-09A2061FA05A}" type="presParOf" srcId="{3E75E601-941E-4499-9A4F-8834896F0808}" destId="{8FA89B0B-A896-439F-BB2D-9166D8E40220}" srcOrd="3" destOrd="0" presId="urn:microsoft.com/office/officeart/2005/8/layout/hList1"/>
    <dgm:cxn modelId="{01F804BE-AC08-43D7-9AAD-15C33D457CC5}" type="presParOf" srcId="{3E75E601-941E-4499-9A4F-8834896F0808}" destId="{1B92470E-A054-4E8C-9E86-629F326B6BAD}" srcOrd="4" destOrd="0" presId="urn:microsoft.com/office/officeart/2005/8/layout/hList1"/>
    <dgm:cxn modelId="{C13D8AB1-DD21-44EF-BA15-C044DF1C8518}" type="presParOf" srcId="{1B92470E-A054-4E8C-9E86-629F326B6BAD}" destId="{79B6C58C-0D2F-4755-9FFA-A2C7A78F7E71}" srcOrd="0" destOrd="0" presId="urn:microsoft.com/office/officeart/2005/8/layout/hList1"/>
    <dgm:cxn modelId="{EFFEFB7B-8508-4E14-A91E-4F0E8643983B}" type="presParOf" srcId="{1B92470E-A054-4E8C-9E86-629F326B6BAD}" destId="{CD06D88A-6376-4B11-8AA3-3F73DFC716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3F0222-78C1-47D4-B83B-DF2182FFAA1A}">
      <dsp:nvSpPr>
        <dsp:cNvPr id="0" name=""/>
        <dsp:cNvSpPr/>
      </dsp:nvSpPr>
      <dsp:spPr>
        <a:xfrm>
          <a:off x="2571" y="794631"/>
          <a:ext cx="2507456" cy="576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Intervenção</a:t>
          </a:r>
          <a:endParaRPr lang="pt-PT" sz="2000" kern="1200" dirty="0"/>
        </a:p>
      </dsp:txBody>
      <dsp:txXfrm>
        <a:off x="2571" y="794631"/>
        <a:ext cx="2507456" cy="576000"/>
      </dsp:txXfrm>
    </dsp:sp>
    <dsp:sp modelId="{354868B3-E55F-43D2-A267-386F6F047AC6}">
      <dsp:nvSpPr>
        <dsp:cNvPr id="0" name=""/>
        <dsp:cNvSpPr/>
      </dsp:nvSpPr>
      <dsp:spPr>
        <a:xfrm>
          <a:off x="2571" y="1370631"/>
          <a:ext cx="2507456" cy="2360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Levantamento e diagnóstico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Intervenção Técnica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Avaliação e acompanhamento da obra</a:t>
          </a:r>
          <a:endParaRPr lang="pt-PT" sz="2000" kern="1200" dirty="0"/>
        </a:p>
      </dsp:txBody>
      <dsp:txXfrm>
        <a:off x="2571" y="1370631"/>
        <a:ext cx="2507456" cy="2360699"/>
      </dsp:txXfrm>
    </dsp:sp>
    <dsp:sp modelId="{56CD42C0-3075-489D-A049-032CEE2E80EA}">
      <dsp:nvSpPr>
        <dsp:cNvPr id="0" name=""/>
        <dsp:cNvSpPr/>
      </dsp:nvSpPr>
      <dsp:spPr>
        <a:xfrm>
          <a:off x="2861071" y="794631"/>
          <a:ext cx="2507456" cy="576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Manutenção</a:t>
          </a:r>
          <a:endParaRPr lang="pt-PT" sz="2000" kern="1200" dirty="0"/>
        </a:p>
      </dsp:txBody>
      <dsp:txXfrm>
        <a:off x="2861071" y="794631"/>
        <a:ext cx="2507456" cy="576000"/>
      </dsp:txXfrm>
    </dsp:sp>
    <dsp:sp modelId="{C08E110E-9835-4A59-9132-A13EDB830DC0}">
      <dsp:nvSpPr>
        <dsp:cNvPr id="0" name=""/>
        <dsp:cNvSpPr/>
      </dsp:nvSpPr>
      <dsp:spPr>
        <a:xfrm>
          <a:off x="2861071" y="1370631"/>
          <a:ext cx="2507456" cy="2360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Programas de manutenção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Programas  de segurança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Formação dos  técnicos/curadores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PT" sz="2000" kern="1200" dirty="0"/>
        </a:p>
      </dsp:txBody>
      <dsp:txXfrm>
        <a:off x="2861071" y="1370631"/>
        <a:ext cx="2507456" cy="2360699"/>
      </dsp:txXfrm>
    </dsp:sp>
    <dsp:sp modelId="{79B6C58C-0D2F-4755-9FFA-A2C7A78F7E71}">
      <dsp:nvSpPr>
        <dsp:cNvPr id="0" name=""/>
        <dsp:cNvSpPr/>
      </dsp:nvSpPr>
      <dsp:spPr>
        <a:xfrm>
          <a:off x="5719571" y="794631"/>
          <a:ext cx="2507456" cy="576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Gestão e valorização</a:t>
          </a:r>
          <a:endParaRPr lang="pt-PT" sz="2000" kern="1200" dirty="0"/>
        </a:p>
      </dsp:txBody>
      <dsp:txXfrm>
        <a:off x="5719571" y="794631"/>
        <a:ext cx="2507456" cy="576000"/>
      </dsp:txXfrm>
    </dsp:sp>
    <dsp:sp modelId="{CD06D88A-6376-4B11-8AA3-3F73DFC716D3}">
      <dsp:nvSpPr>
        <dsp:cNvPr id="0" name=""/>
        <dsp:cNvSpPr/>
      </dsp:nvSpPr>
      <dsp:spPr>
        <a:xfrm>
          <a:off x="5719571" y="1370631"/>
          <a:ext cx="2507456" cy="2360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Animação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Marketing  e merchandising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Comunicação patrimonial</a:t>
          </a:r>
          <a:endParaRPr lang="pt-P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/>
            <a:t>Turismo</a:t>
          </a:r>
          <a:endParaRPr lang="pt-PT" sz="2000" kern="1200" dirty="0"/>
        </a:p>
      </dsp:txBody>
      <dsp:txXfrm>
        <a:off x="5719571" y="1370631"/>
        <a:ext cx="2507456" cy="2360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04249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86192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5895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2488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2830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03353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1455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18228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06115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03060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67386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29482-1D04-4F39-9A81-9BD0DE87E846}" type="datetimeFigureOut">
              <a:rPr lang="pt-PT" smtClean="0"/>
              <a:pPr/>
              <a:t>12-12-2013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707C-F80D-4CEE-9E30-6F30D34F814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15423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Reabilitação e Restauro</a:t>
            </a:r>
            <a:br>
              <a:rPr lang="pt-P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Sustentabilidade Futura</a:t>
            </a:r>
            <a:endParaRPr lang="pt-PT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815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  <p:pic>
        <p:nvPicPr>
          <p:cNvPr id="2050" name="Picture 2" descr="E:\Fotos\AF10000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01008"/>
            <a:ext cx="4032917" cy="2700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4417" y="47667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Ecobranco Lda., é uma empresa, fundada em 1998, dedicada à reabilitação e conservação do Património, tendo também uma vertente de assessoria e consultoria nas </a:t>
            </a:r>
            <a:r>
              <a:rPr lang="pt-PT" sz="2400" dirty="0"/>
              <a:t>á</a:t>
            </a:r>
            <a:r>
              <a:rPr lang="pt-PT" sz="2400" dirty="0" smtClean="0"/>
              <a:t>reas de sustentabilidade e rentabilidade do Património Histórico.</a:t>
            </a:r>
          </a:p>
          <a:p>
            <a:pPr algn="just"/>
            <a:endParaRPr lang="pt-PT" sz="2400" dirty="0" smtClean="0"/>
          </a:p>
        </p:txBody>
      </p:sp>
      <p:sp>
        <p:nvSpPr>
          <p:cNvPr id="5" name="Rectângulo 4"/>
          <p:cNvSpPr/>
          <p:nvPr/>
        </p:nvSpPr>
        <p:spPr>
          <a:xfrm>
            <a:off x="395536" y="213285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De facto é cada vez mais importante que o Património seja auto sustentável de modo a valorizar e preservar toda a herança histórica que nos foi deixada</a:t>
            </a:r>
            <a:endParaRPr lang="pt-PT" sz="2400" dirty="0"/>
          </a:p>
        </p:txBody>
      </p:sp>
    </p:spTree>
    <p:extLst>
      <p:ext uri="{BB962C8B-B14F-4D97-AF65-F5344CB8AC3E}">
        <p14:creationId xmlns="" xmlns:p14="http://schemas.microsoft.com/office/powerpoint/2010/main" val="194706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8712968" cy="3024336"/>
          </a:xfrm>
        </p:spPr>
        <p:txBody>
          <a:bodyPr>
            <a:normAutofit/>
          </a:bodyPr>
          <a:lstStyle/>
          <a:p>
            <a:pPr algn="just"/>
            <a:r>
              <a:rPr lang="pt-PT" dirty="0" err="1" smtClean="0"/>
              <a:t>Actualmente</a:t>
            </a:r>
            <a:r>
              <a:rPr lang="pt-PT" dirty="0" smtClean="0"/>
              <a:t> é fácil admitir que as administrações publicas e o sector privado não têm meios para investir no Património de forma constante se este não for encarado como </a:t>
            </a:r>
            <a:r>
              <a:rPr lang="pt-PT" dirty="0" err="1" smtClean="0"/>
              <a:t>factor</a:t>
            </a:r>
            <a:r>
              <a:rPr lang="pt-PT" dirty="0" smtClean="0"/>
              <a:t> de desenvolvimento e modelo de economia sustentável. </a:t>
            </a:r>
            <a:endParaRPr lang="pt-PT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49439"/>
            <a:ext cx="4038600" cy="2704106"/>
          </a:xfrm>
        </p:spPr>
      </p:pic>
      <p:pic>
        <p:nvPicPr>
          <p:cNvPr id="4" name="Picture 3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798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Principais questões encontradas nas intervenções de reabilitação e restauro:</a:t>
            </a:r>
          </a:p>
          <a:p>
            <a:pPr lvl="2" algn="just">
              <a:buFont typeface="Wingdings" pitchFamily="2" charset="2"/>
              <a:buChar char="§"/>
            </a:pPr>
            <a:r>
              <a:rPr lang="pt-PT" dirty="0" smtClean="0"/>
              <a:t>Técnicas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Caderno de encargos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Acompanhamento de obra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Manutenção da intervenção</a:t>
            </a:r>
          </a:p>
          <a:p>
            <a:pPr lvl="2" algn="just">
              <a:buFont typeface="Wingdings" pitchFamily="2" charset="2"/>
              <a:buChar char="§"/>
            </a:pPr>
            <a:r>
              <a:rPr lang="pt-PT" dirty="0" smtClean="0"/>
              <a:t>Filosóficas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Integração da intervenção no meio envolvente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Visão global da intervenção</a:t>
            </a: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/>
              <a:t>Ofertas lúdicas adjacentes</a:t>
            </a:r>
          </a:p>
          <a:p>
            <a:pPr lvl="3" algn="just">
              <a:buFont typeface="Wingdings" pitchFamily="2" charset="2"/>
              <a:buChar char="§"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7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990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1115616" y="476672"/>
            <a:ext cx="57606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u="sng" dirty="0" smtClean="0"/>
              <a:t>Questões </a:t>
            </a:r>
            <a:r>
              <a:rPr lang="pt-PT" sz="2400" b="1" u="sng" dirty="0" err="1" smtClean="0"/>
              <a:t>Tecnicas</a:t>
            </a:r>
            <a:endParaRPr lang="pt-PT" sz="2400" b="1" u="sng" dirty="0" smtClean="0"/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Caderno de encargos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Demasiado Fechados (técnicas)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Demasiado latos (</a:t>
            </a:r>
            <a:r>
              <a:rPr lang="pt-PT" sz="2400" dirty="0"/>
              <a:t>á</a:t>
            </a:r>
            <a:r>
              <a:rPr lang="pt-PT" sz="2400" dirty="0" smtClean="0"/>
              <a:t>reas de intervenção)</a:t>
            </a:r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Acompanhamento de obra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Pontual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Flexibilidade para soluções alternativas</a:t>
            </a:r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Manutenção da intervenção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Falta de planos de manutenção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1835696" y="476672"/>
            <a:ext cx="6090578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u="sng" dirty="0" smtClean="0"/>
              <a:t>Questões Filosóficas</a:t>
            </a:r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Integração da Intervenção no meio envolvente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Estruturas 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Acessibilidades</a:t>
            </a:r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Visão Global da Intervenção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Termos de obra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Termos de sustentabilidade futura</a:t>
            </a:r>
          </a:p>
          <a:p>
            <a:endParaRPr lang="pt-PT" sz="2400" dirty="0" smtClean="0"/>
          </a:p>
          <a:p>
            <a:pPr>
              <a:buFont typeface="Arial" pitchFamily="34" charset="0"/>
              <a:buChar char="•"/>
            </a:pPr>
            <a:r>
              <a:rPr lang="pt-PT" sz="2400" u="sng" dirty="0" smtClean="0"/>
              <a:t>Ofertas </a:t>
            </a:r>
            <a:r>
              <a:rPr lang="pt-PT" sz="2400" u="sng" dirty="0" err="1" smtClean="0"/>
              <a:t>ludicas</a:t>
            </a:r>
            <a:r>
              <a:rPr lang="pt-PT" sz="2400" u="sng" dirty="0" smtClean="0"/>
              <a:t> adjacentes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Hotelaria/Restauração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smtClean="0"/>
              <a:t>Natureza</a:t>
            </a:r>
          </a:p>
          <a:p>
            <a:pPr lvl="1">
              <a:buFont typeface="Arial" pitchFamily="34" charset="0"/>
              <a:buChar char="•"/>
            </a:pPr>
            <a:r>
              <a:rPr lang="pt-PT" sz="2400" dirty="0" err="1" smtClean="0"/>
              <a:t>Actividades</a:t>
            </a:r>
            <a:r>
              <a:rPr lang="pt-PT" sz="2400" dirty="0" smtClean="0"/>
              <a:t> </a:t>
            </a:r>
            <a:r>
              <a:rPr lang="pt-PT" sz="2400" dirty="0" err="1" smtClean="0"/>
              <a:t>turisticas</a:t>
            </a:r>
            <a:endParaRPr lang="pt-PT" sz="2400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MODELO DE INTERVENÇÃO SUSTENTAVEL</a:t>
            </a:r>
            <a:endParaRPr lang="pt-PT" sz="3600" b="1" dirty="0"/>
          </a:p>
        </p:txBody>
      </p:sp>
      <p:sp>
        <p:nvSpPr>
          <p:cNvPr id="5" name="Rectângulo 4"/>
          <p:cNvSpPr/>
          <p:nvPr/>
        </p:nvSpPr>
        <p:spPr>
          <a:xfrm>
            <a:off x="2915816" y="1556792"/>
            <a:ext cx="2808312" cy="57606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400" dirty="0" smtClean="0"/>
              <a:t>OBRA</a:t>
            </a:r>
            <a:endParaRPr lang="pt-PT" sz="4400" dirty="0"/>
          </a:p>
        </p:txBody>
      </p:sp>
      <p:sp>
        <p:nvSpPr>
          <p:cNvPr id="26" name="Oval 25"/>
          <p:cNvSpPr/>
          <p:nvPr/>
        </p:nvSpPr>
        <p:spPr>
          <a:xfrm>
            <a:off x="3491880" y="2636912"/>
            <a:ext cx="1656184" cy="7920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Parcerias</a:t>
            </a:r>
          </a:p>
        </p:txBody>
      </p:sp>
      <p:cxnSp>
        <p:nvCxnSpPr>
          <p:cNvPr id="25" name="Conexão recta unidireccional 24"/>
          <p:cNvCxnSpPr>
            <a:stCxn id="5" idx="2"/>
            <a:endCxn id="26" idx="0"/>
          </p:cNvCxnSpPr>
          <p:nvPr/>
        </p:nvCxnSpPr>
        <p:spPr>
          <a:xfrm>
            <a:off x="4319972" y="2132856"/>
            <a:ext cx="0" cy="50405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0" y="2492896"/>
            <a:ext cx="2460416" cy="198815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Produtos, Equipamentos e técnicos especializados</a:t>
            </a:r>
            <a:endParaRPr lang="pt-PT" b="1" dirty="0"/>
          </a:p>
        </p:txBody>
      </p:sp>
      <p:sp>
        <p:nvSpPr>
          <p:cNvPr id="31" name="Oval 30"/>
          <p:cNvSpPr/>
          <p:nvPr/>
        </p:nvSpPr>
        <p:spPr>
          <a:xfrm>
            <a:off x="1835696" y="4149080"/>
            <a:ext cx="2232249" cy="141754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Meios de diagnostico especializados</a:t>
            </a:r>
            <a:endParaRPr lang="pt-PT" b="1" dirty="0"/>
          </a:p>
        </p:txBody>
      </p:sp>
      <p:sp>
        <p:nvSpPr>
          <p:cNvPr id="33" name="Oval 32"/>
          <p:cNvSpPr/>
          <p:nvPr/>
        </p:nvSpPr>
        <p:spPr>
          <a:xfrm>
            <a:off x="6732240" y="3356992"/>
            <a:ext cx="2111300" cy="15214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Gestão, Marketing e Formação</a:t>
            </a:r>
            <a:endParaRPr lang="pt-PT" b="1" dirty="0"/>
          </a:p>
          <a:p>
            <a:pPr algn="ctr"/>
            <a:endParaRPr lang="pt-PT" b="1" dirty="0"/>
          </a:p>
        </p:txBody>
      </p:sp>
      <p:cxnSp>
        <p:nvCxnSpPr>
          <p:cNvPr id="32" name="Conexão recta unidireccional 31"/>
          <p:cNvCxnSpPr>
            <a:stCxn id="26" idx="2"/>
          </p:cNvCxnSpPr>
          <p:nvPr/>
        </p:nvCxnSpPr>
        <p:spPr>
          <a:xfrm flipH="1">
            <a:off x="2288382" y="3032956"/>
            <a:ext cx="1203498" cy="10460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xão recta unidireccional 35"/>
          <p:cNvCxnSpPr>
            <a:endCxn id="31" idx="0"/>
          </p:cNvCxnSpPr>
          <p:nvPr/>
        </p:nvCxnSpPr>
        <p:spPr>
          <a:xfrm flipH="1">
            <a:off x="2951821" y="3284984"/>
            <a:ext cx="612067" cy="86409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xão recta unidireccional 37"/>
          <p:cNvCxnSpPr>
            <a:endCxn id="33" idx="2"/>
          </p:cNvCxnSpPr>
          <p:nvPr/>
        </p:nvCxnSpPr>
        <p:spPr>
          <a:xfrm>
            <a:off x="5076056" y="3212976"/>
            <a:ext cx="1656184" cy="90472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283968" y="4221088"/>
            <a:ext cx="2232248" cy="148478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  Animação, Turismo cultural e merchandising</a:t>
            </a:r>
            <a:endParaRPr lang="pt-PT" b="1" dirty="0"/>
          </a:p>
        </p:txBody>
      </p:sp>
      <p:cxnSp>
        <p:nvCxnSpPr>
          <p:cNvPr id="34" name="Conexão recta unidireccional 37"/>
          <p:cNvCxnSpPr>
            <a:stCxn id="26" idx="5"/>
            <a:endCxn id="29" idx="1"/>
          </p:cNvCxnSpPr>
          <p:nvPr/>
        </p:nvCxnSpPr>
        <p:spPr>
          <a:xfrm flipH="1">
            <a:off x="4610873" y="3313001"/>
            <a:ext cx="294648" cy="112552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156176" y="2348880"/>
            <a:ext cx="2088232" cy="98072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  Manutenção</a:t>
            </a:r>
            <a:endParaRPr lang="pt-PT" b="1" dirty="0"/>
          </a:p>
        </p:txBody>
      </p:sp>
      <p:cxnSp>
        <p:nvCxnSpPr>
          <p:cNvPr id="40" name="Conexão recta unidireccional 37"/>
          <p:cNvCxnSpPr>
            <a:stCxn id="26" idx="6"/>
            <a:endCxn id="39" idx="2"/>
          </p:cNvCxnSpPr>
          <p:nvPr/>
        </p:nvCxnSpPr>
        <p:spPr>
          <a:xfrm flipV="1">
            <a:off x="5148064" y="2839244"/>
            <a:ext cx="1008112" cy="19371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42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build="allAtOnce" animBg="1"/>
      <p:bldP spid="28" grpId="0" animBg="1"/>
      <p:bldP spid="31" grpId="0" animBg="1"/>
      <p:bldP spid="33" grpId="0" animBg="1"/>
      <p:bldP spid="29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Sustentabilidade </a:t>
            </a:r>
            <a:endParaRPr lang="pt-P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53649357"/>
              </p:ext>
            </p:extLst>
          </p:nvPr>
        </p:nvGraphicFramePr>
        <p:xfrm>
          <a:off x="467544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024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Ecobranco\Documents\Documentos de Carlos Muralha\ECOBRANCO\Economato e logos\logoEcobranco_semFun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73216"/>
            <a:ext cx="1440160" cy="1262282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970390" y="2060848"/>
            <a:ext cx="64501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5400" dirty="0" smtClean="0"/>
              <a:t>MUITO OBRIGADO </a:t>
            </a:r>
          </a:p>
          <a:p>
            <a:pPr algn="ctr"/>
            <a:r>
              <a:rPr lang="pt-PT" sz="5400" dirty="0" smtClean="0"/>
              <a:t>PELA VOSSA ATENÇÃO</a:t>
            </a:r>
            <a:endParaRPr lang="pt-PT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266</Words>
  <Application>Microsoft Office PowerPoint</Application>
  <PresentationFormat>Apresentação no Ecrã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Office Theme</vt:lpstr>
      <vt:lpstr>Reabilitação e Restauro Sustentabilidade Futura</vt:lpstr>
      <vt:lpstr>Diapositivo 2</vt:lpstr>
      <vt:lpstr>Diapositivo 3</vt:lpstr>
      <vt:lpstr>Diapositivo 4</vt:lpstr>
      <vt:lpstr>Diapositivo 5</vt:lpstr>
      <vt:lpstr>Diapositivo 6</vt:lpstr>
      <vt:lpstr>MODELO DE INTERVENÇÃO SUSTENTAVEL</vt:lpstr>
      <vt:lpstr>Sustentabilidade </vt:lpstr>
      <vt:lpstr>Diapositivo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Yamilet</dc:creator>
  <cp:lastModifiedBy>Ecobranco</cp:lastModifiedBy>
  <cp:revision>40</cp:revision>
  <dcterms:created xsi:type="dcterms:W3CDTF">2012-05-24T12:54:39Z</dcterms:created>
  <dcterms:modified xsi:type="dcterms:W3CDTF">2013-12-12T18:32:08Z</dcterms:modified>
</cp:coreProperties>
</file>