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sldIdLst>
    <p:sldId id="256" r:id="rId2"/>
    <p:sldId id="313" r:id="rId3"/>
    <p:sldId id="314" r:id="rId4"/>
    <p:sldId id="424" r:id="rId5"/>
    <p:sldId id="413" r:id="rId6"/>
    <p:sldId id="370" r:id="rId7"/>
    <p:sldId id="374" r:id="rId8"/>
    <p:sldId id="431" r:id="rId9"/>
    <p:sldId id="427" r:id="rId10"/>
    <p:sldId id="412" r:id="rId11"/>
    <p:sldId id="426" r:id="rId12"/>
    <p:sldId id="429" r:id="rId13"/>
    <p:sldId id="346" r:id="rId14"/>
    <p:sldId id="365" r:id="rId1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C2C00-C986-474E-AA9B-6F35446F5402}" v="2" dt="2019-05-24T12:35:03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tor%20Santos\AppData\Local\Packages\Microsoft.MicrosoftEdge_8wekyb3d8bbwe\TempState\Downloads\DAIforweb%20(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2000" b="1" dirty="0">
                <a:solidFill>
                  <a:schemeClr val="accent1">
                    <a:lumMod val="50000"/>
                  </a:schemeClr>
                </a:solidFill>
              </a:rPr>
              <a:t>Digitalização</a:t>
            </a:r>
            <a:r>
              <a:rPr lang="pt-PT" sz="2000" b="1" baseline="0" dirty="0">
                <a:solidFill>
                  <a:schemeClr val="accent1">
                    <a:lumMod val="50000"/>
                  </a:schemeClr>
                </a:solidFill>
              </a:rPr>
              <a:t> da economia e da sociedade, Países CPLP, 2016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'[DAIforweb (3).xlsx]Sheet1'!$K$3</c:f>
              <c:strCache>
                <c:ptCount val="1"/>
                <c:pt idx="0">
                  <c:v>Digital Adoption Index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'[DAIforweb (3).xlsx]Sheet1'!$J$4:$J$12</c:f>
              <c:strCache>
                <c:ptCount val="9"/>
                <c:pt idx="0">
                  <c:v>Angola</c:v>
                </c:pt>
                <c:pt idx="1">
                  <c:v>Brasil</c:v>
                </c:pt>
                <c:pt idx="2">
                  <c:v>Cabo Verde</c:v>
                </c:pt>
                <c:pt idx="3">
                  <c:v>Guiné Bissau</c:v>
                </c:pt>
                <c:pt idx="4">
                  <c:v>Moçambique </c:v>
                </c:pt>
                <c:pt idx="5">
                  <c:v>Portugal</c:v>
                </c:pt>
                <c:pt idx="6">
                  <c:v>Timor Leste</c:v>
                </c:pt>
                <c:pt idx="7">
                  <c:v>Africa do Sul</c:v>
                </c:pt>
                <c:pt idx="8">
                  <c:v>Singapura</c:v>
                </c:pt>
              </c:strCache>
            </c:strRef>
          </c:cat>
          <c:val>
            <c:numRef>
              <c:f>'[DAIforweb (3).xlsx]Sheet1'!$K$4:$K$12</c:f>
              <c:numCache>
                <c:formatCode>General</c:formatCode>
                <c:ptCount val="9"/>
                <c:pt idx="0">
                  <c:v>0.33476701378822327</c:v>
                </c:pt>
                <c:pt idx="1">
                  <c:v>0.68300062417984009</c:v>
                </c:pt>
                <c:pt idx="2">
                  <c:v>0.43423128128051758</c:v>
                </c:pt>
                <c:pt idx="3">
                  <c:v>0.25911754369735718</c:v>
                </c:pt>
                <c:pt idx="4">
                  <c:v>0.25323694944381714</c:v>
                </c:pt>
                <c:pt idx="5">
                  <c:v>0.78527319431304932</c:v>
                </c:pt>
                <c:pt idx="6">
                  <c:v>0.29023954272270203</c:v>
                </c:pt>
                <c:pt idx="7">
                  <c:v>0.63808357715606689</c:v>
                </c:pt>
                <c:pt idx="8">
                  <c:v>0.87059205770492554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F-481D-832D-E55EACCCA863}"/>
            </c:ext>
          </c:extLst>
        </c:ser>
        <c:ser>
          <c:idx val="1"/>
          <c:order val="1"/>
          <c:tx>
            <c:strRef>
              <c:f>'[DAIforweb (3).xlsx]Sheet1'!$L$3</c:f>
              <c:strCache>
                <c:ptCount val="1"/>
                <c:pt idx="0">
                  <c:v>DAI Business Sub-index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'[DAIforweb (3).xlsx]Sheet1'!$J$4:$J$12</c:f>
              <c:strCache>
                <c:ptCount val="9"/>
                <c:pt idx="0">
                  <c:v>Angola</c:v>
                </c:pt>
                <c:pt idx="1">
                  <c:v>Brasil</c:v>
                </c:pt>
                <c:pt idx="2">
                  <c:v>Cabo Verde</c:v>
                </c:pt>
                <c:pt idx="3">
                  <c:v>Guiné Bissau</c:v>
                </c:pt>
                <c:pt idx="4">
                  <c:v>Moçambique </c:v>
                </c:pt>
                <c:pt idx="5">
                  <c:v>Portugal</c:v>
                </c:pt>
                <c:pt idx="6">
                  <c:v>Timor Leste</c:v>
                </c:pt>
                <c:pt idx="7">
                  <c:v>Africa do Sul</c:v>
                </c:pt>
                <c:pt idx="8">
                  <c:v>Singapura</c:v>
                </c:pt>
              </c:strCache>
            </c:strRef>
          </c:cat>
          <c:val>
            <c:numRef>
              <c:f>'[DAIforweb (3).xlsx]Sheet1'!$L$4:$L$12</c:f>
              <c:numCache>
                <c:formatCode>General</c:formatCode>
                <c:ptCount val="9"/>
                <c:pt idx="0">
                  <c:v>0.40860193967819214</c:v>
                </c:pt>
                <c:pt idx="1">
                  <c:v>0.67810368537902832</c:v>
                </c:pt>
                <c:pt idx="2">
                  <c:v>0.49380192160606384</c:v>
                </c:pt>
                <c:pt idx="3">
                  <c:v>0.3024061918258667</c:v>
                </c:pt>
                <c:pt idx="4">
                  <c:v>0.26003634929656982</c:v>
                </c:pt>
                <c:pt idx="5">
                  <c:v>0.75838261842727661</c:v>
                </c:pt>
                <c:pt idx="6">
                  <c:v>0.26979848742485046</c:v>
                </c:pt>
                <c:pt idx="7">
                  <c:v>0.69017010927200317</c:v>
                </c:pt>
                <c:pt idx="8">
                  <c:v>0.85172134637832642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8F-481D-832D-E55EACCCA863}"/>
            </c:ext>
          </c:extLst>
        </c:ser>
        <c:ser>
          <c:idx val="2"/>
          <c:order val="2"/>
          <c:tx>
            <c:strRef>
              <c:f>'[DAIforweb (3).xlsx]Sheet1'!$M$3</c:f>
              <c:strCache>
                <c:ptCount val="1"/>
                <c:pt idx="0">
                  <c:v>DAI People Sub-index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'[DAIforweb (3).xlsx]Sheet1'!$J$4:$J$12</c:f>
              <c:strCache>
                <c:ptCount val="9"/>
                <c:pt idx="0">
                  <c:v>Angola</c:v>
                </c:pt>
                <c:pt idx="1">
                  <c:v>Brasil</c:v>
                </c:pt>
                <c:pt idx="2">
                  <c:v>Cabo Verde</c:v>
                </c:pt>
                <c:pt idx="3">
                  <c:v>Guiné Bissau</c:v>
                </c:pt>
                <c:pt idx="4">
                  <c:v>Moçambique </c:v>
                </c:pt>
                <c:pt idx="5">
                  <c:v>Portugal</c:v>
                </c:pt>
                <c:pt idx="6">
                  <c:v>Timor Leste</c:v>
                </c:pt>
                <c:pt idx="7">
                  <c:v>Africa do Sul</c:v>
                </c:pt>
                <c:pt idx="8">
                  <c:v>Singapura</c:v>
                </c:pt>
              </c:strCache>
            </c:strRef>
          </c:cat>
          <c:val>
            <c:numRef>
              <c:f>'[DAIforweb (3).xlsx]Sheet1'!$M$4:$M$12</c:f>
              <c:numCache>
                <c:formatCode>General</c:formatCode>
                <c:ptCount val="9"/>
                <c:pt idx="0">
                  <c:v>0.13160765171051025</c:v>
                </c:pt>
                <c:pt idx="1">
                  <c:v>0.55286407470703125</c:v>
                </c:pt>
                <c:pt idx="2">
                  <c:v>0.43171855807304382</c:v>
                </c:pt>
                <c:pt idx="3">
                  <c:v>9.5194585621356964E-2</c:v>
                </c:pt>
                <c:pt idx="4">
                  <c:v>0.16722637414932251</c:v>
                </c:pt>
                <c:pt idx="5">
                  <c:v>0.72642135620117188</c:v>
                </c:pt>
                <c:pt idx="6">
                  <c:v>0.29234567284584045</c:v>
                </c:pt>
                <c:pt idx="7">
                  <c:v>0.49734991788864136</c:v>
                </c:pt>
                <c:pt idx="8">
                  <c:v>0.80305147171020508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8F-481D-832D-E55EACCCA863}"/>
            </c:ext>
          </c:extLst>
        </c:ser>
        <c:ser>
          <c:idx val="3"/>
          <c:order val="3"/>
          <c:tx>
            <c:strRef>
              <c:f>'[DAIforweb (3).xlsx]Sheet1'!$N$3</c:f>
              <c:strCache>
                <c:ptCount val="1"/>
                <c:pt idx="0">
                  <c:v>DAI Government Sub-index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'[DAIforweb (3).xlsx]Sheet1'!$J$4:$J$12</c:f>
              <c:strCache>
                <c:ptCount val="9"/>
                <c:pt idx="0">
                  <c:v>Angola</c:v>
                </c:pt>
                <c:pt idx="1">
                  <c:v>Brasil</c:v>
                </c:pt>
                <c:pt idx="2">
                  <c:v>Cabo Verde</c:v>
                </c:pt>
                <c:pt idx="3">
                  <c:v>Guiné Bissau</c:v>
                </c:pt>
                <c:pt idx="4">
                  <c:v>Moçambique </c:v>
                </c:pt>
                <c:pt idx="5">
                  <c:v>Portugal</c:v>
                </c:pt>
                <c:pt idx="6">
                  <c:v>Timor Leste</c:v>
                </c:pt>
                <c:pt idx="7">
                  <c:v>Africa do Sul</c:v>
                </c:pt>
                <c:pt idx="8">
                  <c:v>Singapura</c:v>
                </c:pt>
              </c:strCache>
            </c:strRef>
          </c:cat>
          <c:val>
            <c:numRef>
              <c:f>'[DAIforweb (3).xlsx]Sheet1'!$N$4:$N$12</c:f>
              <c:numCache>
                <c:formatCode>General</c:formatCode>
                <c:ptCount val="9"/>
                <c:pt idx="0">
                  <c:v>0.46409147977828979</c:v>
                </c:pt>
                <c:pt idx="1">
                  <c:v>0.81803405284881592</c:v>
                </c:pt>
                <c:pt idx="2">
                  <c:v>0.37717333436012268</c:v>
                </c:pt>
                <c:pt idx="3">
                  <c:v>0.37975186109542847</c:v>
                </c:pt>
                <c:pt idx="4">
                  <c:v>0.33244815468788147</c:v>
                </c:pt>
                <c:pt idx="5">
                  <c:v>0.87101554870605469</c:v>
                </c:pt>
                <c:pt idx="6">
                  <c:v>0.30857443809509277</c:v>
                </c:pt>
                <c:pt idx="7">
                  <c:v>0.72673076391220093</c:v>
                </c:pt>
                <c:pt idx="8">
                  <c:v>0.95700335502624512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8F-481D-832D-E55EACCCA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56128"/>
        <c:axId val="330760392"/>
      </c:barChart>
      <c:catAx>
        <c:axId val="33075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30760392"/>
        <c:crosses val="autoZero"/>
        <c:auto val="0"/>
        <c:lblAlgn val="ctr"/>
        <c:lblOffset val="100"/>
        <c:noMultiLvlLbl val="0"/>
      </c:catAx>
      <c:valAx>
        <c:axId val="330760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3075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CCFB3-C150-4DD1-8D0A-AF41A7F1FD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2D875D3-B07E-4FDA-8748-0CEBEF51C8EC}">
      <dgm:prSet phldrT="[Texto]" custT="1"/>
      <dgm:spPr/>
      <dgm:t>
        <a:bodyPr/>
        <a:lstStyle/>
        <a:p>
          <a:r>
            <a:rPr lang="pt-PT" sz="2400" dirty="0"/>
            <a:t>A Índia proporcionou uma identificação digital a 1000 milhões de cidadãos em cinco anos através da criação da </a:t>
          </a:r>
          <a:r>
            <a:rPr lang="pt-PT" sz="2400" dirty="0" err="1"/>
            <a:t>Aadhaar</a:t>
          </a:r>
          <a:r>
            <a:rPr lang="pt-PT" sz="2400" dirty="0"/>
            <a:t>. </a:t>
          </a:r>
        </a:p>
      </dgm:t>
    </dgm:pt>
    <dgm:pt modelId="{B9A8E9B1-99FA-4620-90C5-B916E24FA619}" type="parTrans" cxnId="{2BAB2FB9-73B6-422E-95A1-F5073EA1B809}">
      <dgm:prSet/>
      <dgm:spPr/>
      <dgm:t>
        <a:bodyPr/>
        <a:lstStyle/>
        <a:p>
          <a:endParaRPr lang="pt-PT"/>
        </a:p>
      </dgm:t>
    </dgm:pt>
    <dgm:pt modelId="{6636F990-1820-4204-81F5-2592E2B4A7D2}" type="sibTrans" cxnId="{2BAB2FB9-73B6-422E-95A1-F5073EA1B809}">
      <dgm:prSet/>
      <dgm:spPr/>
      <dgm:t>
        <a:bodyPr/>
        <a:lstStyle/>
        <a:p>
          <a:endParaRPr lang="pt-PT"/>
        </a:p>
      </dgm:t>
    </dgm:pt>
    <dgm:pt modelId="{43501880-2191-43EB-B88B-250BF1C6199E}">
      <dgm:prSet phldrT="[Texto]" custT="1"/>
      <dgm:spPr/>
      <dgm:t>
        <a:bodyPr/>
        <a:lstStyle/>
        <a:p>
          <a:r>
            <a:rPr lang="pt-PT" sz="2400" dirty="0"/>
            <a:t>O M-Pesa, um serviço financeiro móvel criado em 2007 no Quénia pela Vodafone, oferece serviços a 29,5 milhões de clientes ativos em 10 países diferentes, dispondo de uma rede de 287.400 agentes.</a:t>
          </a:r>
        </a:p>
      </dgm:t>
    </dgm:pt>
    <dgm:pt modelId="{A4CF928B-8F73-426F-A873-411BD07FD5D3}" type="parTrans" cxnId="{496799E8-54B2-43F0-A618-C18A9A9508C9}">
      <dgm:prSet/>
      <dgm:spPr/>
      <dgm:t>
        <a:bodyPr/>
        <a:lstStyle/>
        <a:p>
          <a:endParaRPr lang="pt-PT"/>
        </a:p>
      </dgm:t>
    </dgm:pt>
    <dgm:pt modelId="{4FA8821F-A420-4908-B27B-F1EB8B0466B3}" type="sibTrans" cxnId="{496799E8-54B2-43F0-A618-C18A9A9508C9}">
      <dgm:prSet/>
      <dgm:spPr/>
      <dgm:t>
        <a:bodyPr/>
        <a:lstStyle/>
        <a:p>
          <a:endParaRPr lang="pt-PT"/>
        </a:p>
      </dgm:t>
    </dgm:pt>
    <dgm:pt modelId="{5781B6C2-A91E-4715-BFC9-2992EECC281F}">
      <dgm:prSet phldrT="[Texto]" custT="1"/>
      <dgm:spPr/>
      <dgm:t>
        <a:bodyPr/>
        <a:lstStyle/>
        <a:p>
          <a:r>
            <a:rPr lang="pt-PT" sz="2400" dirty="0"/>
            <a:t>A plataforma de comércio eletrónico da </a:t>
          </a:r>
          <a:r>
            <a:rPr lang="pt-PT" sz="2400" dirty="0" err="1"/>
            <a:t>Alibaba</a:t>
          </a:r>
          <a:r>
            <a:rPr lang="pt-PT" sz="2400" dirty="0"/>
            <a:t>, permitiu o acesso de 8 milhões de empresários chineses a uma plataforma de comércio que exporta para 190 países.</a:t>
          </a:r>
        </a:p>
      </dgm:t>
    </dgm:pt>
    <dgm:pt modelId="{B4E32730-462A-4F9A-B0C9-2B624DB7E703}" type="parTrans" cxnId="{1F0F7DFE-1600-4BB0-A429-0CBC5FE55F54}">
      <dgm:prSet/>
      <dgm:spPr/>
      <dgm:t>
        <a:bodyPr/>
        <a:lstStyle/>
        <a:p>
          <a:endParaRPr lang="pt-PT"/>
        </a:p>
      </dgm:t>
    </dgm:pt>
    <dgm:pt modelId="{2DAADEFA-A6F0-4D83-9E90-3BB1CD5FD07D}" type="sibTrans" cxnId="{1F0F7DFE-1600-4BB0-A429-0CBC5FE55F54}">
      <dgm:prSet/>
      <dgm:spPr/>
      <dgm:t>
        <a:bodyPr/>
        <a:lstStyle/>
        <a:p>
          <a:endParaRPr lang="pt-PT"/>
        </a:p>
      </dgm:t>
    </dgm:pt>
    <dgm:pt modelId="{07BB3456-7A89-4ADE-BADD-2952BB5C6AC3}" type="pres">
      <dgm:prSet presAssocID="{CECCCFB3-C150-4DD1-8D0A-AF41A7F1FD6A}" presName="linear" presStyleCnt="0">
        <dgm:presLayoutVars>
          <dgm:animLvl val="lvl"/>
          <dgm:resizeHandles val="exact"/>
        </dgm:presLayoutVars>
      </dgm:prSet>
      <dgm:spPr/>
    </dgm:pt>
    <dgm:pt modelId="{29A5C47E-1868-463A-8799-5CD86CD9FD64}" type="pres">
      <dgm:prSet presAssocID="{12D875D3-B07E-4FDA-8748-0CEBEF51C8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7E5D75-F0E6-442C-85BE-81BC20DD8927}" type="pres">
      <dgm:prSet presAssocID="{6636F990-1820-4204-81F5-2592E2B4A7D2}" presName="spacer" presStyleCnt="0"/>
      <dgm:spPr/>
    </dgm:pt>
    <dgm:pt modelId="{2A41BADF-8A65-4DE7-8432-299DD50B74B3}" type="pres">
      <dgm:prSet presAssocID="{5781B6C2-A91E-4715-BFC9-2992EECC281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29041F-C2BD-4DA2-9FE6-44082BBCFB30}" type="pres">
      <dgm:prSet presAssocID="{2DAADEFA-A6F0-4D83-9E90-3BB1CD5FD07D}" presName="spacer" presStyleCnt="0"/>
      <dgm:spPr/>
    </dgm:pt>
    <dgm:pt modelId="{BD6BC330-1B33-44D9-8DC6-4526B66A14DE}" type="pres">
      <dgm:prSet presAssocID="{43501880-2191-43EB-B88B-250BF1C6199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F489074-E9D0-4C75-8D10-EE52587E58D2}" type="presOf" srcId="{5781B6C2-A91E-4715-BFC9-2992EECC281F}" destId="{2A41BADF-8A65-4DE7-8432-299DD50B74B3}" srcOrd="0" destOrd="0" presId="urn:microsoft.com/office/officeart/2005/8/layout/vList2"/>
    <dgm:cxn modelId="{5B205EB3-05AE-47FF-A437-9506E18C7355}" type="presOf" srcId="{CECCCFB3-C150-4DD1-8D0A-AF41A7F1FD6A}" destId="{07BB3456-7A89-4ADE-BADD-2952BB5C6AC3}" srcOrd="0" destOrd="0" presId="urn:microsoft.com/office/officeart/2005/8/layout/vList2"/>
    <dgm:cxn modelId="{CB4613B9-A312-43B3-999C-7246BB9F9633}" type="presOf" srcId="{12D875D3-B07E-4FDA-8748-0CEBEF51C8EC}" destId="{29A5C47E-1868-463A-8799-5CD86CD9FD64}" srcOrd="0" destOrd="0" presId="urn:microsoft.com/office/officeart/2005/8/layout/vList2"/>
    <dgm:cxn modelId="{2BAB2FB9-73B6-422E-95A1-F5073EA1B809}" srcId="{CECCCFB3-C150-4DD1-8D0A-AF41A7F1FD6A}" destId="{12D875D3-B07E-4FDA-8748-0CEBEF51C8EC}" srcOrd="0" destOrd="0" parTransId="{B9A8E9B1-99FA-4620-90C5-B916E24FA619}" sibTransId="{6636F990-1820-4204-81F5-2592E2B4A7D2}"/>
    <dgm:cxn modelId="{E499C5BE-818B-4976-8417-3FAF459B61FB}" type="presOf" srcId="{43501880-2191-43EB-B88B-250BF1C6199E}" destId="{BD6BC330-1B33-44D9-8DC6-4526B66A14DE}" srcOrd="0" destOrd="0" presId="urn:microsoft.com/office/officeart/2005/8/layout/vList2"/>
    <dgm:cxn modelId="{496799E8-54B2-43F0-A618-C18A9A9508C9}" srcId="{CECCCFB3-C150-4DD1-8D0A-AF41A7F1FD6A}" destId="{43501880-2191-43EB-B88B-250BF1C6199E}" srcOrd="2" destOrd="0" parTransId="{A4CF928B-8F73-426F-A873-411BD07FD5D3}" sibTransId="{4FA8821F-A420-4908-B27B-F1EB8B0466B3}"/>
    <dgm:cxn modelId="{1F0F7DFE-1600-4BB0-A429-0CBC5FE55F54}" srcId="{CECCCFB3-C150-4DD1-8D0A-AF41A7F1FD6A}" destId="{5781B6C2-A91E-4715-BFC9-2992EECC281F}" srcOrd="1" destOrd="0" parTransId="{B4E32730-462A-4F9A-B0C9-2B624DB7E703}" sibTransId="{2DAADEFA-A6F0-4D83-9E90-3BB1CD5FD07D}"/>
    <dgm:cxn modelId="{9FD8ED92-2D8E-4669-8569-C705A71CBE04}" type="presParOf" srcId="{07BB3456-7A89-4ADE-BADD-2952BB5C6AC3}" destId="{29A5C47E-1868-463A-8799-5CD86CD9FD64}" srcOrd="0" destOrd="0" presId="urn:microsoft.com/office/officeart/2005/8/layout/vList2"/>
    <dgm:cxn modelId="{C156B798-6745-4879-8427-A30CFCAAA062}" type="presParOf" srcId="{07BB3456-7A89-4ADE-BADD-2952BB5C6AC3}" destId="{D77E5D75-F0E6-442C-85BE-81BC20DD8927}" srcOrd="1" destOrd="0" presId="urn:microsoft.com/office/officeart/2005/8/layout/vList2"/>
    <dgm:cxn modelId="{372CF830-1602-4564-AF90-7B4F77DFD90C}" type="presParOf" srcId="{07BB3456-7A89-4ADE-BADD-2952BB5C6AC3}" destId="{2A41BADF-8A65-4DE7-8432-299DD50B74B3}" srcOrd="2" destOrd="0" presId="urn:microsoft.com/office/officeart/2005/8/layout/vList2"/>
    <dgm:cxn modelId="{825A2163-50FB-4E97-B8AE-24EAA03C249B}" type="presParOf" srcId="{07BB3456-7A89-4ADE-BADD-2952BB5C6AC3}" destId="{E629041F-C2BD-4DA2-9FE6-44082BBCFB30}" srcOrd="3" destOrd="0" presId="urn:microsoft.com/office/officeart/2005/8/layout/vList2"/>
    <dgm:cxn modelId="{FBD3AF0E-D959-47D0-A179-3DE84A335A1E}" type="presParOf" srcId="{07BB3456-7A89-4ADE-BADD-2952BB5C6AC3}" destId="{BD6BC330-1B33-44D9-8DC6-4526B66A14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43ADA-3B5F-41D0-B886-76EF7ED5832D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6BCC530-E1CF-48A7-96E6-7EC7E0D13CE5}">
      <dgm:prSet phldrT="[Texto]" custT="1"/>
      <dgm:spPr/>
      <dgm:t>
        <a:bodyPr/>
        <a:lstStyle/>
        <a:p>
          <a:r>
            <a:rPr lang="pt-PT" sz="1600" b="1" dirty="0"/>
            <a:t>Digitalização</a:t>
          </a:r>
        </a:p>
      </dgm:t>
    </dgm:pt>
    <dgm:pt modelId="{2E372864-449D-49AD-BB5B-C54E1E583774}" type="parTrans" cxnId="{AC175DD1-B928-44A2-B3DC-FE6E5412C31E}">
      <dgm:prSet/>
      <dgm:spPr/>
      <dgm:t>
        <a:bodyPr/>
        <a:lstStyle/>
        <a:p>
          <a:endParaRPr lang="pt-PT"/>
        </a:p>
      </dgm:t>
    </dgm:pt>
    <dgm:pt modelId="{E003CDEA-7A9E-4763-8648-6732A6AACF67}" type="sibTrans" cxnId="{AC175DD1-B928-44A2-B3DC-FE6E5412C31E}">
      <dgm:prSet/>
      <dgm:spPr/>
      <dgm:t>
        <a:bodyPr/>
        <a:lstStyle/>
        <a:p>
          <a:endParaRPr lang="pt-PT"/>
        </a:p>
      </dgm:t>
    </dgm:pt>
    <dgm:pt modelId="{C08FBA23-A2DD-4951-A631-7D5CDD0EF0A4}">
      <dgm:prSet phldrT="[Texto]" custT="1"/>
      <dgm:spPr/>
      <dgm:t>
        <a:bodyPr/>
        <a:lstStyle/>
        <a:p>
          <a:r>
            <a:rPr lang="pt-PT" sz="1600" dirty="0"/>
            <a:t>Inclusão</a:t>
          </a:r>
        </a:p>
        <a:p>
          <a:r>
            <a:rPr lang="pt-PT" sz="1600" dirty="0"/>
            <a:t>Financeira</a:t>
          </a:r>
        </a:p>
      </dgm:t>
    </dgm:pt>
    <dgm:pt modelId="{387796A8-BF13-4747-9983-E11978A30449}" type="parTrans" cxnId="{15223195-F50C-432C-A698-CF8AAA735E02}">
      <dgm:prSet/>
      <dgm:spPr/>
      <dgm:t>
        <a:bodyPr/>
        <a:lstStyle/>
        <a:p>
          <a:endParaRPr lang="pt-PT"/>
        </a:p>
      </dgm:t>
    </dgm:pt>
    <dgm:pt modelId="{FF6D9DEA-202B-4492-9ABB-152A20A6B4AF}" type="sibTrans" cxnId="{15223195-F50C-432C-A698-CF8AAA735E02}">
      <dgm:prSet/>
      <dgm:spPr/>
      <dgm:t>
        <a:bodyPr/>
        <a:lstStyle/>
        <a:p>
          <a:endParaRPr lang="pt-PT"/>
        </a:p>
      </dgm:t>
    </dgm:pt>
    <dgm:pt modelId="{D739C2AF-CCFF-47F2-88CE-2629E3B11295}">
      <dgm:prSet phldrT="[Texto]" custT="1"/>
      <dgm:spPr/>
      <dgm:t>
        <a:bodyPr/>
        <a:lstStyle/>
        <a:p>
          <a:r>
            <a:rPr lang="pt-PT" sz="1600" dirty="0"/>
            <a:t>Saúde</a:t>
          </a:r>
        </a:p>
      </dgm:t>
    </dgm:pt>
    <dgm:pt modelId="{952E11B4-645B-4A9F-9A2C-6EF353EDE588}" type="parTrans" cxnId="{D79D5FA5-B843-4346-9E79-6D71B31EABE5}">
      <dgm:prSet/>
      <dgm:spPr/>
      <dgm:t>
        <a:bodyPr/>
        <a:lstStyle/>
        <a:p>
          <a:endParaRPr lang="pt-PT"/>
        </a:p>
      </dgm:t>
    </dgm:pt>
    <dgm:pt modelId="{D0C12962-537D-4795-87A9-6B1AC6DAEB8D}" type="sibTrans" cxnId="{D79D5FA5-B843-4346-9E79-6D71B31EABE5}">
      <dgm:prSet/>
      <dgm:spPr/>
      <dgm:t>
        <a:bodyPr/>
        <a:lstStyle/>
        <a:p>
          <a:endParaRPr lang="pt-PT"/>
        </a:p>
      </dgm:t>
    </dgm:pt>
    <dgm:pt modelId="{8B780AC0-109D-4741-B1B8-586F7BC8E1D4}">
      <dgm:prSet phldrT="[Texto]" custT="1"/>
      <dgm:spPr/>
      <dgm:t>
        <a:bodyPr/>
        <a:lstStyle/>
        <a:p>
          <a:r>
            <a:rPr lang="pt-PT" sz="1600" dirty="0"/>
            <a:t>Agricultura</a:t>
          </a:r>
        </a:p>
      </dgm:t>
    </dgm:pt>
    <dgm:pt modelId="{DE607012-F316-4034-9197-B8E084D852DE}" type="parTrans" cxnId="{14171A22-6659-4FE7-8C2C-5611B59F49D3}">
      <dgm:prSet/>
      <dgm:spPr/>
      <dgm:t>
        <a:bodyPr/>
        <a:lstStyle/>
        <a:p>
          <a:endParaRPr lang="pt-PT"/>
        </a:p>
      </dgm:t>
    </dgm:pt>
    <dgm:pt modelId="{F3C44EC3-1E49-44D1-A464-CA4061D9CC8A}" type="sibTrans" cxnId="{14171A22-6659-4FE7-8C2C-5611B59F49D3}">
      <dgm:prSet/>
      <dgm:spPr/>
      <dgm:t>
        <a:bodyPr/>
        <a:lstStyle/>
        <a:p>
          <a:endParaRPr lang="pt-PT"/>
        </a:p>
      </dgm:t>
    </dgm:pt>
    <dgm:pt modelId="{93D3AD19-7539-4777-8C50-6D6877223258}">
      <dgm:prSet phldrT="[Texto]" custT="1"/>
      <dgm:spPr/>
      <dgm:t>
        <a:bodyPr/>
        <a:lstStyle/>
        <a:p>
          <a:r>
            <a:rPr lang="pt-PT" sz="1600" dirty="0"/>
            <a:t>Identidade Digital</a:t>
          </a:r>
        </a:p>
      </dgm:t>
    </dgm:pt>
    <dgm:pt modelId="{ABD55020-D1ED-4D6B-9F0B-E675788BF463}" type="parTrans" cxnId="{CEA29F94-F4EC-4FA8-9C63-DD45E30B3394}">
      <dgm:prSet/>
      <dgm:spPr/>
      <dgm:t>
        <a:bodyPr/>
        <a:lstStyle/>
        <a:p>
          <a:endParaRPr lang="pt-PT"/>
        </a:p>
      </dgm:t>
    </dgm:pt>
    <dgm:pt modelId="{46A8E95E-2993-4957-8537-F4C1AC63BFEE}" type="sibTrans" cxnId="{CEA29F94-F4EC-4FA8-9C63-DD45E30B3394}">
      <dgm:prSet/>
      <dgm:spPr/>
      <dgm:t>
        <a:bodyPr/>
        <a:lstStyle/>
        <a:p>
          <a:endParaRPr lang="pt-PT"/>
        </a:p>
      </dgm:t>
    </dgm:pt>
    <dgm:pt modelId="{A15DB0EC-9502-48B6-94CE-88568B280FBC}">
      <dgm:prSet custT="1"/>
      <dgm:spPr/>
      <dgm:t>
        <a:bodyPr/>
        <a:lstStyle/>
        <a:p>
          <a:r>
            <a:rPr lang="pt-PT" sz="1600" dirty="0"/>
            <a:t>Educação</a:t>
          </a:r>
        </a:p>
      </dgm:t>
    </dgm:pt>
    <dgm:pt modelId="{33659AC1-9C67-4CBF-AA1C-8E77123639DE}" type="parTrans" cxnId="{D2434DAC-FE60-4973-BB57-1E2ABFAC630E}">
      <dgm:prSet/>
      <dgm:spPr/>
      <dgm:t>
        <a:bodyPr/>
        <a:lstStyle/>
        <a:p>
          <a:endParaRPr lang="pt-PT"/>
        </a:p>
      </dgm:t>
    </dgm:pt>
    <dgm:pt modelId="{36268BE2-C388-4638-873E-F89314FFA78E}" type="sibTrans" cxnId="{D2434DAC-FE60-4973-BB57-1E2ABFAC630E}">
      <dgm:prSet/>
      <dgm:spPr/>
      <dgm:t>
        <a:bodyPr/>
        <a:lstStyle/>
        <a:p>
          <a:endParaRPr lang="pt-PT"/>
        </a:p>
      </dgm:t>
    </dgm:pt>
    <dgm:pt modelId="{7C9930CE-6584-4D5E-A4EF-1F215275CED8}">
      <dgm:prSet custT="1"/>
      <dgm:spPr/>
      <dgm:t>
        <a:bodyPr/>
        <a:lstStyle/>
        <a:p>
          <a:r>
            <a:rPr lang="pt-PT" sz="1600" dirty="0"/>
            <a:t>Inclusão Social</a:t>
          </a:r>
        </a:p>
      </dgm:t>
    </dgm:pt>
    <dgm:pt modelId="{113DFCBE-8CB4-443B-831F-F315A1C63367}" type="parTrans" cxnId="{0DCD990B-E3A0-4B4D-AC97-39018A1E81AF}">
      <dgm:prSet/>
      <dgm:spPr/>
      <dgm:t>
        <a:bodyPr/>
        <a:lstStyle/>
        <a:p>
          <a:endParaRPr lang="pt-PT"/>
        </a:p>
      </dgm:t>
    </dgm:pt>
    <dgm:pt modelId="{AD1E1942-2EC5-4EAC-B843-EBF67A6ACEC3}" type="sibTrans" cxnId="{0DCD990B-E3A0-4B4D-AC97-39018A1E81AF}">
      <dgm:prSet/>
      <dgm:spPr/>
      <dgm:t>
        <a:bodyPr/>
        <a:lstStyle/>
        <a:p>
          <a:endParaRPr lang="pt-PT"/>
        </a:p>
      </dgm:t>
    </dgm:pt>
    <dgm:pt modelId="{9DECA5CF-8F7A-459B-8CB5-F5920D0AB772}" type="pres">
      <dgm:prSet presAssocID="{89443ADA-3B5F-41D0-B886-76EF7ED5832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063D9FD-67D6-4BD6-B7D0-9AB109DF0A28}" type="pres">
      <dgm:prSet presAssocID="{06BCC530-E1CF-48A7-96E6-7EC7E0D13CE5}" presName="centerShape" presStyleLbl="node0" presStyleIdx="0" presStyleCnt="1"/>
      <dgm:spPr/>
    </dgm:pt>
    <dgm:pt modelId="{0B363975-2A4B-4C30-AA67-D879545D455A}" type="pres">
      <dgm:prSet presAssocID="{387796A8-BF13-4747-9983-E11978A30449}" presName="Name9" presStyleLbl="parChTrans1D2" presStyleIdx="0" presStyleCnt="6"/>
      <dgm:spPr/>
    </dgm:pt>
    <dgm:pt modelId="{9416BE01-B2DE-4418-9429-9B4B7725B43C}" type="pres">
      <dgm:prSet presAssocID="{387796A8-BF13-4747-9983-E11978A30449}" presName="connTx" presStyleLbl="parChTrans1D2" presStyleIdx="0" presStyleCnt="6"/>
      <dgm:spPr/>
    </dgm:pt>
    <dgm:pt modelId="{F32C812C-85E0-45CC-B999-E4CBC5A323C1}" type="pres">
      <dgm:prSet presAssocID="{C08FBA23-A2DD-4951-A631-7D5CDD0EF0A4}" presName="node" presStyleLbl="node1" presStyleIdx="0" presStyleCnt="6">
        <dgm:presLayoutVars>
          <dgm:bulletEnabled val="1"/>
        </dgm:presLayoutVars>
      </dgm:prSet>
      <dgm:spPr/>
    </dgm:pt>
    <dgm:pt modelId="{924867CE-3194-41BA-98B2-B1648AB548B5}" type="pres">
      <dgm:prSet presAssocID="{952E11B4-645B-4A9F-9A2C-6EF353EDE588}" presName="Name9" presStyleLbl="parChTrans1D2" presStyleIdx="1" presStyleCnt="6"/>
      <dgm:spPr/>
    </dgm:pt>
    <dgm:pt modelId="{678B0245-953B-497D-80E6-A0BB26A3D47E}" type="pres">
      <dgm:prSet presAssocID="{952E11B4-645B-4A9F-9A2C-6EF353EDE588}" presName="connTx" presStyleLbl="parChTrans1D2" presStyleIdx="1" presStyleCnt="6"/>
      <dgm:spPr/>
    </dgm:pt>
    <dgm:pt modelId="{34AC7D1B-061F-4431-9945-F6028C24789C}" type="pres">
      <dgm:prSet presAssocID="{D739C2AF-CCFF-47F2-88CE-2629E3B11295}" presName="node" presStyleLbl="node1" presStyleIdx="1" presStyleCnt="6">
        <dgm:presLayoutVars>
          <dgm:bulletEnabled val="1"/>
        </dgm:presLayoutVars>
      </dgm:prSet>
      <dgm:spPr/>
    </dgm:pt>
    <dgm:pt modelId="{5B6665DD-0881-4B6C-893B-4FF9EB7C2675}" type="pres">
      <dgm:prSet presAssocID="{DE607012-F316-4034-9197-B8E084D852DE}" presName="Name9" presStyleLbl="parChTrans1D2" presStyleIdx="2" presStyleCnt="6"/>
      <dgm:spPr/>
    </dgm:pt>
    <dgm:pt modelId="{4708FABE-94F8-475E-AC39-330B839AD78A}" type="pres">
      <dgm:prSet presAssocID="{DE607012-F316-4034-9197-B8E084D852DE}" presName="connTx" presStyleLbl="parChTrans1D2" presStyleIdx="2" presStyleCnt="6"/>
      <dgm:spPr/>
    </dgm:pt>
    <dgm:pt modelId="{9337ED7C-E5D4-468F-9DCA-E08B35508AC5}" type="pres">
      <dgm:prSet presAssocID="{8B780AC0-109D-4741-B1B8-586F7BC8E1D4}" presName="node" presStyleLbl="node1" presStyleIdx="2" presStyleCnt="6">
        <dgm:presLayoutVars>
          <dgm:bulletEnabled val="1"/>
        </dgm:presLayoutVars>
      </dgm:prSet>
      <dgm:spPr/>
    </dgm:pt>
    <dgm:pt modelId="{8B2D6287-F7D0-462F-8780-2C3445C7380B}" type="pres">
      <dgm:prSet presAssocID="{ABD55020-D1ED-4D6B-9F0B-E675788BF463}" presName="Name9" presStyleLbl="parChTrans1D2" presStyleIdx="3" presStyleCnt="6"/>
      <dgm:spPr/>
    </dgm:pt>
    <dgm:pt modelId="{F96566F7-6891-4A5D-A417-16F3D33B1039}" type="pres">
      <dgm:prSet presAssocID="{ABD55020-D1ED-4D6B-9F0B-E675788BF463}" presName="connTx" presStyleLbl="parChTrans1D2" presStyleIdx="3" presStyleCnt="6"/>
      <dgm:spPr/>
    </dgm:pt>
    <dgm:pt modelId="{416B7D50-47BD-4BFE-86C7-AA10BC9882CF}" type="pres">
      <dgm:prSet presAssocID="{93D3AD19-7539-4777-8C50-6D6877223258}" presName="node" presStyleLbl="node1" presStyleIdx="3" presStyleCnt="6">
        <dgm:presLayoutVars>
          <dgm:bulletEnabled val="1"/>
        </dgm:presLayoutVars>
      </dgm:prSet>
      <dgm:spPr/>
    </dgm:pt>
    <dgm:pt modelId="{8C07B641-A7BA-4465-AB85-FD464B065520}" type="pres">
      <dgm:prSet presAssocID="{33659AC1-9C67-4CBF-AA1C-8E77123639DE}" presName="Name9" presStyleLbl="parChTrans1D2" presStyleIdx="4" presStyleCnt="6"/>
      <dgm:spPr/>
    </dgm:pt>
    <dgm:pt modelId="{118E81E2-1631-49AF-B108-9F262C62B681}" type="pres">
      <dgm:prSet presAssocID="{33659AC1-9C67-4CBF-AA1C-8E77123639DE}" presName="connTx" presStyleLbl="parChTrans1D2" presStyleIdx="4" presStyleCnt="6"/>
      <dgm:spPr/>
    </dgm:pt>
    <dgm:pt modelId="{44D35911-8423-4919-A843-842139AFA610}" type="pres">
      <dgm:prSet presAssocID="{A15DB0EC-9502-48B6-94CE-88568B280FBC}" presName="node" presStyleLbl="node1" presStyleIdx="4" presStyleCnt="6">
        <dgm:presLayoutVars>
          <dgm:bulletEnabled val="1"/>
        </dgm:presLayoutVars>
      </dgm:prSet>
      <dgm:spPr/>
    </dgm:pt>
    <dgm:pt modelId="{5FB0355F-0CCD-4CB2-8BBC-46764C4A85E7}" type="pres">
      <dgm:prSet presAssocID="{113DFCBE-8CB4-443B-831F-F315A1C63367}" presName="Name9" presStyleLbl="parChTrans1D2" presStyleIdx="5" presStyleCnt="6"/>
      <dgm:spPr/>
    </dgm:pt>
    <dgm:pt modelId="{8B604283-BB82-499B-9378-F1B62D61AB6D}" type="pres">
      <dgm:prSet presAssocID="{113DFCBE-8CB4-443B-831F-F315A1C63367}" presName="connTx" presStyleLbl="parChTrans1D2" presStyleIdx="5" presStyleCnt="6"/>
      <dgm:spPr/>
    </dgm:pt>
    <dgm:pt modelId="{99070BE3-2106-4DCA-B1AF-51A36AF7B502}" type="pres">
      <dgm:prSet presAssocID="{7C9930CE-6584-4D5E-A4EF-1F215275CED8}" presName="node" presStyleLbl="node1" presStyleIdx="5" presStyleCnt="6">
        <dgm:presLayoutVars>
          <dgm:bulletEnabled val="1"/>
        </dgm:presLayoutVars>
      </dgm:prSet>
      <dgm:spPr/>
    </dgm:pt>
  </dgm:ptLst>
  <dgm:cxnLst>
    <dgm:cxn modelId="{0DCD990B-E3A0-4B4D-AC97-39018A1E81AF}" srcId="{06BCC530-E1CF-48A7-96E6-7EC7E0D13CE5}" destId="{7C9930CE-6584-4D5E-A4EF-1F215275CED8}" srcOrd="5" destOrd="0" parTransId="{113DFCBE-8CB4-443B-831F-F315A1C63367}" sibTransId="{AD1E1942-2EC5-4EAC-B843-EBF67A6ACEC3}"/>
    <dgm:cxn modelId="{A2FC941A-7966-45D1-AA72-F2864B26FAD1}" type="presOf" srcId="{DE607012-F316-4034-9197-B8E084D852DE}" destId="{4708FABE-94F8-475E-AC39-330B839AD78A}" srcOrd="1" destOrd="0" presId="urn:microsoft.com/office/officeart/2005/8/layout/radial1"/>
    <dgm:cxn modelId="{C1277B1B-33F6-4EF7-ACEF-33234332275A}" type="presOf" srcId="{ABD55020-D1ED-4D6B-9F0B-E675788BF463}" destId="{8B2D6287-F7D0-462F-8780-2C3445C7380B}" srcOrd="0" destOrd="0" presId="urn:microsoft.com/office/officeart/2005/8/layout/radial1"/>
    <dgm:cxn modelId="{6C19C21C-6C86-4B14-9FA7-18509A59667C}" type="presOf" srcId="{93D3AD19-7539-4777-8C50-6D6877223258}" destId="{416B7D50-47BD-4BFE-86C7-AA10BC9882CF}" srcOrd="0" destOrd="0" presId="urn:microsoft.com/office/officeart/2005/8/layout/radial1"/>
    <dgm:cxn modelId="{A858FB1E-252D-482D-98DB-E525F3947565}" type="presOf" srcId="{D739C2AF-CCFF-47F2-88CE-2629E3B11295}" destId="{34AC7D1B-061F-4431-9945-F6028C24789C}" srcOrd="0" destOrd="0" presId="urn:microsoft.com/office/officeart/2005/8/layout/radial1"/>
    <dgm:cxn modelId="{14171A22-6659-4FE7-8C2C-5611B59F49D3}" srcId="{06BCC530-E1CF-48A7-96E6-7EC7E0D13CE5}" destId="{8B780AC0-109D-4741-B1B8-586F7BC8E1D4}" srcOrd="2" destOrd="0" parTransId="{DE607012-F316-4034-9197-B8E084D852DE}" sibTransId="{F3C44EC3-1E49-44D1-A464-CA4061D9CC8A}"/>
    <dgm:cxn modelId="{B76A2431-FDD3-491C-A0E1-8B2882E6E4A2}" type="presOf" srcId="{06BCC530-E1CF-48A7-96E6-7EC7E0D13CE5}" destId="{A063D9FD-67D6-4BD6-B7D0-9AB109DF0A28}" srcOrd="0" destOrd="0" presId="urn:microsoft.com/office/officeart/2005/8/layout/radial1"/>
    <dgm:cxn modelId="{5E4AFF40-D475-427D-A742-0ECE1B1DF198}" type="presOf" srcId="{952E11B4-645B-4A9F-9A2C-6EF353EDE588}" destId="{924867CE-3194-41BA-98B2-B1648AB548B5}" srcOrd="0" destOrd="0" presId="urn:microsoft.com/office/officeart/2005/8/layout/radial1"/>
    <dgm:cxn modelId="{0A675567-0FEC-4A38-B048-F6AF23BCD43E}" type="presOf" srcId="{8B780AC0-109D-4741-B1B8-586F7BC8E1D4}" destId="{9337ED7C-E5D4-468F-9DCA-E08B35508AC5}" srcOrd="0" destOrd="0" presId="urn:microsoft.com/office/officeart/2005/8/layout/radial1"/>
    <dgm:cxn modelId="{0EC03349-2A2A-4C6C-A230-7C69753FE570}" type="presOf" srcId="{387796A8-BF13-4747-9983-E11978A30449}" destId="{9416BE01-B2DE-4418-9429-9B4B7725B43C}" srcOrd="1" destOrd="0" presId="urn:microsoft.com/office/officeart/2005/8/layout/radial1"/>
    <dgm:cxn modelId="{E4517678-6CBC-4C0F-89BA-25CF1CD1D95B}" type="presOf" srcId="{7C9930CE-6584-4D5E-A4EF-1F215275CED8}" destId="{99070BE3-2106-4DCA-B1AF-51A36AF7B502}" srcOrd="0" destOrd="0" presId="urn:microsoft.com/office/officeart/2005/8/layout/radial1"/>
    <dgm:cxn modelId="{B538D18C-BB76-4D3F-9990-D738534BBE9F}" type="presOf" srcId="{952E11B4-645B-4A9F-9A2C-6EF353EDE588}" destId="{678B0245-953B-497D-80E6-A0BB26A3D47E}" srcOrd="1" destOrd="0" presId="urn:microsoft.com/office/officeart/2005/8/layout/radial1"/>
    <dgm:cxn modelId="{EC506790-02C9-4A0A-BEFA-B32E9139EADF}" type="presOf" srcId="{33659AC1-9C67-4CBF-AA1C-8E77123639DE}" destId="{118E81E2-1631-49AF-B108-9F262C62B681}" srcOrd="1" destOrd="0" presId="urn:microsoft.com/office/officeart/2005/8/layout/radial1"/>
    <dgm:cxn modelId="{CEA29F94-F4EC-4FA8-9C63-DD45E30B3394}" srcId="{06BCC530-E1CF-48A7-96E6-7EC7E0D13CE5}" destId="{93D3AD19-7539-4777-8C50-6D6877223258}" srcOrd="3" destOrd="0" parTransId="{ABD55020-D1ED-4D6B-9F0B-E675788BF463}" sibTransId="{46A8E95E-2993-4957-8537-F4C1AC63BFEE}"/>
    <dgm:cxn modelId="{15223195-F50C-432C-A698-CF8AAA735E02}" srcId="{06BCC530-E1CF-48A7-96E6-7EC7E0D13CE5}" destId="{C08FBA23-A2DD-4951-A631-7D5CDD0EF0A4}" srcOrd="0" destOrd="0" parTransId="{387796A8-BF13-4747-9983-E11978A30449}" sibTransId="{FF6D9DEA-202B-4492-9ABB-152A20A6B4AF}"/>
    <dgm:cxn modelId="{2E6C2296-72F5-4785-BAF9-5FE1C9C00F56}" type="presOf" srcId="{113DFCBE-8CB4-443B-831F-F315A1C63367}" destId="{8B604283-BB82-499B-9378-F1B62D61AB6D}" srcOrd="1" destOrd="0" presId="urn:microsoft.com/office/officeart/2005/8/layout/radial1"/>
    <dgm:cxn modelId="{D79D5FA5-B843-4346-9E79-6D71B31EABE5}" srcId="{06BCC530-E1CF-48A7-96E6-7EC7E0D13CE5}" destId="{D739C2AF-CCFF-47F2-88CE-2629E3B11295}" srcOrd="1" destOrd="0" parTransId="{952E11B4-645B-4A9F-9A2C-6EF353EDE588}" sibTransId="{D0C12962-537D-4795-87A9-6B1AC6DAEB8D}"/>
    <dgm:cxn modelId="{D2434DAC-FE60-4973-BB57-1E2ABFAC630E}" srcId="{06BCC530-E1CF-48A7-96E6-7EC7E0D13CE5}" destId="{A15DB0EC-9502-48B6-94CE-88568B280FBC}" srcOrd="4" destOrd="0" parTransId="{33659AC1-9C67-4CBF-AA1C-8E77123639DE}" sibTransId="{36268BE2-C388-4638-873E-F89314FFA78E}"/>
    <dgm:cxn modelId="{1869E2B2-42BD-406E-847D-1494C84DD378}" type="presOf" srcId="{89443ADA-3B5F-41D0-B886-76EF7ED5832D}" destId="{9DECA5CF-8F7A-459B-8CB5-F5920D0AB772}" srcOrd="0" destOrd="0" presId="urn:microsoft.com/office/officeart/2005/8/layout/radial1"/>
    <dgm:cxn modelId="{9030D7B9-BCC9-464C-AFFC-A544ED8C0697}" type="presOf" srcId="{113DFCBE-8CB4-443B-831F-F315A1C63367}" destId="{5FB0355F-0CCD-4CB2-8BBC-46764C4A85E7}" srcOrd="0" destOrd="0" presId="urn:microsoft.com/office/officeart/2005/8/layout/radial1"/>
    <dgm:cxn modelId="{EAA37BBD-629B-47AC-A12F-EEA3BA1E8EF7}" type="presOf" srcId="{C08FBA23-A2DD-4951-A631-7D5CDD0EF0A4}" destId="{F32C812C-85E0-45CC-B999-E4CBC5A323C1}" srcOrd="0" destOrd="0" presId="urn:microsoft.com/office/officeart/2005/8/layout/radial1"/>
    <dgm:cxn modelId="{2FBF02C8-7A45-46B5-A0A8-69151B872535}" type="presOf" srcId="{A15DB0EC-9502-48B6-94CE-88568B280FBC}" destId="{44D35911-8423-4919-A843-842139AFA610}" srcOrd="0" destOrd="0" presId="urn:microsoft.com/office/officeart/2005/8/layout/radial1"/>
    <dgm:cxn modelId="{325392C9-6DC9-4D28-8A3E-BAC73CCA3B67}" type="presOf" srcId="{DE607012-F316-4034-9197-B8E084D852DE}" destId="{5B6665DD-0881-4B6C-893B-4FF9EB7C2675}" srcOrd="0" destOrd="0" presId="urn:microsoft.com/office/officeart/2005/8/layout/radial1"/>
    <dgm:cxn modelId="{5AC282CC-484F-4BAD-9AF1-C1D863C53E18}" type="presOf" srcId="{ABD55020-D1ED-4D6B-9F0B-E675788BF463}" destId="{F96566F7-6891-4A5D-A417-16F3D33B1039}" srcOrd="1" destOrd="0" presId="urn:microsoft.com/office/officeart/2005/8/layout/radial1"/>
    <dgm:cxn modelId="{AC175DD1-B928-44A2-B3DC-FE6E5412C31E}" srcId="{89443ADA-3B5F-41D0-B886-76EF7ED5832D}" destId="{06BCC530-E1CF-48A7-96E6-7EC7E0D13CE5}" srcOrd="0" destOrd="0" parTransId="{2E372864-449D-49AD-BB5B-C54E1E583774}" sibTransId="{E003CDEA-7A9E-4763-8648-6732A6AACF67}"/>
    <dgm:cxn modelId="{6EE956D2-4F70-4136-A506-E72023D50D44}" type="presOf" srcId="{387796A8-BF13-4747-9983-E11978A30449}" destId="{0B363975-2A4B-4C30-AA67-D879545D455A}" srcOrd="0" destOrd="0" presId="urn:microsoft.com/office/officeart/2005/8/layout/radial1"/>
    <dgm:cxn modelId="{896D88F5-5E06-42D1-A93A-97735D06B7B7}" type="presOf" srcId="{33659AC1-9C67-4CBF-AA1C-8E77123639DE}" destId="{8C07B641-A7BA-4465-AB85-FD464B065520}" srcOrd="0" destOrd="0" presId="urn:microsoft.com/office/officeart/2005/8/layout/radial1"/>
    <dgm:cxn modelId="{D70549EA-315C-4E6D-A646-51FF450192ED}" type="presParOf" srcId="{9DECA5CF-8F7A-459B-8CB5-F5920D0AB772}" destId="{A063D9FD-67D6-4BD6-B7D0-9AB109DF0A28}" srcOrd="0" destOrd="0" presId="urn:microsoft.com/office/officeart/2005/8/layout/radial1"/>
    <dgm:cxn modelId="{89A36986-F429-4DDF-B357-5902593CA4E2}" type="presParOf" srcId="{9DECA5CF-8F7A-459B-8CB5-F5920D0AB772}" destId="{0B363975-2A4B-4C30-AA67-D879545D455A}" srcOrd="1" destOrd="0" presId="urn:microsoft.com/office/officeart/2005/8/layout/radial1"/>
    <dgm:cxn modelId="{9FE09B79-6C2C-42AE-9DFC-F3592C77E7A6}" type="presParOf" srcId="{0B363975-2A4B-4C30-AA67-D879545D455A}" destId="{9416BE01-B2DE-4418-9429-9B4B7725B43C}" srcOrd="0" destOrd="0" presId="urn:microsoft.com/office/officeart/2005/8/layout/radial1"/>
    <dgm:cxn modelId="{33B27749-81E0-4A2B-8CD1-9C59F0D6FCA5}" type="presParOf" srcId="{9DECA5CF-8F7A-459B-8CB5-F5920D0AB772}" destId="{F32C812C-85E0-45CC-B999-E4CBC5A323C1}" srcOrd="2" destOrd="0" presId="urn:microsoft.com/office/officeart/2005/8/layout/radial1"/>
    <dgm:cxn modelId="{350AA61F-2C52-4844-A045-D05227E95C94}" type="presParOf" srcId="{9DECA5CF-8F7A-459B-8CB5-F5920D0AB772}" destId="{924867CE-3194-41BA-98B2-B1648AB548B5}" srcOrd="3" destOrd="0" presId="urn:microsoft.com/office/officeart/2005/8/layout/radial1"/>
    <dgm:cxn modelId="{CE0D7897-02A9-4E19-871D-B35C412E8272}" type="presParOf" srcId="{924867CE-3194-41BA-98B2-B1648AB548B5}" destId="{678B0245-953B-497D-80E6-A0BB26A3D47E}" srcOrd="0" destOrd="0" presId="urn:microsoft.com/office/officeart/2005/8/layout/radial1"/>
    <dgm:cxn modelId="{9860108E-8332-4C7C-ABFD-3BE3447C3E7A}" type="presParOf" srcId="{9DECA5CF-8F7A-459B-8CB5-F5920D0AB772}" destId="{34AC7D1B-061F-4431-9945-F6028C24789C}" srcOrd="4" destOrd="0" presId="urn:microsoft.com/office/officeart/2005/8/layout/radial1"/>
    <dgm:cxn modelId="{A303062A-646F-472F-9F93-D813716D83EB}" type="presParOf" srcId="{9DECA5CF-8F7A-459B-8CB5-F5920D0AB772}" destId="{5B6665DD-0881-4B6C-893B-4FF9EB7C2675}" srcOrd="5" destOrd="0" presId="urn:microsoft.com/office/officeart/2005/8/layout/radial1"/>
    <dgm:cxn modelId="{D2BBDD73-A904-4E1F-B377-F91E49D43781}" type="presParOf" srcId="{5B6665DD-0881-4B6C-893B-4FF9EB7C2675}" destId="{4708FABE-94F8-475E-AC39-330B839AD78A}" srcOrd="0" destOrd="0" presId="urn:microsoft.com/office/officeart/2005/8/layout/radial1"/>
    <dgm:cxn modelId="{63C51B4D-1544-4A4A-ADE6-70659EC4F8A5}" type="presParOf" srcId="{9DECA5CF-8F7A-459B-8CB5-F5920D0AB772}" destId="{9337ED7C-E5D4-468F-9DCA-E08B35508AC5}" srcOrd="6" destOrd="0" presId="urn:microsoft.com/office/officeart/2005/8/layout/radial1"/>
    <dgm:cxn modelId="{59A67465-9D3D-46BC-95F6-F30C84CF35BD}" type="presParOf" srcId="{9DECA5CF-8F7A-459B-8CB5-F5920D0AB772}" destId="{8B2D6287-F7D0-462F-8780-2C3445C7380B}" srcOrd="7" destOrd="0" presId="urn:microsoft.com/office/officeart/2005/8/layout/radial1"/>
    <dgm:cxn modelId="{1DAF1307-3DC6-4EA2-8236-4CFC422C6419}" type="presParOf" srcId="{8B2D6287-F7D0-462F-8780-2C3445C7380B}" destId="{F96566F7-6891-4A5D-A417-16F3D33B1039}" srcOrd="0" destOrd="0" presId="urn:microsoft.com/office/officeart/2005/8/layout/radial1"/>
    <dgm:cxn modelId="{E7396A78-3D16-4E21-97AF-62C15B0FB27B}" type="presParOf" srcId="{9DECA5CF-8F7A-459B-8CB5-F5920D0AB772}" destId="{416B7D50-47BD-4BFE-86C7-AA10BC9882CF}" srcOrd="8" destOrd="0" presId="urn:microsoft.com/office/officeart/2005/8/layout/radial1"/>
    <dgm:cxn modelId="{C16093E5-CA83-4504-8F13-2A7166CC69CA}" type="presParOf" srcId="{9DECA5CF-8F7A-459B-8CB5-F5920D0AB772}" destId="{8C07B641-A7BA-4465-AB85-FD464B065520}" srcOrd="9" destOrd="0" presId="urn:microsoft.com/office/officeart/2005/8/layout/radial1"/>
    <dgm:cxn modelId="{CC9320F2-6EB2-40D2-A7E3-EB74F6B73278}" type="presParOf" srcId="{8C07B641-A7BA-4465-AB85-FD464B065520}" destId="{118E81E2-1631-49AF-B108-9F262C62B681}" srcOrd="0" destOrd="0" presId="urn:microsoft.com/office/officeart/2005/8/layout/radial1"/>
    <dgm:cxn modelId="{CC1E5CF2-319D-46E6-B60D-50AFB2A8DA77}" type="presParOf" srcId="{9DECA5CF-8F7A-459B-8CB5-F5920D0AB772}" destId="{44D35911-8423-4919-A843-842139AFA610}" srcOrd="10" destOrd="0" presId="urn:microsoft.com/office/officeart/2005/8/layout/radial1"/>
    <dgm:cxn modelId="{9D823248-02D1-4E73-9026-E2901B415DCA}" type="presParOf" srcId="{9DECA5CF-8F7A-459B-8CB5-F5920D0AB772}" destId="{5FB0355F-0CCD-4CB2-8BBC-46764C4A85E7}" srcOrd="11" destOrd="0" presId="urn:microsoft.com/office/officeart/2005/8/layout/radial1"/>
    <dgm:cxn modelId="{AFA45D81-5EFB-4B78-90E8-3BFB860F2848}" type="presParOf" srcId="{5FB0355F-0CCD-4CB2-8BBC-46764C4A85E7}" destId="{8B604283-BB82-499B-9378-F1B62D61AB6D}" srcOrd="0" destOrd="0" presId="urn:microsoft.com/office/officeart/2005/8/layout/radial1"/>
    <dgm:cxn modelId="{954EF3DF-C3DA-403C-9893-CA09AEB7E634}" type="presParOf" srcId="{9DECA5CF-8F7A-459B-8CB5-F5920D0AB772}" destId="{99070BE3-2106-4DCA-B1AF-51A36AF7B502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1A3600-5431-45A1-9780-7C36A74F213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6B433F2A-5864-4093-A7E7-B5A1DEF2CFAF}">
      <dgm:prSet phldrT="[Texto]" custT="1"/>
      <dgm:spPr/>
      <dgm:t>
        <a:bodyPr/>
        <a:lstStyle/>
        <a:p>
          <a:r>
            <a:rPr lang="pt-PT" sz="2400" dirty="0"/>
            <a:t>Hiato Digital</a:t>
          </a:r>
        </a:p>
      </dgm:t>
    </dgm:pt>
    <dgm:pt modelId="{11320025-8B4F-4676-B930-FF44820B4DA3}" type="parTrans" cxnId="{16FD40C7-8D7A-4402-B1AE-83B858458DA6}">
      <dgm:prSet/>
      <dgm:spPr/>
      <dgm:t>
        <a:bodyPr/>
        <a:lstStyle/>
        <a:p>
          <a:endParaRPr lang="pt-PT" sz="2400"/>
        </a:p>
      </dgm:t>
    </dgm:pt>
    <dgm:pt modelId="{0921B221-B2AD-4648-9B96-98C47377C8BF}" type="sibTrans" cxnId="{16FD40C7-8D7A-4402-B1AE-83B858458DA6}">
      <dgm:prSet/>
      <dgm:spPr/>
      <dgm:t>
        <a:bodyPr/>
        <a:lstStyle/>
        <a:p>
          <a:endParaRPr lang="pt-PT" sz="2400"/>
        </a:p>
      </dgm:t>
    </dgm:pt>
    <dgm:pt modelId="{BDEBCDFB-8F9D-49F4-B6C0-17DFA8B8FEE0}">
      <dgm:prSet phldrT="[Texto]" custT="1"/>
      <dgm:spPr/>
      <dgm:t>
        <a:bodyPr/>
        <a:lstStyle/>
        <a:p>
          <a:r>
            <a:rPr lang="pt-PT" sz="2400" dirty="0"/>
            <a:t>Nível de rendimento </a:t>
          </a:r>
        </a:p>
        <a:p>
          <a:r>
            <a:rPr lang="pt-PT" sz="2400" dirty="0">
              <a:solidFill>
                <a:srgbClr val="FFFF00"/>
              </a:solidFill>
            </a:rPr>
            <a:t>Pobres</a:t>
          </a:r>
          <a:r>
            <a:rPr lang="pt-PT" sz="2400" dirty="0"/>
            <a:t> / Classe média</a:t>
          </a:r>
        </a:p>
      </dgm:t>
    </dgm:pt>
    <dgm:pt modelId="{A5B43D46-28F1-41B1-B992-6F7704F26FA6}" type="parTrans" cxnId="{4BD278C8-DE12-425A-9B5E-7C3E002D06B0}">
      <dgm:prSet/>
      <dgm:spPr/>
      <dgm:t>
        <a:bodyPr/>
        <a:lstStyle/>
        <a:p>
          <a:endParaRPr lang="pt-PT" sz="2400"/>
        </a:p>
      </dgm:t>
    </dgm:pt>
    <dgm:pt modelId="{686ECC30-AAC9-463C-BBCB-C8205C162AAC}" type="sibTrans" cxnId="{4BD278C8-DE12-425A-9B5E-7C3E002D06B0}">
      <dgm:prSet/>
      <dgm:spPr/>
      <dgm:t>
        <a:bodyPr/>
        <a:lstStyle/>
        <a:p>
          <a:endParaRPr lang="pt-PT" sz="2400"/>
        </a:p>
      </dgm:t>
    </dgm:pt>
    <dgm:pt modelId="{AB32EED2-28A9-4718-8195-A73C3D94428F}">
      <dgm:prSet phldrT="[Texto]" custT="1"/>
      <dgm:spPr/>
      <dgm:t>
        <a:bodyPr/>
        <a:lstStyle/>
        <a:p>
          <a:r>
            <a:rPr lang="pt-PT" sz="2400" dirty="0"/>
            <a:t>Faixa etária</a:t>
          </a:r>
        </a:p>
        <a:p>
          <a:r>
            <a:rPr lang="pt-PT" sz="2400" dirty="0">
              <a:solidFill>
                <a:srgbClr val="FFFF00"/>
              </a:solidFill>
            </a:rPr>
            <a:t>Adultos</a:t>
          </a:r>
          <a:r>
            <a:rPr lang="pt-PT" sz="2400" dirty="0"/>
            <a:t> / Jovens  </a:t>
          </a:r>
        </a:p>
      </dgm:t>
    </dgm:pt>
    <dgm:pt modelId="{7AF3454D-050E-4101-88DB-25844D048CE5}" type="parTrans" cxnId="{52651361-DC20-4EF3-ACE6-8A48ED0F1B47}">
      <dgm:prSet/>
      <dgm:spPr/>
      <dgm:t>
        <a:bodyPr/>
        <a:lstStyle/>
        <a:p>
          <a:endParaRPr lang="pt-PT" sz="2400"/>
        </a:p>
      </dgm:t>
    </dgm:pt>
    <dgm:pt modelId="{F88226F2-F38C-480A-9410-282303885269}" type="sibTrans" cxnId="{52651361-DC20-4EF3-ACE6-8A48ED0F1B47}">
      <dgm:prSet/>
      <dgm:spPr/>
      <dgm:t>
        <a:bodyPr/>
        <a:lstStyle/>
        <a:p>
          <a:endParaRPr lang="pt-PT" sz="2400"/>
        </a:p>
      </dgm:t>
    </dgm:pt>
    <dgm:pt modelId="{11247D23-EB3E-497D-8433-024D21C92CC6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pt-PT" sz="2400" dirty="0"/>
            <a:t>Territorial</a:t>
          </a:r>
        </a:p>
        <a:p>
          <a:r>
            <a:rPr lang="pt-PT" sz="2400" dirty="0">
              <a:solidFill>
                <a:srgbClr val="FFFF00"/>
              </a:solidFill>
            </a:rPr>
            <a:t>Rurais</a:t>
          </a:r>
          <a:r>
            <a:rPr lang="pt-PT" sz="2400" dirty="0"/>
            <a:t> / Urbanas</a:t>
          </a:r>
        </a:p>
      </dgm:t>
    </dgm:pt>
    <dgm:pt modelId="{EB97897B-3588-47E3-B3B5-D87B57ACFC4D}" type="parTrans" cxnId="{36ADF6D0-7DE9-4305-8500-D4188B4F3FAA}">
      <dgm:prSet/>
      <dgm:spPr/>
      <dgm:t>
        <a:bodyPr/>
        <a:lstStyle/>
        <a:p>
          <a:endParaRPr lang="pt-PT" sz="2400"/>
        </a:p>
      </dgm:t>
    </dgm:pt>
    <dgm:pt modelId="{EEE4FE02-2053-4A87-AA41-9E2038BDFAE1}" type="sibTrans" cxnId="{36ADF6D0-7DE9-4305-8500-D4188B4F3FAA}">
      <dgm:prSet/>
      <dgm:spPr/>
      <dgm:t>
        <a:bodyPr/>
        <a:lstStyle/>
        <a:p>
          <a:endParaRPr lang="pt-PT" sz="2400"/>
        </a:p>
      </dgm:t>
    </dgm:pt>
    <dgm:pt modelId="{39EA1B59-22FF-4EA5-ACEF-339920106D18}">
      <dgm:prSet phldrT="[Texto]" custT="1"/>
      <dgm:spPr/>
      <dgm:t>
        <a:bodyPr/>
        <a:lstStyle/>
        <a:p>
          <a:r>
            <a:rPr lang="pt-PT" sz="2400" dirty="0"/>
            <a:t>Género</a:t>
          </a:r>
        </a:p>
        <a:p>
          <a:r>
            <a:rPr lang="pt-PT" sz="2400" dirty="0">
              <a:solidFill>
                <a:srgbClr val="FFFF00"/>
              </a:solidFill>
            </a:rPr>
            <a:t>Mulheres</a:t>
          </a:r>
          <a:r>
            <a:rPr lang="pt-PT" sz="2400" dirty="0"/>
            <a:t> / Homens </a:t>
          </a:r>
        </a:p>
      </dgm:t>
    </dgm:pt>
    <dgm:pt modelId="{68174B5C-5500-49C5-B621-5EACCAC8CCCB}" type="parTrans" cxnId="{E7B55F3D-8790-4C0A-AF79-4B776715E6E6}">
      <dgm:prSet/>
      <dgm:spPr/>
      <dgm:t>
        <a:bodyPr/>
        <a:lstStyle/>
        <a:p>
          <a:endParaRPr lang="pt-PT" sz="2400"/>
        </a:p>
      </dgm:t>
    </dgm:pt>
    <dgm:pt modelId="{7B6A2604-2EA2-4AEC-8178-9F2709D7E250}" type="sibTrans" cxnId="{E7B55F3D-8790-4C0A-AF79-4B776715E6E6}">
      <dgm:prSet/>
      <dgm:spPr/>
      <dgm:t>
        <a:bodyPr/>
        <a:lstStyle/>
        <a:p>
          <a:endParaRPr lang="pt-PT" sz="2400"/>
        </a:p>
      </dgm:t>
    </dgm:pt>
    <dgm:pt modelId="{9B472F6D-5A2D-42A5-9514-6F078FC932D2}" type="pres">
      <dgm:prSet presAssocID="{701A3600-5431-45A1-9780-7C36A74F213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98EC96B-A58B-4F2C-A5E7-8B4EB9536E9F}" type="pres">
      <dgm:prSet presAssocID="{701A3600-5431-45A1-9780-7C36A74F2137}" presName="matrix" presStyleCnt="0"/>
      <dgm:spPr/>
    </dgm:pt>
    <dgm:pt modelId="{F56A3023-34C6-4281-9ED6-ED3E728AF83E}" type="pres">
      <dgm:prSet presAssocID="{701A3600-5431-45A1-9780-7C36A74F2137}" presName="tile1" presStyleLbl="node1" presStyleIdx="0" presStyleCnt="4" custLinFactNeighborY="-898"/>
      <dgm:spPr/>
    </dgm:pt>
    <dgm:pt modelId="{3DBE076F-6CBD-41B6-8737-B599CBE6C65C}" type="pres">
      <dgm:prSet presAssocID="{701A3600-5431-45A1-9780-7C36A74F213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3C1D1D0-89A5-46E6-ADEE-55E54561909B}" type="pres">
      <dgm:prSet presAssocID="{701A3600-5431-45A1-9780-7C36A74F2137}" presName="tile2" presStyleLbl="node1" presStyleIdx="1" presStyleCnt="4"/>
      <dgm:spPr/>
    </dgm:pt>
    <dgm:pt modelId="{33824191-CAC6-4861-AC64-7B10DE95416F}" type="pres">
      <dgm:prSet presAssocID="{701A3600-5431-45A1-9780-7C36A74F213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B21B3E7-A059-4BB1-87E3-5C113119E97B}" type="pres">
      <dgm:prSet presAssocID="{701A3600-5431-45A1-9780-7C36A74F2137}" presName="tile3" presStyleLbl="node1" presStyleIdx="2" presStyleCnt="4"/>
      <dgm:spPr/>
    </dgm:pt>
    <dgm:pt modelId="{A073D7B5-E643-4755-BFDA-A4F71061F598}" type="pres">
      <dgm:prSet presAssocID="{701A3600-5431-45A1-9780-7C36A74F213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C8F9FF2-0709-4F67-84E0-DBD85B80FB40}" type="pres">
      <dgm:prSet presAssocID="{701A3600-5431-45A1-9780-7C36A74F2137}" presName="tile4" presStyleLbl="node1" presStyleIdx="3" presStyleCnt="4"/>
      <dgm:spPr/>
    </dgm:pt>
    <dgm:pt modelId="{44D3AB9A-B289-4747-A6EB-7D4CF6F706E4}" type="pres">
      <dgm:prSet presAssocID="{701A3600-5431-45A1-9780-7C36A74F213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1A2959D-D5FE-4814-9B0A-89FF7E36E7D7}" type="pres">
      <dgm:prSet presAssocID="{701A3600-5431-45A1-9780-7C36A74F213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959DF17-9F25-4618-9AF9-433847F38D8B}" type="presOf" srcId="{701A3600-5431-45A1-9780-7C36A74F2137}" destId="{9B472F6D-5A2D-42A5-9514-6F078FC932D2}" srcOrd="0" destOrd="0" presId="urn:microsoft.com/office/officeart/2005/8/layout/matrix1"/>
    <dgm:cxn modelId="{E7B55F3D-8790-4C0A-AF79-4B776715E6E6}" srcId="{6B433F2A-5864-4093-A7E7-B5A1DEF2CFAF}" destId="{39EA1B59-22FF-4EA5-ACEF-339920106D18}" srcOrd="3" destOrd="0" parTransId="{68174B5C-5500-49C5-B621-5EACCAC8CCCB}" sibTransId="{7B6A2604-2EA2-4AEC-8178-9F2709D7E250}"/>
    <dgm:cxn modelId="{52651361-DC20-4EF3-ACE6-8A48ED0F1B47}" srcId="{6B433F2A-5864-4093-A7E7-B5A1DEF2CFAF}" destId="{AB32EED2-28A9-4718-8195-A73C3D94428F}" srcOrd="1" destOrd="0" parTransId="{7AF3454D-050E-4101-88DB-25844D048CE5}" sibTransId="{F88226F2-F38C-480A-9410-282303885269}"/>
    <dgm:cxn modelId="{4433FE66-3828-4B9C-A665-3F0528F46870}" type="presOf" srcId="{11247D23-EB3E-497D-8433-024D21C92CC6}" destId="{A073D7B5-E643-4755-BFDA-A4F71061F598}" srcOrd="1" destOrd="0" presId="urn:microsoft.com/office/officeart/2005/8/layout/matrix1"/>
    <dgm:cxn modelId="{9EC98F49-3671-44A7-95E9-9F11CDE954A8}" type="presOf" srcId="{11247D23-EB3E-497D-8433-024D21C92CC6}" destId="{4B21B3E7-A059-4BB1-87E3-5C113119E97B}" srcOrd="0" destOrd="0" presId="urn:microsoft.com/office/officeart/2005/8/layout/matrix1"/>
    <dgm:cxn modelId="{5F7B9658-37DF-4739-8BB3-B599ECAC4BD9}" type="presOf" srcId="{BDEBCDFB-8F9D-49F4-B6C0-17DFA8B8FEE0}" destId="{3DBE076F-6CBD-41B6-8737-B599CBE6C65C}" srcOrd="1" destOrd="0" presId="urn:microsoft.com/office/officeart/2005/8/layout/matrix1"/>
    <dgm:cxn modelId="{5F294585-C991-4035-9CAE-F937D965B61D}" type="presOf" srcId="{39EA1B59-22FF-4EA5-ACEF-339920106D18}" destId="{44D3AB9A-B289-4747-A6EB-7D4CF6F706E4}" srcOrd="1" destOrd="0" presId="urn:microsoft.com/office/officeart/2005/8/layout/matrix1"/>
    <dgm:cxn modelId="{B8F42C88-11E6-48C5-ADEA-6C77421FA1A0}" type="presOf" srcId="{BDEBCDFB-8F9D-49F4-B6C0-17DFA8B8FEE0}" destId="{F56A3023-34C6-4281-9ED6-ED3E728AF83E}" srcOrd="0" destOrd="0" presId="urn:microsoft.com/office/officeart/2005/8/layout/matrix1"/>
    <dgm:cxn modelId="{5B376DA0-5796-4FCB-ADCE-AA7EBA830288}" type="presOf" srcId="{39EA1B59-22FF-4EA5-ACEF-339920106D18}" destId="{CC8F9FF2-0709-4F67-84E0-DBD85B80FB40}" srcOrd="0" destOrd="0" presId="urn:microsoft.com/office/officeart/2005/8/layout/matrix1"/>
    <dgm:cxn modelId="{9EFBA7A8-CA5D-4DE1-A077-7E3FCC7F6F23}" type="presOf" srcId="{AB32EED2-28A9-4718-8195-A73C3D94428F}" destId="{33C1D1D0-89A5-46E6-ADEE-55E54561909B}" srcOrd="0" destOrd="0" presId="urn:microsoft.com/office/officeart/2005/8/layout/matrix1"/>
    <dgm:cxn modelId="{243E92B4-47A1-4E5C-9E51-413EAA3AC5B4}" type="presOf" srcId="{AB32EED2-28A9-4718-8195-A73C3D94428F}" destId="{33824191-CAC6-4861-AC64-7B10DE95416F}" srcOrd="1" destOrd="0" presId="urn:microsoft.com/office/officeart/2005/8/layout/matrix1"/>
    <dgm:cxn modelId="{16FD40C7-8D7A-4402-B1AE-83B858458DA6}" srcId="{701A3600-5431-45A1-9780-7C36A74F2137}" destId="{6B433F2A-5864-4093-A7E7-B5A1DEF2CFAF}" srcOrd="0" destOrd="0" parTransId="{11320025-8B4F-4676-B930-FF44820B4DA3}" sibTransId="{0921B221-B2AD-4648-9B96-98C47377C8BF}"/>
    <dgm:cxn modelId="{4BD278C8-DE12-425A-9B5E-7C3E002D06B0}" srcId="{6B433F2A-5864-4093-A7E7-B5A1DEF2CFAF}" destId="{BDEBCDFB-8F9D-49F4-B6C0-17DFA8B8FEE0}" srcOrd="0" destOrd="0" parTransId="{A5B43D46-28F1-41B1-B992-6F7704F26FA6}" sibTransId="{686ECC30-AAC9-463C-BBCB-C8205C162AAC}"/>
    <dgm:cxn modelId="{36ADF6D0-7DE9-4305-8500-D4188B4F3FAA}" srcId="{6B433F2A-5864-4093-A7E7-B5A1DEF2CFAF}" destId="{11247D23-EB3E-497D-8433-024D21C92CC6}" srcOrd="2" destOrd="0" parTransId="{EB97897B-3588-47E3-B3B5-D87B57ACFC4D}" sibTransId="{EEE4FE02-2053-4A87-AA41-9E2038BDFAE1}"/>
    <dgm:cxn modelId="{46BA40E7-9C1D-4821-AE43-23F83755192F}" type="presOf" srcId="{6B433F2A-5864-4093-A7E7-B5A1DEF2CFAF}" destId="{F1A2959D-D5FE-4814-9B0A-89FF7E36E7D7}" srcOrd="0" destOrd="0" presId="urn:microsoft.com/office/officeart/2005/8/layout/matrix1"/>
    <dgm:cxn modelId="{45CA4C21-531C-4BBC-9464-6F99A0EAA623}" type="presParOf" srcId="{9B472F6D-5A2D-42A5-9514-6F078FC932D2}" destId="{798EC96B-A58B-4F2C-A5E7-8B4EB9536E9F}" srcOrd="0" destOrd="0" presId="urn:microsoft.com/office/officeart/2005/8/layout/matrix1"/>
    <dgm:cxn modelId="{D8FD03E7-6620-420C-AE51-2BF258B3F45E}" type="presParOf" srcId="{798EC96B-A58B-4F2C-A5E7-8B4EB9536E9F}" destId="{F56A3023-34C6-4281-9ED6-ED3E728AF83E}" srcOrd="0" destOrd="0" presId="urn:microsoft.com/office/officeart/2005/8/layout/matrix1"/>
    <dgm:cxn modelId="{A3EC60EF-727E-4F40-9251-CA9FCF213E37}" type="presParOf" srcId="{798EC96B-A58B-4F2C-A5E7-8B4EB9536E9F}" destId="{3DBE076F-6CBD-41B6-8737-B599CBE6C65C}" srcOrd="1" destOrd="0" presId="urn:microsoft.com/office/officeart/2005/8/layout/matrix1"/>
    <dgm:cxn modelId="{78ACC70B-34F0-4835-818E-B8B031D85011}" type="presParOf" srcId="{798EC96B-A58B-4F2C-A5E7-8B4EB9536E9F}" destId="{33C1D1D0-89A5-46E6-ADEE-55E54561909B}" srcOrd="2" destOrd="0" presId="urn:microsoft.com/office/officeart/2005/8/layout/matrix1"/>
    <dgm:cxn modelId="{2511BFEE-66A3-44DE-9BA7-112738B2286F}" type="presParOf" srcId="{798EC96B-A58B-4F2C-A5E7-8B4EB9536E9F}" destId="{33824191-CAC6-4861-AC64-7B10DE95416F}" srcOrd="3" destOrd="0" presId="urn:microsoft.com/office/officeart/2005/8/layout/matrix1"/>
    <dgm:cxn modelId="{B500BDB4-B1E7-4C12-807C-049537607A16}" type="presParOf" srcId="{798EC96B-A58B-4F2C-A5E7-8B4EB9536E9F}" destId="{4B21B3E7-A059-4BB1-87E3-5C113119E97B}" srcOrd="4" destOrd="0" presId="urn:microsoft.com/office/officeart/2005/8/layout/matrix1"/>
    <dgm:cxn modelId="{C1F78DBF-AA00-4576-859D-4E6E4D6B1C73}" type="presParOf" srcId="{798EC96B-A58B-4F2C-A5E7-8B4EB9536E9F}" destId="{A073D7B5-E643-4755-BFDA-A4F71061F598}" srcOrd="5" destOrd="0" presId="urn:microsoft.com/office/officeart/2005/8/layout/matrix1"/>
    <dgm:cxn modelId="{AA9F11B0-3B6C-4CBC-A1D8-455085B22B47}" type="presParOf" srcId="{798EC96B-A58B-4F2C-A5E7-8B4EB9536E9F}" destId="{CC8F9FF2-0709-4F67-84E0-DBD85B80FB40}" srcOrd="6" destOrd="0" presId="urn:microsoft.com/office/officeart/2005/8/layout/matrix1"/>
    <dgm:cxn modelId="{3E7CC3FF-D65E-4E4A-9514-26FCED591103}" type="presParOf" srcId="{798EC96B-A58B-4F2C-A5E7-8B4EB9536E9F}" destId="{44D3AB9A-B289-4747-A6EB-7D4CF6F706E4}" srcOrd="7" destOrd="0" presId="urn:microsoft.com/office/officeart/2005/8/layout/matrix1"/>
    <dgm:cxn modelId="{2CEE69A7-36B3-45B6-80AA-0E475E856D53}" type="presParOf" srcId="{9B472F6D-5A2D-42A5-9514-6F078FC932D2}" destId="{F1A2959D-D5FE-4814-9B0A-89FF7E36E7D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376B15-13CF-473E-B30C-E30BE2BDA9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BEA2F75-EF25-4F7E-8D22-D332E06A6559}">
      <dgm:prSet phldrT="[Texto]" custT="1"/>
      <dgm:spPr/>
      <dgm:t>
        <a:bodyPr/>
        <a:lstStyle/>
        <a:p>
          <a:r>
            <a:rPr lang="pt-PT" sz="2400" dirty="0"/>
            <a:t>Os preços da Internet na Africa Subsaariana são muito elevados quando comparados com a média global: 8 dos 10 países pior posicionados são da África Subsaariana (</a:t>
          </a:r>
          <a:r>
            <a:rPr lang="pt-PT" sz="2400" dirty="0" err="1"/>
            <a:t>Broadband</a:t>
          </a:r>
          <a:r>
            <a:rPr lang="pt-PT" sz="2400" dirty="0"/>
            <a:t> </a:t>
          </a:r>
          <a:r>
            <a:rPr lang="pt-PT" sz="2400" dirty="0" err="1"/>
            <a:t>Commission</a:t>
          </a:r>
          <a:r>
            <a:rPr lang="pt-PT" sz="2400" dirty="0"/>
            <a:t>, 2014). </a:t>
          </a:r>
        </a:p>
      </dgm:t>
    </dgm:pt>
    <dgm:pt modelId="{0D81947C-6D92-43B8-94E9-F4E076D118A3}" type="parTrans" cxnId="{DDA9EA96-2F9C-4759-AD53-D9F1791D9DC2}">
      <dgm:prSet/>
      <dgm:spPr/>
      <dgm:t>
        <a:bodyPr/>
        <a:lstStyle/>
        <a:p>
          <a:endParaRPr lang="pt-PT"/>
        </a:p>
      </dgm:t>
    </dgm:pt>
    <dgm:pt modelId="{F6FDD398-AFC7-448E-B10D-EDF2E9046D00}" type="sibTrans" cxnId="{DDA9EA96-2F9C-4759-AD53-D9F1791D9DC2}">
      <dgm:prSet/>
      <dgm:spPr/>
      <dgm:t>
        <a:bodyPr/>
        <a:lstStyle/>
        <a:p>
          <a:endParaRPr lang="pt-PT"/>
        </a:p>
      </dgm:t>
    </dgm:pt>
    <dgm:pt modelId="{9D67FD08-4156-4955-B915-E9BD64D4AFE3}">
      <dgm:prSet phldrT="[Texto]" custT="1"/>
      <dgm:spPr/>
      <dgm:t>
        <a:bodyPr/>
        <a:lstStyle/>
        <a:p>
          <a:r>
            <a:rPr lang="pt-PT" sz="2400" dirty="0"/>
            <a:t>A maior parte dos países da Africa Subsaariana têm ainda velocidades de acesso muito baixas quando comparadas com a média global mas a evolução tem sido muito positiva, nomeadamente nas áreas urbanas. </a:t>
          </a:r>
        </a:p>
      </dgm:t>
    </dgm:pt>
    <dgm:pt modelId="{EF1E2F60-4C8C-40F6-B870-608613E7B269}" type="parTrans" cxnId="{E987D992-17A1-4D96-931E-7399DBD8AE5C}">
      <dgm:prSet/>
      <dgm:spPr/>
      <dgm:t>
        <a:bodyPr/>
        <a:lstStyle/>
        <a:p>
          <a:endParaRPr lang="pt-PT"/>
        </a:p>
      </dgm:t>
    </dgm:pt>
    <dgm:pt modelId="{A387AEA5-7A9A-410D-931B-F36616CF3984}" type="sibTrans" cxnId="{E987D992-17A1-4D96-931E-7399DBD8AE5C}">
      <dgm:prSet/>
      <dgm:spPr/>
      <dgm:t>
        <a:bodyPr/>
        <a:lstStyle/>
        <a:p>
          <a:endParaRPr lang="pt-PT"/>
        </a:p>
      </dgm:t>
    </dgm:pt>
    <dgm:pt modelId="{20D9A799-7361-4CC8-8943-202EA94B4962}">
      <dgm:prSet phldrT="[Texto]" custT="1"/>
      <dgm:spPr/>
      <dgm:t>
        <a:bodyPr/>
        <a:lstStyle/>
        <a:p>
          <a:r>
            <a:rPr lang="pt-PT" sz="2400" b="0" dirty="0"/>
            <a:t>Cerca de 1700 milhões de pessoas (a nível global) não dispõem de um nível de rendimento que lhes permita aceder à Internet fixa e 2,6 mil milhões não podem comportar a Internet móvel </a:t>
          </a:r>
          <a:r>
            <a:rPr lang="pt-PT" sz="2400" dirty="0"/>
            <a:t>(</a:t>
          </a:r>
          <a:r>
            <a:rPr lang="pt-PT" sz="2400" dirty="0" err="1"/>
            <a:t>Broadband</a:t>
          </a:r>
          <a:r>
            <a:rPr lang="pt-PT" sz="2400" dirty="0"/>
            <a:t> </a:t>
          </a:r>
          <a:r>
            <a:rPr lang="pt-PT" sz="2400" dirty="0" err="1"/>
            <a:t>Commission</a:t>
          </a:r>
          <a:r>
            <a:rPr lang="pt-PT" sz="2400" dirty="0"/>
            <a:t>, 2014). </a:t>
          </a:r>
          <a:endParaRPr lang="pt-PT" sz="2400" b="0" dirty="0"/>
        </a:p>
      </dgm:t>
    </dgm:pt>
    <dgm:pt modelId="{A95C50E4-EA7B-4719-922A-69E8BC3D70AD}" type="parTrans" cxnId="{BEC1AD99-990A-4247-9E7B-3477186AF967}">
      <dgm:prSet/>
      <dgm:spPr/>
      <dgm:t>
        <a:bodyPr/>
        <a:lstStyle/>
        <a:p>
          <a:endParaRPr lang="pt-PT"/>
        </a:p>
      </dgm:t>
    </dgm:pt>
    <dgm:pt modelId="{83C487AD-2AAD-45E3-9E95-936C80A866C6}" type="sibTrans" cxnId="{BEC1AD99-990A-4247-9E7B-3477186AF967}">
      <dgm:prSet/>
      <dgm:spPr/>
      <dgm:t>
        <a:bodyPr/>
        <a:lstStyle/>
        <a:p>
          <a:endParaRPr lang="pt-PT"/>
        </a:p>
      </dgm:t>
    </dgm:pt>
    <dgm:pt modelId="{69DFFE45-178D-4B5E-B90E-CBA4E44729D6}" type="pres">
      <dgm:prSet presAssocID="{C0376B15-13CF-473E-B30C-E30BE2BDA9B0}" presName="linear" presStyleCnt="0">
        <dgm:presLayoutVars>
          <dgm:animLvl val="lvl"/>
          <dgm:resizeHandles val="exact"/>
        </dgm:presLayoutVars>
      </dgm:prSet>
      <dgm:spPr/>
    </dgm:pt>
    <dgm:pt modelId="{D76DD894-DE2A-4573-ADE0-F7F4F13172A0}" type="pres">
      <dgm:prSet presAssocID="{2BEA2F75-EF25-4F7E-8D22-D332E06A6559}" presName="parentText" presStyleLbl="node1" presStyleIdx="0" presStyleCnt="3" custScaleY="118001" custLinFactY="109758" custLinFactNeighborY="200000">
        <dgm:presLayoutVars>
          <dgm:chMax val="0"/>
          <dgm:bulletEnabled val="1"/>
        </dgm:presLayoutVars>
      </dgm:prSet>
      <dgm:spPr/>
    </dgm:pt>
    <dgm:pt modelId="{BAC57612-8D07-49B4-9126-85EC73FBD84D}" type="pres">
      <dgm:prSet presAssocID="{F6FDD398-AFC7-448E-B10D-EDF2E9046D00}" presName="spacer" presStyleCnt="0"/>
      <dgm:spPr/>
    </dgm:pt>
    <dgm:pt modelId="{519E5DF8-409E-4A40-9672-53C1CF6AAF93}" type="pres">
      <dgm:prSet presAssocID="{9D67FD08-4156-4955-B915-E9BD64D4AFE3}" presName="parentText" presStyleLbl="node1" presStyleIdx="1" presStyleCnt="3" custScaleY="120116" custLinFactY="130350" custLinFactNeighborX="-1489" custLinFactNeighborY="200000">
        <dgm:presLayoutVars>
          <dgm:chMax val="0"/>
          <dgm:bulletEnabled val="1"/>
        </dgm:presLayoutVars>
      </dgm:prSet>
      <dgm:spPr/>
    </dgm:pt>
    <dgm:pt modelId="{ECB9E3C3-5E95-419A-A677-0CF823AA42B5}" type="pres">
      <dgm:prSet presAssocID="{A387AEA5-7A9A-410D-931B-F36616CF3984}" presName="spacer" presStyleCnt="0"/>
      <dgm:spPr/>
    </dgm:pt>
    <dgm:pt modelId="{9C5B21D8-1E9D-49B5-A3AF-5958876F689B}" type="pres">
      <dgm:prSet presAssocID="{20D9A799-7361-4CC8-8943-202EA94B4962}" presName="parentText" presStyleLbl="node1" presStyleIdx="2" presStyleCnt="3" custLinFactY="-277205" custLinFactNeighborY="-300000">
        <dgm:presLayoutVars>
          <dgm:chMax val="0"/>
          <dgm:bulletEnabled val="1"/>
        </dgm:presLayoutVars>
      </dgm:prSet>
      <dgm:spPr/>
    </dgm:pt>
  </dgm:ptLst>
  <dgm:cxnLst>
    <dgm:cxn modelId="{F235D314-4FA1-4784-84F2-EA43AEEE6E3F}" type="presOf" srcId="{2BEA2F75-EF25-4F7E-8D22-D332E06A6559}" destId="{D76DD894-DE2A-4573-ADE0-F7F4F13172A0}" srcOrd="0" destOrd="0" presId="urn:microsoft.com/office/officeart/2005/8/layout/vList2"/>
    <dgm:cxn modelId="{D5569370-A7AE-46F2-859F-83747F77FCA9}" type="presOf" srcId="{C0376B15-13CF-473E-B30C-E30BE2BDA9B0}" destId="{69DFFE45-178D-4B5E-B90E-CBA4E44729D6}" srcOrd="0" destOrd="0" presId="urn:microsoft.com/office/officeart/2005/8/layout/vList2"/>
    <dgm:cxn modelId="{4B52A181-8525-47B2-AD91-76A13E23ACBE}" type="presOf" srcId="{9D67FD08-4156-4955-B915-E9BD64D4AFE3}" destId="{519E5DF8-409E-4A40-9672-53C1CF6AAF93}" srcOrd="0" destOrd="0" presId="urn:microsoft.com/office/officeart/2005/8/layout/vList2"/>
    <dgm:cxn modelId="{E987D992-17A1-4D96-931E-7399DBD8AE5C}" srcId="{C0376B15-13CF-473E-B30C-E30BE2BDA9B0}" destId="{9D67FD08-4156-4955-B915-E9BD64D4AFE3}" srcOrd="1" destOrd="0" parTransId="{EF1E2F60-4C8C-40F6-B870-608613E7B269}" sibTransId="{A387AEA5-7A9A-410D-931B-F36616CF3984}"/>
    <dgm:cxn modelId="{DDA9EA96-2F9C-4759-AD53-D9F1791D9DC2}" srcId="{C0376B15-13CF-473E-B30C-E30BE2BDA9B0}" destId="{2BEA2F75-EF25-4F7E-8D22-D332E06A6559}" srcOrd="0" destOrd="0" parTransId="{0D81947C-6D92-43B8-94E9-F4E076D118A3}" sibTransId="{F6FDD398-AFC7-448E-B10D-EDF2E9046D00}"/>
    <dgm:cxn modelId="{BEC1AD99-990A-4247-9E7B-3477186AF967}" srcId="{C0376B15-13CF-473E-B30C-E30BE2BDA9B0}" destId="{20D9A799-7361-4CC8-8943-202EA94B4962}" srcOrd="2" destOrd="0" parTransId="{A95C50E4-EA7B-4719-922A-69E8BC3D70AD}" sibTransId="{83C487AD-2AAD-45E3-9E95-936C80A866C6}"/>
    <dgm:cxn modelId="{458740BD-23F5-4879-BDDD-BCDB862A5B69}" type="presOf" srcId="{20D9A799-7361-4CC8-8943-202EA94B4962}" destId="{9C5B21D8-1E9D-49B5-A3AF-5958876F689B}" srcOrd="0" destOrd="0" presId="urn:microsoft.com/office/officeart/2005/8/layout/vList2"/>
    <dgm:cxn modelId="{786A22A1-6847-4DFC-81C7-A5040A8D717C}" type="presParOf" srcId="{69DFFE45-178D-4B5E-B90E-CBA4E44729D6}" destId="{D76DD894-DE2A-4573-ADE0-F7F4F13172A0}" srcOrd="0" destOrd="0" presId="urn:microsoft.com/office/officeart/2005/8/layout/vList2"/>
    <dgm:cxn modelId="{068887A0-7ECF-42F9-B8E8-6110C5DD6F28}" type="presParOf" srcId="{69DFFE45-178D-4B5E-B90E-CBA4E44729D6}" destId="{BAC57612-8D07-49B4-9126-85EC73FBD84D}" srcOrd="1" destOrd="0" presId="urn:microsoft.com/office/officeart/2005/8/layout/vList2"/>
    <dgm:cxn modelId="{1ACC7829-AD06-496F-8938-1EC1C7F6ACE7}" type="presParOf" srcId="{69DFFE45-178D-4B5E-B90E-CBA4E44729D6}" destId="{519E5DF8-409E-4A40-9672-53C1CF6AAF93}" srcOrd="2" destOrd="0" presId="urn:microsoft.com/office/officeart/2005/8/layout/vList2"/>
    <dgm:cxn modelId="{9B76FBF8-C430-4BDA-9CA4-6FF70C326E06}" type="presParOf" srcId="{69DFFE45-178D-4B5E-B90E-CBA4E44729D6}" destId="{ECB9E3C3-5E95-419A-A677-0CF823AA42B5}" srcOrd="3" destOrd="0" presId="urn:microsoft.com/office/officeart/2005/8/layout/vList2"/>
    <dgm:cxn modelId="{4FBA2EF1-62FA-4484-9817-BB4E0EC1C028}" type="presParOf" srcId="{69DFFE45-178D-4B5E-B90E-CBA4E44729D6}" destId="{9C5B21D8-1E9D-49B5-A3AF-5958876F68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E0448F-EDCE-4EC8-9DD3-EA0382EC0B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77B5672-F79F-46FD-BB68-E92F63FE2129}">
      <dgm:prSet phldrT="[Texto]"/>
      <dgm:spPr/>
      <dgm:t>
        <a:bodyPr/>
        <a:lstStyle/>
        <a:p>
          <a:r>
            <a:rPr lang="pt-PT" dirty="0"/>
            <a:t>Existem fortes assimetrias entre os Países da CPLP em relação à adoção de tecnologias digitais.</a:t>
          </a:r>
        </a:p>
      </dgm:t>
    </dgm:pt>
    <dgm:pt modelId="{1E21AF8E-83BA-4F10-97E2-CCAC74C47F4B}" type="parTrans" cxnId="{02245B04-3605-4E30-95EE-2EB0AA0AEA72}">
      <dgm:prSet/>
      <dgm:spPr/>
      <dgm:t>
        <a:bodyPr/>
        <a:lstStyle/>
        <a:p>
          <a:endParaRPr lang="pt-PT"/>
        </a:p>
      </dgm:t>
    </dgm:pt>
    <dgm:pt modelId="{239625A1-27BB-43C0-A31A-1D7D4724914B}" type="sibTrans" cxnId="{02245B04-3605-4E30-95EE-2EB0AA0AEA72}">
      <dgm:prSet/>
      <dgm:spPr/>
      <dgm:t>
        <a:bodyPr/>
        <a:lstStyle/>
        <a:p>
          <a:endParaRPr lang="pt-PT"/>
        </a:p>
      </dgm:t>
    </dgm:pt>
    <dgm:pt modelId="{1490B0E3-3E75-4544-9602-0728849B60B6}">
      <dgm:prSet phldrT="[Texto]"/>
      <dgm:spPr/>
      <dgm:t>
        <a:bodyPr/>
        <a:lstStyle/>
        <a:p>
          <a:r>
            <a:rPr lang="pt-PT" dirty="0"/>
            <a:t>As assimetrias na adoção digital são mais acentuadas em relação às pessoas do que às empresas e governos.</a:t>
          </a:r>
        </a:p>
      </dgm:t>
    </dgm:pt>
    <dgm:pt modelId="{B9579C1C-A51B-4672-B05F-D840ADDDA95D}" type="parTrans" cxnId="{1A73A480-7DF1-44FF-AAEB-F760877D3695}">
      <dgm:prSet/>
      <dgm:spPr/>
      <dgm:t>
        <a:bodyPr/>
        <a:lstStyle/>
        <a:p>
          <a:endParaRPr lang="pt-PT"/>
        </a:p>
      </dgm:t>
    </dgm:pt>
    <dgm:pt modelId="{537EC32F-B626-4151-895F-0B9ED19020A7}" type="sibTrans" cxnId="{1A73A480-7DF1-44FF-AAEB-F760877D3695}">
      <dgm:prSet/>
      <dgm:spPr/>
      <dgm:t>
        <a:bodyPr/>
        <a:lstStyle/>
        <a:p>
          <a:endParaRPr lang="pt-PT"/>
        </a:p>
      </dgm:t>
    </dgm:pt>
    <dgm:pt modelId="{DB204BE9-991F-464C-AA48-68693A9F2A6E}">
      <dgm:prSet phldrT="[Texto]"/>
      <dgm:spPr/>
      <dgm:t>
        <a:bodyPr/>
        <a:lstStyle/>
        <a:p>
          <a:r>
            <a:rPr lang="pt-PT" dirty="0"/>
            <a:t>Portugal e o Brasil podem ter um papel mais </a:t>
          </a:r>
          <a:r>
            <a:rPr lang="pt-PT" dirty="0" err="1"/>
            <a:t>pro-ativo</a:t>
          </a:r>
          <a:r>
            <a:rPr lang="pt-PT" dirty="0"/>
            <a:t> na partilha das boas práticas em benefício da CPLP. </a:t>
          </a:r>
        </a:p>
      </dgm:t>
    </dgm:pt>
    <dgm:pt modelId="{623BB1D7-7CCD-4525-895A-86BB54D5D4C4}" type="parTrans" cxnId="{BA22D227-F976-4F5E-AC97-99E2080858E7}">
      <dgm:prSet/>
      <dgm:spPr/>
      <dgm:t>
        <a:bodyPr/>
        <a:lstStyle/>
        <a:p>
          <a:endParaRPr lang="pt-PT"/>
        </a:p>
      </dgm:t>
    </dgm:pt>
    <dgm:pt modelId="{1960DC44-F185-42CB-BE85-70E2B8B7A44B}" type="sibTrans" cxnId="{BA22D227-F976-4F5E-AC97-99E2080858E7}">
      <dgm:prSet/>
      <dgm:spPr/>
      <dgm:t>
        <a:bodyPr/>
        <a:lstStyle/>
        <a:p>
          <a:endParaRPr lang="pt-PT"/>
        </a:p>
      </dgm:t>
    </dgm:pt>
    <dgm:pt modelId="{E26063CA-2EDE-4ABE-B33C-35D19747CF00}">
      <dgm:prSet phldrT="[Texto]"/>
      <dgm:spPr/>
      <dgm:t>
        <a:bodyPr/>
        <a:lstStyle/>
        <a:p>
          <a:r>
            <a:rPr lang="pt-PT" dirty="0"/>
            <a:t>Os governos, a par das empresas, parecem exercer uma ação de liderança na adoção digital.</a:t>
          </a:r>
        </a:p>
      </dgm:t>
    </dgm:pt>
    <dgm:pt modelId="{4018693A-8188-45AA-995C-393A981E9203}" type="parTrans" cxnId="{B88ED8ED-42FC-4D23-A9C0-5C812518058D}">
      <dgm:prSet/>
      <dgm:spPr/>
      <dgm:t>
        <a:bodyPr/>
        <a:lstStyle/>
        <a:p>
          <a:endParaRPr lang="pt-PT"/>
        </a:p>
      </dgm:t>
    </dgm:pt>
    <dgm:pt modelId="{8EE1DC53-8EC6-46DD-AC0A-6CEBC0119927}" type="sibTrans" cxnId="{B88ED8ED-42FC-4D23-A9C0-5C812518058D}">
      <dgm:prSet/>
      <dgm:spPr/>
      <dgm:t>
        <a:bodyPr/>
        <a:lstStyle/>
        <a:p>
          <a:endParaRPr lang="pt-PT"/>
        </a:p>
      </dgm:t>
    </dgm:pt>
    <dgm:pt modelId="{9ED4D8AE-418D-4E9F-B04F-845B9C035D5F}" type="pres">
      <dgm:prSet presAssocID="{BFE0448F-EDCE-4EC8-9DD3-EA0382EC0B19}" presName="linear" presStyleCnt="0">
        <dgm:presLayoutVars>
          <dgm:animLvl val="lvl"/>
          <dgm:resizeHandles val="exact"/>
        </dgm:presLayoutVars>
      </dgm:prSet>
      <dgm:spPr/>
    </dgm:pt>
    <dgm:pt modelId="{8ACDE53D-2F5F-443C-A2C3-EB813B89126F}" type="pres">
      <dgm:prSet presAssocID="{977B5672-F79F-46FD-BB68-E92F63FE2129}" presName="parentText" presStyleLbl="node1" presStyleIdx="0" presStyleCnt="4" custLinFactY="-2890" custLinFactNeighborY="-100000">
        <dgm:presLayoutVars>
          <dgm:chMax val="0"/>
          <dgm:bulletEnabled val="1"/>
        </dgm:presLayoutVars>
      </dgm:prSet>
      <dgm:spPr/>
    </dgm:pt>
    <dgm:pt modelId="{397B8582-05AD-4F84-8C27-10EF8A4580ED}" type="pres">
      <dgm:prSet presAssocID="{239625A1-27BB-43C0-A31A-1D7D4724914B}" presName="spacer" presStyleCnt="0"/>
      <dgm:spPr/>
    </dgm:pt>
    <dgm:pt modelId="{7C91ED4D-B953-4662-8C32-D34BAA9ED3A2}" type="pres">
      <dgm:prSet presAssocID="{E26063CA-2EDE-4ABE-B33C-35D19747CF00}" presName="parentText" presStyleLbl="node1" presStyleIdx="1" presStyleCnt="4" custLinFactY="257105" custLinFactNeighborX="608" custLinFactNeighborY="300000">
        <dgm:presLayoutVars>
          <dgm:chMax val="0"/>
          <dgm:bulletEnabled val="1"/>
        </dgm:presLayoutVars>
      </dgm:prSet>
      <dgm:spPr/>
    </dgm:pt>
    <dgm:pt modelId="{D0DF776D-B005-4CD1-8FE4-24686F9A82FD}" type="pres">
      <dgm:prSet presAssocID="{8EE1DC53-8EC6-46DD-AC0A-6CEBC0119927}" presName="spacer" presStyleCnt="0"/>
      <dgm:spPr/>
    </dgm:pt>
    <dgm:pt modelId="{CDFA3991-AEDE-4FDC-8CD4-CBDAF3CFB367}" type="pres">
      <dgm:prSet presAssocID="{1490B0E3-3E75-4544-9602-0728849B60B6}" presName="parentText" presStyleLbl="node1" presStyleIdx="2" presStyleCnt="4" custLinFactY="-100000" custLinFactNeighborX="-480" custLinFactNeighborY="-147571">
        <dgm:presLayoutVars>
          <dgm:chMax val="0"/>
          <dgm:bulletEnabled val="1"/>
        </dgm:presLayoutVars>
      </dgm:prSet>
      <dgm:spPr/>
    </dgm:pt>
    <dgm:pt modelId="{4DD0A37C-3459-42F7-A998-08950CD6343B}" type="pres">
      <dgm:prSet presAssocID="{537EC32F-B626-4151-895F-0B9ED19020A7}" presName="spacer" presStyleCnt="0"/>
      <dgm:spPr/>
    </dgm:pt>
    <dgm:pt modelId="{FB68233C-589A-4DAA-A19A-5CD5C51D1D28}" type="pres">
      <dgm:prSet presAssocID="{DB204BE9-991F-464C-AA48-68693A9F2A6E}" presName="parentText" presStyleLbl="node1" presStyleIdx="3" presStyleCnt="4" custLinFactY="-99588" custLinFactNeighborX="-480" custLinFactNeighborY="-100000">
        <dgm:presLayoutVars>
          <dgm:chMax val="0"/>
          <dgm:bulletEnabled val="1"/>
        </dgm:presLayoutVars>
      </dgm:prSet>
      <dgm:spPr/>
    </dgm:pt>
  </dgm:ptLst>
  <dgm:cxnLst>
    <dgm:cxn modelId="{02245B04-3605-4E30-95EE-2EB0AA0AEA72}" srcId="{BFE0448F-EDCE-4EC8-9DD3-EA0382EC0B19}" destId="{977B5672-F79F-46FD-BB68-E92F63FE2129}" srcOrd="0" destOrd="0" parTransId="{1E21AF8E-83BA-4F10-97E2-CCAC74C47F4B}" sibTransId="{239625A1-27BB-43C0-A31A-1D7D4724914B}"/>
    <dgm:cxn modelId="{EE69420B-5E7D-4066-A9D4-617E9A59C906}" type="presOf" srcId="{977B5672-F79F-46FD-BB68-E92F63FE2129}" destId="{8ACDE53D-2F5F-443C-A2C3-EB813B89126F}" srcOrd="0" destOrd="0" presId="urn:microsoft.com/office/officeart/2005/8/layout/vList2"/>
    <dgm:cxn modelId="{BA22D227-F976-4F5E-AC97-99E2080858E7}" srcId="{BFE0448F-EDCE-4EC8-9DD3-EA0382EC0B19}" destId="{DB204BE9-991F-464C-AA48-68693A9F2A6E}" srcOrd="3" destOrd="0" parTransId="{623BB1D7-7CCD-4525-895A-86BB54D5D4C4}" sibTransId="{1960DC44-F185-42CB-BE85-70E2B8B7A44B}"/>
    <dgm:cxn modelId="{B5AD5B35-7C60-42FB-9F68-BA3989399059}" type="presOf" srcId="{BFE0448F-EDCE-4EC8-9DD3-EA0382EC0B19}" destId="{9ED4D8AE-418D-4E9F-B04F-845B9C035D5F}" srcOrd="0" destOrd="0" presId="urn:microsoft.com/office/officeart/2005/8/layout/vList2"/>
    <dgm:cxn modelId="{1A73A480-7DF1-44FF-AAEB-F760877D3695}" srcId="{BFE0448F-EDCE-4EC8-9DD3-EA0382EC0B19}" destId="{1490B0E3-3E75-4544-9602-0728849B60B6}" srcOrd="2" destOrd="0" parTransId="{B9579C1C-A51B-4672-B05F-D840ADDDA95D}" sibTransId="{537EC32F-B626-4151-895F-0B9ED19020A7}"/>
    <dgm:cxn modelId="{6544059A-4E54-486F-9B98-DA086C838C6D}" type="presOf" srcId="{1490B0E3-3E75-4544-9602-0728849B60B6}" destId="{CDFA3991-AEDE-4FDC-8CD4-CBDAF3CFB367}" srcOrd="0" destOrd="0" presId="urn:microsoft.com/office/officeart/2005/8/layout/vList2"/>
    <dgm:cxn modelId="{65471BAA-C336-4E76-AC5B-F8E0AD3F43B6}" type="presOf" srcId="{DB204BE9-991F-464C-AA48-68693A9F2A6E}" destId="{FB68233C-589A-4DAA-A19A-5CD5C51D1D28}" srcOrd="0" destOrd="0" presId="urn:microsoft.com/office/officeart/2005/8/layout/vList2"/>
    <dgm:cxn modelId="{6C41B8DE-C841-4C78-9FAB-185210E5795D}" type="presOf" srcId="{E26063CA-2EDE-4ABE-B33C-35D19747CF00}" destId="{7C91ED4D-B953-4662-8C32-D34BAA9ED3A2}" srcOrd="0" destOrd="0" presId="urn:microsoft.com/office/officeart/2005/8/layout/vList2"/>
    <dgm:cxn modelId="{B88ED8ED-42FC-4D23-A9C0-5C812518058D}" srcId="{BFE0448F-EDCE-4EC8-9DD3-EA0382EC0B19}" destId="{E26063CA-2EDE-4ABE-B33C-35D19747CF00}" srcOrd="1" destOrd="0" parTransId="{4018693A-8188-45AA-995C-393A981E9203}" sibTransId="{8EE1DC53-8EC6-46DD-AC0A-6CEBC0119927}"/>
    <dgm:cxn modelId="{B7E14A74-850E-4BF1-A070-27B2BF98DC75}" type="presParOf" srcId="{9ED4D8AE-418D-4E9F-B04F-845B9C035D5F}" destId="{8ACDE53D-2F5F-443C-A2C3-EB813B89126F}" srcOrd="0" destOrd="0" presId="urn:microsoft.com/office/officeart/2005/8/layout/vList2"/>
    <dgm:cxn modelId="{E9837266-B073-49E7-B3BE-73B6E3DEB894}" type="presParOf" srcId="{9ED4D8AE-418D-4E9F-B04F-845B9C035D5F}" destId="{397B8582-05AD-4F84-8C27-10EF8A4580ED}" srcOrd="1" destOrd="0" presId="urn:microsoft.com/office/officeart/2005/8/layout/vList2"/>
    <dgm:cxn modelId="{866695E2-AABE-4168-9A27-8ACF974AD22C}" type="presParOf" srcId="{9ED4D8AE-418D-4E9F-B04F-845B9C035D5F}" destId="{7C91ED4D-B953-4662-8C32-D34BAA9ED3A2}" srcOrd="2" destOrd="0" presId="urn:microsoft.com/office/officeart/2005/8/layout/vList2"/>
    <dgm:cxn modelId="{7369EA7B-0514-4029-A6E1-EAC8E9443D85}" type="presParOf" srcId="{9ED4D8AE-418D-4E9F-B04F-845B9C035D5F}" destId="{D0DF776D-B005-4CD1-8FE4-24686F9A82FD}" srcOrd="3" destOrd="0" presId="urn:microsoft.com/office/officeart/2005/8/layout/vList2"/>
    <dgm:cxn modelId="{19493CC6-94FF-4B36-9CFF-A9C311216D17}" type="presParOf" srcId="{9ED4D8AE-418D-4E9F-B04F-845B9C035D5F}" destId="{CDFA3991-AEDE-4FDC-8CD4-CBDAF3CFB367}" srcOrd="4" destOrd="0" presId="urn:microsoft.com/office/officeart/2005/8/layout/vList2"/>
    <dgm:cxn modelId="{57DD8F3A-F578-4679-80B8-26829149BCB8}" type="presParOf" srcId="{9ED4D8AE-418D-4E9F-B04F-845B9C035D5F}" destId="{4DD0A37C-3459-42F7-A998-08950CD6343B}" srcOrd="5" destOrd="0" presId="urn:microsoft.com/office/officeart/2005/8/layout/vList2"/>
    <dgm:cxn modelId="{EFD72F0A-8D57-4A2B-A70C-18624D16623B}" type="presParOf" srcId="{9ED4D8AE-418D-4E9F-B04F-845B9C035D5F}" destId="{FB68233C-589A-4DAA-A19A-5CD5C51D1D2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13FBD3-8E37-4D54-8306-D2D2D23284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404B4ACE-7A30-4754-9C3A-088ECD0FE7A6}">
      <dgm:prSet phldrT="[Texto]"/>
      <dgm:spPr/>
      <dgm:t>
        <a:bodyPr/>
        <a:lstStyle/>
        <a:p>
          <a:r>
            <a:rPr lang="pt-PT" dirty="0"/>
            <a:t>Promoção da concorrência nas comunicações: preços mais baixos, melhoria do acesso e da qualidade de serviço. </a:t>
          </a:r>
        </a:p>
      </dgm:t>
    </dgm:pt>
    <dgm:pt modelId="{64159149-0D32-4C1C-910D-5E0B49EC28B0}" type="parTrans" cxnId="{7ACDEB4C-939F-4A4F-BA21-12D490E3BF80}">
      <dgm:prSet/>
      <dgm:spPr/>
      <dgm:t>
        <a:bodyPr/>
        <a:lstStyle/>
        <a:p>
          <a:endParaRPr lang="pt-PT"/>
        </a:p>
      </dgm:t>
    </dgm:pt>
    <dgm:pt modelId="{9C6444F9-EBE3-44F2-9C20-7BDE046B2D8A}" type="sibTrans" cxnId="{7ACDEB4C-939F-4A4F-BA21-12D490E3BF80}">
      <dgm:prSet/>
      <dgm:spPr/>
      <dgm:t>
        <a:bodyPr/>
        <a:lstStyle/>
        <a:p>
          <a:endParaRPr lang="pt-PT"/>
        </a:p>
      </dgm:t>
    </dgm:pt>
    <dgm:pt modelId="{E4CD73AE-52C4-4CD7-BA10-6410FC73F62F}">
      <dgm:prSet phldrT="[Texto]"/>
      <dgm:spPr/>
      <dgm:t>
        <a:bodyPr/>
        <a:lstStyle/>
        <a:p>
          <a:r>
            <a:rPr lang="pt-PT" dirty="0"/>
            <a:t>As melhorias na Governação Eletrónica (“e-</a:t>
          </a:r>
          <a:r>
            <a:rPr lang="pt-PT" dirty="0" err="1"/>
            <a:t>Government</a:t>
          </a:r>
          <a:r>
            <a:rPr lang="pt-PT" dirty="0"/>
            <a:t>”) permitem melhorar a qualidade dos serviços públicos e têm efeitos demonstradores junto dos cidadão e das empresas:</a:t>
          </a:r>
        </a:p>
      </dgm:t>
    </dgm:pt>
    <dgm:pt modelId="{CF030943-EBA4-434E-9899-E21E4FB8E424}" type="parTrans" cxnId="{B89265B8-668A-49D4-9747-4CA3B92431C8}">
      <dgm:prSet/>
      <dgm:spPr/>
      <dgm:t>
        <a:bodyPr/>
        <a:lstStyle/>
        <a:p>
          <a:endParaRPr lang="pt-PT"/>
        </a:p>
      </dgm:t>
    </dgm:pt>
    <dgm:pt modelId="{57B14927-F01C-4801-B179-43BE17A4A901}" type="sibTrans" cxnId="{B89265B8-668A-49D4-9747-4CA3B92431C8}">
      <dgm:prSet/>
      <dgm:spPr/>
      <dgm:t>
        <a:bodyPr/>
        <a:lstStyle/>
        <a:p>
          <a:endParaRPr lang="pt-PT"/>
        </a:p>
      </dgm:t>
    </dgm:pt>
    <dgm:pt modelId="{2E04D358-7F8E-4DEB-AD90-A1EA07F499A9}">
      <dgm:prSet phldrT="[Texto]" custT="1"/>
      <dgm:spPr/>
      <dgm:t>
        <a:bodyPr/>
        <a:lstStyle/>
        <a:p>
          <a:r>
            <a:rPr lang="pt-PT" sz="2000" dirty="0">
              <a:solidFill>
                <a:schemeClr val="accent1">
                  <a:lumMod val="75000"/>
                </a:schemeClr>
              </a:solidFill>
            </a:rPr>
            <a:t>asseguram uma maior abrangência no acesso à educação, à saúde e a outros serviço públicos;</a:t>
          </a:r>
        </a:p>
      </dgm:t>
    </dgm:pt>
    <dgm:pt modelId="{9ADFA916-DE4F-4561-8D4A-3320B06274F4}" type="parTrans" cxnId="{F16387B1-A07A-4A96-93A0-29989175D3D5}">
      <dgm:prSet/>
      <dgm:spPr/>
      <dgm:t>
        <a:bodyPr/>
        <a:lstStyle/>
        <a:p>
          <a:endParaRPr lang="pt-PT"/>
        </a:p>
      </dgm:t>
    </dgm:pt>
    <dgm:pt modelId="{90B6CF73-63F1-4554-8BCA-5C88C6C0A151}" type="sibTrans" cxnId="{F16387B1-A07A-4A96-93A0-29989175D3D5}">
      <dgm:prSet/>
      <dgm:spPr/>
      <dgm:t>
        <a:bodyPr/>
        <a:lstStyle/>
        <a:p>
          <a:endParaRPr lang="pt-PT"/>
        </a:p>
      </dgm:t>
    </dgm:pt>
    <dgm:pt modelId="{F1A71BF6-64D3-472C-B376-0D97E89DFF94}">
      <dgm:prSet custT="1"/>
      <dgm:spPr/>
      <dgm:t>
        <a:bodyPr/>
        <a:lstStyle/>
        <a:p>
          <a:r>
            <a:rPr lang="pt-PT" sz="2000" dirty="0">
              <a:solidFill>
                <a:schemeClr val="accent1">
                  <a:lumMod val="75000"/>
                </a:schemeClr>
              </a:solidFill>
            </a:rPr>
            <a:t>dinamizam as atividades empresariais.</a:t>
          </a:r>
        </a:p>
      </dgm:t>
    </dgm:pt>
    <dgm:pt modelId="{34438E30-DFCF-4B25-BA82-A907FBAE7290}" type="parTrans" cxnId="{B7E5E6E4-6549-4E3B-9441-171A9BEE9AF7}">
      <dgm:prSet/>
      <dgm:spPr/>
      <dgm:t>
        <a:bodyPr/>
        <a:lstStyle/>
        <a:p>
          <a:endParaRPr lang="pt-PT"/>
        </a:p>
      </dgm:t>
    </dgm:pt>
    <dgm:pt modelId="{DB473AA9-C533-494E-B0DA-5CCAF5150F1E}" type="sibTrans" cxnId="{B7E5E6E4-6549-4E3B-9441-171A9BEE9AF7}">
      <dgm:prSet/>
      <dgm:spPr/>
      <dgm:t>
        <a:bodyPr/>
        <a:lstStyle/>
        <a:p>
          <a:endParaRPr lang="pt-PT"/>
        </a:p>
      </dgm:t>
    </dgm:pt>
    <dgm:pt modelId="{E025F9A7-4BE0-4FC0-910E-55445755F033}">
      <dgm:prSet phldrT="[Texto]" custT="1"/>
      <dgm:spPr/>
      <dgm:t>
        <a:bodyPr/>
        <a:lstStyle/>
        <a:p>
          <a:r>
            <a:rPr lang="pt-PT" sz="2000" dirty="0">
              <a:solidFill>
                <a:schemeClr val="accent1">
                  <a:lumMod val="75000"/>
                </a:schemeClr>
              </a:solidFill>
            </a:rPr>
            <a:t>promovem a cidadania e as liberdades individuais;</a:t>
          </a:r>
        </a:p>
      </dgm:t>
    </dgm:pt>
    <dgm:pt modelId="{F1C37F3D-85E0-44CE-98BF-B2DC9A3C7A38}" type="parTrans" cxnId="{B9AC47AB-7B76-4789-8C5D-A8EE2A5C06C6}">
      <dgm:prSet/>
      <dgm:spPr/>
      <dgm:t>
        <a:bodyPr/>
        <a:lstStyle/>
        <a:p>
          <a:endParaRPr lang="pt-PT"/>
        </a:p>
      </dgm:t>
    </dgm:pt>
    <dgm:pt modelId="{93D354A5-F21D-4429-9851-27B6ECB88CEA}" type="sibTrans" cxnId="{B9AC47AB-7B76-4789-8C5D-A8EE2A5C06C6}">
      <dgm:prSet/>
      <dgm:spPr/>
      <dgm:t>
        <a:bodyPr/>
        <a:lstStyle/>
        <a:p>
          <a:endParaRPr lang="pt-PT"/>
        </a:p>
      </dgm:t>
    </dgm:pt>
    <dgm:pt modelId="{E8AB6E9E-1BB1-41C2-86C2-9F38E3CC98F5}">
      <dgm:prSet/>
      <dgm:spPr/>
      <dgm:t>
        <a:bodyPr/>
        <a:lstStyle/>
        <a:p>
          <a:r>
            <a:rPr lang="pt-PT" dirty="0"/>
            <a:t>Competências digitais: a educação, a formação, a sensibilização e a informação dos cidadãos são as políticas da procura chave para minimizar alguns dos constrangimentos que referimos anteriormente. </a:t>
          </a:r>
        </a:p>
      </dgm:t>
    </dgm:pt>
    <dgm:pt modelId="{2077D2C3-CFF5-4067-8E19-FAFA88C1ACF8}" type="parTrans" cxnId="{15BE9707-62C4-4593-A2E8-6D44BDCB1A6F}">
      <dgm:prSet/>
      <dgm:spPr/>
      <dgm:t>
        <a:bodyPr/>
        <a:lstStyle/>
        <a:p>
          <a:endParaRPr lang="pt-PT"/>
        </a:p>
      </dgm:t>
    </dgm:pt>
    <dgm:pt modelId="{D3B0AAE1-07FF-4EC2-9AE1-86E242CBC7DC}" type="sibTrans" cxnId="{15BE9707-62C4-4593-A2E8-6D44BDCB1A6F}">
      <dgm:prSet/>
      <dgm:spPr/>
      <dgm:t>
        <a:bodyPr/>
        <a:lstStyle/>
        <a:p>
          <a:endParaRPr lang="pt-PT"/>
        </a:p>
      </dgm:t>
    </dgm:pt>
    <dgm:pt modelId="{C0A33E1F-DD60-4E06-889A-9DD682A735B6}" type="pres">
      <dgm:prSet presAssocID="{8613FBD3-8E37-4D54-8306-D2D2D23284A2}" presName="linear" presStyleCnt="0">
        <dgm:presLayoutVars>
          <dgm:animLvl val="lvl"/>
          <dgm:resizeHandles val="exact"/>
        </dgm:presLayoutVars>
      </dgm:prSet>
      <dgm:spPr/>
    </dgm:pt>
    <dgm:pt modelId="{A64BD0F2-143C-4A40-9B00-563DFF6B229A}" type="pres">
      <dgm:prSet presAssocID="{404B4ACE-7A30-4754-9C3A-088ECD0FE7A6}" presName="parentText" presStyleLbl="node1" presStyleIdx="0" presStyleCnt="3" custScaleY="151887" custLinFactY="-55268" custLinFactNeighborY="-100000">
        <dgm:presLayoutVars>
          <dgm:chMax val="0"/>
          <dgm:bulletEnabled val="1"/>
        </dgm:presLayoutVars>
      </dgm:prSet>
      <dgm:spPr/>
    </dgm:pt>
    <dgm:pt modelId="{7A21B701-7381-4973-AD9A-C1D04F8F337F}" type="pres">
      <dgm:prSet presAssocID="{9C6444F9-EBE3-44F2-9C20-7BDE046B2D8A}" presName="spacer" presStyleCnt="0"/>
      <dgm:spPr/>
    </dgm:pt>
    <dgm:pt modelId="{BE0C681A-DF80-431A-822A-EF571EA36F60}" type="pres">
      <dgm:prSet presAssocID="{E4CD73AE-52C4-4CD7-BA10-6410FC73F62F}" presName="parentText" presStyleLbl="node1" presStyleIdx="1" presStyleCnt="3" custScaleY="151619" custLinFactNeighborX="126" custLinFactNeighborY="-11425">
        <dgm:presLayoutVars>
          <dgm:chMax val="0"/>
          <dgm:bulletEnabled val="1"/>
        </dgm:presLayoutVars>
      </dgm:prSet>
      <dgm:spPr/>
    </dgm:pt>
    <dgm:pt modelId="{0756A0BC-368F-4977-83B5-FD2641784331}" type="pres">
      <dgm:prSet presAssocID="{E4CD73AE-52C4-4CD7-BA10-6410FC73F62F}" presName="childText" presStyleLbl="revTx" presStyleIdx="0" presStyleCnt="1" custLinFactNeighborY="-479">
        <dgm:presLayoutVars>
          <dgm:bulletEnabled val="1"/>
        </dgm:presLayoutVars>
      </dgm:prSet>
      <dgm:spPr/>
    </dgm:pt>
    <dgm:pt modelId="{CE868E38-73CC-43A0-BD4B-A310324E2EF0}" type="pres">
      <dgm:prSet presAssocID="{E8AB6E9E-1BB1-41C2-86C2-9F38E3CC98F5}" presName="parentText" presStyleLbl="node1" presStyleIdx="2" presStyleCnt="3" custScaleY="146796" custLinFactNeighborX="126" custLinFactNeighborY="22615">
        <dgm:presLayoutVars>
          <dgm:chMax val="0"/>
          <dgm:bulletEnabled val="1"/>
        </dgm:presLayoutVars>
      </dgm:prSet>
      <dgm:spPr/>
    </dgm:pt>
  </dgm:ptLst>
  <dgm:cxnLst>
    <dgm:cxn modelId="{43F8E700-272F-4956-B732-77A5F36D937A}" type="presOf" srcId="{404B4ACE-7A30-4754-9C3A-088ECD0FE7A6}" destId="{A64BD0F2-143C-4A40-9B00-563DFF6B229A}" srcOrd="0" destOrd="0" presId="urn:microsoft.com/office/officeart/2005/8/layout/vList2"/>
    <dgm:cxn modelId="{15BE9707-62C4-4593-A2E8-6D44BDCB1A6F}" srcId="{8613FBD3-8E37-4D54-8306-D2D2D23284A2}" destId="{E8AB6E9E-1BB1-41C2-86C2-9F38E3CC98F5}" srcOrd="2" destOrd="0" parTransId="{2077D2C3-CFF5-4067-8E19-FAFA88C1ACF8}" sibTransId="{D3B0AAE1-07FF-4EC2-9AE1-86E242CBC7DC}"/>
    <dgm:cxn modelId="{E2014514-5ED3-4656-B133-FAFDD57C7CAA}" type="presOf" srcId="{F1A71BF6-64D3-472C-B376-0D97E89DFF94}" destId="{0756A0BC-368F-4977-83B5-FD2641784331}" srcOrd="0" destOrd="2" presId="urn:microsoft.com/office/officeart/2005/8/layout/vList2"/>
    <dgm:cxn modelId="{D56A5C18-7C66-4D25-A8AF-490443F58A41}" type="presOf" srcId="{8613FBD3-8E37-4D54-8306-D2D2D23284A2}" destId="{C0A33E1F-DD60-4E06-889A-9DD682A735B6}" srcOrd="0" destOrd="0" presId="urn:microsoft.com/office/officeart/2005/8/layout/vList2"/>
    <dgm:cxn modelId="{F7A2381D-FC32-4904-91AF-63E5803F1B15}" type="presOf" srcId="{E8AB6E9E-1BB1-41C2-86C2-9F38E3CC98F5}" destId="{CE868E38-73CC-43A0-BD4B-A310324E2EF0}" srcOrd="0" destOrd="0" presId="urn:microsoft.com/office/officeart/2005/8/layout/vList2"/>
    <dgm:cxn modelId="{CA800838-F75B-4BC1-8037-2624A6009561}" type="presOf" srcId="{2E04D358-7F8E-4DEB-AD90-A1EA07F499A9}" destId="{0756A0BC-368F-4977-83B5-FD2641784331}" srcOrd="0" destOrd="0" presId="urn:microsoft.com/office/officeart/2005/8/layout/vList2"/>
    <dgm:cxn modelId="{7ACDEB4C-939F-4A4F-BA21-12D490E3BF80}" srcId="{8613FBD3-8E37-4D54-8306-D2D2D23284A2}" destId="{404B4ACE-7A30-4754-9C3A-088ECD0FE7A6}" srcOrd="0" destOrd="0" parTransId="{64159149-0D32-4C1C-910D-5E0B49EC28B0}" sibTransId="{9C6444F9-EBE3-44F2-9C20-7BDE046B2D8A}"/>
    <dgm:cxn modelId="{B9AC47AB-7B76-4789-8C5D-A8EE2A5C06C6}" srcId="{E4CD73AE-52C4-4CD7-BA10-6410FC73F62F}" destId="{E025F9A7-4BE0-4FC0-910E-55445755F033}" srcOrd="1" destOrd="0" parTransId="{F1C37F3D-85E0-44CE-98BF-B2DC9A3C7A38}" sibTransId="{93D354A5-F21D-4429-9851-27B6ECB88CEA}"/>
    <dgm:cxn modelId="{CF399FB0-C6A5-4CC3-99FB-96D33AE6A7D9}" type="presOf" srcId="{E025F9A7-4BE0-4FC0-910E-55445755F033}" destId="{0756A0BC-368F-4977-83B5-FD2641784331}" srcOrd="0" destOrd="1" presId="urn:microsoft.com/office/officeart/2005/8/layout/vList2"/>
    <dgm:cxn modelId="{F16387B1-A07A-4A96-93A0-29989175D3D5}" srcId="{E4CD73AE-52C4-4CD7-BA10-6410FC73F62F}" destId="{2E04D358-7F8E-4DEB-AD90-A1EA07F499A9}" srcOrd="0" destOrd="0" parTransId="{9ADFA916-DE4F-4561-8D4A-3320B06274F4}" sibTransId="{90B6CF73-63F1-4554-8BCA-5C88C6C0A151}"/>
    <dgm:cxn modelId="{5BD6C1B4-DF71-4D18-A884-F796DAB98B89}" type="presOf" srcId="{E4CD73AE-52C4-4CD7-BA10-6410FC73F62F}" destId="{BE0C681A-DF80-431A-822A-EF571EA36F60}" srcOrd="0" destOrd="0" presId="urn:microsoft.com/office/officeart/2005/8/layout/vList2"/>
    <dgm:cxn modelId="{B89265B8-668A-49D4-9747-4CA3B92431C8}" srcId="{8613FBD3-8E37-4D54-8306-D2D2D23284A2}" destId="{E4CD73AE-52C4-4CD7-BA10-6410FC73F62F}" srcOrd="1" destOrd="0" parTransId="{CF030943-EBA4-434E-9899-E21E4FB8E424}" sibTransId="{57B14927-F01C-4801-B179-43BE17A4A901}"/>
    <dgm:cxn modelId="{B7E5E6E4-6549-4E3B-9441-171A9BEE9AF7}" srcId="{E4CD73AE-52C4-4CD7-BA10-6410FC73F62F}" destId="{F1A71BF6-64D3-472C-B376-0D97E89DFF94}" srcOrd="2" destOrd="0" parTransId="{34438E30-DFCF-4B25-BA82-A907FBAE7290}" sibTransId="{DB473AA9-C533-494E-B0DA-5CCAF5150F1E}"/>
    <dgm:cxn modelId="{ED9323DF-A9AB-4CB9-B4DC-219E5D2A89A4}" type="presParOf" srcId="{C0A33E1F-DD60-4E06-889A-9DD682A735B6}" destId="{A64BD0F2-143C-4A40-9B00-563DFF6B229A}" srcOrd="0" destOrd="0" presId="urn:microsoft.com/office/officeart/2005/8/layout/vList2"/>
    <dgm:cxn modelId="{23E4B361-AD8A-485D-B937-CBA9413F05B6}" type="presParOf" srcId="{C0A33E1F-DD60-4E06-889A-9DD682A735B6}" destId="{7A21B701-7381-4973-AD9A-C1D04F8F337F}" srcOrd="1" destOrd="0" presId="urn:microsoft.com/office/officeart/2005/8/layout/vList2"/>
    <dgm:cxn modelId="{E777F901-9BEF-4F1F-95D5-112917D229C7}" type="presParOf" srcId="{C0A33E1F-DD60-4E06-889A-9DD682A735B6}" destId="{BE0C681A-DF80-431A-822A-EF571EA36F60}" srcOrd="2" destOrd="0" presId="urn:microsoft.com/office/officeart/2005/8/layout/vList2"/>
    <dgm:cxn modelId="{CAA6483E-AF5A-4407-94D6-F803825F7522}" type="presParOf" srcId="{C0A33E1F-DD60-4E06-889A-9DD682A735B6}" destId="{0756A0BC-368F-4977-83B5-FD2641784331}" srcOrd="3" destOrd="0" presId="urn:microsoft.com/office/officeart/2005/8/layout/vList2"/>
    <dgm:cxn modelId="{C499929F-AAC8-44C1-85F5-B0EF2E154E8B}" type="presParOf" srcId="{C0A33E1F-DD60-4E06-889A-9DD682A735B6}" destId="{CE868E38-73CC-43A0-BD4B-A310324E2E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5C47E-1868-463A-8799-5CD86CD9FD64}">
      <dsp:nvSpPr>
        <dsp:cNvPr id="0" name=""/>
        <dsp:cNvSpPr/>
      </dsp:nvSpPr>
      <dsp:spPr>
        <a:xfrm>
          <a:off x="0" y="79468"/>
          <a:ext cx="109728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A Índia proporcionou uma identificação digital a 1000 milhões de cidadãos em cinco anos através da criação da </a:t>
          </a:r>
          <a:r>
            <a:rPr lang="pt-PT" sz="2400" kern="1200" dirty="0" err="1"/>
            <a:t>Aadhaar</a:t>
          </a:r>
          <a:r>
            <a:rPr lang="pt-PT" sz="2400" kern="1200" dirty="0"/>
            <a:t>. </a:t>
          </a:r>
        </a:p>
      </dsp:txBody>
      <dsp:txXfrm>
        <a:off x="64968" y="144436"/>
        <a:ext cx="10842864" cy="1200939"/>
      </dsp:txXfrm>
    </dsp:sp>
    <dsp:sp modelId="{2A41BADF-8A65-4DE7-8432-299DD50B74B3}">
      <dsp:nvSpPr>
        <dsp:cNvPr id="0" name=""/>
        <dsp:cNvSpPr/>
      </dsp:nvSpPr>
      <dsp:spPr>
        <a:xfrm>
          <a:off x="0" y="1597543"/>
          <a:ext cx="109728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A plataforma de comércio eletrónico da </a:t>
          </a:r>
          <a:r>
            <a:rPr lang="pt-PT" sz="2400" kern="1200" dirty="0" err="1"/>
            <a:t>Alibaba</a:t>
          </a:r>
          <a:r>
            <a:rPr lang="pt-PT" sz="2400" kern="1200" dirty="0"/>
            <a:t>, permitiu o acesso de 8 milhões de empresários chineses a uma plataforma de comércio que exporta para 190 países.</a:t>
          </a:r>
        </a:p>
      </dsp:txBody>
      <dsp:txXfrm>
        <a:off x="64968" y="1662511"/>
        <a:ext cx="10842864" cy="1200939"/>
      </dsp:txXfrm>
    </dsp:sp>
    <dsp:sp modelId="{BD6BC330-1B33-44D9-8DC6-4526B66A14DE}">
      <dsp:nvSpPr>
        <dsp:cNvPr id="0" name=""/>
        <dsp:cNvSpPr/>
      </dsp:nvSpPr>
      <dsp:spPr>
        <a:xfrm>
          <a:off x="0" y="3115618"/>
          <a:ext cx="109728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O M-Pesa, um serviço financeiro móvel criado em 2007 no Quénia pela Vodafone, oferece serviços a 29,5 milhões de clientes ativos em 10 países diferentes, dispondo de uma rede de 287.400 agentes.</a:t>
          </a:r>
        </a:p>
      </dsp:txBody>
      <dsp:txXfrm>
        <a:off x="64968" y="3180586"/>
        <a:ext cx="10842864" cy="1200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3D9FD-67D6-4BD6-B7D0-9AB109DF0A28}">
      <dsp:nvSpPr>
        <dsp:cNvPr id="0" name=""/>
        <dsp:cNvSpPr/>
      </dsp:nvSpPr>
      <dsp:spPr>
        <a:xfrm>
          <a:off x="4977903" y="2046851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/>
            <a:t>Digitalização</a:t>
          </a:r>
        </a:p>
      </dsp:txBody>
      <dsp:txXfrm>
        <a:off x="5205775" y="2274723"/>
        <a:ext cx="1100263" cy="1100263"/>
      </dsp:txXfrm>
    </dsp:sp>
    <dsp:sp modelId="{0B363975-2A4B-4C30-AA67-D879545D455A}">
      <dsp:nvSpPr>
        <dsp:cNvPr id="0" name=""/>
        <dsp:cNvSpPr/>
      </dsp:nvSpPr>
      <dsp:spPr>
        <a:xfrm rot="16200000">
          <a:off x="5521078" y="1799858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>
        <a:off x="5744165" y="1800281"/>
        <a:ext cx="23482" cy="23482"/>
      </dsp:txXfrm>
    </dsp:sp>
    <dsp:sp modelId="{F32C812C-85E0-45CC-B999-E4CBC5A323C1}">
      <dsp:nvSpPr>
        <dsp:cNvPr id="0" name=""/>
        <dsp:cNvSpPr/>
      </dsp:nvSpPr>
      <dsp:spPr>
        <a:xfrm>
          <a:off x="4977903" y="21186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Inclusão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Financeira</a:t>
          </a:r>
        </a:p>
      </dsp:txBody>
      <dsp:txXfrm>
        <a:off x="5205775" y="249058"/>
        <a:ext cx="1100263" cy="1100263"/>
      </dsp:txXfrm>
    </dsp:sp>
    <dsp:sp modelId="{924867CE-3194-41BA-98B2-B1648AB548B5}">
      <dsp:nvSpPr>
        <dsp:cNvPr id="0" name=""/>
        <dsp:cNvSpPr/>
      </dsp:nvSpPr>
      <dsp:spPr>
        <a:xfrm rot="19800000">
          <a:off x="6398217" y="2306274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>
        <a:off x="6621304" y="2306697"/>
        <a:ext cx="23482" cy="23482"/>
      </dsp:txXfrm>
    </dsp:sp>
    <dsp:sp modelId="{34AC7D1B-061F-4431-9945-F6028C24789C}">
      <dsp:nvSpPr>
        <dsp:cNvPr id="0" name=""/>
        <dsp:cNvSpPr/>
      </dsp:nvSpPr>
      <dsp:spPr>
        <a:xfrm>
          <a:off x="6732180" y="1034019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Saúde</a:t>
          </a:r>
        </a:p>
      </dsp:txBody>
      <dsp:txXfrm>
        <a:off x="6960052" y="1261891"/>
        <a:ext cx="1100263" cy="1100263"/>
      </dsp:txXfrm>
    </dsp:sp>
    <dsp:sp modelId="{5B6665DD-0881-4B6C-893B-4FF9EB7C2675}">
      <dsp:nvSpPr>
        <dsp:cNvPr id="0" name=""/>
        <dsp:cNvSpPr/>
      </dsp:nvSpPr>
      <dsp:spPr>
        <a:xfrm rot="1800000">
          <a:off x="6398217" y="3319106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>
        <a:off x="6621304" y="3319530"/>
        <a:ext cx="23482" cy="23482"/>
      </dsp:txXfrm>
    </dsp:sp>
    <dsp:sp modelId="{9337ED7C-E5D4-468F-9DCA-E08B35508AC5}">
      <dsp:nvSpPr>
        <dsp:cNvPr id="0" name=""/>
        <dsp:cNvSpPr/>
      </dsp:nvSpPr>
      <dsp:spPr>
        <a:xfrm>
          <a:off x="6732180" y="3059684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Agricultura</a:t>
          </a:r>
        </a:p>
      </dsp:txBody>
      <dsp:txXfrm>
        <a:off x="6960052" y="3287556"/>
        <a:ext cx="1100263" cy="1100263"/>
      </dsp:txXfrm>
    </dsp:sp>
    <dsp:sp modelId="{8B2D6287-F7D0-462F-8780-2C3445C7380B}">
      <dsp:nvSpPr>
        <dsp:cNvPr id="0" name=""/>
        <dsp:cNvSpPr/>
      </dsp:nvSpPr>
      <dsp:spPr>
        <a:xfrm rot="5400000">
          <a:off x="5521078" y="3825523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>
        <a:off x="5744165" y="3825946"/>
        <a:ext cx="23482" cy="23482"/>
      </dsp:txXfrm>
    </dsp:sp>
    <dsp:sp modelId="{416B7D50-47BD-4BFE-86C7-AA10BC9882CF}">
      <dsp:nvSpPr>
        <dsp:cNvPr id="0" name=""/>
        <dsp:cNvSpPr/>
      </dsp:nvSpPr>
      <dsp:spPr>
        <a:xfrm>
          <a:off x="4977903" y="4072516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Identidade Digital</a:t>
          </a:r>
        </a:p>
      </dsp:txBody>
      <dsp:txXfrm>
        <a:off x="5205775" y="4300388"/>
        <a:ext cx="1100263" cy="1100263"/>
      </dsp:txXfrm>
    </dsp:sp>
    <dsp:sp modelId="{8C07B641-A7BA-4465-AB85-FD464B065520}">
      <dsp:nvSpPr>
        <dsp:cNvPr id="0" name=""/>
        <dsp:cNvSpPr/>
      </dsp:nvSpPr>
      <dsp:spPr>
        <a:xfrm rot="9000000">
          <a:off x="4643939" y="3319106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 rot="10800000">
        <a:off x="4867026" y="3319530"/>
        <a:ext cx="23482" cy="23482"/>
      </dsp:txXfrm>
    </dsp:sp>
    <dsp:sp modelId="{44D35911-8423-4919-A843-842139AFA610}">
      <dsp:nvSpPr>
        <dsp:cNvPr id="0" name=""/>
        <dsp:cNvSpPr/>
      </dsp:nvSpPr>
      <dsp:spPr>
        <a:xfrm>
          <a:off x="3223625" y="3059684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Educação</a:t>
          </a:r>
        </a:p>
      </dsp:txBody>
      <dsp:txXfrm>
        <a:off x="3451497" y="3287556"/>
        <a:ext cx="1100263" cy="1100263"/>
      </dsp:txXfrm>
    </dsp:sp>
    <dsp:sp modelId="{5FB0355F-0CCD-4CB2-8BBC-46764C4A85E7}">
      <dsp:nvSpPr>
        <dsp:cNvPr id="0" name=""/>
        <dsp:cNvSpPr/>
      </dsp:nvSpPr>
      <dsp:spPr>
        <a:xfrm rot="12600000">
          <a:off x="4643939" y="2306274"/>
          <a:ext cx="4696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469657" y="121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500" kern="1200"/>
        </a:p>
      </dsp:txBody>
      <dsp:txXfrm rot="10800000">
        <a:off x="4867026" y="2306697"/>
        <a:ext cx="23482" cy="23482"/>
      </dsp:txXfrm>
    </dsp:sp>
    <dsp:sp modelId="{99070BE3-2106-4DCA-B1AF-51A36AF7B502}">
      <dsp:nvSpPr>
        <dsp:cNvPr id="0" name=""/>
        <dsp:cNvSpPr/>
      </dsp:nvSpPr>
      <dsp:spPr>
        <a:xfrm>
          <a:off x="3223625" y="1034019"/>
          <a:ext cx="1556007" cy="1556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Inclusão Social</a:t>
          </a:r>
        </a:p>
      </dsp:txBody>
      <dsp:txXfrm>
        <a:off x="3451497" y="1261891"/>
        <a:ext cx="1100263" cy="11002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A3023-34C6-4281-9ED6-ED3E728AF83E}">
      <dsp:nvSpPr>
        <dsp:cNvPr id="0" name=""/>
        <dsp:cNvSpPr/>
      </dsp:nvSpPr>
      <dsp:spPr>
        <a:xfrm rot="16200000">
          <a:off x="690721" y="-690721"/>
          <a:ext cx="1757045" cy="313848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Nível de rendimento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rgbClr val="FFFF00"/>
              </a:solidFill>
            </a:rPr>
            <a:t>Pobres</a:t>
          </a:r>
          <a:r>
            <a:rPr lang="pt-PT" sz="2400" kern="1200" dirty="0"/>
            <a:t> / Classe média</a:t>
          </a:r>
        </a:p>
      </dsp:txBody>
      <dsp:txXfrm rot="5400000">
        <a:off x="-1" y="1"/>
        <a:ext cx="3138487" cy="1317783"/>
      </dsp:txXfrm>
    </dsp:sp>
    <dsp:sp modelId="{33C1D1D0-89A5-46E6-ADEE-55E54561909B}">
      <dsp:nvSpPr>
        <dsp:cNvPr id="0" name=""/>
        <dsp:cNvSpPr/>
      </dsp:nvSpPr>
      <dsp:spPr>
        <a:xfrm>
          <a:off x="3138487" y="0"/>
          <a:ext cx="3138487" cy="175704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Faixa etária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rgbClr val="FFFF00"/>
              </a:solidFill>
            </a:rPr>
            <a:t>Adultos</a:t>
          </a:r>
          <a:r>
            <a:rPr lang="pt-PT" sz="2400" kern="1200" dirty="0"/>
            <a:t> / Jovens  </a:t>
          </a:r>
        </a:p>
      </dsp:txBody>
      <dsp:txXfrm>
        <a:off x="3138487" y="0"/>
        <a:ext cx="3138487" cy="1317783"/>
      </dsp:txXfrm>
    </dsp:sp>
    <dsp:sp modelId="{4B21B3E7-A059-4BB1-87E3-5C113119E97B}">
      <dsp:nvSpPr>
        <dsp:cNvPr id="0" name=""/>
        <dsp:cNvSpPr/>
      </dsp:nvSpPr>
      <dsp:spPr>
        <a:xfrm rot="10800000">
          <a:off x="0" y="1757045"/>
          <a:ext cx="3138487" cy="1757045"/>
        </a:xfrm>
        <a:prstGeom prst="round1Rect">
          <a:avLst/>
        </a:prstGeom>
        <a:solidFill>
          <a:schemeClr val="accent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Territorial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rgbClr val="FFFF00"/>
              </a:solidFill>
            </a:rPr>
            <a:t>Rurais</a:t>
          </a:r>
          <a:r>
            <a:rPr lang="pt-PT" sz="2400" kern="1200" dirty="0"/>
            <a:t> / Urbanas</a:t>
          </a:r>
        </a:p>
      </dsp:txBody>
      <dsp:txXfrm rot="10800000">
        <a:off x="0" y="2196306"/>
        <a:ext cx="3138487" cy="1317783"/>
      </dsp:txXfrm>
    </dsp:sp>
    <dsp:sp modelId="{CC8F9FF2-0709-4F67-84E0-DBD85B80FB40}">
      <dsp:nvSpPr>
        <dsp:cNvPr id="0" name=""/>
        <dsp:cNvSpPr/>
      </dsp:nvSpPr>
      <dsp:spPr>
        <a:xfrm rot="5400000">
          <a:off x="3829208" y="1066323"/>
          <a:ext cx="1757045" cy="313848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Género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rgbClr val="FFFF00"/>
              </a:solidFill>
            </a:rPr>
            <a:t>Mulheres</a:t>
          </a:r>
          <a:r>
            <a:rPr lang="pt-PT" sz="2400" kern="1200" dirty="0"/>
            <a:t> / Homens </a:t>
          </a:r>
        </a:p>
      </dsp:txBody>
      <dsp:txXfrm rot="-5400000">
        <a:off x="3138487" y="2196306"/>
        <a:ext cx="3138487" cy="1317783"/>
      </dsp:txXfrm>
    </dsp:sp>
    <dsp:sp modelId="{F1A2959D-D5FE-4814-9B0A-89FF7E36E7D7}">
      <dsp:nvSpPr>
        <dsp:cNvPr id="0" name=""/>
        <dsp:cNvSpPr/>
      </dsp:nvSpPr>
      <dsp:spPr>
        <a:xfrm>
          <a:off x="2196941" y="1317783"/>
          <a:ext cx="1883092" cy="87852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Hiato Digital</a:t>
          </a:r>
        </a:p>
      </dsp:txBody>
      <dsp:txXfrm>
        <a:off x="2239827" y="1360669"/>
        <a:ext cx="1797320" cy="7927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DD894-DE2A-4573-ADE0-F7F4F13172A0}">
      <dsp:nvSpPr>
        <dsp:cNvPr id="0" name=""/>
        <dsp:cNvSpPr/>
      </dsp:nvSpPr>
      <dsp:spPr>
        <a:xfrm>
          <a:off x="0" y="1979648"/>
          <a:ext cx="10972800" cy="1570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Os preços da Internet na Africa Subsaariana são muito elevados quando comparados com a média global: 8 dos 10 países pior posicionados são da África Subsaariana (</a:t>
          </a:r>
          <a:r>
            <a:rPr lang="pt-PT" sz="2400" kern="1200" dirty="0" err="1"/>
            <a:t>Broadband</a:t>
          </a:r>
          <a:r>
            <a:rPr lang="pt-PT" sz="2400" kern="1200" dirty="0"/>
            <a:t> </a:t>
          </a:r>
          <a:r>
            <a:rPr lang="pt-PT" sz="2400" kern="1200" dirty="0" err="1"/>
            <a:t>Commission</a:t>
          </a:r>
          <a:r>
            <a:rPr lang="pt-PT" sz="2400" kern="1200" dirty="0"/>
            <a:t>, 2014). </a:t>
          </a:r>
        </a:p>
      </dsp:txBody>
      <dsp:txXfrm>
        <a:off x="76663" y="2056311"/>
        <a:ext cx="10819474" cy="1417119"/>
      </dsp:txXfrm>
    </dsp:sp>
    <dsp:sp modelId="{519E5DF8-409E-4A40-9672-53C1CF6AAF93}">
      <dsp:nvSpPr>
        <dsp:cNvPr id="0" name=""/>
        <dsp:cNvSpPr/>
      </dsp:nvSpPr>
      <dsp:spPr>
        <a:xfrm>
          <a:off x="0" y="3564734"/>
          <a:ext cx="10972800" cy="1598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A maior parte dos países da Africa Subsaariana têm ainda velocidades de acesso muito baixas quando comparadas com a média global mas a evolução tem sido muito positiva, nomeadamente nas áreas urbanas. </a:t>
          </a:r>
        </a:p>
      </dsp:txBody>
      <dsp:txXfrm>
        <a:off x="78037" y="3642771"/>
        <a:ext cx="10816726" cy="1442519"/>
      </dsp:txXfrm>
    </dsp:sp>
    <dsp:sp modelId="{9C5B21D8-1E9D-49B5-A3AF-5958876F689B}">
      <dsp:nvSpPr>
        <dsp:cNvPr id="0" name=""/>
        <dsp:cNvSpPr/>
      </dsp:nvSpPr>
      <dsp:spPr>
        <a:xfrm>
          <a:off x="0" y="0"/>
          <a:ext cx="109728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0" kern="1200" dirty="0"/>
            <a:t>Cerca de 1700 milhões de pessoas (a nível global) não dispõem de um nível de rendimento que lhes permita aceder à Internet fixa e 2,6 mil milhões não podem comportar a Internet móvel </a:t>
          </a:r>
          <a:r>
            <a:rPr lang="pt-PT" sz="2400" kern="1200" dirty="0"/>
            <a:t>(</a:t>
          </a:r>
          <a:r>
            <a:rPr lang="pt-PT" sz="2400" kern="1200" dirty="0" err="1"/>
            <a:t>Broadband</a:t>
          </a:r>
          <a:r>
            <a:rPr lang="pt-PT" sz="2400" kern="1200" dirty="0"/>
            <a:t> </a:t>
          </a:r>
          <a:r>
            <a:rPr lang="pt-PT" sz="2400" kern="1200" dirty="0" err="1"/>
            <a:t>Commission</a:t>
          </a:r>
          <a:r>
            <a:rPr lang="pt-PT" sz="2400" kern="1200" dirty="0"/>
            <a:t>, 2014). </a:t>
          </a:r>
          <a:endParaRPr lang="pt-PT" sz="2400" b="0" kern="1200" dirty="0"/>
        </a:p>
      </dsp:txBody>
      <dsp:txXfrm>
        <a:off x="64968" y="64968"/>
        <a:ext cx="10842864" cy="12009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DE53D-2F5F-443C-A2C3-EB813B89126F}">
      <dsp:nvSpPr>
        <dsp:cNvPr id="0" name=""/>
        <dsp:cNvSpPr/>
      </dsp:nvSpPr>
      <dsp:spPr>
        <a:xfrm>
          <a:off x="0" y="0"/>
          <a:ext cx="109728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Existem fortes assimetrias entre os Países da CPLP em relação à adoção de tecnologias digitais.</a:t>
          </a:r>
        </a:p>
      </dsp:txBody>
      <dsp:txXfrm>
        <a:off x="50489" y="50489"/>
        <a:ext cx="10871822" cy="933302"/>
      </dsp:txXfrm>
    </dsp:sp>
    <dsp:sp modelId="{7C91ED4D-B953-4662-8C32-D34BAA9ED3A2}">
      <dsp:nvSpPr>
        <dsp:cNvPr id="0" name=""/>
        <dsp:cNvSpPr/>
      </dsp:nvSpPr>
      <dsp:spPr>
        <a:xfrm>
          <a:off x="0" y="3491682"/>
          <a:ext cx="109728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Os governos, a par das empresas, parecem exercer uma ação de liderança na adoção digital.</a:t>
          </a:r>
        </a:p>
      </dsp:txBody>
      <dsp:txXfrm>
        <a:off x="50489" y="3542171"/>
        <a:ext cx="10871822" cy="933302"/>
      </dsp:txXfrm>
    </dsp:sp>
    <dsp:sp modelId="{CDFA3991-AEDE-4FDC-8CD4-CBDAF3CFB367}">
      <dsp:nvSpPr>
        <dsp:cNvPr id="0" name=""/>
        <dsp:cNvSpPr/>
      </dsp:nvSpPr>
      <dsp:spPr>
        <a:xfrm>
          <a:off x="0" y="1155639"/>
          <a:ext cx="109728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As assimetrias na adoção digital são mais acentuadas em relação às pessoas do que às empresas e governos.</a:t>
          </a:r>
        </a:p>
      </dsp:txBody>
      <dsp:txXfrm>
        <a:off x="50489" y="1206128"/>
        <a:ext cx="10871822" cy="933302"/>
      </dsp:txXfrm>
    </dsp:sp>
    <dsp:sp modelId="{FB68233C-589A-4DAA-A19A-5CD5C51D1D28}">
      <dsp:nvSpPr>
        <dsp:cNvPr id="0" name=""/>
        <dsp:cNvSpPr/>
      </dsp:nvSpPr>
      <dsp:spPr>
        <a:xfrm>
          <a:off x="0" y="2304682"/>
          <a:ext cx="109728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Portugal e o Brasil podem ter um papel mais </a:t>
          </a:r>
          <a:r>
            <a:rPr lang="pt-PT" sz="2600" kern="1200" dirty="0" err="1"/>
            <a:t>pro-ativo</a:t>
          </a:r>
          <a:r>
            <a:rPr lang="pt-PT" sz="2600" kern="1200" dirty="0"/>
            <a:t> na partilha das boas práticas em benefício da CPLP. </a:t>
          </a:r>
        </a:p>
      </dsp:txBody>
      <dsp:txXfrm>
        <a:off x="50489" y="2355171"/>
        <a:ext cx="10871822" cy="9333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BD0F2-143C-4A40-9B00-563DFF6B229A}">
      <dsp:nvSpPr>
        <dsp:cNvPr id="0" name=""/>
        <dsp:cNvSpPr/>
      </dsp:nvSpPr>
      <dsp:spPr>
        <a:xfrm>
          <a:off x="0" y="0"/>
          <a:ext cx="10972800" cy="1208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Promoção da concorrência nas comunicações: preços mais baixos, melhoria do acesso e da qualidade de serviço. </a:t>
          </a:r>
        </a:p>
      </dsp:txBody>
      <dsp:txXfrm>
        <a:off x="58990" y="58990"/>
        <a:ext cx="10854820" cy="1090432"/>
      </dsp:txXfrm>
    </dsp:sp>
    <dsp:sp modelId="{BE0C681A-DF80-431A-822A-EF571EA36F60}">
      <dsp:nvSpPr>
        <dsp:cNvPr id="0" name=""/>
        <dsp:cNvSpPr/>
      </dsp:nvSpPr>
      <dsp:spPr>
        <a:xfrm>
          <a:off x="0" y="1300855"/>
          <a:ext cx="10972800" cy="1206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As melhorias na Governação Eletrónica (“e-</a:t>
          </a:r>
          <a:r>
            <a:rPr lang="pt-PT" sz="2000" kern="1200" dirty="0" err="1"/>
            <a:t>Government</a:t>
          </a:r>
          <a:r>
            <a:rPr lang="pt-PT" sz="2000" kern="1200" dirty="0"/>
            <a:t>”) permitem melhorar a qualidade dos serviços públicos e têm efeitos demonstradores junto dos cidadão e das empresas:</a:t>
          </a:r>
        </a:p>
      </dsp:txBody>
      <dsp:txXfrm>
        <a:off x="58886" y="1359741"/>
        <a:ext cx="10855028" cy="1088508"/>
      </dsp:txXfrm>
    </dsp:sp>
    <dsp:sp modelId="{0756A0BC-368F-4977-83B5-FD2641784331}">
      <dsp:nvSpPr>
        <dsp:cNvPr id="0" name=""/>
        <dsp:cNvSpPr/>
      </dsp:nvSpPr>
      <dsp:spPr>
        <a:xfrm>
          <a:off x="0" y="2619209"/>
          <a:ext cx="109728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PT" sz="2000" kern="1200" dirty="0">
              <a:solidFill>
                <a:schemeClr val="accent1">
                  <a:lumMod val="75000"/>
                </a:schemeClr>
              </a:solidFill>
            </a:rPr>
            <a:t>asseguram uma maior abrangência no acesso à educação, à saúde e a outros serviço públicos;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PT" sz="2000" kern="1200" dirty="0">
              <a:solidFill>
                <a:schemeClr val="accent1">
                  <a:lumMod val="75000"/>
                </a:schemeClr>
              </a:solidFill>
            </a:rPr>
            <a:t>promovem a cidadania e as liberdades individuais;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PT" sz="2000" kern="1200" dirty="0">
              <a:solidFill>
                <a:schemeClr val="accent1">
                  <a:lumMod val="75000"/>
                </a:schemeClr>
              </a:solidFill>
            </a:rPr>
            <a:t>dinamizam as atividades empresariais.</a:t>
          </a:r>
        </a:p>
      </dsp:txBody>
      <dsp:txXfrm>
        <a:off x="0" y="2619209"/>
        <a:ext cx="10972800" cy="1014300"/>
      </dsp:txXfrm>
    </dsp:sp>
    <dsp:sp modelId="{CE868E38-73CC-43A0-BD4B-A310324E2EF0}">
      <dsp:nvSpPr>
        <dsp:cNvPr id="0" name=""/>
        <dsp:cNvSpPr/>
      </dsp:nvSpPr>
      <dsp:spPr>
        <a:xfrm>
          <a:off x="0" y="3788047"/>
          <a:ext cx="10972800" cy="1167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Competências digitais: a educação, a formação, a sensibilização e a informação dos cidadãos são as políticas da procura chave para minimizar alguns dos constrangimentos que referimos anteriormente. </a:t>
          </a:r>
        </a:p>
      </dsp:txBody>
      <dsp:txXfrm>
        <a:off x="57013" y="3845060"/>
        <a:ext cx="10858774" cy="105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62BCD-C2FD-4260-A34F-5D61AC340A61}" type="datetimeFigureOut">
              <a:rPr lang="pt-PT" smtClean="0"/>
              <a:t>14/05/2019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902D1-E616-49FD-843D-DF298F4543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783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8D5876-8A0B-4BD9-9219-4025D79EC2FB}" type="datetime1">
              <a:rPr lang="pt-PT" smtClean="0"/>
              <a:t>14/05/2019</a:t>
            </a:fld>
            <a:endParaRPr lang="pt-P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t-PT"/>
              <a:t>VSANTOS 2016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849D-529D-4A8B-A80B-E195A3AA68B9}" type="datetime1">
              <a:rPr lang="pt-PT" smtClean="0"/>
              <a:t>14/05/2019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1E18-0BC0-4529-8FFB-31E208C57A3A}" type="datetime1">
              <a:rPr lang="pt-PT" smtClean="0"/>
              <a:t>14/05/2019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286B1-0C0D-49F1-A7F5-E66F0F540B7F}" type="datetime1">
              <a:rPr lang="pt-PT" smtClean="0"/>
              <a:t>14/05/2019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A4B8-6513-44DB-854C-E5862B55F0B5}" type="datetime1">
              <a:rPr lang="pt-PT" smtClean="0"/>
              <a:t>14/05/2019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7CFF-9EB7-43A3-9B38-F66B945C6ADE}" type="datetime1">
              <a:rPr lang="pt-PT" smtClean="0"/>
              <a:t>14/05/2019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E4B1-EC93-4CAC-B651-898B5AD6EDA0}" type="datetime1">
              <a:rPr lang="pt-PT" smtClean="0"/>
              <a:t>14/05/2019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9A19-68E4-4F05-9146-276DA31B1C92}" type="datetime1">
              <a:rPr lang="pt-PT" smtClean="0"/>
              <a:t>14/05/2019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D79E-56F9-46F6-9296-1CF6EEFA90B5}" type="datetime1">
              <a:rPr lang="pt-PT" smtClean="0"/>
              <a:t>14/05/2019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20239993-42B5-4DC9-AE7F-5B425DE7EDDC}" type="datetime1">
              <a:rPr lang="pt-PT" smtClean="0"/>
              <a:t>14/05/2019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VSANTOS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0009C-3393-4504-906A-477DC13FE95F}" type="datetime1">
              <a:rPr lang="pt-PT" smtClean="0"/>
              <a:t>14/05/2019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PT"/>
              <a:t>VSANTOS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77E136-7F17-414C-957D-84B2BD54BD34}" type="datetime1">
              <a:rPr lang="pt-PT" smtClean="0"/>
              <a:t>14/05/2019</a:t>
            </a:fld>
            <a:endParaRPr lang="pt-P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PT"/>
              <a:t>VSANTOS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373DD5-933E-4CCB-91FD-FA3BBFD9A33D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s.worldbank.org/curated/en/788831468179643665/pdf/102724-WDR-WDR2016Overview-PORTUGUESE-WebResBox-394840B-OUO-9.pdf" TargetMode="External"/><Relationship Id="rId2" Type="http://schemas.openxmlformats.org/officeDocument/2006/relationships/hyperlink" Target="http://documents.worldbank.org/curated/en/896971468194972881/pdf/102725-PUB-Replacement-PUBLIC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tu.int/ITU-D/cyb/app/docs/e-gov_for_dev_countries-report.pdf" TargetMode="External"/><Relationship Id="rId4" Type="http://schemas.openxmlformats.org/officeDocument/2006/relationships/hyperlink" Target="https://assets.publishing.service.gov.uk/media/57a0899b40f0b652dd0002f4/The-impact-of-internet-connectivity-on-economic-development-in-Sub-Saharan-Africa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9673" y="1122363"/>
            <a:ext cx="9548327" cy="1847260"/>
          </a:xfrm>
        </p:spPr>
        <p:txBody>
          <a:bodyPr>
            <a:normAutofit/>
          </a:bodyPr>
          <a:lstStyle/>
          <a:p>
            <a:pPr algn="ctr"/>
            <a:r>
              <a:rPr lang="pt-PT" sz="4400" dirty="0">
                <a:latin typeface="Calibri" panose="020F0502020204030204" pitchFamily="34" charset="0"/>
              </a:rPr>
              <a:t>CPLP, Digitalização e os ODS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3690" y="3178630"/>
            <a:ext cx="9604310" cy="796212"/>
          </a:xfrm>
        </p:spPr>
        <p:txBody>
          <a:bodyPr>
            <a:normAutofit/>
          </a:bodyPr>
          <a:lstStyle/>
          <a:p>
            <a:pPr algn="ctr"/>
            <a:r>
              <a:rPr lang="pt-PT" sz="3600" dirty="0">
                <a:latin typeface="Calibri" panose="020F0502020204030204" pitchFamily="34" charset="0"/>
              </a:rPr>
              <a:t>Vitor Santos, ISEG </a:t>
            </a:r>
          </a:p>
        </p:txBody>
      </p:sp>
    </p:spTree>
    <p:extLst>
      <p:ext uri="{BB962C8B-B14F-4D97-AF65-F5344CB8AC3E}">
        <p14:creationId xmlns:p14="http://schemas.microsoft.com/office/powerpoint/2010/main" val="2335019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D2B5E39-B8D0-4343-9C64-77E9552F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10</a:t>
            </a:fld>
            <a:endParaRPr lang="pt-PT"/>
          </a:p>
        </p:txBody>
      </p:sp>
      <p:graphicFrame>
        <p:nvGraphicFramePr>
          <p:cNvPr id="7" name="Marcador de Posição de Conteúdo 6">
            <a:extLst>
              <a:ext uri="{FF2B5EF4-FFF2-40B4-BE49-F238E27FC236}">
                <a16:creationId xmlns:a16="http://schemas.microsoft.com/office/drawing/2014/main" id="{7079069E-286D-4C62-AC45-40DBE2AE4C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657944"/>
              </p:ext>
            </p:extLst>
          </p:nvPr>
        </p:nvGraphicFramePr>
        <p:xfrm>
          <a:off x="609600" y="327260"/>
          <a:ext cx="10972800" cy="5763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AFB09CE1-1BC4-40EF-A10C-E97E6A2C4E86}"/>
              </a:ext>
            </a:extLst>
          </p:cNvPr>
          <p:cNvSpPr txBox="1"/>
          <p:nvPr/>
        </p:nvSpPr>
        <p:spPr>
          <a:xfrm>
            <a:off x="2196776" y="6079851"/>
            <a:ext cx="3899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Fonte: Digital </a:t>
            </a:r>
            <a:r>
              <a:rPr lang="pt-PT" sz="1200" dirty="0" err="1"/>
              <a:t>Adoption</a:t>
            </a:r>
            <a:r>
              <a:rPr lang="pt-PT" sz="1200" dirty="0"/>
              <a:t> </a:t>
            </a:r>
            <a:r>
              <a:rPr lang="pt-PT" sz="1200" dirty="0" err="1"/>
              <a:t>Index</a:t>
            </a:r>
            <a:r>
              <a:rPr lang="pt-PT" sz="1200" dirty="0"/>
              <a:t>, </a:t>
            </a:r>
            <a:r>
              <a:rPr lang="pt-PT" sz="1200" dirty="0" err="1"/>
              <a:t>World</a:t>
            </a:r>
            <a:r>
              <a:rPr lang="pt-PT" sz="1200" dirty="0"/>
              <a:t> </a:t>
            </a:r>
            <a:r>
              <a:rPr lang="pt-PT" sz="1200" dirty="0" err="1"/>
              <a:t>Bank</a:t>
            </a:r>
            <a:r>
              <a:rPr lang="pt-PT" sz="1200" dirty="0"/>
              <a:t>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D7B346-6009-40EB-B090-607E6EF1D081}"/>
              </a:ext>
            </a:extLst>
          </p:cNvPr>
          <p:cNvSpPr txBox="1"/>
          <p:nvPr/>
        </p:nvSpPr>
        <p:spPr>
          <a:xfrm>
            <a:off x="6212264" y="6115557"/>
            <a:ext cx="5805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/>
              <a:t>Nota: Africa do Sul e Singapura são, respetivamente, os mais bem posicionados em África e à escala global.</a:t>
            </a:r>
          </a:p>
        </p:txBody>
      </p:sp>
    </p:spTree>
    <p:extLst>
      <p:ext uri="{BB962C8B-B14F-4D97-AF65-F5344CB8AC3E}">
        <p14:creationId xmlns:p14="http://schemas.microsoft.com/office/powerpoint/2010/main" val="178539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Posição de Conteúdo 5">
            <a:extLst>
              <a:ext uri="{FF2B5EF4-FFF2-40B4-BE49-F238E27FC236}">
                <a16:creationId xmlns:a16="http://schemas.microsoft.com/office/drawing/2014/main" id="{C07DD45B-063E-402A-8BAF-EBC585C0D5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539211"/>
              </p:ext>
            </p:extLst>
          </p:nvPr>
        </p:nvGraphicFramePr>
        <p:xfrm>
          <a:off x="609600" y="1481138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4400CAE-0399-42D0-963F-3A9537AB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11</a:t>
            </a:fld>
            <a:endParaRPr lang="pt-PT"/>
          </a:p>
        </p:txBody>
      </p:sp>
      <p:sp>
        <p:nvSpPr>
          <p:cNvPr id="7" name="Título 4">
            <a:extLst>
              <a:ext uri="{FF2B5EF4-FFF2-40B4-BE49-F238E27FC236}">
                <a16:creationId xmlns:a16="http://schemas.microsoft.com/office/drawing/2014/main" id="{6F3F465D-6B55-4005-9600-905D77CE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96" y="264512"/>
            <a:ext cx="10972800" cy="677469"/>
          </a:xfrm>
        </p:spPr>
        <p:txBody>
          <a:bodyPr>
            <a:noAutofit/>
          </a:bodyPr>
          <a:lstStyle/>
          <a:p>
            <a:br>
              <a:rPr lang="pt-PT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PT" sz="2800" dirty="0">
                <a:solidFill>
                  <a:schemeClr val="accent1">
                    <a:lumMod val="50000"/>
                  </a:schemeClr>
                </a:solidFill>
              </a:rPr>
              <a:t>Digitalização da economia e da sociedade nos Países da CPLP</a:t>
            </a:r>
            <a:br>
              <a:rPr lang="pt-PT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pt-PT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Straight Connector 6">
            <a:extLst>
              <a:ext uri="{FF2B5EF4-FFF2-40B4-BE49-F238E27FC236}">
                <a16:creationId xmlns:a16="http://schemas.microsoft.com/office/drawing/2014/main" id="{39D4D9F7-AB86-4DE0-8607-1E2389812F13}"/>
              </a:ext>
            </a:extLst>
          </p:cNvPr>
          <p:cNvCxnSpPr/>
          <p:nvPr/>
        </p:nvCxnSpPr>
        <p:spPr>
          <a:xfrm flipV="1">
            <a:off x="416767" y="896850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84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Posição de Conteúdo 5">
            <a:extLst>
              <a:ext uri="{FF2B5EF4-FFF2-40B4-BE49-F238E27FC236}">
                <a16:creationId xmlns:a16="http://schemas.microsoft.com/office/drawing/2014/main" id="{3BD57B37-7AE6-411D-A0B7-60C73AB734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722052"/>
              </p:ext>
            </p:extLst>
          </p:nvPr>
        </p:nvGraphicFramePr>
        <p:xfrm>
          <a:off x="609600" y="1333402"/>
          <a:ext cx="10972800" cy="4955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AA49320-E88F-45B7-B047-73B981528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12</a:t>
            </a:fld>
            <a:endParaRPr lang="pt-PT"/>
          </a:p>
        </p:txBody>
      </p:sp>
      <p:sp>
        <p:nvSpPr>
          <p:cNvPr id="8" name="Título 4">
            <a:extLst>
              <a:ext uri="{FF2B5EF4-FFF2-40B4-BE49-F238E27FC236}">
                <a16:creationId xmlns:a16="http://schemas.microsoft.com/office/drawing/2014/main" id="{0F19559A-C406-46FE-B30E-7CE1CB2C4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79907"/>
          </a:xfrm>
        </p:spPr>
        <p:txBody>
          <a:bodyPr>
            <a:normAutofit/>
          </a:bodyPr>
          <a:lstStyle/>
          <a:p>
            <a:r>
              <a:rPr lang="pt-PT" sz="2800" dirty="0">
                <a:solidFill>
                  <a:schemeClr val="accent1">
                    <a:lumMod val="50000"/>
                  </a:schemeClr>
                </a:solidFill>
              </a:rPr>
              <a:t>Digitalização e políticas públicas</a:t>
            </a:r>
          </a:p>
        </p:txBody>
      </p:sp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0481E23-8B33-4EF5-8A2F-A2770F9CC744}"/>
              </a:ext>
            </a:extLst>
          </p:cNvPr>
          <p:cNvCxnSpPr/>
          <p:nvPr/>
        </p:nvCxnSpPr>
        <p:spPr>
          <a:xfrm flipV="1">
            <a:off x="446172" y="998636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375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09600" y="1080677"/>
            <a:ext cx="10972800" cy="4525963"/>
          </a:xfrm>
        </p:spPr>
        <p:txBody>
          <a:bodyPr>
            <a:normAutofit fontScale="85000" lnSpcReduction="20000"/>
          </a:bodyPr>
          <a:lstStyle/>
          <a:p>
            <a:endParaRPr lang="en-US" sz="2800" dirty="0"/>
          </a:p>
          <a:p>
            <a:r>
              <a:rPr lang="en-US" sz="2800" dirty="0"/>
              <a:t>World Bank (2016), Digital Dividends, World Development Report. </a:t>
            </a:r>
          </a:p>
          <a:p>
            <a:pPr marL="365760" lvl="1" indent="0">
              <a:buNone/>
            </a:pPr>
            <a:r>
              <a:rPr lang="en-US" sz="2400" dirty="0">
                <a:hlinkClick r:id="rId2"/>
              </a:rPr>
              <a:t>http://documents.worldbank.org/curated/en/896971468194972881/pdf/102725-PUB-Replacement-PUBLIC.pdf</a:t>
            </a:r>
            <a:endParaRPr lang="en-US" sz="2400" dirty="0"/>
          </a:p>
          <a:p>
            <a:pPr marL="365760" lvl="1" indent="0">
              <a:buNone/>
            </a:pPr>
            <a:r>
              <a:rPr lang="en-US" sz="2400" dirty="0" err="1"/>
              <a:t>Está</a:t>
            </a:r>
            <a:r>
              <a:rPr lang="en-US" sz="2400" dirty="0"/>
              <a:t> </a:t>
            </a:r>
            <a:r>
              <a:rPr lang="en-US" sz="2400" dirty="0" err="1"/>
              <a:t>disponível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versão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português</a:t>
            </a:r>
            <a:r>
              <a:rPr lang="en-US" sz="2400" dirty="0"/>
              <a:t> do </a:t>
            </a:r>
            <a:r>
              <a:rPr lang="en-US" sz="2400" dirty="0" err="1"/>
              <a:t>sumário</a:t>
            </a:r>
            <a:r>
              <a:rPr lang="en-US" sz="2400" dirty="0"/>
              <a:t> </a:t>
            </a:r>
            <a:r>
              <a:rPr lang="en-US" sz="2400" dirty="0" err="1"/>
              <a:t>executivo</a:t>
            </a:r>
            <a:r>
              <a:rPr lang="en-US" sz="2400" dirty="0"/>
              <a:t> </a:t>
            </a:r>
            <a:r>
              <a:rPr lang="en-US" sz="2400" dirty="0" err="1"/>
              <a:t>deste</a:t>
            </a:r>
            <a:r>
              <a:rPr lang="en-US" sz="2400" dirty="0"/>
              <a:t> </a:t>
            </a:r>
            <a:r>
              <a:rPr lang="en-US" sz="2400" dirty="0" err="1"/>
              <a:t>relatório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http://documents.worldbank.org/curated/en/788831468179643665/pdf/102724-WDR-WDR2016Overview-PORTUGUESE-WebResBox-394840B-OUO-9.pdf</a:t>
            </a:r>
            <a:endParaRPr lang="en-US" sz="2400" dirty="0"/>
          </a:p>
          <a:p>
            <a:pPr marL="365760" lvl="1" indent="0">
              <a:buNone/>
            </a:pPr>
            <a:endParaRPr lang="en-US" sz="2400" dirty="0"/>
          </a:p>
          <a:p>
            <a:r>
              <a:rPr lang="pt-PT" sz="2800" dirty="0" err="1"/>
              <a:t>Guerriero</a:t>
            </a:r>
            <a:r>
              <a:rPr lang="pt-PT" sz="2800" dirty="0"/>
              <a:t>, M. (2015), </a:t>
            </a:r>
            <a:r>
              <a:rPr lang="en-US" sz="2800" dirty="0"/>
              <a:t>The impact of Internet connectivity on economic development in Sub-Saharan Africa, </a:t>
            </a:r>
            <a:r>
              <a:rPr lang="pt-PT" sz="2800" dirty="0" err="1"/>
              <a:t>University</a:t>
            </a:r>
            <a:r>
              <a:rPr lang="pt-PT" sz="2800" dirty="0"/>
              <a:t> </a:t>
            </a:r>
            <a:r>
              <a:rPr lang="pt-PT" sz="2800" dirty="0" err="1"/>
              <a:t>of</a:t>
            </a:r>
            <a:r>
              <a:rPr lang="pt-PT" sz="2800" dirty="0"/>
              <a:t> Birmingham</a:t>
            </a:r>
          </a:p>
          <a:p>
            <a:pPr marL="365760" lvl="1" indent="0">
              <a:buNone/>
            </a:pPr>
            <a:r>
              <a:rPr lang="pt-PT" sz="2400" dirty="0">
                <a:hlinkClick r:id="rId4"/>
              </a:rPr>
              <a:t>https://assets.publishing.service.gov.uk/media/57a0899b40f0b652dd0002f4/The-impact-of-internet-connectivity-on-economic-development-in-Sub-Saharan-Africa.pdf</a:t>
            </a:r>
            <a:endParaRPr lang="pt-PT" sz="2400" dirty="0"/>
          </a:p>
          <a:p>
            <a:pPr marL="365760" lvl="1" indent="0">
              <a:buNone/>
            </a:pPr>
            <a:endParaRPr lang="pt-PT" sz="2400" dirty="0"/>
          </a:p>
          <a:p>
            <a:r>
              <a:rPr lang="pt-PT" sz="2800" dirty="0"/>
              <a:t>ITU (2008), </a:t>
            </a:r>
            <a:r>
              <a:rPr lang="pt-PT" sz="2800" dirty="0" err="1"/>
              <a:t>Electronic</a:t>
            </a:r>
            <a:r>
              <a:rPr lang="pt-PT" sz="2800" dirty="0"/>
              <a:t> </a:t>
            </a:r>
            <a:r>
              <a:rPr lang="pt-PT" sz="2800" dirty="0" err="1"/>
              <a:t>Government</a:t>
            </a:r>
            <a:r>
              <a:rPr lang="pt-PT" sz="2800" dirty="0"/>
              <a:t> for </a:t>
            </a:r>
            <a:r>
              <a:rPr lang="pt-PT" sz="2800" dirty="0" err="1"/>
              <a:t>Developing</a:t>
            </a:r>
            <a:r>
              <a:rPr lang="pt-PT" sz="2800" dirty="0"/>
              <a:t> Countries, ITU.</a:t>
            </a:r>
          </a:p>
          <a:p>
            <a:pPr marL="365760" lvl="1" indent="0">
              <a:buNone/>
            </a:pPr>
            <a:r>
              <a:rPr lang="pt-PT" sz="2400" dirty="0">
                <a:hlinkClick r:id="rId5"/>
              </a:rPr>
              <a:t>https://www.itu.int/ITU-D/cyb/app/docs/e-gov_for_dev_countries-report.pdf</a:t>
            </a:r>
            <a:endParaRPr lang="pt-PT" sz="2400" dirty="0"/>
          </a:p>
          <a:p>
            <a:endParaRPr lang="pt-PT" sz="2800" dirty="0"/>
          </a:p>
          <a:p>
            <a:endParaRPr lang="pt-PT" sz="2800" dirty="0"/>
          </a:p>
          <a:p>
            <a:endParaRPr lang="en-US" sz="2800" dirty="0"/>
          </a:p>
          <a:p>
            <a:endParaRPr lang="pt-PT" sz="2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373DD5-933E-4CCB-91FD-FA3BBFD9A33D}" type="slidenum">
              <a:rPr kumimoji="0" lang="pt-P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PT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06038"/>
          </a:xfrm>
        </p:spPr>
        <p:txBody>
          <a:bodyPr>
            <a:normAutofit/>
          </a:bodyPr>
          <a:lstStyle/>
          <a:p>
            <a:r>
              <a:rPr lang="pt-PT" sz="2800" dirty="0"/>
              <a:t>Bibliografia</a:t>
            </a:r>
          </a:p>
        </p:txBody>
      </p:sp>
      <p:cxnSp>
        <p:nvCxnSpPr>
          <p:cNvPr id="6" name="Straight Connector 6"/>
          <p:cNvCxnSpPr/>
          <p:nvPr/>
        </p:nvCxnSpPr>
        <p:spPr>
          <a:xfrm flipV="1">
            <a:off x="446172" y="917231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34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134241" cy="365125"/>
          </a:xfrm>
        </p:spPr>
        <p:txBody>
          <a:bodyPr/>
          <a:lstStyle/>
          <a:p>
            <a:pPr algn="l"/>
            <a:r>
              <a:rPr lang="pt-PT" dirty="0"/>
              <a:t>VSANTOS -2016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45D8-B535-4D70-AD59-73A4E652E5E6}" type="slidenum">
              <a:rPr lang="pt-PT" smtClean="0"/>
              <a:t>14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7511"/>
          </a:xfrm>
        </p:spPr>
        <p:txBody>
          <a:bodyPr>
            <a:noAutofit/>
          </a:bodyPr>
          <a:lstStyle/>
          <a:p>
            <a:r>
              <a:rPr lang="pt-PT" sz="3700" dirty="0"/>
              <a:t>Contactos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6289" y="1860331"/>
            <a:ext cx="6321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E mail: vsantos@iseg.ulisboa.pt</a:t>
            </a:r>
          </a:p>
          <a:p>
            <a:endParaRPr lang="pt-PT" dirty="0"/>
          </a:p>
          <a:p>
            <a:r>
              <a:rPr lang="pt-PT" dirty="0" err="1"/>
              <a:t>Telem</a:t>
            </a:r>
            <a:r>
              <a:rPr lang="pt-PT" dirty="0"/>
              <a:t>: +351 919 242 248</a:t>
            </a:r>
          </a:p>
        </p:txBody>
      </p:sp>
      <p:cxnSp>
        <p:nvCxnSpPr>
          <p:cNvPr id="6" name="Straight Connector 6"/>
          <p:cNvCxnSpPr/>
          <p:nvPr/>
        </p:nvCxnSpPr>
        <p:spPr>
          <a:xfrm flipV="1">
            <a:off x="446172" y="1125894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5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EF4-5824-403A-9BD4-0A0F312B6512}" type="slidenum">
              <a:rPr lang="pt-PT" smtClean="0"/>
              <a:t>2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41362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Infraestruturas e crescimento </a:t>
            </a:r>
          </a:p>
        </p:txBody>
      </p:sp>
      <p:pic>
        <p:nvPicPr>
          <p:cNvPr id="6" name="Marcador de Posição de Conteúdo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05" y="1016000"/>
            <a:ext cx="6859381" cy="53016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3"/>
          <p:cNvCxnSpPr/>
          <p:nvPr/>
        </p:nvCxnSpPr>
        <p:spPr>
          <a:xfrm flipV="1">
            <a:off x="0" y="969529"/>
            <a:ext cx="12094464" cy="121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4904509" y="6498217"/>
            <a:ext cx="782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Calderón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(2008), 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Infraestructure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growth in Africa, World Bank.</a:t>
            </a:r>
            <a:endParaRPr lang="pt-P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08792E8-CFCE-4AB5-98B5-34561CFFB4EA}"/>
              </a:ext>
            </a:extLst>
          </p:cNvPr>
          <p:cNvSpPr txBox="1"/>
          <p:nvPr/>
        </p:nvSpPr>
        <p:spPr>
          <a:xfrm>
            <a:off x="7418895" y="1196544"/>
            <a:ext cx="4421171" cy="40934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pt-PT" sz="2000" dirty="0"/>
              <a:t>Os investimentos em infraestruturas em África contribuíram para um crescimento de 1% do PIB;</a:t>
            </a:r>
          </a:p>
          <a:p>
            <a:pPr marL="109728" indent="0">
              <a:buNone/>
            </a:pPr>
            <a:endParaRPr lang="pt-PT" sz="2000" dirty="0"/>
          </a:p>
          <a:p>
            <a:pPr marL="109728" indent="0">
              <a:buNone/>
            </a:pPr>
            <a:r>
              <a:rPr lang="pt-PT" sz="2000" dirty="0"/>
              <a:t>Em comparação, o efeito conjunto das politicas de estabilização macroeconómica e das politicas estruturais apenas se refletiram num incremento de 0.8%. </a:t>
            </a:r>
          </a:p>
          <a:p>
            <a:pPr marL="109728" indent="0">
              <a:buNone/>
            </a:pPr>
            <a:endParaRPr lang="pt-PT" sz="2000" dirty="0"/>
          </a:p>
          <a:p>
            <a:pPr marL="109728" indent="0">
              <a:buNone/>
            </a:pPr>
            <a:r>
              <a:rPr lang="pt-PT" sz="2000" dirty="0"/>
              <a:t>Estes resultados mostram bem o papel impulsionador dos investimentos em infraestruturas.</a:t>
            </a:r>
          </a:p>
        </p:txBody>
      </p:sp>
    </p:spTree>
    <p:extLst>
      <p:ext uri="{BB962C8B-B14F-4D97-AF65-F5344CB8AC3E}">
        <p14:creationId xmlns:p14="http://schemas.microsoft.com/office/powerpoint/2010/main" val="211624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EF4-5824-403A-9BD4-0A0F312B6512}" type="slidenum">
              <a:rPr lang="pt-PT" smtClean="0"/>
              <a:t>3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79907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Infraestruturas e crescimento </a:t>
            </a:r>
          </a:p>
        </p:txBody>
      </p:sp>
      <p:pic>
        <p:nvPicPr>
          <p:cNvPr id="10" name="Marcador de Posição de Conteúdo 9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86" y="1034760"/>
            <a:ext cx="7497167" cy="532014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Straight Connector 3"/>
          <p:cNvCxnSpPr/>
          <p:nvPr/>
        </p:nvCxnSpPr>
        <p:spPr>
          <a:xfrm flipV="1">
            <a:off x="0" y="969529"/>
            <a:ext cx="12094464" cy="121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4904509" y="6580769"/>
            <a:ext cx="71128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Calderón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(2008), 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Infraestructure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growth in Africa, World Bank.</a:t>
            </a:r>
            <a:endParaRPr lang="pt-PT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B958DCD-9631-4ED4-A04B-C0853BDAECE3}"/>
              </a:ext>
            </a:extLst>
          </p:cNvPr>
          <p:cNvSpPr txBox="1"/>
          <p:nvPr/>
        </p:nvSpPr>
        <p:spPr>
          <a:xfrm>
            <a:off x="7927942" y="1293996"/>
            <a:ext cx="3987538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pt-PT" sz="2000" dirty="0"/>
              <a:t>O contributo expressivo das infraestruturas para o crescimento económico dos países africanos deve-se sobretudo aos investimentos nas telecomunicações. </a:t>
            </a:r>
          </a:p>
          <a:p>
            <a:pPr marL="109728" indent="0">
              <a:buNone/>
            </a:pPr>
            <a:endParaRPr lang="pt-PT" sz="2000" dirty="0"/>
          </a:p>
          <a:p>
            <a:pPr marL="109728" indent="0">
              <a:buNone/>
            </a:pPr>
            <a:r>
              <a:rPr lang="pt-PT" sz="2000" dirty="0"/>
              <a:t>As deficientes infraestruturas energéticas têm um contributo negativo para o crescimento de -0,11%. </a:t>
            </a: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28587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Posição de Conteúdo 7">
            <a:extLst>
              <a:ext uri="{FF2B5EF4-FFF2-40B4-BE49-F238E27FC236}">
                <a16:creationId xmlns:a16="http://schemas.microsoft.com/office/drawing/2014/main" id="{F56F31A7-DF2A-4505-B87B-6053DE78B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888478"/>
              </p:ext>
            </p:extLst>
          </p:nvPr>
        </p:nvGraphicFramePr>
        <p:xfrm>
          <a:off x="623454" y="1297046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AD3F22D2-2F17-4938-93A3-F41580D6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4</a:t>
            </a:fld>
            <a:endParaRPr lang="pt-PT"/>
          </a:p>
        </p:txBody>
      </p:sp>
      <p:sp>
        <p:nvSpPr>
          <p:cNvPr id="9" name="Título 4">
            <a:extLst>
              <a:ext uri="{FF2B5EF4-FFF2-40B4-BE49-F238E27FC236}">
                <a16:creationId xmlns:a16="http://schemas.microsoft.com/office/drawing/2014/main" id="{F1990754-1BD7-44F2-A96E-8377FE65121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58721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PT" sz="2700" dirty="0">
                <a:solidFill>
                  <a:schemeClr val="accent1">
                    <a:lumMod val="50000"/>
                  </a:schemeClr>
                </a:solidFill>
                <a:effectLst/>
              </a:rPr>
              <a:t>A digitalização contribuiu para mudar o modo de vida de muitos cidadãos </a:t>
            </a:r>
          </a:p>
        </p:txBody>
      </p:sp>
      <p:cxnSp>
        <p:nvCxnSpPr>
          <p:cNvPr id="10" name="Straight Connector 6">
            <a:extLst>
              <a:ext uri="{FF2B5EF4-FFF2-40B4-BE49-F238E27FC236}">
                <a16:creationId xmlns:a16="http://schemas.microsoft.com/office/drawing/2014/main" id="{C3D21EAA-2079-4D1F-BEC1-2EAA853D042B}"/>
              </a:ext>
            </a:extLst>
          </p:cNvPr>
          <p:cNvCxnSpPr/>
          <p:nvPr/>
        </p:nvCxnSpPr>
        <p:spPr>
          <a:xfrm flipV="1">
            <a:off x="446172" y="808816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29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Posição de Conteúdo 5">
            <a:extLst>
              <a:ext uri="{FF2B5EF4-FFF2-40B4-BE49-F238E27FC236}">
                <a16:creationId xmlns:a16="http://schemas.microsoft.com/office/drawing/2014/main" id="{D9C2F829-57B5-4E7D-8B05-4644B4D9B2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514680"/>
              </p:ext>
            </p:extLst>
          </p:nvPr>
        </p:nvGraphicFramePr>
        <p:xfrm>
          <a:off x="385011" y="933651"/>
          <a:ext cx="11511814" cy="5649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4345025-0A80-4215-8403-B7FC3A0E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5</a:t>
            </a:fld>
            <a:endParaRPr lang="pt-PT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3289E9DD-13B3-4F87-B644-2A778E4C4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6133"/>
          </a:xfrm>
        </p:spPr>
        <p:txBody>
          <a:bodyPr>
            <a:noAutofit/>
          </a:bodyPr>
          <a:lstStyle/>
          <a:p>
            <a:pPr algn="ctr"/>
            <a:r>
              <a:rPr lang="pt-PT" sz="2800" dirty="0">
                <a:solidFill>
                  <a:schemeClr val="accent1">
                    <a:lumMod val="50000"/>
                  </a:schemeClr>
                </a:solidFill>
              </a:rPr>
              <a:t>A digitalização é instrumental no cumprimento dos ODS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A440AB3-798F-49C8-8C18-E2A31728E506}"/>
              </a:ext>
            </a:extLst>
          </p:cNvPr>
          <p:cNvCxnSpPr/>
          <p:nvPr/>
        </p:nvCxnSpPr>
        <p:spPr>
          <a:xfrm flipV="1">
            <a:off x="446172" y="776813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C4B9334D-B96C-4A81-80BD-C3E8EC36FC68}"/>
              </a:ext>
            </a:extLst>
          </p:cNvPr>
          <p:cNvSpPr txBox="1"/>
          <p:nvPr/>
        </p:nvSpPr>
        <p:spPr>
          <a:xfrm>
            <a:off x="6960094" y="933651"/>
            <a:ext cx="347928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200" dirty="0"/>
              <a:t>M-Pesa, serviço financeiro que em 2007 foi distribuído por telemóvel através da </a:t>
            </a:r>
            <a:r>
              <a:rPr lang="pt-PT" sz="1200" dirty="0" err="1"/>
              <a:t>Safaricom</a:t>
            </a:r>
            <a:r>
              <a:rPr lang="pt-PT" sz="1200" dirty="0"/>
              <a:t>, a filial queniana da Vodafone.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E68042-FAC4-443A-9DEC-4CE1A8907D4E}"/>
              </a:ext>
            </a:extLst>
          </p:cNvPr>
          <p:cNvSpPr txBox="1"/>
          <p:nvPr/>
        </p:nvSpPr>
        <p:spPr>
          <a:xfrm>
            <a:off x="8699735" y="2055517"/>
            <a:ext cx="1460613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200" dirty="0"/>
              <a:t>A Africa Subsaariana suporta 25% da carga global das doenças mas beneficia apenas de 1% das despesas globais em saúde.</a:t>
            </a:r>
          </a:p>
        </p:txBody>
      </p:sp>
      <p:pic>
        <p:nvPicPr>
          <p:cNvPr id="12" name="Marcador de Posição de Conteúdo 5">
            <a:extLst>
              <a:ext uri="{FF2B5EF4-FFF2-40B4-BE49-F238E27FC236}">
                <a16:creationId xmlns:a16="http://schemas.microsoft.com/office/drawing/2014/main" id="{C53AB6C3-4AA1-4CBE-8F07-B6C78F93F29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31" y="1901842"/>
            <a:ext cx="2876663" cy="1619046"/>
          </a:xfrm>
          <a:prstGeom prst="rect">
            <a:avLst/>
          </a:prstGeom>
        </p:spPr>
      </p:pic>
      <p:pic>
        <p:nvPicPr>
          <p:cNvPr id="13" name="Marcador de Posição de Conteúdo 5">
            <a:extLst>
              <a:ext uri="{FF2B5EF4-FFF2-40B4-BE49-F238E27FC236}">
                <a16:creationId xmlns:a16="http://schemas.microsoft.com/office/drawing/2014/main" id="{4EE2585B-D826-4526-A71E-A107C3361ED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923" y="858852"/>
            <a:ext cx="1460613" cy="971912"/>
          </a:xfrm>
          <a:prstGeom prst="rect">
            <a:avLst/>
          </a:prstGeom>
        </p:spPr>
      </p:pic>
      <p:pic>
        <p:nvPicPr>
          <p:cNvPr id="14" name="Marcador de Posição de Conteúdo 5">
            <a:extLst>
              <a:ext uri="{FF2B5EF4-FFF2-40B4-BE49-F238E27FC236}">
                <a16:creationId xmlns:a16="http://schemas.microsoft.com/office/drawing/2014/main" id="{38D130D0-D7AE-4D81-BF3C-96BF0F1886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0250936" y="2042168"/>
            <a:ext cx="1645889" cy="1478720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E9A60814-799D-4EC8-B356-7379D411143A}"/>
              </a:ext>
            </a:extLst>
          </p:cNvPr>
          <p:cNvSpPr txBox="1"/>
          <p:nvPr/>
        </p:nvSpPr>
        <p:spPr>
          <a:xfrm>
            <a:off x="8699735" y="4301876"/>
            <a:ext cx="2903654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200" dirty="0"/>
              <a:t>Mais de 40% da produção agrícola é perdida devido às insuficiências ao nível  da informação, do armazenamento e da rede de frio, à escassez de infraestruturas de transporte e de eletricidade e aos furtos. </a:t>
            </a:r>
          </a:p>
        </p:txBody>
      </p:sp>
      <p:pic>
        <p:nvPicPr>
          <p:cNvPr id="16" name="Marcador de Posição de Conteúdo 5">
            <a:extLst>
              <a:ext uri="{FF2B5EF4-FFF2-40B4-BE49-F238E27FC236}">
                <a16:creationId xmlns:a16="http://schemas.microsoft.com/office/drawing/2014/main" id="{96135929-B50A-4ECF-B20A-CAB679FD2DF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95" y="3965002"/>
            <a:ext cx="2440599" cy="1689410"/>
          </a:xfrm>
          <a:prstGeom prst="rect">
            <a:avLst/>
          </a:prstGeom>
        </p:spPr>
      </p:pic>
      <p:sp>
        <p:nvSpPr>
          <p:cNvPr id="17" name="Marcador de Posição de Conteúdo 1">
            <a:extLst>
              <a:ext uri="{FF2B5EF4-FFF2-40B4-BE49-F238E27FC236}">
                <a16:creationId xmlns:a16="http://schemas.microsoft.com/office/drawing/2014/main" id="{E339817A-5DC5-4F90-A13B-424011C077EB}"/>
              </a:ext>
            </a:extLst>
          </p:cNvPr>
          <p:cNvSpPr txBox="1">
            <a:spLocks/>
          </p:cNvSpPr>
          <p:nvPr/>
        </p:nvSpPr>
        <p:spPr>
          <a:xfrm>
            <a:off x="6976979" y="5784100"/>
            <a:ext cx="4066250" cy="7708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pt-PT" sz="1200" dirty="0"/>
              <a:t>A Identidade Digital é um bem público que confere ao seu possuidor direitos e deveres económicos e de cidadania. Existem 2400 milhões de pessoas não estão ainda registadas em termos globais.</a:t>
            </a:r>
          </a:p>
          <a:p>
            <a:endParaRPr lang="pt-PT" sz="1200" dirty="0"/>
          </a:p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305798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6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79377"/>
          </a:xfrm>
        </p:spPr>
        <p:txBody>
          <a:bodyPr>
            <a:normAutofit/>
          </a:bodyPr>
          <a:lstStyle/>
          <a:p>
            <a:r>
              <a:rPr lang="pt-PT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Adoção do digital pelas empresas, pessoas e governos</a:t>
            </a:r>
            <a:endParaRPr lang="pt-PT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Marcador de Posição de Conteúdo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218" y="1518249"/>
            <a:ext cx="7919049" cy="48896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6"/>
          <p:cNvCxnSpPr/>
          <p:nvPr/>
        </p:nvCxnSpPr>
        <p:spPr>
          <a:xfrm flipV="1">
            <a:off x="432318" y="854015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DE20456-DCC7-424B-AA84-D4660E903D9E}"/>
              </a:ext>
            </a:extLst>
          </p:cNvPr>
          <p:cNvSpPr txBox="1"/>
          <p:nvPr/>
        </p:nvSpPr>
        <p:spPr>
          <a:xfrm>
            <a:off x="5644826" y="6372960"/>
            <a:ext cx="557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Fonte: Digital </a:t>
            </a:r>
            <a:r>
              <a:rPr lang="pt-PT" dirty="0" err="1"/>
              <a:t>Adoption</a:t>
            </a:r>
            <a:r>
              <a:rPr lang="pt-PT" dirty="0"/>
              <a:t> </a:t>
            </a:r>
            <a:r>
              <a:rPr lang="pt-PT" dirty="0" err="1"/>
              <a:t>Index</a:t>
            </a:r>
            <a:r>
              <a:rPr lang="pt-PT" dirty="0"/>
              <a:t>, </a:t>
            </a:r>
            <a:r>
              <a:rPr lang="pt-PT" dirty="0" err="1"/>
              <a:t>World</a:t>
            </a:r>
            <a:r>
              <a:rPr lang="pt-PT" dirty="0"/>
              <a:t> </a:t>
            </a:r>
            <a:r>
              <a:rPr lang="pt-PT" dirty="0" err="1"/>
              <a:t>Bank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1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7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79840"/>
            <a:ext cx="10972800" cy="812290"/>
          </a:xfrm>
        </p:spPr>
        <p:txBody>
          <a:bodyPr>
            <a:normAutofit/>
          </a:bodyPr>
          <a:lstStyle/>
          <a:p>
            <a:r>
              <a:rPr lang="pt-PT" sz="2800" dirty="0">
                <a:solidFill>
                  <a:schemeClr val="accent1">
                    <a:lumMod val="50000"/>
                  </a:schemeClr>
                </a:solidFill>
              </a:rPr>
              <a:t>Digitalização tem maiores impactos nos países desenvolvidos</a:t>
            </a:r>
          </a:p>
        </p:txBody>
      </p:sp>
      <p:pic>
        <p:nvPicPr>
          <p:cNvPr id="6" name="Marcador de Posição de Conteúdo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3806"/>
            <a:ext cx="7246189" cy="53052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11"/>
          <p:cNvSpPr txBox="1"/>
          <p:nvPr/>
        </p:nvSpPr>
        <p:spPr>
          <a:xfrm>
            <a:off x="725893" y="968048"/>
            <a:ext cx="311727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dirty="0"/>
              <a:t>Países desenvolvidos</a:t>
            </a:r>
          </a:p>
        </p:txBody>
      </p:sp>
      <p:sp>
        <p:nvSpPr>
          <p:cNvPr id="8" name="TextBox 12"/>
          <p:cNvSpPr txBox="1"/>
          <p:nvPr/>
        </p:nvSpPr>
        <p:spPr>
          <a:xfrm>
            <a:off x="4393146" y="979324"/>
            <a:ext cx="311727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dirty="0"/>
              <a:t>Países em desenvolvimento</a:t>
            </a:r>
          </a:p>
        </p:txBody>
      </p:sp>
      <p:cxnSp>
        <p:nvCxnSpPr>
          <p:cNvPr id="10" name="Straight Connector 6"/>
          <p:cNvCxnSpPr/>
          <p:nvPr/>
        </p:nvCxnSpPr>
        <p:spPr>
          <a:xfrm flipV="1">
            <a:off x="446172" y="827592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393146" y="6414542"/>
            <a:ext cx="7624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Fonte :World Bank (2016), Digital Dividends, World Development Report.</a:t>
            </a:r>
            <a:endParaRPr lang="pt-PT" dirty="0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5E8E8ED5-C534-4221-BE06-01B8803203F3}"/>
              </a:ext>
            </a:extLst>
          </p:cNvPr>
          <p:cNvGrpSpPr/>
          <p:nvPr/>
        </p:nvGrpSpPr>
        <p:grpSpPr>
          <a:xfrm>
            <a:off x="7701555" y="1048056"/>
            <a:ext cx="4071981" cy="4982352"/>
            <a:chOff x="0" y="2539460"/>
            <a:chExt cx="10972800" cy="1559025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DD63B08C-E13C-4E58-A2EE-7B094064EF8D}"/>
                </a:ext>
              </a:extLst>
            </p:cNvPr>
            <p:cNvSpPr/>
            <p:nvPr/>
          </p:nvSpPr>
          <p:spPr>
            <a:xfrm>
              <a:off x="0" y="2539460"/>
              <a:ext cx="10972800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: Cantos Arredondados 4">
              <a:extLst>
                <a:ext uri="{FF2B5EF4-FFF2-40B4-BE49-F238E27FC236}">
                  <a16:creationId xmlns:a16="http://schemas.microsoft.com/office/drawing/2014/main" id="{4872FC9E-A32B-4546-A660-9B95E125CE7E}"/>
                </a:ext>
              </a:extLst>
            </p:cNvPr>
            <p:cNvSpPr txBox="1"/>
            <p:nvPr/>
          </p:nvSpPr>
          <p:spPr>
            <a:xfrm>
              <a:off x="76105" y="2615565"/>
              <a:ext cx="10820590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400" dirty="0"/>
                <a:t>O investimento em TIC determinou cerca de 20% do crescimento global no período 1995-2014. 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2400" dirty="0"/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400" kern="1200" dirty="0"/>
                <a:t>Contudo, o impacto médio global nas TIC foi de 27% para os países desenvolvidos e 14% para os países em desenvolvimento.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675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8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56896" y="162494"/>
            <a:ext cx="10972800" cy="820917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Hiato digital em África</a:t>
            </a:r>
            <a:endParaRPr lang="pt-PT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Marcador de Posição de Conteúdo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9265"/>
            <a:ext cx="5218980" cy="55640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6"/>
          <p:cNvCxnSpPr/>
          <p:nvPr/>
        </p:nvCxnSpPr>
        <p:spPr>
          <a:xfrm flipV="1">
            <a:off x="379614" y="850670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4393146" y="6403738"/>
            <a:ext cx="7624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Fonte :World Bank (2016), Digital Dividends, World Development Report.</a:t>
            </a:r>
            <a:endParaRPr lang="pt-PT" dirty="0"/>
          </a:p>
        </p:txBody>
      </p:sp>
      <p:graphicFrame>
        <p:nvGraphicFramePr>
          <p:cNvPr id="15" name="Marcador de Posição de Conteúdo 5">
            <a:extLst>
              <a:ext uri="{FF2B5EF4-FFF2-40B4-BE49-F238E27FC236}">
                <a16:creationId xmlns:a16="http://schemas.microsoft.com/office/drawing/2014/main" id="{C5CFE840-B0EC-4440-97FA-2270247933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528806"/>
              </p:ext>
            </p:extLst>
          </p:nvPr>
        </p:nvGraphicFramePr>
        <p:xfrm>
          <a:off x="5448333" y="1888820"/>
          <a:ext cx="6276975" cy="3514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200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Posição de Conteúdo 5">
            <a:extLst>
              <a:ext uri="{FF2B5EF4-FFF2-40B4-BE49-F238E27FC236}">
                <a16:creationId xmlns:a16="http://schemas.microsoft.com/office/drawing/2014/main" id="{A0551CB1-2621-4942-8083-F2855D057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027624"/>
              </p:ext>
            </p:extLst>
          </p:nvPr>
        </p:nvGraphicFramePr>
        <p:xfrm>
          <a:off x="609600" y="1285875"/>
          <a:ext cx="10972800" cy="516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19E6E12-F624-4A98-83C9-DB6979B3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3DD5-933E-4CCB-91FD-FA3BBFD9A33D}" type="slidenum">
              <a:rPr lang="pt-PT" smtClean="0"/>
              <a:t>9</a:t>
            </a:fld>
            <a:endParaRPr lang="pt-PT"/>
          </a:p>
        </p:txBody>
      </p:sp>
      <p:sp>
        <p:nvSpPr>
          <p:cNvPr id="8" name="Título 4">
            <a:extLst>
              <a:ext uri="{FF2B5EF4-FFF2-40B4-BE49-F238E27FC236}">
                <a16:creationId xmlns:a16="http://schemas.microsoft.com/office/drawing/2014/main" id="{367EDD6F-4E78-497F-9DB5-F67EA965D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96" y="254318"/>
            <a:ext cx="10972800" cy="805655"/>
          </a:xfrm>
        </p:spPr>
        <p:txBody>
          <a:bodyPr>
            <a:normAutofit/>
          </a:bodyPr>
          <a:lstStyle/>
          <a:p>
            <a:r>
              <a:rPr lang="pt-PT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Preços e velocidade de acesso nos países da Africa Subsaariana</a:t>
            </a:r>
            <a:endParaRPr lang="pt-PT" sz="2800" dirty="0"/>
          </a:p>
        </p:txBody>
      </p:sp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4D9C4EFA-C356-4FDD-8CAA-4E917186AC0F}"/>
              </a:ext>
            </a:extLst>
          </p:cNvPr>
          <p:cNvCxnSpPr/>
          <p:nvPr/>
        </p:nvCxnSpPr>
        <p:spPr>
          <a:xfrm flipV="1">
            <a:off x="446172" y="1022651"/>
            <a:ext cx="11327364" cy="37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69A88CF-6D9D-4215-95BC-6B7B62E783CD}"/>
              </a:ext>
            </a:extLst>
          </p:cNvPr>
          <p:cNvGrpSpPr/>
          <p:nvPr/>
        </p:nvGrpSpPr>
        <p:grpSpPr>
          <a:xfrm>
            <a:off x="623454" y="2657559"/>
            <a:ext cx="10972800" cy="876994"/>
            <a:chOff x="0" y="3156056"/>
            <a:chExt cx="10972800" cy="1076400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C33224BE-747D-431C-8A9E-6BB76ADAD037}"/>
                </a:ext>
              </a:extLst>
            </p:cNvPr>
            <p:cNvSpPr/>
            <p:nvPr/>
          </p:nvSpPr>
          <p:spPr>
            <a:xfrm>
              <a:off x="0" y="3156056"/>
              <a:ext cx="10972800" cy="10764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D0B8E0C5-7D44-45BB-AB09-549B41BABC0E}"/>
                </a:ext>
              </a:extLst>
            </p:cNvPr>
            <p:cNvSpPr txBox="1"/>
            <p:nvPr/>
          </p:nvSpPr>
          <p:spPr>
            <a:xfrm>
              <a:off x="0" y="3156056"/>
              <a:ext cx="10972800" cy="1076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8386" tIns="48260" rIns="270256" bIns="48260" numCol="1" spcCol="1270" anchor="t" anchorCtr="0">
              <a:noAutofit/>
            </a:bodyPr>
            <a:lstStyle/>
            <a:p>
              <a:pPr marL="285750" lvl="1" indent="-28575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FontTx/>
                <a:buNone/>
              </a:pPr>
              <a:r>
                <a:rPr lang="pt-PT" sz="2000" b="0" kern="1200" dirty="0">
                  <a:solidFill>
                    <a:schemeClr val="accent1">
                      <a:lumMod val="75000"/>
                    </a:schemeClr>
                  </a:solidFill>
                </a:rPr>
                <a:t>Pressuposto: a internet apenas é acessível se o seu custo total for menor que 5% do rendimento anual de cada individuo.</a:t>
              </a:r>
            </a:p>
            <a:p>
              <a:pPr marL="285750" lvl="1" indent="-28575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FontTx/>
                <a:buNone/>
              </a:pPr>
              <a:endParaRPr lang="pt-PT" sz="2000" b="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17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36437</TotalTime>
  <Words>1033</Words>
  <Application>Microsoft Office PowerPoint</Application>
  <PresentationFormat>Ecrã Panorâmico</PresentationFormat>
  <Paragraphs>102</Paragraphs>
  <Slides>14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20" baseType="lpstr">
      <vt:lpstr>Arial</vt:lpstr>
      <vt:lpstr>Calibri</vt:lpstr>
      <vt:lpstr>Verdana</vt:lpstr>
      <vt:lpstr>Wingdings 2</vt:lpstr>
      <vt:lpstr>Wingdings 3</vt:lpstr>
      <vt:lpstr>Concourse</vt:lpstr>
      <vt:lpstr>CPLP, Digitalização e os ODS</vt:lpstr>
      <vt:lpstr>Infraestruturas e crescimento </vt:lpstr>
      <vt:lpstr>Infraestruturas e crescimento </vt:lpstr>
      <vt:lpstr>Apresentação do PowerPoint</vt:lpstr>
      <vt:lpstr>A digitalização é instrumental no cumprimento dos ODS</vt:lpstr>
      <vt:lpstr>Adoção do digital pelas empresas, pessoas e governos</vt:lpstr>
      <vt:lpstr>Digitalização tem maiores impactos nos países desenvolvidos</vt:lpstr>
      <vt:lpstr>Hiato digital em África</vt:lpstr>
      <vt:lpstr>Preços e velocidade de acesso nos países da Africa Subsaariana</vt:lpstr>
      <vt:lpstr>Apresentação do PowerPoint</vt:lpstr>
      <vt:lpstr> Digitalização da economia e da sociedade nos Países da CPLP </vt:lpstr>
      <vt:lpstr>Digitalização e políticas públicas</vt:lpstr>
      <vt:lpstr>Bibliografia</vt:lpstr>
      <vt:lpstr>Contactos</vt:lpstr>
    </vt:vector>
  </TitlesOfParts>
  <Company>ERSE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Santos</dc:creator>
  <cp:lastModifiedBy>Vitor Manuel Santos</cp:lastModifiedBy>
  <cp:revision>248</cp:revision>
  <dcterms:created xsi:type="dcterms:W3CDTF">2016-12-12T11:38:32Z</dcterms:created>
  <dcterms:modified xsi:type="dcterms:W3CDTF">2019-05-24T13:04:18Z</dcterms:modified>
</cp:coreProperties>
</file>