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sldIdLst>
    <p:sldId id="256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287" r:id="rId11"/>
    <p:sldId id="366" r:id="rId12"/>
    <p:sldId id="367" r:id="rId13"/>
    <p:sldId id="357" r:id="rId14"/>
    <p:sldId id="368" r:id="rId15"/>
    <p:sldId id="369" r:id="rId16"/>
    <p:sldId id="370" r:id="rId17"/>
    <p:sldId id="371" r:id="rId18"/>
  </p:sldIdLst>
  <p:sldSz cx="9144000" cy="6858000" type="screen4x3"/>
  <p:notesSz cx="6796088" cy="9925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ahom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712" autoAdjust="0"/>
  </p:normalViewPr>
  <p:slideViewPr>
    <p:cSldViewPr>
      <p:cViewPr varScale="1">
        <p:scale>
          <a:sx n="70" d="100"/>
          <a:sy n="70" d="100"/>
        </p:scale>
        <p:origin x="51" y="17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/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4538"/>
            <a:ext cx="4960937" cy="37179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4013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noProof="0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16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DB4C0BAA-2598-4344-8935-248E1DE8659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3788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>
              <a:buClrTx/>
              <a:buFontTx/>
              <a:buNone/>
            </a:pPr>
            <a:fld id="{8359211D-1DC2-4086-9472-21EE4EFD3779}" type="slidenum">
              <a:rPr lang="pt-PT">
                <a:solidFill>
                  <a:srgbClr val="000000"/>
                </a:solidFill>
                <a:latin typeface="Arial" panose="020B0604020202020204" pitchFamily="34" charset="0"/>
              </a:rPr>
              <a:pPr>
                <a:buClrTx/>
                <a:buFontTx/>
                <a:buNone/>
              </a:pPr>
              <a:t>1</a:t>
            </a:fld>
            <a:endParaRPr lang="pt-PT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7E15A7A-19D5-473D-B7D7-28FA78CE14A7}" type="slidenum">
              <a:rPr lang="pt-PT" sz="1200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buClrTx/>
                <a:buFontTx/>
                <a:buNone/>
              </a:pPr>
              <a:t>1</a:t>
            </a:fld>
            <a:endParaRPr lang="pt-PT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0141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>
              <a:buClrTx/>
              <a:buFontTx/>
              <a:buNone/>
            </a:pPr>
            <a:fld id="{B66CC121-8C50-43F6-AFB0-57A801CF83C9}" type="slidenum">
              <a:rPr lang="pt-PT">
                <a:solidFill>
                  <a:srgbClr val="000000"/>
                </a:solidFill>
                <a:latin typeface="Arial" panose="020B0604020202020204" pitchFamily="34" charset="0"/>
              </a:rPr>
              <a:pPr>
                <a:buClrTx/>
                <a:buFontTx/>
                <a:buNone/>
              </a:pPr>
              <a:t>9</a:t>
            </a:fld>
            <a:endParaRPr lang="pt-PT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6C60506-D9D8-4B96-BCE8-80393216132D}" type="slidenum">
              <a:rPr lang="pt-PT" sz="1200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buClrTx/>
                <a:buFontTx/>
                <a:buNone/>
              </a:pPr>
              <a:t>9</a:t>
            </a:fld>
            <a:endParaRPr lang="pt-PT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475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6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>
              <a:buClrTx/>
              <a:buFontTx/>
              <a:buNone/>
            </a:pPr>
            <a:fld id="{BF6386C5-29F0-47A0-A286-FCB2B38BF56A}" type="slidenum">
              <a:rPr lang="pt-PT">
                <a:solidFill>
                  <a:srgbClr val="000000"/>
                </a:solidFill>
                <a:latin typeface="Arial" panose="020B0604020202020204" pitchFamily="34" charset="0"/>
              </a:rPr>
              <a:pPr>
                <a:buClrTx/>
                <a:buFontTx/>
                <a:buNone/>
              </a:pPr>
              <a:t>12</a:t>
            </a:fld>
            <a:endParaRPr lang="pt-PT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1251" name="Text Box 1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A5E579F-11FF-4C62-83E8-923DAC810F9F}" type="slidenum">
              <a:rPr lang="pt-PT" sz="1200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buClrTx/>
                <a:buFontTx/>
                <a:buNone/>
              </a:pPr>
              <a:t>12</a:t>
            </a:fld>
            <a:endParaRPr lang="pt-PT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125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125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845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D8D23-6AA5-40D4-8C76-827DDF650A3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361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E1A85-949F-4429-8CA3-6A47C83F102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680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6225" y="377825"/>
            <a:ext cx="2055813" cy="5713413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77825"/>
            <a:ext cx="6016625" cy="5713413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A65F1-CC17-4112-BC16-F3B44336A8D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3330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D3EEF-4BBD-4692-8B70-1AFDAF8CEAD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3796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1DAE-D723-4A29-B517-C41A9DF5A7D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8323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D483-27D0-4FD5-97FE-A17C342E50F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872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5425" cy="41100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4037013" cy="41100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FC58-EF32-4CCE-B9AD-6A305BD993C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8185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B3488-2756-404A-8CA5-004FE4C979A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3198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65B0B-EDB6-4E6F-8017-595716B7D56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0951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A3570-9F61-4C34-AF1C-A919034EE24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3522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384CC-1C65-4035-80FC-12205140191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738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8074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CFB23-CA0D-457C-B27F-F8C4A34A7D5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7068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36A56-1717-41A3-8AE4-92F12D518A4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878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6225" y="377825"/>
            <a:ext cx="2055813" cy="5713413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77825"/>
            <a:ext cx="6016625" cy="5713413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E70DE-6414-46C9-B45D-9FED13E7E2D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942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2083-B41C-41C5-97C8-C4066DD49A9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292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5425" cy="41100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4037013" cy="41100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E67A7-67D6-409E-94CA-140D8197171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896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FA84E-E53C-4035-98BC-FB9B6DAC5D2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350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16B18-8594-49A1-B76E-5233ED75200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906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António Rebelo de Sousa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D387FEA-DC63-41A6-BF6B-256D8863D1A4}" type="slidenum">
              <a:rPr lang="pt-PT" smtClean="0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3632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29E67-5BE7-4382-B312-942BD522B24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054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EF9D7-B42E-4D01-AFB1-1823C1A98FF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33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7825"/>
            <a:ext cx="8224838" cy="136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do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48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do destaque</a:t>
            </a:r>
          </a:p>
          <a:p>
            <a:pPr lvl="1"/>
            <a:r>
              <a:rPr lang="en-GB"/>
              <a:t>Segundo nível de destaque</a:t>
            </a:r>
          </a:p>
          <a:p>
            <a:pPr lvl="2"/>
            <a:r>
              <a:rPr lang="en-GB"/>
              <a:t>Terceiro nível de destaque</a:t>
            </a:r>
          </a:p>
          <a:p>
            <a:pPr lvl="3"/>
            <a:r>
              <a:rPr lang="en-GB"/>
              <a:t>Quarto nível de destaque</a:t>
            </a:r>
          </a:p>
          <a:p>
            <a:pPr lvl="4"/>
            <a:r>
              <a:rPr lang="en-GB"/>
              <a:t>Quinto nível de destaque</a:t>
            </a:r>
          </a:p>
          <a:p>
            <a:pPr lvl="4"/>
            <a:r>
              <a:rPr lang="en-GB"/>
              <a:t>Sexto nível de destaque</a:t>
            </a:r>
          </a:p>
          <a:p>
            <a:pPr lvl="4"/>
            <a:r>
              <a:rPr lang="en-GB"/>
              <a:t>Sétimo nível de destaque</a:t>
            </a:r>
          </a:p>
          <a:p>
            <a:pPr lvl="4"/>
            <a:r>
              <a:rPr lang="en-GB"/>
              <a:t>Oitavo nível de destaque</a:t>
            </a:r>
          </a:p>
          <a:p>
            <a:pPr lvl="4"/>
            <a:r>
              <a:rPr lang="en-GB"/>
              <a:t>Nono nível de destaque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  <a:ea typeface="+mn-ea"/>
              </a:defRPr>
            </a:lvl1pPr>
          </a:lstStyle>
          <a:p>
            <a:pPr>
              <a:defRPr/>
            </a:pPr>
            <a:fld id="{B061BEAB-EF02-4E05-BB06-2EA81A71814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79450" y="627063"/>
            <a:ext cx="7726363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t-PT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COOPERAÇÃO MONETÁRIA </a:t>
            </a:r>
            <a:br>
              <a:rPr lang="pt-PT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</a:br>
            <a:r>
              <a:rPr lang="pt-PT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NO SEIO DA CPLP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kern="1200">
          <a:solidFill>
            <a:srgbClr val="E5FFFF"/>
          </a:solidFill>
          <a:latin typeface="+mj-lt"/>
          <a:ea typeface="Arial Unicode MS" panose="020B060402020202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7825"/>
            <a:ext cx="8224838" cy="136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do título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48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do destaque</a:t>
            </a:r>
          </a:p>
          <a:p>
            <a:pPr lvl="1"/>
            <a:r>
              <a:rPr lang="en-GB"/>
              <a:t>Segundo nível de destaque</a:t>
            </a:r>
          </a:p>
          <a:p>
            <a:pPr lvl="2"/>
            <a:r>
              <a:rPr lang="en-GB"/>
              <a:t>Terceiro nível de destaque</a:t>
            </a:r>
          </a:p>
          <a:p>
            <a:pPr lvl="3"/>
            <a:r>
              <a:rPr lang="en-GB"/>
              <a:t>Quarto nível de destaque</a:t>
            </a:r>
          </a:p>
          <a:p>
            <a:pPr lvl="4"/>
            <a:r>
              <a:rPr lang="en-GB"/>
              <a:t>Quinto nível de destaque</a:t>
            </a:r>
          </a:p>
          <a:p>
            <a:pPr lvl="4"/>
            <a:r>
              <a:rPr lang="en-GB"/>
              <a:t>Sexto nível de destaque</a:t>
            </a:r>
          </a:p>
          <a:p>
            <a:pPr lvl="4"/>
            <a:r>
              <a:rPr lang="en-GB"/>
              <a:t>Sétimo nível de destaque</a:t>
            </a:r>
          </a:p>
          <a:p>
            <a:pPr lvl="4"/>
            <a:r>
              <a:rPr lang="en-GB"/>
              <a:t>Oitavo nível de destaque</a:t>
            </a:r>
          </a:p>
          <a:p>
            <a:pPr lvl="4"/>
            <a:r>
              <a:rPr lang="en-GB"/>
              <a:t>Nono nível de destaque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9E256756-619B-46D9-9A60-181F99ABDEC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kern="1200">
          <a:solidFill>
            <a:srgbClr val="E5FFFF"/>
          </a:solidFill>
          <a:latin typeface="+mj-lt"/>
          <a:ea typeface="Arial Unicode MS" panose="020B060402020202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E5FFFF"/>
          </a:solidFill>
          <a:latin typeface="Tahoma" panose="020B060403050404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Arial Unicode MS" panose="020B060402020202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.jpe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7CD6BA6-6A07-4D93-A11B-0306B4119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476672"/>
            <a:ext cx="6858000" cy="3384376"/>
          </a:xfrm>
        </p:spPr>
        <p:txBody>
          <a:bodyPr/>
          <a:lstStyle/>
          <a:p>
            <a:pPr eaLnBrk="1" hangingPunct="1">
              <a:defRPr/>
            </a:pPr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COOPERAÇÃO MONETÁRIA</a:t>
            </a:r>
            <a:b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 SEIO DA CPLP</a:t>
            </a:r>
            <a:endParaRPr lang="pt-PT" dirty="0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9E94FB9D-EA6C-4157-BB03-AF179E844D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52528"/>
            <a:ext cx="6858000" cy="1180728"/>
          </a:xfrm>
        </p:spPr>
        <p:txBody>
          <a:bodyPr/>
          <a:lstStyle/>
          <a:p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Por António Rebelo de Sousa</a:t>
            </a:r>
          </a:p>
          <a:p>
            <a:r>
              <a:rPr lang="pt-PT" dirty="0"/>
              <a:t>2019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C5609-7A2B-4395-993D-FB3CA34FD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6E4BDC1-814F-435A-90E8-4F6159630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000" dirty="0"/>
              <a:t>- Conclusões </a:t>
            </a:r>
            <a:r>
              <a:rPr lang="pt-PT" sz="2000" dirty="0" err="1"/>
              <a:t>Branson</a:t>
            </a:r>
            <a:r>
              <a:rPr lang="pt-PT" sz="2000" dirty="0"/>
              <a:t> e Katseli </a:t>
            </a:r>
            <a:r>
              <a:rPr lang="pt-PT" sz="2000" dirty="0">
                <a:sym typeface="Symbol" panose="05050102010706020507" pitchFamily="18" charset="2"/>
              </a:rPr>
              <a:t></a:t>
            </a:r>
            <a:endParaRPr lang="pt-PT" sz="2000" dirty="0"/>
          </a:p>
          <a:p>
            <a:pPr marL="800100" lvl="2">
              <a:spcBef>
                <a:spcPts val="1200"/>
              </a:spcBef>
            </a:pP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Vantagem em enveredar por um </a:t>
            </a:r>
            <a:r>
              <a:rPr lang="pt-PT" dirty="0" err="1"/>
              <a:t>peg</a:t>
            </a:r>
            <a:r>
              <a:rPr lang="pt-PT" dirty="0"/>
              <a:t> cabaz de moedas principais parceiros comerciais.</a:t>
            </a:r>
            <a:br>
              <a:rPr lang="pt-PT" dirty="0"/>
            </a:br>
            <a:endParaRPr lang="pt-PT" sz="1600" dirty="0"/>
          </a:p>
          <a:p>
            <a:pPr marL="800100" lvl="2"/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Vantagem (</a:t>
            </a:r>
            <a:r>
              <a:rPr lang="pt-PT" dirty="0" err="1"/>
              <a:t>ec</a:t>
            </a:r>
            <a:r>
              <a:rPr lang="pt-PT" dirty="0"/>
              <a:t>. transição) num </a:t>
            </a:r>
            <a:r>
              <a:rPr lang="pt-PT" dirty="0" err="1"/>
              <a:t>peg</a:t>
            </a:r>
            <a:r>
              <a:rPr lang="pt-PT" dirty="0"/>
              <a:t> em relação a moeda forte.</a:t>
            </a:r>
            <a:br>
              <a:rPr lang="pt-PT" dirty="0"/>
            </a:br>
            <a:endParaRPr lang="pt-PT" sz="1600" dirty="0"/>
          </a:p>
          <a:p>
            <a:pPr marL="800100" lvl="2"/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Permite estabilidade cambial e ulterior convertibilidade.</a:t>
            </a:r>
            <a:br>
              <a:rPr lang="pt-PT" sz="1600" dirty="0"/>
            </a:br>
            <a:endParaRPr lang="pt-PT" sz="1600" dirty="0"/>
          </a:p>
          <a:p>
            <a:endParaRPr lang="pt-PT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33B8D0-1C14-4DEA-9A48-C818E32DFF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5897FD-6CCA-4E56-8EE2-9039CF6269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3D6D97A-830D-4376-926F-B4174C691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658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C5609-7A2B-4395-993D-FB3CA34FD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6E4BDC1-814F-435A-90E8-4F615963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4838" cy="3670350"/>
          </a:xfrm>
        </p:spPr>
        <p:txBody>
          <a:bodyPr/>
          <a:lstStyle/>
          <a:p>
            <a:pPr marL="400050" lvl="1">
              <a:spcBef>
                <a:spcPts val="1200"/>
              </a:spcBef>
            </a:pPr>
            <a:r>
              <a:rPr lang="pt-PT" sz="2400" dirty="0">
                <a:sym typeface="Symbol" panose="05050102010706020507" pitchFamily="18" charset="2"/>
              </a:rPr>
              <a:t></a:t>
            </a:r>
            <a:r>
              <a:rPr lang="pt-PT" sz="2400" dirty="0"/>
              <a:t> Política cambial </a:t>
            </a:r>
            <a:r>
              <a:rPr lang="pt-PT" sz="2400" dirty="0">
                <a:sym typeface="Symbol" panose="05050102010706020507" pitchFamily="18" charset="2"/>
              </a:rPr>
              <a:t></a:t>
            </a:r>
            <a:r>
              <a:rPr lang="pt-PT" sz="2400" dirty="0"/>
              <a:t> Instrumento de uma política desenvolvimentista.</a:t>
            </a:r>
          </a:p>
          <a:p>
            <a:pPr marL="400050" lvl="1">
              <a:spcBef>
                <a:spcPts val="1200"/>
              </a:spcBef>
            </a:pPr>
            <a:br>
              <a:rPr lang="pt-PT" sz="2400" dirty="0"/>
            </a:br>
            <a:endParaRPr lang="pt-PT" sz="1800" dirty="0"/>
          </a:p>
          <a:p>
            <a:pPr marL="400050" lvl="1"/>
            <a:r>
              <a:rPr lang="pt-PT" sz="2400" dirty="0">
                <a:sym typeface="Symbol" panose="05050102010706020507" pitchFamily="18" charset="2"/>
              </a:rPr>
              <a:t></a:t>
            </a:r>
            <a:r>
              <a:rPr lang="pt-PT" sz="2400" dirty="0"/>
              <a:t> Política cambial inserida numa abordagem </a:t>
            </a:r>
            <a:r>
              <a:rPr lang="pt-PT" sz="2400" u="sng" dirty="0"/>
              <a:t>CDF</a:t>
            </a:r>
            <a:r>
              <a:rPr lang="pt-PT" sz="1800" dirty="0"/>
              <a:t>.</a:t>
            </a:r>
            <a:br>
              <a:rPr lang="pt-PT" sz="1800" dirty="0"/>
            </a:br>
            <a:endParaRPr lang="pt-PT" sz="1800" dirty="0"/>
          </a:p>
          <a:p>
            <a:endParaRPr lang="pt-PT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33B8D0-1C14-4DEA-9A48-C818E32DFF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5897FD-6CCA-4E56-8EE2-9039CF6269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6B94CF5-27AC-4261-B8D5-22ED409CB2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363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</a:rPr>
              <a:t>08-05-19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</a:rPr>
              <a:t>António Rebelo de Sousa</a:t>
            </a:r>
          </a:p>
        </p:txBody>
      </p:sp>
      <p:sp>
        <p:nvSpPr>
          <p:cNvPr id="180228" name="Text Box 3"/>
          <p:cNvSpPr txBox="1">
            <a:spLocks noChangeArrowheads="1"/>
          </p:cNvSpPr>
          <p:nvPr/>
        </p:nvSpPr>
        <p:spPr bwMode="auto">
          <a:xfrm>
            <a:off x="457200" y="331788"/>
            <a:ext cx="82296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/>
          </a:p>
        </p:txBody>
      </p:sp>
      <p:sp>
        <p:nvSpPr>
          <p:cNvPr id="3" name="Retângulo 2"/>
          <p:cNvSpPr/>
          <p:nvPr/>
        </p:nvSpPr>
        <p:spPr>
          <a:xfrm>
            <a:off x="250825" y="2119313"/>
            <a:ext cx="8642350" cy="3278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PT" dirty="0">
                <a:latin typeface="Arial" panose="020B0604020202020204" pitchFamily="34" charset="0"/>
                <a:ea typeface="+mn-ea"/>
              </a:rPr>
              <a:t>– De uma nova abordagem CDF – </a:t>
            </a:r>
            <a:r>
              <a:rPr lang="pt-PT" i="1" dirty="0" err="1">
                <a:latin typeface="Arial" panose="020B0604020202020204" pitchFamily="34" charset="0"/>
                <a:ea typeface="+mn-ea"/>
              </a:rPr>
              <a:t>Comprehensive</a:t>
            </a:r>
            <a:r>
              <a:rPr lang="pt-PT" i="1" dirty="0">
                <a:latin typeface="Arial" panose="020B0604020202020204" pitchFamily="34" charset="0"/>
                <a:ea typeface="+mn-ea"/>
              </a:rPr>
              <a:t> </a:t>
            </a:r>
            <a:r>
              <a:rPr lang="pt-PT" i="1" dirty="0" err="1">
                <a:latin typeface="Arial" panose="020B0604020202020204" pitchFamily="34" charset="0"/>
                <a:ea typeface="+mn-ea"/>
              </a:rPr>
              <a:t>Development</a:t>
            </a:r>
            <a:r>
              <a:rPr lang="pt-PT" i="1" dirty="0">
                <a:latin typeface="Arial" panose="020B0604020202020204" pitchFamily="34" charset="0"/>
                <a:ea typeface="+mn-ea"/>
              </a:rPr>
              <a:t> Framework</a:t>
            </a:r>
            <a:br>
              <a:rPr lang="pt-PT" dirty="0">
                <a:latin typeface="Arial" panose="020B0604020202020204" pitchFamily="34" charset="0"/>
                <a:ea typeface="+mn-ea"/>
              </a:rPr>
            </a:br>
            <a:r>
              <a:rPr lang="pt-PT" dirty="0">
                <a:latin typeface="Arial" panose="020B0604020202020204" pitchFamily="34" charset="0"/>
                <a:ea typeface="+mn-ea"/>
              </a:rPr>
              <a:t>   (James </a:t>
            </a:r>
            <a:r>
              <a:rPr lang="pt-PT" dirty="0" err="1">
                <a:latin typeface="Arial" panose="020B0604020202020204" pitchFamily="34" charset="0"/>
                <a:ea typeface="+mn-ea"/>
              </a:rPr>
              <a:t>Wolfenshon</a:t>
            </a:r>
            <a:r>
              <a:rPr lang="pt-PT" dirty="0">
                <a:latin typeface="Arial" panose="020B0604020202020204" pitchFamily="34" charset="0"/>
                <a:ea typeface="+mn-ea"/>
              </a:rPr>
              <a:t>) </a:t>
            </a:r>
          </a:p>
          <a:p>
            <a:pPr eaLnBrk="1" hangingPunct="1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PT" dirty="0">
              <a:ea typeface="+mn-ea"/>
            </a:endParaRPr>
          </a:p>
          <a:p>
            <a:pPr marL="360000" eaLnBrk="1" hangingPunct="1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PT" sz="1600" dirty="0">
                <a:latin typeface="Arial" panose="020B0604020202020204" pitchFamily="34" charset="0"/>
                <a:ea typeface="+mn-ea"/>
              </a:rPr>
              <a:t>– Áreas de intervenção:</a:t>
            </a:r>
            <a:endParaRPr lang="pt-PT" sz="1600" dirty="0">
              <a:ea typeface="+mn-ea"/>
            </a:endParaRPr>
          </a:p>
          <a:p>
            <a:pPr marL="720000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PT" sz="1600" dirty="0">
                <a:latin typeface="Arial" panose="020B0604020202020204" pitchFamily="34" charset="0"/>
                <a:ea typeface="+mn-ea"/>
              </a:rPr>
              <a:t>– </a:t>
            </a:r>
            <a:r>
              <a:rPr lang="pt-PT" sz="1600" i="1" dirty="0" err="1">
                <a:latin typeface="Arial" panose="020B0604020202020204" pitchFamily="34" charset="0"/>
                <a:ea typeface="+mn-ea"/>
              </a:rPr>
              <a:t>Good</a:t>
            </a:r>
            <a:r>
              <a:rPr lang="pt-PT" sz="1600" i="1" dirty="0">
                <a:latin typeface="Arial" panose="020B0604020202020204" pitchFamily="34" charset="0"/>
                <a:ea typeface="+mn-ea"/>
              </a:rPr>
              <a:t> </a:t>
            </a:r>
            <a:r>
              <a:rPr lang="pt-PT" sz="1600" i="1" dirty="0" err="1">
                <a:latin typeface="Arial" panose="020B0604020202020204" pitchFamily="34" charset="0"/>
                <a:ea typeface="+mn-ea"/>
              </a:rPr>
              <a:t>Governance</a:t>
            </a:r>
            <a:r>
              <a:rPr lang="pt-PT" sz="1600" dirty="0">
                <a:latin typeface="Arial" panose="020B0604020202020204" pitchFamily="34" charset="0"/>
                <a:ea typeface="+mn-ea"/>
              </a:rPr>
              <a:t>;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Poder judicial forte e independente;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Sistema financeiro forte;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Educação; 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Saúde;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Infraestruturas enquadramento;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Defesa do meio ambiente.</a:t>
            </a:r>
            <a:endParaRPr lang="pt-PT" sz="1600" dirty="0">
              <a:ea typeface="+mn-ea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7900" y="3213100"/>
            <a:ext cx="3789363" cy="19446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PT" sz="1600" dirty="0">
                <a:latin typeface="Arial" panose="020B0604020202020204" pitchFamily="34" charset="0"/>
                <a:ea typeface="+mn-ea"/>
              </a:rPr>
              <a:t>– Níveis de intervenção:</a:t>
            </a:r>
            <a:endParaRPr lang="pt-PT" sz="1600" dirty="0">
              <a:ea typeface="+mn-ea"/>
            </a:endParaRPr>
          </a:p>
          <a:p>
            <a:pPr marL="360000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PT" sz="1600" dirty="0">
                <a:latin typeface="Arial" panose="020B0604020202020204" pitchFamily="34" charset="0"/>
                <a:ea typeface="+mn-ea"/>
              </a:rPr>
              <a:t>– Negociação da dívida – TF1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Programa ajustamento estrutural – TF2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Política de estabilização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   macroeconómica COMAC – FC</a:t>
            </a:r>
            <a:br>
              <a:rPr lang="pt-PT" sz="1600" dirty="0">
                <a:latin typeface="Arial" panose="020B0604020202020204" pitchFamily="34" charset="0"/>
                <a:ea typeface="+mn-ea"/>
              </a:rPr>
            </a:br>
            <a:r>
              <a:rPr lang="pt-PT" sz="1600" dirty="0">
                <a:latin typeface="Arial" panose="020B0604020202020204" pitchFamily="34" charset="0"/>
                <a:ea typeface="+mn-ea"/>
              </a:rPr>
              <a:t>– Reformas institucionais </a:t>
            </a:r>
            <a:endParaRPr lang="pt-PT" sz="1600" dirty="0">
              <a:ea typeface="+mn-ea"/>
            </a:endParaRP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58D319F-6D9C-4E9B-899E-C917343153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D387FEA-DC63-41A6-BF6B-256D8863D1A4}" type="slidenum">
              <a:rPr lang="pt-PT" smtClean="0"/>
              <a:pPr>
                <a:defRPr/>
              </a:pPr>
              <a:t>12</a:t>
            </a:fld>
            <a:endParaRPr lang="pt-P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DD1F7-A1E2-4B5E-BEC1-8A8D61C6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D6D8CD-EF46-4E53-A954-F761EA7D0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Necessidade sistema financeiro forte num quadro de estabilidade cambial</a:t>
            </a:r>
          </a:p>
          <a:p>
            <a:pPr lvl="1">
              <a:spcBef>
                <a:spcPts val="1800"/>
              </a:spcBef>
            </a:pPr>
            <a:r>
              <a:rPr lang="pt-PT" dirty="0"/>
              <a:t>→ Única forma de manter alguma autonomia ao nível da política monetária </a:t>
            </a:r>
            <a:r>
              <a:rPr lang="pt-PT" dirty="0">
                <a:sym typeface="Symbol" panose="05050102010706020507" pitchFamily="18" charset="2"/>
              </a:rPr>
              <a:t> </a:t>
            </a:r>
          </a:p>
          <a:p>
            <a:pPr lvl="1" algn="ctr"/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MERCADO DE CAPITAIS DINÂMICO. </a:t>
            </a:r>
          </a:p>
          <a:p>
            <a:pPr lvl="1" algn="ctr"/>
            <a:r>
              <a:rPr lang="pt-PT" dirty="0">
                <a:sym typeface="Symbol" panose="05050102010706020507" pitchFamily="18" charset="2"/>
              </a:rPr>
              <a:t></a:t>
            </a:r>
          </a:p>
          <a:p>
            <a:pPr lvl="1" algn="ctr"/>
            <a:r>
              <a:rPr lang="pt-PT" dirty="0"/>
              <a:t>STERILIZED INTERVENTIONS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A90A927-874F-45B3-BFF4-8077786B45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08-05-19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BA9FCD3-6050-4CAA-BCD4-D3791691C8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A75914-0C9F-49DB-9534-5C8A95083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13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32449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DB1238-92DF-49F7-8279-50BB48C1E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696FD38-6C97-4934-A573-DBF4C600D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800" dirty="0"/>
              <a:t>Exemplificando:</a:t>
            </a:r>
          </a:p>
          <a:p>
            <a:pPr lvl="1"/>
            <a:r>
              <a:rPr lang="pt-PT" dirty="0"/>
              <a:t>Política Expansionista → id</a:t>
            </a:r>
            <a:r>
              <a:rPr lang="pt-PT" dirty="0">
                <a:sym typeface="Symbol" panose="05050102010706020507" pitchFamily="18" charset="2"/>
              </a:rPr>
              <a:t></a:t>
            </a:r>
            <a:r>
              <a:rPr lang="pt-PT" dirty="0"/>
              <a:t>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(i</a:t>
            </a:r>
            <a:r>
              <a:rPr lang="pt-PT" baseline="-25000" dirty="0"/>
              <a:t>d</a:t>
            </a:r>
            <a:r>
              <a:rPr lang="pt-PT" dirty="0"/>
              <a:t>-</a:t>
            </a:r>
            <a:r>
              <a:rPr lang="pt-PT" dirty="0" err="1"/>
              <a:t>i</a:t>
            </a:r>
            <a:r>
              <a:rPr lang="pt-PT" baseline="-25000" dirty="0" err="1"/>
              <a:t>f</a:t>
            </a:r>
            <a:r>
              <a:rPr lang="pt-PT" dirty="0"/>
              <a:t>)</a:t>
            </a:r>
            <a:r>
              <a:rPr lang="pt-PT" dirty="0">
                <a:sym typeface="Symbol" panose="05050102010706020507" pitchFamily="18" charset="2"/>
              </a:rPr>
              <a:t> </a:t>
            </a:r>
            <a:r>
              <a:rPr lang="pt-PT" dirty="0"/>
              <a:t> </a:t>
            </a:r>
            <a:br>
              <a:rPr lang="pt-PT" dirty="0"/>
            </a:br>
            <a:r>
              <a:rPr lang="pt-PT" dirty="0">
                <a:sym typeface="Symbol" panose="05050102010706020507" pitchFamily="18" charset="2"/>
              </a:rPr>
              <a:t> </a:t>
            </a:r>
            <a:r>
              <a:rPr lang="pt-PT" dirty="0"/>
              <a:t>i</a:t>
            </a:r>
            <a:r>
              <a:rPr lang="pt-PT" baseline="-25000" dirty="0"/>
              <a:t>d</a:t>
            </a:r>
            <a:r>
              <a:rPr lang="pt-PT" dirty="0"/>
              <a:t>-</a:t>
            </a:r>
            <a:r>
              <a:rPr lang="pt-PT" dirty="0" err="1"/>
              <a:t>i</a:t>
            </a:r>
            <a:r>
              <a:rPr lang="pt-PT" baseline="-25000" dirty="0" err="1"/>
              <a:t>f</a:t>
            </a:r>
            <a:r>
              <a:rPr lang="pt-PT" dirty="0"/>
              <a:t>&lt;0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saída capitais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B Capitais&lt;0 </a:t>
            </a:r>
            <a:r>
              <a:rPr lang="pt-PT" dirty="0">
                <a:sym typeface="Symbol" panose="05050102010706020507" pitchFamily="18" charset="2"/>
              </a:rPr>
              <a:t></a:t>
            </a:r>
            <a:br>
              <a:rPr lang="pt-PT" dirty="0">
                <a:sym typeface="Symbol" panose="05050102010706020507" pitchFamily="18" charset="2"/>
              </a:rPr>
            </a:br>
            <a:r>
              <a:rPr lang="pt-PT" dirty="0">
                <a:sym typeface="Symbol" panose="05050102010706020507" pitchFamily="18" charset="2"/>
              </a:rPr>
              <a:t> </a:t>
            </a:r>
            <a:r>
              <a:rPr lang="pt-PT" dirty="0"/>
              <a:t>necessidade comprar M (estabilidade cambial)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</a:t>
            </a:r>
            <a:r>
              <a:rPr lang="pt-PT" dirty="0">
                <a:sym typeface="Symbol" panose="05050102010706020507" pitchFamily="18" charset="2"/>
              </a:rPr>
              <a:t></a:t>
            </a:r>
            <a:r>
              <a:rPr lang="pt-PT" dirty="0"/>
              <a:t>S</a:t>
            </a:r>
            <a:r>
              <a:rPr lang="pt-PT" baseline="-25000" dirty="0"/>
              <a:t>M</a:t>
            </a:r>
            <a:r>
              <a:rPr lang="pt-PT" dirty="0"/>
              <a:t>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põe em causa Política Expansionista.</a:t>
            </a:r>
          </a:p>
          <a:p>
            <a:pPr lvl="1"/>
            <a:r>
              <a:rPr lang="pt-PT" dirty="0"/>
              <a:t>Logo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</a:t>
            </a:r>
            <a:r>
              <a:rPr lang="pt-PT" dirty="0" err="1"/>
              <a:t>Sterilized</a:t>
            </a:r>
            <a:r>
              <a:rPr lang="pt-PT" dirty="0"/>
              <a:t> </a:t>
            </a:r>
            <a:r>
              <a:rPr lang="pt-PT" dirty="0" err="1"/>
              <a:t>Interventions</a:t>
            </a:r>
            <a:r>
              <a:rPr lang="pt-PT" dirty="0"/>
              <a:t>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</a:t>
            </a:r>
            <a:br>
              <a:rPr lang="pt-PT" dirty="0"/>
            </a:br>
            <a:r>
              <a:rPr lang="pt-PT" dirty="0">
                <a:sym typeface="Symbol" panose="05050102010706020507" pitchFamily="18" charset="2"/>
              </a:rPr>
              <a:t> </a:t>
            </a:r>
            <a:r>
              <a:rPr lang="pt-PT" dirty="0"/>
              <a:t>BC compra títulos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</a:t>
            </a:r>
            <a:r>
              <a:rPr lang="pt-PT" dirty="0" err="1"/>
              <a:t>merc</a:t>
            </a:r>
            <a:r>
              <a:rPr lang="pt-PT" dirty="0"/>
              <a:t>. capitais dinâmico.</a:t>
            </a:r>
            <a:br>
              <a:rPr lang="pt-PT" dirty="0"/>
            </a:br>
            <a:br>
              <a:rPr lang="pt-PT" dirty="0"/>
            </a:br>
            <a:endParaRPr lang="pt-PT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2078B21-C92A-4527-8D57-D5B17A6875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08-05-19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76827AB-2AFD-4A28-839B-9B86CC397F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F25D883-03D8-47C1-9346-46F5EBB28D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14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93111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97A63-AD3A-4947-A3EC-FED0D2A36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657051F-4A30-404C-B44A-9C42DE06E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800" dirty="0"/>
              <a:t>Conclusões:</a:t>
            </a:r>
          </a:p>
          <a:p>
            <a:pPr lvl="1"/>
            <a:r>
              <a:rPr lang="pt-PT" dirty="0"/>
              <a:t>- Rompimento CVP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</a:t>
            </a:r>
            <a:r>
              <a:rPr lang="pt-PT" u="sng" dirty="0"/>
              <a:t>IDE</a:t>
            </a:r>
          </a:p>
          <a:p>
            <a:pPr lvl="1"/>
            <a:r>
              <a:rPr lang="pt-PT" dirty="0"/>
              <a:t>- IDE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Componente psicológica</a:t>
            </a:r>
          </a:p>
          <a:p>
            <a:pPr lvl="1"/>
            <a:r>
              <a:rPr lang="pt-PT" dirty="0"/>
              <a:t>- Componente psicológica </a:t>
            </a:r>
            <a:r>
              <a:rPr lang="pt-PT" dirty="0">
                <a:sym typeface="Symbol" panose="05050102010706020507" pitchFamily="18" charset="2"/>
              </a:rPr>
              <a:t> </a:t>
            </a:r>
            <a:r>
              <a:rPr lang="pt-PT" dirty="0"/>
              <a:t> Estabilidade cambial</a:t>
            </a:r>
          </a:p>
          <a:p>
            <a:pPr lvl="1"/>
            <a:r>
              <a:rPr lang="pt-PT" dirty="0"/>
              <a:t>- Estabilidade cambial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</a:t>
            </a:r>
            <a:r>
              <a:rPr lang="pt-PT" dirty="0" err="1"/>
              <a:t>Pegging</a:t>
            </a:r>
            <a:r>
              <a:rPr lang="pt-PT" dirty="0"/>
              <a:t> </a:t>
            </a:r>
            <a:r>
              <a:rPr lang="pt-PT" dirty="0" err="1"/>
              <a:t>practices</a:t>
            </a:r>
            <a:r>
              <a:rPr lang="pt-PT" dirty="0"/>
              <a:t> </a:t>
            </a:r>
          </a:p>
          <a:p>
            <a:pPr lvl="1"/>
            <a:r>
              <a:rPr lang="pt-PT" dirty="0"/>
              <a:t>- Política cambial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Instrumento P.D.</a:t>
            </a:r>
          </a:p>
          <a:p>
            <a:pPr lvl="1"/>
            <a:r>
              <a:rPr lang="pt-PT" dirty="0"/>
              <a:t>- Política cambial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Inserida CDF.</a:t>
            </a:r>
            <a:br>
              <a:rPr lang="pt-PT" dirty="0"/>
            </a:br>
            <a:endParaRPr lang="pt-PT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CFF0C96-F864-4F47-9BFC-E536C0E0BF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1993F6E-9EF0-442D-8EA5-46F20D3220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2476796-CB90-4963-BCDC-CCD30C0DF2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1422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26BDE-C728-4080-AC02-6D68ECFB7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DAD3AA6-2072-488E-BAD7-9EB714F080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6EEB56-8B11-47A9-A881-A37FCAFFE8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5157EBC-D820-439C-BF21-18F42F4A6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16</a:t>
            </a:fld>
            <a:endParaRPr lang="pt-PT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5E387BB-DF0C-4A36-939A-4FF0D934C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5654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t-PT" sz="3600">
                <a:solidFill>
                  <a:srgbClr val="E5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3523966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EC252-39DB-4CF6-AE2D-20C9E6C8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9C7A6D5-C26C-4A50-B134-9A87CE42D9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872C66F-B8B7-4EFB-9F10-6CEC20D912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028EA3A-4A87-4083-B3F2-EEF89A6A6A6A}"/>
              </a:ext>
            </a:extLst>
          </p:cNvPr>
          <p:cNvSpPr txBox="1"/>
          <p:nvPr/>
        </p:nvSpPr>
        <p:spPr>
          <a:xfrm>
            <a:off x="1115616" y="3601511"/>
            <a:ext cx="26642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Insuficiência Poupança Endógena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2CF3F55-AE53-47EE-B2F3-2540C038D19C}"/>
              </a:ext>
            </a:extLst>
          </p:cNvPr>
          <p:cNvSpPr txBox="1"/>
          <p:nvPr/>
        </p:nvSpPr>
        <p:spPr>
          <a:xfrm>
            <a:off x="5521911" y="3601511"/>
            <a:ext cx="26642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Insuficiência Investimento Endógeno</a:t>
            </a: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03739BA5-C4A9-49C0-82F0-91CFD29B5C2E}"/>
              </a:ext>
            </a:extLst>
          </p:cNvPr>
          <p:cNvSpPr/>
          <p:nvPr/>
        </p:nvSpPr>
        <p:spPr bwMode="auto">
          <a:xfrm>
            <a:off x="3787808" y="3677593"/>
            <a:ext cx="1728194" cy="47148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pt-P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10" name="Seta: Em U 9">
            <a:extLst>
              <a:ext uri="{FF2B5EF4-FFF2-40B4-BE49-F238E27FC236}">
                <a16:creationId xmlns:a16="http://schemas.microsoft.com/office/drawing/2014/main" id="{40A02A1A-6511-4577-8E44-64CAEFD277DE}"/>
              </a:ext>
            </a:extLst>
          </p:cNvPr>
          <p:cNvSpPr/>
          <p:nvPr/>
        </p:nvSpPr>
        <p:spPr bwMode="auto">
          <a:xfrm flipH="1">
            <a:off x="2123728" y="2708920"/>
            <a:ext cx="4759916" cy="89259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9887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pt-P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03B1027-8258-40C0-B644-F8F7870A61FE}"/>
              </a:ext>
            </a:extLst>
          </p:cNvPr>
          <p:cNvSpPr txBox="1"/>
          <p:nvPr/>
        </p:nvSpPr>
        <p:spPr>
          <a:xfrm>
            <a:off x="1115616" y="4882295"/>
            <a:ext cx="26642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Reduzido Incentivo ao Investimento</a:t>
            </a:r>
          </a:p>
        </p:txBody>
      </p:sp>
      <p:sp>
        <p:nvSpPr>
          <p:cNvPr id="12" name="Marcador de Posição de Conteúdo 2">
            <a:extLst>
              <a:ext uri="{FF2B5EF4-FFF2-40B4-BE49-F238E27FC236}">
                <a16:creationId xmlns:a16="http://schemas.microsoft.com/office/drawing/2014/main" id="{8F8B693D-BC73-4D87-AD2B-762FB6DAB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478" y="1633102"/>
            <a:ext cx="8224838" cy="943744"/>
          </a:xfrm>
        </p:spPr>
        <p:txBody>
          <a:bodyPr/>
          <a:lstStyle/>
          <a:p>
            <a:pPr indent="0" algn="ctr"/>
            <a:r>
              <a:rPr lang="pt-PT" sz="2400" dirty="0"/>
              <a:t>Círculo Vicioso da Pobreza</a:t>
            </a:r>
            <a:br>
              <a:rPr lang="pt-PT" sz="2400" dirty="0"/>
            </a:br>
            <a:r>
              <a:rPr lang="pt-PT" sz="2400" dirty="0"/>
              <a:t>(Economia em Transição)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267EC3E-146F-4F0D-BCDA-78B777C623B9}"/>
              </a:ext>
            </a:extLst>
          </p:cNvPr>
          <p:cNvSpPr txBox="1"/>
          <p:nvPr/>
        </p:nvSpPr>
        <p:spPr>
          <a:xfrm>
            <a:off x="5516002" y="4882294"/>
            <a:ext cx="26642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Reduzido Mercado Consumidor Interno</a:t>
            </a:r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7A2CAD06-D5F1-4DAD-A0A2-245CD318D913}"/>
              </a:ext>
            </a:extLst>
          </p:cNvPr>
          <p:cNvSpPr/>
          <p:nvPr/>
        </p:nvSpPr>
        <p:spPr bwMode="auto">
          <a:xfrm rot="10800000">
            <a:off x="3779912" y="4983386"/>
            <a:ext cx="1728194" cy="47148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pt-P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cs typeface="Arial Unicode MS" panose="020B0604020202020204" pitchFamily="34" charset="-128"/>
            </a:endParaRPr>
          </a:p>
        </p:txBody>
      </p:sp>
      <p:cxnSp>
        <p:nvCxnSpPr>
          <p:cNvPr id="16" name="Conexão: Ângulo Reto 15">
            <a:extLst>
              <a:ext uri="{FF2B5EF4-FFF2-40B4-BE49-F238E27FC236}">
                <a16:creationId xmlns:a16="http://schemas.microsoft.com/office/drawing/2014/main" id="{6DDCCFA2-683F-49E9-8FA2-E2016109A15E}"/>
              </a:ext>
            </a:extLst>
          </p:cNvPr>
          <p:cNvCxnSpPr>
            <a:stCxn id="7" idx="1"/>
            <a:endCxn id="11" idx="1"/>
          </p:cNvCxnSpPr>
          <p:nvPr/>
        </p:nvCxnSpPr>
        <p:spPr bwMode="auto">
          <a:xfrm rot="10800000" flipV="1">
            <a:off x="1115616" y="3924677"/>
            <a:ext cx="12700" cy="1280784"/>
          </a:xfrm>
          <a:prstGeom prst="bent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rco 16">
            <a:extLst>
              <a:ext uri="{FF2B5EF4-FFF2-40B4-BE49-F238E27FC236}">
                <a16:creationId xmlns:a16="http://schemas.microsoft.com/office/drawing/2014/main" id="{1DEB91BA-D6BA-4CAF-ADE1-5509F0F11867}"/>
              </a:ext>
            </a:extLst>
          </p:cNvPr>
          <p:cNvSpPr/>
          <p:nvPr/>
        </p:nvSpPr>
        <p:spPr bwMode="auto">
          <a:xfrm>
            <a:off x="7848726" y="3898789"/>
            <a:ext cx="654109" cy="1326109"/>
          </a:xfrm>
          <a:prstGeom prst="arc">
            <a:avLst>
              <a:gd name="adj1" fmla="val 16219493"/>
              <a:gd name="adj2" fmla="val 5429509"/>
            </a:avLst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pt-P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19" name="Marcador de Posição do Número do Diapositivo 18">
            <a:extLst>
              <a:ext uri="{FF2B5EF4-FFF2-40B4-BE49-F238E27FC236}">
                <a16:creationId xmlns:a16="http://schemas.microsoft.com/office/drawing/2014/main" id="{86DF7490-AB79-4F7D-A368-B045187571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36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EC252-39DB-4CF6-AE2D-20C9E6C8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347CA24-587A-4AB3-B8D6-E8EDD032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73017"/>
            <a:ext cx="8224838" cy="864096"/>
          </a:xfrm>
        </p:spPr>
        <p:txBody>
          <a:bodyPr/>
          <a:lstStyle/>
          <a:p>
            <a:pPr algn="ctr"/>
            <a:r>
              <a:rPr lang="pt-PT" sz="2000" dirty="0"/>
              <a:t>Rompimento com CVP</a:t>
            </a:r>
          </a:p>
          <a:p>
            <a:pPr algn="ctr"/>
            <a:r>
              <a:rPr lang="pt-PT" sz="2000" dirty="0"/>
              <a:t>(Duas vias)</a:t>
            </a:r>
          </a:p>
          <a:p>
            <a:pPr algn="ctr"/>
            <a:endParaRPr lang="pt-PT" sz="2000" dirty="0"/>
          </a:p>
          <a:p>
            <a:pPr algn="ctr"/>
            <a:endParaRPr lang="pt-PT" sz="2000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9C7A6D5-C26C-4A50-B134-9A87CE42D9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872C66F-B8B7-4EFB-9F10-6CEC20D912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5C42BEB-1162-4ED8-BB5F-617D89D25A08}"/>
              </a:ext>
            </a:extLst>
          </p:cNvPr>
          <p:cNvSpPr txBox="1"/>
          <p:nvPr/>
        </p:nvSpPr>
        <p:spPr>
          <a:xfrm>
            <a:off x="971600" y="2370736"/>
            <a:ext cx="26642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Insuficiência Poupança Endógena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E02157E-FFC0-4DCC-95A5-F6E06E70C9C8}"/>
              </a:ext>
            </a:extLst>
          </p:cNvPr>
          <p:cNvSpPr txBox="1"/>
          <p:nvPr/>
        </p:nvSpPr>
        <p:spPr>
          <a:xfrm>
            <a:off x="5436096" y="2370735"/>
            <a:ext cx="26642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Reduzido Incentivo ao Investimento</a:t>
            </a:r>
          </a:p>
        </p:txBody>
      </p:sp>
      <p:cxnSp>
        <p:nvCxnSpPr>
          <p:cNvPr id="9" name="Conexão reta 8">
            <a:extLst>
              <a:ext uri="{FF2B5EF4-FFF2-40B4-BE49-F238E27FC236}">
                <a16:creationId xmlns:a16="http://schemas.microsoft.com/office/drawing/2014/main" id="{973D2A89-A1AB-4C00-A119-36E1C13F1A46}"/>
              </a:ext>
            </a:extLst>
          </p:cNvPr>
          <p:cNvCxnSpPr>
            <a:stCxn id="6" idx="3"/>
            <a:endCxn id="7" idx="1"/>
          </p:cNvCxnSpPr>
          <p:nvPr/>
        </p:nvCxnSpPr>
        <p:spPr bwMode="auto">
          <a:xfrm flipV="1">
            <a:off x="3635896" y="2693901"/>
            <a:ext cx="180020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Conexão reta unidirecional 10">
            <a:extLst>
              <a:ext uri="{FF2B5EF4-FFF2-40B4-BE49-F238E27FC236}">
                <a16:creationId xmlns:a16="http://schemas.microsoft.com/office/drawing/2014/main" id="{C21B3E09-C7A5-4D54-960D-306C05E265B5}"/>
              </a:ext>
            </a:extLst>
          </p:cNvPr>
          <p:cNvCxnSpPr>
            <a:stCxn id="3" idx="0"/>
          </p:cNvCxnSpPr>
          <p:nvPr/>
        </p:nvCxnSpPr>
        <p:spPr bwMode="auto">
          <a:xfrm flipV="1">
            <a:off x="4569619" y="2693903"/>
            <a:ext cx="2381" cy="8791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Marcador de Posição de Conteúdo 2">
            <a:extLst>
              <a:ext uri="{FF2B5EF4-FFF2-40B4-BE49-F238E27FC236}">
                <a16:creationId xmlns:a16="http://schemas.microsoft.com/office/drawing/2014/main" id="{7222447B-ECAD-416B-83FF-292DF80ADB55}"/>
              </a:ext>
            </a:extLst>
          </p:cNvPr>
          <p:cNvSpPr txBox="1">
            <a:spLocks/>
          </p:cNvSpPr>
          <p:nvPr/>
        </p:nvSpPr>
        <p:spPr bwMode="auto">
          <a:xfrm>
            <a:off x="457200" y="4869160"/>
            <a:ext cx="332271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600" dirty="0"/>
              <a:t>Modelo de Poupança Forçada</a:t>
            </a:r>
          </a:p>
          <a:p>
            <a:pPr algn="ctr"/>
            <a:r>
              <a:rPr lang="pt-PT" sz="1600" dirty="0"/>
              <a:t>(Economia de Direção Central)</a:t>
            </a:r>
          </a:p>
          <a:p>
            <a:pPr algn="ctr"/>
            <a:endParaRPr lang="pt-PT" sz="1600" dirty="0"/>
          </a:p>
          <a:p>
            <a:pPr algn="ctr"/>
            <a:endParaRPr lang="pt-PT" sz="1600" dirty="0"/>
          </a:p>
          <a:p>
            <a:pPr algn="ctr"/>
            <a:endParaRPr lang="pt-PT" sz="1600" dirty="0"/>
          </a:p>
          <a:p>
            <a:pPr algn="ctr"/>
            <a:endParaRPr lang="pt-PT" sz="1600" dirty="0"/>
          </a:p>
        </p:txBody>
      </p:sp>
      <p:sp>
        <p:nvSpPr>
          <p:cNvPr id="14" name="Marcador de Posição de Conteúdo 2">
            <a:extLst>
              <a:ext uri="{FF2B5EF4-FFF2-40B4-BE49-F238E27FC236}">
                <a16:creationId xmlns:a16="http://schemas.microsoft.com/office/drawing/2014/main" id="{11CBCF18-1592-462D-AB87-8145FC377C4B}"/>
              </a:ext>
            </a:extLst>
          </p:cNvPr>
          <p:cNvSpPr txBox="1">
            <a:spLocks/>
          </p:cNvSpPr>
          <p:nvPr/>
        </p:nvSpPr>
        <p:spPr bwMode="auto">
          <a:xfrm>
            <a:off x="5359326" y="4865959"/>
            <a:ext cx="332271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600" dirty="0"/>
              <a:t>IDE</a:t>
            </a:r>
          </a:p>
          <a:p>
            <a:pPr algn="ctr"/>
            <a:r>
              <a:rPr lang="pt-PT" sz="1600" dirty="0"/>
              <a:t>(Economia de Mercado)</a:t>
            </a:r>
          </a:p>
          <a:p>
            <a:pPr algn="ctr"/>
            <a:endParaRPr lang="pt-PT" sz="1600" dirty="0"/>
          </a:p>
          <a:p>
            <a:pPr algn="ctr"/>
            <a:endParaRPr lang="pt-PT" sz="1600" dirty="0"/>
          </a:p>
          <a:p>
            <a:pPr algn="ctr"/>
            <a:endParaRPr lang="pt-PT" sz="1600" dirty="0"/>
          </a:p>
          <a:p>
            <a:pPr algn="ctr"/>
            <a:endParaRPr lang="pt-PT" sz="1600" dirty="0"/>
          </a:p>
          <a:p>
            <a:pPr algn="ctr"/>
            <a:endParaRPr lang="pt-PT" sz="1600" dirty="0"/>
          </a:p>
          <a:p>
            <a:pPr algn="ctr"/>
            <a:endParaRPr lang="pt-PT" sz="1600" dirty="0"/>
          </a:p>
        </p:txBody>
      </p:sp>
      <p:cxnSp>
        <p:nvCxnSpPr>
          <p:cNvPr id="17" name="Conexão reta unidirecional 16">
            <a:extLst>
              <a:ext uri="{FF2B5EF4-FFF2-40B4-BE49-F238E27FC236}">
                <a16:creationId xmlns:a16="http://schemas.microsoft.com/office/drawing/2014/main" id="{F06AE543-CD62-40B1-82F2-4CAC3A214324}"/>
              </a:ext>
            </a:extLst>
          </p:cNvPr>
          <p:cNvCxnSpPr/>
          <p:nvPr/>
        </p:nvCxnSpPr>
        <p:spPr bwMode="auto">
          <a:xfrm flipH="1">
            <a:off x="2303748" y="4458958"/>
            <a:ext cx="2124236" cy="407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exão reta unidirecional 17">
            <a:extLst>
              <a:ext uri="{FF2B5EF4-FFF2-40B4-BE49-F238E27FC236}">
                <a16:creationId xmlns:a16="http://schemas.microsoft.com/office/drawing/2014/main" id="{17EB4D91-D13F-4A87-9D17-16FA131D3445}"/>
              </a:ext>
            </a:extLst>
          </p:cNvPr>
          <p:cNvCxnSpPr/>
          <p:nvPr/>
        </p:nvCxnSpPr>
        <p:spPr bwMode="auto">
          <a:xfrm>
            <a:off x="4711256" y="4458958"/>
            <a:ext cx="2056988" cy="490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Marcador de Posição de Conteúdo 2">
            <a:extLst>
              <a:ext uri="{FF2B5EF4-FFF2-40B4-BE49-F238E27FC236}">
                <a16:creationId xmlns:a16="http://schemas.microsoft.com/office/drawing/2014/main" id="{FAEF8266-96A1-4875-825B-9C1CC8AD9C47}"/>
              </a:ext>
            </a:extLst>
          </p:cNvPr>
          <p:cNvSpPr txBox="1">
            <a:spLocks/>
          </p:cNvSpPr>
          <p:nvPr/>
        </p:nvSpPr>
        <p:spPr bwMode="auto">
          <a:xfrm>
            <a:off x="598836" y="4357190"/>
            <a:ext cx="2677020" cy="59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sz="1600" dirty="0"/>
              <a:t>A</a:t>
            </a:r>
          </a:p>
          <a:p>
            <a:pPr algn="r"/>
            <a:endParaRPr lang="pt-PT" sz="1600" dirty="0"/>
          </a:p>
          <a:p>
            <a:pPr algn="r"/>
            <a:endParaRPr lang="pt-PT" sz="1600" dirty="0"/>
          </a:p>
          <a:p>
            <a:pPr algn="r"/>
            <a:endParaRPr lang="pt-PT" sz="1600" dirty="0"/>
          </a:p>
          <a:p>
            <a:pPr algn="r"/>
            <a:endParaRPr lang="pt-PT" sz="1600" dirty="0"/>
          </a:p>
        </p:txBody>
      </p:sp>
      <p:sp>
        <p:nvSpPr>
          <p:cNvPr id="22" name="Marcador de Posição de Conteúdo 2">
            <a:extLst>
              <a:ext uri="{FF2B5EF4-FFF2-40B4-BE49-F238E27FC236}">
                <a16:creationId xmlns:a16="http://schemas.microsoft.com/office/drawing/2014/main" id="{D8702C56-9475-4572-8141-C89547A7791C}"/>
              </a:ext>
            </a:extLst>
          </p:cNvPr>
          <p:cNvSpPr txBox="1">
            <a:spLocks/>
          </p:cNvSpPr>
          <p:nvPr/>
        </p:nvSpPr>
        <p:spPr bwMode="auto">
          <a:xfrm>
            <a:off x="5868144" y="4437113"/>
            <a:ext cx="2677020" cy="59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dirty="0"/>
              <a:t>B</a:t>
            </a:r>
          </a:p>
          <a:p>
            <a:endParaRPr lang="pt-PT" sz="1600" dirty="0"/>
          </a:p>
          <a:p>
            <a:endParaRPr lang="pt-PT" sz="1600" dirty="0"/>
          </a:p>
          <a:p>
            <a:endParaRPr lang="pt-PT" sz="1600" dirty="0"/>
          </a:p>
        </p:txBody>
      </p:sp>
      <p:sp>
        <p:nvSpPr>
          <p:cNvPr id="28" name="Marcador de Posição do Número do Diapositivo 27">
            <a:extLst>
              <a:ext uri="{FF2B5EF4-FFF2-40B4-BE49-F238E27FC236}">
                <a16:creationId xmlns:a16="http://schemas.microsoft.com/office/drawing/2014/main" id="{1E711D32-5D24-494F-BAF9-CF0AA60DE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647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EC252-39DB-4CF6-AE2D-20C9E6C8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347CA24-587A-4AB3-B8D6-E8EDD032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914" y="1981200"/>
            <a:ext cx="4612123" cy="4110038"/>
          </a:xfrm>
        </p:spPr>
        <p:txBody>
          <a:bodyPr/>
          <a:lstStyle/>
          <a:p>
            <a:pPr marL="0" indent="0"/>
            <a:r>
              <a:rPr lang="pt-PT" sz="1600" dirty="0"/>
              <a:t>- Criação Setores Industriais de base</a:t>
            </a:r>
          </a:p>
          <a:p>
            <a:pPr marL="0" indent="0"/>
            <a:r>
              <a:rPr lang="pt-PT" sz="1600" dirty="0"/>
              <a:t>- Criação mínimos subsistência</a:t>
            </a:r>
          </a:p>
          <a:p>
            <a:pPr marL="0" indent="0"/>
            <a:endParaRPr lang="pt-PT" sz="1600" dirty="0"/>
          </a:p>
          <a:p>
            <a:pPr marL="0" indent="0"/>
            <a:r>
              <a:rPr lang="pt-PT" sz="1600" dirty="0"/>
              <a:t>- Ultrapassar “</a:t>
            </a:r>
            <a:r>
              <a:rPr lang="pt-PT" sz="1600" dirty="0" err="1"/>
              <a:t>shortage</a:t>
            </a:r>
            <a:r>
              <a:rPr lang="pt-PT" sz="1600" dirty="0"/>
              <a:t> </a:t>
            </a:r>
            <a:r>
              <a:rPr lang="pt-PT" sz="1600" dirty="0" err="1"/>
              <a:t>point</a:t>
            </a:r>
            <a:r>
              <a:rPr lang="pt-PT" sz="1600" dirty="0"/>
              <a:t>” “a la Ranis e </a:t>
            </a:r>
            <a:r>
              <a:rPr lang="pt-PT" sz="1600" dirty="0" err="1"/>
              <a:t>Fei</a:t>
            </a:r>
            <a:r>
              <a:rPr lang="pt-PT" sz="1600" dirty="0"/>
              <a:t>”</a:t>
            </a:r>
          </a:p>
          <a:p>
            <a:pPr marL="0" indent="0"/>
            <a:r>
              <a:rPr lang="pt-PT" sz="1600" dirty="0"/>
              <a:t>- Criar classe média forte</a:t>
            </a:r>
          </a:p>
          <a:p>
            <a:pPr marL="0" indent="0"/>
            <a:r>
              <a:rPr lang="pt-PT" sz="1600" dirty="0"/>
              <a:t>- Criar setor moderno competitivo.</a:t>
            </a:r>
          </a:p>
          <a:p>
            <a:pPr marL="0" indent="0"/>
            <a:endParaRPr lang="pt-PT" sz="1600" dirty="0"/>
          </a:p>
          <a:p>
            <a:pPr marL="0" indent="0"/>
            <a:r>
              <a:rPr lang="pt-PT" sz="1600" dirty="0"/>
              <a:t>- Ultrapassar “</a:t>
            </a:r>
            <a:r>
              <a:rPr lang="pt-PT" sz="1600" dirty="0" err="1"/>
              <a:t>shortage</a:t>
            </a:r>
            <a:r>
              <a:rPr lang="pt-PT" sz="1600" dirty="0"/>
              <a:t> </a:t>
            </a:r>
            <a:r>
              <a:rPr lang="pt-PT" sz="1600" dirty="0" err="1"/>
              <a:t>point</a:t>
            </a:r>
            <a:r>
              <a:rPr lang="pt-PT" sz="1600" dirty="0"/>
              <a:t>” “a la Ranis e </a:t>
            </a:r>
            <a:r>
              <a:rPr lang="pt-PT" sz="1600" dirty="0" err="1"/>
              <a:t>Fei</a:t>
            </a:r>
            <a:r>
              <a:rPr lang="pt-PT" sz="1600" dirty="0"/>
              <a:t>”</a:t>
            </a:r>
          </a:p>
          <a:p>
            <a:pPr marL="0" indent="0"/>
            <a:r>
              <a:rPr lang="pt-PT" sz="1600" dirty="0"/>
              <a:t>- Criar classe média forte</a:t>
            </a:r>
          </a:p>
          <a:p>
            <a:pPr marL="0" indent="0"/>
            <a:r>
              <a:rPr lang="pt-PT" sz="1600" dirty="0"/>
              <a:t>- Criar setor moderno competitivo.</a:t>
            </a:r>
          </a:p>
          <a:p>
            <a:pPr marL="0" indent="0"/>
            <a:r>
              <a:rPr lang="pt-PT" sz="1600" dirty="0"/>
              <a:t>Exemplos: Japão, Coreia do Sul e Austrália (e a própria Europa pós-Plano Marshall).</a:t>
            </a:r>
          </a:p>
          <a:p>
            <a:pPr marL="0" indent="0"/>
            <a:endParaRPr lang="pt-PT" sz="1600" dirty="0"/>
          </a:p>
          <a:p>
            <a:pPr marL="0" indent="0"/>
            <a:endParaRPr lang="pt-PT" sz="1600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9C7A6D5-C26C-4A50-B134-9A87CE42D9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872C66F-B8B7-4EFB-9F10-6CEC20D912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204C599E-B41B-43FD-8D1D-834FCD24BAF4}"/>
              </a:ext>
            </a:extLst>
          </p:cNvPr>
          <p:cNvSpPr txBox="1">
            <a:spLocks/>
          </p:cNvSpPr>
          <p:nvPr/>
        </p:nvSpPr>
        <p:spPr bwMode="auto">
          <a:xfrm>
            <a:off x="2411760" y="1981200"/>
            <a:ext cx="151216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/>
            <a:r>
              <a:rPr lang="pt-PT" sz="1600" dirty="0"/>
              <a:t>PERMITE</a:t>
            </a:r>
          </a:p>
          <a:p>
            <a:pPr marL="0" indent="0" algn="r"/>
            <a:endParaRPr lang="pt-PT" sz="1600" dirty="0"/>
          </a:p>
          <a:p>
            <a:pPr marL="0" indent="0" algn="r"/>
            <a:endParaRPr lang="pt-PT" sz="1600" dirty="0"/>
          </a:p>
          <a:p>
            <a:pPr marL="0" indent="0" algn="r"/>
            <a:r>
              <a:rPr lang="pt-PT" sz="1600" dirty="0"/>
              <a:t>NÃO PERMITE</a:t>
            </a:r>
          </a:p>
          <a:p>
            <a:pPr marL="0" indent="0" algn="r"/>
            <a:endParaRPr lang="pt-PT" sz="1600" dirty="0"/>
          </a:p>
          <a:p>
            <a:pPr marL="0" indent="0" algn="r"/>
            <a:endParaRPr lang="pt-PT" sz="1600" dirty="0"/>
          </a:p>
          <a:p>
            <a:pPr marL="0" indent="0" algn="r"/>
            <a:endParaRPr lang="pt-PT" sz="1600" dirty="0"/>
          </a:p>
          <a:p>
            <a:pPr marL="0" indent="0" algn="r"/>
            <a:r>
              <a:rPr lang="pt-PT" sz="1600" dirty="0"/>
              <a:t>PERMITE</a:t>
            </a:r>
          </a:p>
        </p:txBody>
      </p:sp>
      <p:sp>
        <p:nvSpPr>
          <p:cNvPr id="7" name="Marcador de Posição de Conteúdo 2">
            <a:extLst>
              <a:ext uri="{FF2B5EF4-FFF2-40B4-BE49-F238E27FC236}">
                <a16:creationId xmlns:a16="http://schemas.microsoft.com/office/drawing/2014/main" id="{8CA3BD0F-7126-4845-AF7C-092086B5EC00}"/>
              </a:ext>
            </a:extLst>
          </p:cNvPr>
          <p:cNvSpPr txBox="1">
            <a:spLocks/>
          </p:cNvSpPr>
          <p:nvPr/>
        </p:nvSpPr>
        <p:spPr bwMode="auto">
          <a:xfrm>
            <a:off x="611560" y="1916832"/>
            <a:ext cx="1512168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pt-PT" sz="2400" dirty="0"/>
              <a:t>A)</a:t>
            </a:r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06702AA3-57E1-4EDD-A64A-B5D1EB736136}"/>
              </a:ext>
            </a:extLst>
          </p:cNvPr>
          <p:cNvSpPr/>
          <p:nvPr/>
        </p:nvSpPr>
        <p:spPr bwMode="auto">
          <a:xfrm>
            <a:off x="1115616" y="1988840"/>
            <a:ext cx="1800200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pt-P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F29106CD-15FD-42D0-87E4-33C4E5C7D11B}"/>
              </a:ext>
            </a:extLst>
          </p:cNvPr>
          <p:cNvSpPr/>
          <p:nvPr/>
        </p:nvSpPr>
        <p:spPr bwMode="auto">
          <a:xfrm rot="1822496">
            <a:off x="933020" y="2617068"/>
            <a:ext cx="1623172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pt-P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F4133F3F-BEB7-4E63-83E8-9954755852AD}"/>
              </a:ext>
            </a:extLst>
          </p:cNvPr>
          <p:cNvSpPr/>
          <p:nvPr/>
        </p:nvSpPr>
        <p:spPr bwMode="auto">
          <a:xfrm>
            <a:off x="1115616" y="4428729"/>
            <a:ext cx="1800200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pt-P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11" name="Marcador de Posição de Conteúdo 2">
            <a:extLst>
              <a:ext uri="{FF2B5EF4-FFF2-40B4-BE49-F238E27FC236}">
                <a16:creationId xmlns:a16="http://schemas.microsoft.com/office/drawing/2014/main" id="{221A4E9E-45F7-4AD8-9D29-01636E1BA084}"/>
              </a:ext>
            </a:extLst>
          </p:cNvPr>
          <p:cNvSpPr txBox="1">
            <a:spLocks/>
          </p:cNvSpPr>
          <p:nvPr/>
        </p:nvSpPr>
        <p:spPr bwMode="auto">
          <a:xfrm>
            <a:off x="630511" y="4335767"/>
            <a:ext cx="1512168" cy="1901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pt-PT" sz="2400" dirty="0"/>
              <a:t>B)</a:t>
            </a:r>
          </a:p>
        </p:txBody>
      </p: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3AE7A79E-5386-476C-A007-AC84AE56C716}"/>
              </a:ext>
            </a:extLst>
          </p:cNvPr>
          <p:cNvCxnSpPr/>
          <p:nvPr/>
        </p:nvCxnSpPr>
        <p:spPr bwMode="auto">
          <a:xfrm>
            <a:off x="3996921" y="2042108"/>
            <a:ext cx="0" cy="59382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exão reta 17">
            <a:extLst>
              <a:ext uri="{FF2B5EF4-FFF2-40B4-BE49-F238E27FC236}">
                <a16:creationId xmlns:a16="http://schemas.microsoft.com/office/drawing/2014/main" id="{E9ABFBB0-FAB6-4B79-BF51-942D9B218016}"/>
              </a:ext>
            </a:extLst>
          </p:cNvPr>
          <p:cNvCxnSpPr/>
          <p:nvPr/>
        </p:nvCxnSpPr>
        <p:spPr bwMode="auto">
          <a:xfrm>
            <a:off x="3996921" y="3104964"/>
            <a:ext cx="0" cy="82809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exão reta 21">
            <a:extLst>
              <a:ext uri="{FF2B5EF4-FFF2-40B4-BE49-F238E27FC236}">
                <a16:creationId xmlns:a16="http://schemas.microsoft.com/office/drawing/2014/main" id="{FC4B03F7-9EDE-4128-8337-79ACC446B7B3}"/>
              </a:ext>
            </a:extLst>
          </p:cNvPr>
          <p:cNvCxnSpPr/>
          <p:nvPr/>
        </p:nvCxnSpPr>
        <p:spPr bwMode="auto">
          <a:xfrm>
            <a:off x="3995936" y="4509120"/>
            <a:ext cx="0" cy="82809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Marcador de Posição do Número do Diapositivo 23">
            <a:extLst>
              <a:ext uri="{FF2B5EF4-FFF2-40B4-BE49-F238E27FC236}">
                <a16:creationId xmlns:a16="http://schemas.microsoft.com/office/drawing/2014/main" id="{EB56B509-438D-4DA3-B282-2534949A3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707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6F3D4-C7D2-4FDF-8EBF-C840A237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6D14876-8D2F-4FF5-B839-ADC2AFEED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4838" cy="943744"/>
          </a:xfrm>
        </p:spPr>
        <p:txBody>
          <a:bodyPr/>
          <a:lstStyle/>
          <a:p>
            <a:r>
              <a:rPr lang="pt-PT" dirty="0"/>
              <a:t>Opção B)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0A5D30E-F520-4467-9409-FF6BCB75AB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C8A94D2-0870-4D30-86E3-677267FEAD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E2DAB5F2-97FB-447D-B163-D23C56D38112}"/>
              </a:ext>
            </a:extLst>
          </p:cNvPr>
          <p:cNvSpPr txBox="1">
            <a:spLocks/>
          </p:cNvSpPr>
          <p:nvPr/>
        </p:nvSpPr>
        <p:spPr bwMode="auto">
          <a:xfrm>
            <a:off x="1033264" y="2572544"/>
            <a:ext cx="231460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PT" dirty="0"/>
              <a:t>- Hip. 1-</a:t>
            </a:r>
            <a:br>
              <a:rPr lang="pt-PT" dirty="0"/>
            </a:br>
            <a:br>
              <a:rPr lang="pt-PT" dirty="0"/>
            </a:br>
            <a:br>
              <a:rPr lang="pt-PT" dirty="0"/>
            </a:br>
            <a:endParaRPr lang="pt-PT" dirty="0"/>
          </a:p>
          <a:p>
            <a:pPr lvl="1"/>
            <a:r>
              <a:rPr lang="pt-PT" dirty="0"/>
              <a:t>- Hip. 2- </a:t>
            </a:r>
          </a:p>
          <a:p>
            <a:pPr lvl="1"/>
            <a:endParaRPr lang="pt-PT" dirty="0"/>
          </a:p>
        </p:txBody>
      </p:sp>
      <p:sp>
        <p:nvSpPr>
          <p:cNvPr id="7" name="Marcador de Posição de Conteúdo 2">
            <a:extLst>
              <a:ext uri="{FF2B5EF4-FFF2-40B4-BE49-F238E27FC236}">
                <a16:creationId xmlns:a16="http://schemas.microsoft.com/office/drawing/2014/main" id="{A3731394-9667-41E0-8427-1A8131D552BC}"/>
              </a:ext>
            </a:extLst>
          </p:cNvPr>
          <p:cNvSpPr txBox="1">
            <a:spLocks/>
          </p:cNvSpPr>
          <p:nvPr/>
        </p:nvSpPr>
        <p:spPr bwMode="auto">
          <a:xfrm>
            <a:off x="2699792" y="2572544"/>
            <a:ext cx="489654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/>
            <a:r>
              <a:rPr lang="pt-PT" dirty="0"/>
              <a:t>Câmbios Flutuantes</a:t>
            </a:r>
            <a:br>
              <a:rPr lang="pt-PT" dirty="0"/>
            </a:br>
            <a:r>
              <a:rPr lang="pt-PT" dirty="0"/>
              <a:t>+</a:t>
            </a:r>
            <a:br>
              <a:rPr lang="pt-PT" dirty="0"/>
            </a:br>
            <a:r>
              <a:rPr lang="pt-PT" dirty="0"/>
              <a:t>Modelo Substituição </a:t>
            </a:r>
            <a:r>
              <a:rPr lang="pt-PT" dirty="0" err="1"/>
              <a:t>Imports</a:t>
            </a:r>
            <a:br>
              <a:rPr lang="pt-PT" dirty="0"/>
            </a:br>
            <a:br>
              <a:rPr lang="pt-PT" dirty="0"/>
            </a:br>
            <a:r>
              <a:rPr lang="pt-PT" dirty="0"/>
              <a:t>Câmbios Estáveis →</a:t>
            </a:r>
            <a:br>
              <a:rPr lang="pt-PT" dirty="0"/>
            </a:br>
            <a:r>
              <a:rPr lang="pt-PT" dirty="0"/>
              <a:t>→ </a:t>
            </a:r>
            <a:r>
              <a:rPr lang="pt-PT" dirty="0" err="1"/>
              <a:t>Pegging</a:t>
            </a:r>
            <a:r>
              <a:rPr lang="pt-PT" dirty="0"/>
              <a:t> </a:t>
            </a:r>
            <a:r>
              <a:rPr lang="pt-PT" dirty="0" err="1"/>
              <a:t>Practices</a:t>
            </a:r>
            <a:endParaRPr lang="pt-PT" dirty="0"/>
          </a:p>
        </p:txBody>
      </p:sp>
      <p:sp>
        <p:nvSpPr>
          <p:cNvPr id="8" name="Marcador de Posição de Conteúdo 2">
            <a:extLst>
              <a:ext uri="{FF2B5EF4-FFF2-40B4-BE49-F238E27FC236}">
                <a16:creationId xmlns:a16="http://schemas.microsoft.com/office/drawing/2014/main" id="{97208266-0F4D-42D5-8D09-087E1EF0F611}"/>
              </a:ext>
            </a:extLst>
          </p:cNvPr>
          <p:cNvSpPr txBox="1">
            <a:spLocks/>
          </p:cNvSpPr>
          <p:nvPr/>
        </p:nvSpPr>
        <p:spPr bwMode="auto">
          <a:xfrm>
            <a:off x="2699792" y="5346377"/>
            <a:ext cx="4896544" cy="12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/>
            <a:r>
              <a:rPr lang="pt-PT" sz="1800" dirty="0"/>
              <a:t>1ª fase - Algum protecionismo</a:t>
            </a:r>
          </a:p>
          <a:p>
            <a:pPr marL="0" lvl="1" indent="0"/>
            <a:r>
              <a:rPr lang="pt-PT" sz="1800" dirty="0"/>
              <a:t>2ª fase - Gradual abertura ao exterior.</a:t>
            </a:r>
          </a:p>
        </p:txBody>
      </p:sp>
      <p:sp>
        <p:nvSpPr>
          <p:cNvPr id="10" name="Marcador de Posição do Número do Diapositivo 9">
            <a:extLst>
              <a:ext uri="{FF2B5EF4-FFF2-40B4-BE49-F238E27FC236}">
                <a16:creationId xmlns:a16="http://schemas.microsoft.com/office/drawing/2014/main" id="{D5F6488E-8672-4A10-9624-F83C381AFE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944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C5609-7A2B-4395-993D-FB3CA34FD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6E4BDC1-814F-435A-90E8-4F6159630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PT" dirty="0"/>
              <a:t>Hip. 1 - CF + MSI</a:t>
            </a:r>
          </a:p>
          <a:p>
            <a:pPr algn="ctr"/>
            <a:endParaRPr lang="pt-PT" dirty="0"/>
          </a:p>
          <a:p>
            <a:r>
              <a:rPr lang="pt-PT" sz="2400" dirty="0"/>
              <a:t>- Alguns bons resultados numa 1ª fase;</a:t>
            </a:r>
          </a:p>
          <a:p>
            <a:endParaRPr lang="pt-PT" sz="2400" dirty="0"/>
          </a:p>
          <a:p>
            <a:r>
              <a:rPr lang="pt-PT" sz="2400" dirty="0"/>
              <a:t>- A longo prazo → Ciclo Infernal</a:t>
            </a:r>
          </a:p>
          <a:p>
            <a:pPr algn="ctr"/>
            <a:r>
              <a:rPr lang="pt-PT" sz="2400" dirty="0"/>
              <a:t>Inflação-Desvalorização-Inflação</a:t>
            </a:r>
          </a:p>
          <a:p>
            <a:endParaRPr lang="pt-PT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33B8D0-1C14-4DEA-9A48-C818E32DFF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5897FD-6CCA-4E56-8EE2-9039CF6269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917CA29-7937-4B1F-9B37-14B0C9AA6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408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C5609-7A2B-4395-993D-FB3CA34FD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6E4BDC1-814F-435A-90E8-4F6159630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PT" dirty="0"/>
              <a:t>Hip. 2 – CE → </a:t>
            </a:r>
            <a:r>
              <a:rPr lang="pt-PT" dirty="0" err="1"/>
              <a:t>Pegging</a:t>
            </a:r>
            <a:r>
              <a:rPr lang="pt-PT" dirty="0"/>
              <a:t> </a:t>
            </a:r>
            <a:r>
              <a:rPr lang="pt-PT" dirty="0" err="1"/>
              <a:t>Practices</a:t>
            </a:r>
            <a:endParaRPr lang="pt-PT" dirty="0"/>
          </a:p>
          <a:p>
            <a:pPr algn="ctr"/>
            <a:endParaRPr lang="pt-PT" dirty="0"/>
          </a:p>
          <a:p>
            <a:r>
              <a:rPr lang="pt-PT" sz="2400" dirty="0"/>
              <a:t>- Influência Positiva na componente psicológica do investimento.</a:t>
            </a:r>
          </a:p>
          <a:p>
            <a:endParaRPr lang="pt-PT" sz="2400" dirty="0"/>
          </a:p>
          <a:p>
            <a:pPr algn="ctr"/>
            <a:r>
              <a:rPr lang="pt-PT" sz="2800" dirty="0"/>
              <a:t>Estabilidade cambial </a:t>
            </a:r>
            <a:r>
              <a:rPr lang="pt-PT" sz="2800" dirty="0">
                <a:sym typeface="Symbol" panose="05050102010706020507" pitchFamily="18" charset="2"/>
              </a:rPr>
              <a:t></a:t>
            </a:r>
            <a:r>
              <a:rPr lang="pt-PT" sz="2800" dirty="0"/>
              <a:t> Convertibilidade da Moeda</a:t>
            </a:r>
            <a:endParaRPr lang="pt-PT" sz="3600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33B8D0-1C14-4DEA-9A48-C818E32DFF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5897FD-6CCA-4E56-8EE2-9039CF6269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4ED1871-F666-46C4-A86B-5424D97EE0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347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C5609-7A2B-4395-993D-FB3CA34FD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6E4BDC1-814F-435A-90E8-4F6159630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PT" dirty="0"/>
              <a:t>Hip. 2 </a:t>
            </a:r>
            <a:r>
              <a:rPr lang="pt-PT" dirty="0">
                <a:sym typeface="Symbol" panose="05050102010706020507" pitchFamily="18" charset="2"/>
              </a:rPr>
              <a:t></a:t>
            </a:r>
            <a:r>
              <a:rPr lang="pt-PT" dirty="0"/>
              <a:t> BRANSON e KATSELI</a:t>
            </a:r>
          </a:p>
          <a:p>
            <a:pPr algn="ctr"/>
            <a:r>
              <a:rPr lang="pt-PT" sz="2000" dirty="0"/>
              <a:t>(Portugal, Espanha e Grécia)</a:t>
            </a:r>
          </a:p>
          <a:p>
            <a:pPr algn="ctr"/>
            <a:endParaRPr lang="pt-PT" dirty="0"/>
          </a:p>
          <a:p>
            <a:r>
              <a:rPr lang="pt-PT" sz="2400" dirty="0"/>
              <a:t>- Modelo de Equilíbrio Parcial;</a:t>
            </a:r>
          </a:p>
          <a:p>
            <a:r>
              <a:rPr lang="pt-PT" sz="2400" dirty="0"/>
              <a:t>- Procura obter:</a:t>
            </a:r>
          </a:p>
          <a:p>
            <a:pPr lvl="1"/>
            <a:r>
              <a:rPr lang="pt-PT" sz="2000" dirty="0"/>
              <a:t>A) rácio adequado P</a:t>
            </a:r>
            <a:r>
              <a:rPr lang="pt-PT" sz="2000" baseline="-25000" dirty="0"/>
              <a:t>BT</a:t>
            </a:r>
            <a:r>
              <a:rPr lang="pt-PT" sz="2000" dirty="0"/>
              <a:t>/P</a:t>
            </a:r>
            <a:r>
              <a:rPr lang="pt-PT" sz="2000" baseline="-25000" dirty="0"/>
              <a:t>BNT</a:t>
            </a:r>
          </a:p>
          <a:p>
            <a:pPr lvl="1"/>
            <a:r>
              <a:rPr lang="pt-PT" sz="2000" dirty="0"/>
              <a:t>B) Não deterioração razões de troca </a:t>
            </a:r>
            <a:r>
              <a:rPr lang="pt-PT" sz="2000" dirty="0" err="1"/>
              <a:t>P</a:t>
            </a:r>
            <a:r>
              <a:rPr lang="pt-PT" sz="2000" baseline="-25000" dirty="0" err="1"/>
              <a:t>ex</a:t>
            </a:r>
            <a:r>
              <a:rPr lang="pt-PT" sz="2000" dirty="0"/>
              <a:t>/</a:t>
            </a:r>
            <a:r>
              <a:rPr lang="pt-PT" sz="2000" dirty="0" err="1"/>
              <a:t>P</a:t>
            </a:r>
            <a:r>
              <a:rPr lang="pt-PT" sz="2000" baseline="-25000" dirty="0" err="1"/>
              <a:t>imp</a:t>
            </a:r>
            <a:endParaRPr lang="pt-PT" sz="2000" baseline="-25000" dirty="0"/>
          </a:p>
          <a:p>
            <a:pPr lvl="1"/>
            <a:r>
              <a:rPr lang="pt-PT" sz="2000" dirty="0"/>
              <a:t>C) Equilíbrio Externo</a:t>
            </a:r>
          </a:p>
          <a:p>
            <a:endParaRPr lang="pt-PT" sz="2400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33B8D0-1C14-4DEA-9A48-C818E32DFF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08-05-19</a:t>
            </a:r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5897FD-6CCA-4E56-8EE2-9039CF6269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CEF94BF-4298-4C2F-9FF0-1B23221E03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E4AB772-804A-49D2-8783-FA0EE2F82D2B}" type="slidenum">
              <a:rPr lang="pt-PT" smtClean="0"/>
              <a:pPr>
                <a:defRPr/>
              </a:pPr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2013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</a:rPr>
              <a:t>08-05-19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ahom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</a:rPr>
              <a:t>António Rebelo de Sousa</a:t>
            </a:r>
          </a:p>
        </p:txBody>
      </p:sp>
      <p:sp>
        <p:nvSpPr>
          <p:cNvPr id="73732" name="Text Box 3"/>
          <p:cNvSpPr txBox="1">
            <a:spLocks noChangeArrowheads="1"/>
          </p:cNvSpPr>
          <p:nvPr/>
        </p:nvSpPr>
        <p:spPr bwMode="auto">
          <a:xfrm>
            <a:off x="457200" y="331788"/>
            <a:ext cx="82296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PT" dirty="0"/>
          </a:p>
        </p:txBody>
      </p:sp>
      <p:sp>
        <p:nvSpPr>
          <p:cNvPr id="73735" name="Text Box 6"/>
          <p:cNvSpPr txBox="1">
            <a:spLocks noChangeArrowheads="1"/>
          </p:cNvSpPr>
          <p:nvPr/>
        </p:nvSpPr>
        <p:spPr bwMode="auto">
          <a:xfrm>
            <a:off x="1439863" y="1484784"/>
            <a:ext cx="61404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r>
              <a:rPr lang="pt-PT" b="1" dirty="0">
                <a:solidFill>
                  <a:srgbClr val="FFFFFF"/>
                </a:solidFill>
              </a:rPr>
              <a:t>BRANSON e KATSELI e as taxas de câmbio </a:t>
            </a:r>
            <a:r>
              <a:rPr lang="pt-PT" b="1" dirty="0" err="1">
                <a:solidFill>
                  <a:srgbClr val="FFFFFF"/>
                </a:solidFill>
              </a:rPr>
              <a:t>efectivas</a:t>
            </a:r>
            <a:endParaRPr lang="pt-PT" b="1" dirty="0">
              <a:solidFill>
                <a:srgbClr val="FFFFFF"/>
              </a:solidFill>
            </a:endParaRPr>
          </a:p>
        </p:txBody>
      </p:sp>
      <p:pic>
        <p:nvPicPr>
          <p:cNvPr id="7373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940397"/>
            <a:ext cx="4838700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517732" y="5532701"/>
                <a:ext cx="895758" cy="572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P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PT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32" y="5532701"/>
                <a:ext cx="895758" cy="5729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1678482" y="5532700"/>
                <a:ext cx="1064587" cy="572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pt-P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PT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482" y="5532700"/>
                <a:ext cx="1064587" cy="5729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3008061" y="5533084"/>
                <a:ext cx="970394" cy="5725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P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PT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061" y="5533084"/>
                <a:ext cx="970394" cy="57259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722018" y="2996952"/>
            <a:ext cx="4005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Unidades de moeda do país 0 por unidade de numerário de um dado país (p. ex., em USD).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5577" y="3028313"/>
                <a:ext cx="3464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P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pt-PT" dirty="0"/>
                  <a:t> -</a:t>
                </a: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77" y="3028313"/>
                <a:ext cx="346441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7857" t="-28889" r="-42857" b="-5111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ixaDeTexto 15"/>
          <p:cNvSpPr txBox="1"/>
          <p:nvPr/>
        </p:nvSpPr>
        <p:spPr>
          <a:xfrm>
            <a:off x="722017" y="3612034"/>
            <a:ext cx="40059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Índice de custo da economia estrangeira N, expresso em numerário (p. ex. em USD), pressupondo-se uma competição total das importações e das exportações com as exportações e importações nacionais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306047" y="3623282"/>
                <a:ext cx="416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P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pt-PT" dirty="0"/>
                  <a:t> -</a:t>
                </a: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47" y="3623282"/>
                <a:ext cx="416140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0588" t="-28261" r="-35294" b="-50000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56963" y="4881860"/>
                <a:ext cx="3837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P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pt-PT" dirty="0"/>
                  <a:t> -</a:t>
                </a: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63" y="4881860"/>
                <a:ext cx="38375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22222" t="-28889" r="-36508" b="-5111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aixaDeTexto 18"/>
          <p:cNvSpPr txBox="1"/>
          <p:nvPr/>
        </p:nvSpPr>
        <p:spPr>
          <a:xfrm>
            <a:off x="740722" y="4869934"/>
            <a:ext cx="4005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Índice de custo no país 0, em termos de bens não transacionáveis.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4829851" y="2831464"/>
                <a:ext cx="704744" cy="6706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t-PT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851" y="2831464"/>
                <a:ext cx="704744" cy="67069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ixaDeTexto 21"/>
              <p:cNvSpPr txBox="1"/>
              <p:nvPr/>
            </p:nvSpPr>
            <p:spPr>
              <a:xfrm>
                <a:off x="4829851" y="3625147"/>
                <a:ext cx="3047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P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PT" dirty="0"/>
                  <a:t> -</a:t>
                </a:r>
              </a:p>
            </p:txBody>
          </p:sp>
        </mc:Choice>
        <mc:Fallback xmlns=""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851" y="3625147"/>
                <a:ext cx="304763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26000" t="-28889" r="-48000" b="-5111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ixaDeTexto 22"/>
              <p:cNvSpPr txBox="1"/>
              <p:nvPr/>
            </p:nvSpPr>
            <p:spPr>
              <a:xfrm>
                <a:off x="4829851" y="4261346"/>
                <a:ext cx="812402" cy="572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acc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P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PT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23" name="CaixaDe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851" y="4261346"/>
                <a:ext cx="812402" cy="57278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4829851" y="4881860"/>
                <a:ext cx="8964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pt-PT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pt-PT" dirty="0"/>
                  <a:t> -</a:t>
                </a:r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851" y="4881860"/>
                <a:ext cx="896464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8844" t="-28889" r="-15646" b="-5111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aixaDeTexto 24"/>
          <p:cNvSpPr txBox="1"/>
          <p:nvPr/>
        </p:nvSpPr>
        <p:spPr>
          <a:xfrm>
            <a:off x="5428805" y="2997708"/>
            <a:ext cx="4005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- Somatório das ponderações das moedas pertencentes ao “cabaz”.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5134614" y="3620143"/>
            <a:ext cx="4005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Unidades de numerário (USD, p. ex.) por unidade de moeda ou paridade i.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5809487" y="4839489"/>
            <a:ext cx="2977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Função do saldo da BT Correntes (B) e das reservas (R) que nos dá a “velocidade” a que o país 0 ajusta a taxa de câmbio real ao conjunto do “cabaz”.</a:t>
            </a:r>
          </a:p>
        </p:txBody>
      </p:sp>
      <p:sp>
        <p:nvSpPr>
          <p:cNvPr id="10" name="Marcador de Posição do Número do Diapositivo 9">
            <a:extLst>
              <a:ext uri="{FF2B5EF4-FFF2-40B4-BE49-F238E27FC236}">
                <a16:creationId xmlns:a16="http://schemas.microsoft.com/office/drawing/2014/main" id="{43486544-790E-4E29-9AEF-497033CF2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D387FEA-DC63-41A6-BF6B-256D8863D1A4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ahoma"/>
        <a:ea typeface=""/>
        <a:cs typeface="Arial Unicode MS"/>
      </a:majorFont>
      <a:minorFont>
        <a:latin typeface="Tahom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ahoma"/>
        <a:ea typeface=""/>
        <a:cs typeface="Arial Unicode MS"/>
      </a:majorFont>
      <a:minorFont>
        <a:latin typeface="Tahom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anose="020B060403050404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632</Words>
  <Application>Microsoft Office PowerPoint</Application>
  <PresentationFormat>Apresentação no Ecrã (4:3)</PresentationFormat>
  <Paragraphs>170</Paragraphs>
  <Slides>16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Tahoma</vt:lpstr>
      <vt:lpstr>Times New Roman</vt:lpstr>
      <vt:lpstr>Tema do Office</vt:lpstr>
      <vt:lpstr>Tema do Office</vt:lpstr>
      <vt:lpstr>COOPERAÇÃO MONETÁRIA NO SEIO DA CPLP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DESENVOLVIMENTO SÓCIO-ECONÓMICO</dc:title>
  <dc:creator>Your User Name</dc:creator>
  <cp:lastModifiedBy>Luís Faísco</cp:lastModifiedBy>
  <cp:revision>340</cp:revision>
  <cp:lastPrinted>1601-01-01T00:00:00Z</cp:lastPrinted>
  <dcterms:created xsi:type="dcterms:W3CDTF">2008-03-17T13:45:30Z</dcterms:created>
  <dcterms:modified xsi:type="dcterms:W3CDTF">2019-05-08T08:54:24Z</dcterms:modified>
</cp:coreProperties>
</file>