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77" r:id="rId3"/>
    <p:sldId id="273" r:id="rId4"/>
    <p:sldId id="258" r:id="rId5"/>
    <p:sldId id="270" r:id="rId6"/>
    <p:sldId id="256" r:id="rId7"/>
    <p:sldId id="259" r:id="rId8"/>
    <p:sldId id="260" r:id="rId9"/>
    <p:sldId id="269" r:id="rId10"/>
    <p:sldId id="276" r:id="rId11"/>
    <p:sldId id="261" r:id="rId12"/>
    <p:sldId id="263" r:id="rId13"/>
    <p:sldId id="265" r:id="rId14"/>
    <p:sldId id="264" r:id="rId15"/>
    <p:sldId id="266" r:id="rId16"/>
    <p:sldId id="262" r:id="rId17"/>
    <p:sldId id="275" r:id="rId18"/>
    <p:sldId id="278" r:id="rId19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A4A4"/>
    <a:srgbClr val="FFF6DB"/>
    <a:srgbClr val="008000"/>
    <a:srgbClr val="EEF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99" d="100"/>
          <a:sy n="99" d="100"/>
        </p:scale>
        <p:origin x="5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843A8-189E-41EA-8D2D-42E2A149E814}" type="datetimeFigureOut">
              <a:rPr lang="pt-PT" smtClean="0"/>
              <a:t>22.02.23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38FA1-1558-4348-9C83-72E2329EBFA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85887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27AC5-3304-7B88-0047-B65012781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39633-B0F5-DFC1-CA1F-33AF55AEBE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2D685-9CE1-80A3-1203-81EBDEF22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878E-F1AC-4926-B248-CE1157A45C04}" type="datetimeFigureOut">
              <a:rPr lang="pt-PT" smtClean="0"/>
              <a:t>22.02.23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ED29A-8E3F-7570-5457-6A497EA08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FB97B-93AD-EC7D-C4D2-588EADDEF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6387-6C6C-4838-9AA6-2539FD98E50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04383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008AC-6535-60D3-629C-C48A1A81F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F727D-06AD-C268-7B8A-B1EAD477B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FF336-092B-2324-7B2E-31D83A774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878E-F1AC-4926-B248-CE1157A45C04}" type="datetimeFigureOut">
              <a:rPr lang="pt-PT" smtClean="0"/>
              <a:t>22.02.23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08147-E0FD-C955-5F33-424961438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923BB-4D27-93E0-F0FC-7EB6EE843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6387-6C6C-4838-9AA6-2539FD98E50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3078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AD8155-D811-04AE-B503-665EB2AB6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A4EBF-63E5-57A7-4648-D0A7CC2C9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75139-F03A-3F79-42B5-0B45A00CF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878E-F1AC-4926-B248-CE1157A45C04}" type="datetimeFigureOut">
              <a:rPr lang="pt-PT" smtClean="0"/>
              <a:t>22.02.23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51083-3DC9-3AE1-F4DF-8B633742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F5351-8D14-D5BA-8598-25BB19AA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6387-6C6C-4838-9AA6-2539FD98E50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86441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9B38-EEDF-1C23-74DD-4FFD727EF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A9B9A-AF0E-79AB-90F4-56FF859CA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55045-5ECB-32CC-7408-68282468E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878E-F1AC-4926-B248-CE1157A45C04}" type="datetimeFigureOut">
              <a:rPr lang="pt-PT" smtClean="0"/>
              <a:t>22.02.23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6B27E-50AB-1CAB-30A4-0E91962F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1B831-8A9D-E2D8-98BD-D2E12AD6A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6387-6C6C-4838-9AA6-2539FD98E50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4515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05387-6CB1-9D90-73D0-5D7D60FBF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26E64-6955-88BE-BF1D-357336D6E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94DAE-B0F9-83BB-975F-298BED98F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878E-F1AC-4926-B248-CE1157A45C04}" type="datetimeFigureOut">
              <a:rPr lang="pt-PT" smtClean="0"/>
              <a:t>22.02.23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E38A0-51D4-243D-B0D1-3585FAC0F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7F457-9365-2D76-BFA1-3E7842ECD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6387-6C6C-4838-9AA6-2539FD98E50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90653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438EA-9BE2-1557-6B57-0D8263157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F4A2B-0B09-1FCD-B00D-F1CF1F150B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68D1AD-6F99-1A16-C0FC-413404950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26640-7355-A3B2-17D1-39BBCAAC8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878E-F1AC-4926-B248-CE1157A45C04}" type="datetimeFigureOut">
              <a:rPr lang="pt-PT" smtClean="0"/>
              <a:t>22.02.23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98EDD-9137-AC7D-05E5-7607B134C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5432D-7B28-DE83-F1BF-341570130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6387-6C6C-4838-9AA6-2539FD98E50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77241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8B492-5ACD-66B0-F378-26525FB32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7BFA2-5F59-9549-C474-1402BA9EB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E8BC3-BD34-66BE-4D35-DABDFF35D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C044A0-5172-CE0E-A4DF-C0B583835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3860FB-6B5A-6B5B-75EC-09CAB9DD91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82DC3-5593-8181-E0C1-45B0D321D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878E-F1AC-4926-B248-CE1157A45C04}" type="datetimeFigureOut">
              <a:rPr lang="pt-PT" smtClean="0"/>
              <a:t>22.02.23</a:t>
            </a:fld>
            <a:endParaRPr lang="pt-P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8D5FC4-DD22-104F-3F9B-32DD09ED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237916-8524-8D24-1285-A571EF197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6387-6C6C-4838-9AA6-2539FD98E50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41885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B312A-9862-FB02-D80C-8F7279E58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8A695-E4B1-F55B-709F-1CC8FE831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878E-F1AC-4926-B248-CE1157A45C04}" type="datetimeFigureOut">
              <a:rPr lang="pt-PT" smtClean="0"/>
              <a:t>22.02.23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60D042-7C2D-9CEB-3ABA-D5D68FC17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523AA5-870F-B7C3-9AF7-E746B71E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6387-6C6C-4838-9AA6-2539FD98E50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98745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84104D-16E5-6EE8-76A8-EF07094EB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878E-F1AC-4926-B248-CE1157A45C04}" type="datetimeFigureOut">
              <a:rPr lang="pt-PT" smtClean="0"/>
              <a:t>22.02.23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01065B-E69E-11D9-AC25-83597CD3A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52688-9555-2E5A-18B3-FD7512EC6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6387-6C6C-4838-9AA6-2539FD98E50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4494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406AF-134C-6D8E-179F-00DF70793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C37C9-2053-978C-8E9C-918790B05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C0664-6DD5-50A5-4A47-07949501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F0537-6EE5-9D5A-5B75-BB893AD83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878E-F1AC-4926-B248-CE1157A45C04}" type="datetimeFigureOut">
              <a:rPr lang="pt-PT" smtClean="0"/>
              <a:t>22.02.23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BBC8E4-9208-2F7D-1EF7-C986BFBB1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B2DEE8-01E3-443F-7A4E-F421B276B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6387-6C6C-4838-9AA6-2539FD98E50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87934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C0AEC-BD23-814E-E7AD-DB249267B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8B8B20-CB9A-9EAF-530C-F56DF12FDC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A10990-25F2-265A-3C85-A56E91C24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F10734-5604-D91F-0FC6-092C7191C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878E-F1AC-4926-B248-CE1157A45C04}" type="datetimeFigureOut">
              <a:rPr lang="pt-PT" smtClean="0"/>
              <a:t>22.02.23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1B64A-890D-374B-4C09-9A780751D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462DC-7D37-E010-BEE4-7DC4D9AA3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B6387-6C6C-4838-9AA6-2539FD98E50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43204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B97D3F-3D3C-0514-41C5-2F79DB544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B08AF-6586-EEEC-BC87-9B2468610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0578F-3B92-7F5D-CF4D-46FF1B6C5D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E878E-F1AC-4926-B248-CE1157A45C04}" type="datetimeFigureOut">
              <a:rPr lang="pt-PT" smtClean="0"/>
              <a:t>22.02.23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2E26D-C56B-6B36-CD85-8C12E0D36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5B9BF-A431-5BD5-6319-EBF179BA3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B6387-6C6C-4838-9AA6-2539FD98E50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7668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rtp.pt/play/p1019/e119224/comecar-de-novo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570A3A1B-C17B-F773-8B60-3BD12302C8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471" y="-765000"/>
            <a:ext cx="13136942" cy="838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100B4B-6680-C244-CAA2-5F5AFD5DEE93}"/>
              </a:ext>
            </a:extLst>
          </p:cNvPr>
          <p:cNvSpPr txBox="1"/>
          <p:nvPr/>
        </p:nvSpPr>
        <p:spPr>
          <a:xfrm>
            <a:off x="3882326" y="3442503"/>
            <a:ext cx="59590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400" b="1" dirty="0"/>
              <a:t>O Último Dia do Império </a:t>
            </a:r>
            <a:r>
              <a:rPr lang="pt-PT" sz="3600" b="1" dirty="0"/>
              <a:t>e Outras Narrativas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5F471F-D0B9-CCF9-75B5-8A9B7E2CBA17}"/>
              </a:ext>
            </a:extLst>
          </p:cNvPr>
          <p:cNvSpPr txBox="1"/>
          <p:nvPr/>
        </p:nvSpPr>
        <p:spPr>
          <a:xfrm>
            <a:off x="8376833" y="5253925"/>
            <a:ext cx="3130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i="1" dirty="0"/>
              <a:t>Carlos M. Duarte</a:t>
            </a:r>
          </a:p>
        </p:txBody>
      </p:sp>
    </p:spTree>
    <p:extLst>
      <p:ext uri="{BB962C8B-B14F-4D97-AF65-F5344CB8AC3E}">
        <p14:creationId xmlns:p14="http://schemas.microsoft.com/office/powerpoint/2010/main" val="2946834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0413BB2B-C00E-B6C0-C3D7-D467A3F4B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F45D1FB-52D0-3660-6FE0-699A39C66A9D}"/>
              </a:ext>
            </a:extLst>
          </p:cNvPr>
          <p:cNvGrpSpPr/>
          <p:nvPr/>
        </p:nvGrpSpPr>
        <p:grpSpPr>
          <a:xfrm>
            <a:off x="4193592" y="867906"/>
            <a:ext cx="5004653" cy="5538892"/>
            <a:chOff x="4170344" y="867906"/>
            <a:chExt cx="5004653" cy="553889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0210BD8-56E6-40FC-8D56-A88353E2D587}"/>
                </a:ext>
              </a:extLst>
            </p:cNvPr>
            <p:cNvGrpSpPr/>
            <p:nvPr/>
          </p:nvGrpSpPr>
          <p:grpSpPr>
            <a:xfrm>
              <a:off x="7369444" y="867906"/>
              <a:ext cx="1805553" cy="5315917"/>
              <a:chOff x="7346197" y="867906"/>
              <a:chExt cx="1805553" cy="5315917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020A9EA7-33EA-C395-3752-94E1218CA7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82007" y="867906"/>
                <a:ext cx="0" cy="3184901"/>
              </a:xfrm>
              <a:prstGeom prst="line">
                <a:avLst/>
              </a:prstGeom>
              <a:ln w="508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C1CD01F-683C-DBD4-1B80-791E732B26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750" y="3897825"/>
                <a:ext cx="0" cy="2262752"/>
              </a:xfrm>
              <a:prstGeom prst="line">
                <a:avLst/>
              </a:prstGeom>
              <a:ln w="508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" name="Straight Connector 1">
                <a:extLst>
                  <a:ext uri="{FF2B5EF4-FFF2-40B4-BE49-F238E27FC236}">
                    <a16:creationId xmlns:a16="http://schemas.microsoft.com/office/drawing/2014/main" id="{B5B2CD93-766E-EA97-CE39-CEFC5A610B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6197" y="891153"/>
                <a:ext cx="0" cy="5292670"/>
              </a:xfrm>
              <a:prstGeom prst="line">
                <a:avLst/>
              </a:prstGeom>
              <a:ln w="508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A97A38D0-1B06-AD4B-7142-3D9CD8277E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6197" y="891153"/>
                <a:ext cx="1735810" cy="0"/>
              </a:xfrm>
              <a:prstGeom prst="line">
                <a:avLst/>
              </a:prstGeom>
              <a:ln w="508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F70066-5F01-050F-F217-CF493FA01C22}"/>
                </a:ext>
              </a:extLst>
            </p:cNvPr>
            <p:cNvSpPr txBox="1"/>
            <p:nvPr/>
          </p:nvSpPr>
          <p:spPr>
            <a:xfrm>
              <a:off x="4170344" y="5914355"/>
              <a:ext cx="270445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600" b="1" i="1" dirty="0"/>
                <a:t>O Amigo nº 1259.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701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AF27F21-BFC8-B5DE-39EE-899A8CC73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8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C4C448D-333E-7658-E29E-2B8153D89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54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A4F76A-23A4-43F9-9415-B42262136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62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BE9C816-3C17-CC51-0C2B-752DBF23A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99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79F3575E-6AAA-F3DB-7DAA-B1247A604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18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4188678A-3247-C5CC-9324-E402874153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471" y="-349330"/>
            <a:ext cx="13136942" cy="838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FB3686-6C1B-FD8D-9217-C379C64AEBFE}"/>
              </a:ext>
            </a:extLst>
          </p:cNvPr>
          <p:cNvSpPr txBox="1"/>
          <p:nvPr/>
        </p:nvSpPr>
        <p:spPr>
          <a:xfrm>
            <a:off x="5523417" y="382807"/>
            <a:ext cx="5073758" cy="5327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400" b="1" dirty="0">
                <a:solidFill>
                  <a:srgbClr val="2021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pt-PT" sz="2400" b="1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…]</a:t>
            </a:r>
            <a:r>
              <a:rPr lang="pt-PT" sz="2400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3800"/>
              </a:lnSpc>
              <a:spcAft>
                <a:spcPts val="800"/>
              </a:spcAft>
            </a:pPr>
            <a:r>
              <a:rPr lang="pt-PT" sz="2800" b="1" i="1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Perguntei ao vento</a:t>
            </a:r>
            <a:br>
              <a:rPr lang="pt-PT" sz="2800" b="1" i="1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PT" sz="2800" b="1" i="1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Onde foi encontrar</a:t>
            </a:r>
            <a:br>
              <a:rPr lang="pt-PT" sz="2800" b="1" i="1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PT" sz="2800" b="1" i="1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Mago sopro encanto</a:t>
            </a:r>
            <a:br>
              <a:rPr lang="pt-PT" sz="2800" b="1" i="1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PT" sz="2800" b="1" i="1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Nau da vela em cruz</a:t>
            </a:r>
            <a:br>
              <a:rPr lang="pt-PT" sz="2800" b="1" i="1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PT" sz="2800" b="1" i="1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Foi nas ondas do mar</a:t>
            </a:r>
            <a:br>
              <a:rPr lang="pt-PT" sz="2800" b="1" i="1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PT" sz="2800" b="1" i="1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 mundo inteiro</a:t>
            </a:r>
            <a:br>
              <a:rPr lang="pt-PT" sz="2800" b="1" i="1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PT" sz="2800" b="1" i="1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Terras da perdição</a:t>
            </a:r>
            <a:br>
              <a:rPr lang="pt-PT" sz="2800" b="1" i="1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PT" sz="2800" b="1" i="1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Parco império mil almas</a:t>
            </a:r>
            <a:br>
              <a:rPr lang="pt-PT" sz="2800" b="1" i="1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PT" sz="2800" b="1" i="1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Por pau de canela e Mazagão. </a:t>
            </a:r>
          </a:p>
          <a:p>
            <a:pPr>
              <a:lnSpc>
                <a:spcPct val="107000"/>
              </a:lnSpc>
            </a:pPr>
            <a:r>
              <a:rPr lang="pt-PT" sz="2400" b="1" dirty="0">
                <a:solidFill>
                  <a:srgbClr val="2021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pt-PT" sz="2400" b="1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…]</a:t>
            </a:r>
            <a:r>
              <a:rPr lang="pt-PT" sz="2400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PT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0E7D14-EE0B-050C-DA21-9EA07C053D8E}"/>
              </a:ext>
            </a:extLst>
          </p:cNvPr>
          <p:cNvSpPr txBox="1"/>
          <p:nvPr/>
        </p:nvSpPr>
        <p:spPr>
          <a:xfrm>
            <a:off x="497881" y="6101436"/>
            <a:ext cx="8886341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800" b="1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pt-PT" sz="1800" b="1" i="1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Queda do Império</a:t>
            </a:r>
            <a:r>
              <a:rPr lang="pt-PT" sz="1800" b="1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Canção de Vitorino Salomé, Álbum Flor de </a:t>
            </a:r>
            <a:r>
              <a:rPr lang="pt-PT" sz="1800" b="1" dirty="0" err="1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</a:t>
            </a:r>
            <a:r>
              <a:rPr lang="pt-PT" sz="1800" b="1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Mar, 1983.</a:t>
            </a:r>
            <a:endParaRPr lang="pt-PT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593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6E44EA8-1762-680E-6027-36EEB5729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635" y="639000"/>
            <a:ext cx="4397636" cy="5580000"/>
          </a:xfrm>
          <a:prstGeom prst="rect">
            <a:avLst/>
          </a:prstGeom>
          <a:ln w="127000">
            <a:solidFill>
              <a:schemeClr val="accent2">
                <a:alpha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36254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5C72C7-AAE0-04AA-E1EA-F7DF82056B5A}"/>
              </a:ext>
            </a:extLst>
          </p:cNvPr>
          <p:cNvSpPr txBox="1"/>
          <p:nvPr/>
        </p:nvSpPr>
        <p:spPr>
          <a:xfrm>
            <a:off x="565729" y="4991669"/>
            <a:ext cx="6648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i="1" dirty="0"/>
              <a:t>Muito obrigado pela vossa presença.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6E44EA8-1762-680E-6027-36EEB5729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635" y="639000"/>
            <a:ext cx="4397636" cy="5580000"/>
          </a:xfrm>
          <a:prstGeom prst="rect">
            <a:avLst/>
          </a:prstGeom>
          <a:ln w="127000">
            <a:solidFill>
              <a:schemeClr val="accent2">
                <a:alpha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83430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FEA44FC-0E61-7D15-2A5C-654380020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08" y="547145"/>
            <a:ext cx="41830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pt-PT" sz="3000" b="1" dirty="0">
                <a:latin typeface="Calibri" panose="020F0502020204030204" pitchFamily="34" charset="0"/>
              </a:rPr>
              <a:t>Os meus agradecimentos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D35B5-2F08-8359-6A40-A732AADF0D63}"/>
              </a:ext>
            </a:extLst>
          </p:cNvPr>
          <p:cNvSpPr txBox="1"/>
          <p:nvPr/>
        </p:nvSpPr>
        <p:spPr>
          <a:xfrm>
            <a:off x="475281" y="1816835"/>
            <a:ext cx="11161011" cy="345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  <a:spcAft>
                <a:spcPts val="800"/>
              </a:spcAft>
              <a:defRPr/>
            </a:pPr>
            <a:r>
              <a:rPr lang="pt-PT" sz="2400" dirty="0">
                <a:latin typeface="Calibri" panose="020F0502020204030204" pitchFamily="34" charset="0"/>
                <a:cs typeface="Calibri" panose="020F0502020204030204" pitchFamily="34" charset="0"/>
              </a:rPr>
              <a:t>- UCCLA: </a:t>
            </a:r>
          </a:p>
          <a:p>
            <a:pPr marL="800100" lvl="1" indent="-342900">
              <a:lnSpc>
                <a:spcPts val="32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pt-PT" sz="2400" dirty="0">
                <a:latin typeface="Calibri" panose="020F0502020204030204" pitchFamily="34" charset="0"/>
                <a:cs typeface="Calibri" panose="020F0502020204030204" pitchFamily="34" charset="0"/>
              </a:rPr>
              <a:t>Ao Secretário-Geral, Vítor Ramalho, pelo seu apoio e presença nesta sessão;</a:t>
            </a:r>
          </a:p>
          <a:p>
            <a:pPr marL="800100" lvl="1" indent="-342900">
              <a:lnSpc>
                <a:spcPts val="32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pt-PT" sz="2400" dirty="0">
                <a:latin typeface="Calibri" panose="020F0502020204030204" pitchFamily="34" charset="0"/>
                <a:cs typeface="Calibri" panose="020F0502020204030204" pitchFamily="34" charset="0"/>
              </a:rPr>
              <a:t>À Anabela Carvalho, Raquel Carvalho e Carmen Frade pela vossa ajuda e simpatia;</a:t>
            </a:r>
          </a:p>
          <a:p>
            <a:pPr marL="342900" indent="-342900" eaLnBrk="1" hangingPunct="1">
              <a:lnSpc>
                <a:spcPts val="3200"/>
              </a:lnSpc>
              <a:spcAft>
                <a:spcPts val="800"/>
              </a:spcAft>
              <a:buFontTx/>
              <a:buChar char="-"/>
              <a:defRPr/>
            </a:pPr>
            <a:r>
              <a:rPr lang="pt-PT" sz="2400" dirty="0">
                <a:latin typeface="Calibri" panose="020F0502020204030204" pitchFamily="34" charset="0"/>
                <a:cs typeface="Calibri" panose="020F0502020204030204" pitchFamily="34" charset="0"/>
              </a:rPr>
              <a:t>Âncora </a:t>
            </a:r>
            <a:r>
              <a:rPr lang="pt-P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Editora*</a:t>
            </a:r>
            <a:r>
              <a:rPr lang="pt-PT" sz="2400" dirty="0">
                <a:latin typeface="Calibri" panose="020F0502020204030204" pitchFamily="34" charset="0"/>
                <a:cs typeface="Calibri" panose="020F0502020204030204" pitchFamily="34" charset="0"/>
              </a:rPr>
              <a:t>: Baptista Lopes, Ana, Erica e Sofia;</a:t>
            </a:r>
          </a:p>
          <a:p>
            <a:pPr marL="342900" indent="-342900" eaLnBrk="1" hangingPunct="1">
              <a:lnSpc>
                <a:spcPts val="3200"/>
              </a:lnSpc>
              <a:spcAft>
                <a:spcPts val="800"/>
              </a:spcAft>
              <a:buFontTx/>
              <a:buChar char="-"/>
              <a:defRPr/>
            </a:pPr>
            <a:r>
              <a:rPr lang="pt-PT" sz="2400" dirty="0">
                <a:latin typeface="Calibri" panose="020F0502020204030204" pitchFamily="34" charset="0"/>
                <a:cs typeface="Calibri" panose="020F0502020204030204" pitchFamily="34" charset="0"/>
              </a:rPr>
              <a:t>Miguel Anacoreta Correia, pelo entusiasmo com que se disponibilizou e envolveu na apresentação do meu livro;	</a:t>
            </a:r>
          </a:p>
          <a:p>
            <a:pPr marL="342900" indent="-342900" eaLnBrk="1" hangingPunct="1">
              <a:lnSpc>
                <a:spcPts val="3200"/>
              </a:lnSpc>
              <a:spcAft>
                <a:spcPts val="800"/>
              </a:spcAft>
              <a:buFontTx/>
              <a:buChar char="-"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 a todos os que participam nesta apresentação.</a:t>
            </a:r>
            <a:endParaRPr lang="pt-PT" dirty="0">
              <a:latin typeface="Arial" charset="0"/>
              <a:cs typeface="Arial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A271AE-EDCD-DA82-4F97-7637C273AF84}"/>
              </a:ext>
            </a:extLst>
          </p:cNvPr>
          <p:cNvGrpSpPr>
            <a:grpSpLocks noChangeAspect="1"/>
          </p:cNvGrpSpPr>
          <p:nvPr/>
        </p:nvGrpSpPr>
        <p:grpSpPr>
          <a:xfrm>
            <a:off x="8531862" y="721894"/>
            <a:ext cx="3104430" cy="900000"/>
            <a:chOff x="7851703" y="5246803"/>
            <a:chExt cx="3725315" cy="1080000"/>
          </a:xfrm>
        </p:grpSpPr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DA05D350-E028-6F47-AAFD-2247F6AAB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9356" y="5390803"/>
              <a:ext cx="1877662" cy="792000"/>
            </a:xfrm>
            <a:prstGeom prst="rect">
              <a:avLst/>
            </a:prstGeom>
          </p:spPr>
        </p:pic>
        <p:pic>
          <p:nvPicPr>
            <p:cNvPr id="2" name="Picture 1" descr="Diagram, logo&#10;&#10;Description automatically generated">
              <a:extLst>
                <a:ext uri="{FF2B5EF4-FFF2-40B4-BE49-F238E27FC236}">
                  <a16:creationId xmlns:a16="http://schemas.microsoft.com/office/drawing/2014/main" id="{0B6EBF31-4F13-C1DD-1CD4-70863390D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703" y="5246803"/>
              <a:ext cx="1758641" cy="1080000"/>
            </a:xfrm>
            <a:prstGeom prst="rect">
              <a:avLst/>
            </a:prstGeom>
            <a:solidFill>
              <a:srgbClr val="EEF5FB"/>
            </a:solidFill>
            <a:ln w="12700">
              <a:solidFill>
                <a:schemeClr val="accent1"/>
              </a:solidFill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B616D6A-458C-51E2-495A-E7ABB79BECEE}"/>
              </a:ext>
            </a:extLst>
          </p:cNvPr>
          <p:cNvSpPr txBox="1"/>
          <p:nvPr/>
        </p:nvSpPr>
        <p:spPr>
          <a:xfrm>
            <a:off x="449532" y="5791697"/>
            <a:ext cx="11406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i="1" dirty="0"/>
              <a:t>* Representada por Isaías Teles, Superintendente e Presidente do Núcleo de Oeiras da Liga dos Combatentes.</a:t>
            </a:r>
          </a:p>
        </p:txBody>
      </p:sp>
    </p:spTree>
    <p:extLst>
      <p:ext uri="{BB962C8B-B14F-4D97-AF65-F5344CB8AC3E}">
        <p14:creationId xmlns:p14="http://schemas.microsoft.com/office/powerpoint/2010/main" val="150406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2430104D-534D-CD0D-6315-49066B6A8CBD}"/>
              </a:ext>
            </a:extLst>
          </p:cNvPr>
          <p:cNvGrpSpPr/>
          <p:nvPr/>
        </p:nvGrpSpPr>
        <p:grpSpPr>
          <a:xfrm>
            <a:off x="0" y="295229"/>
            <a:ext cx="12192000" cy="6560389"/>
            <a:chOff x="0" y="101504"/>
            <a:chExt cx="12192000" cy="656038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CE20B2-367A-8D64-E2AD-A02BE8D67BFD}"/>
                </a:ext>
              </a:extLst>
            </p:cNvPr>
            <p:cNvSpPr txBox="1"/>
            <p:nvPr/>
          </p:nvSpPr>
          <p:spPr>
            <a:xfrm>
              <a:off x="312985" y="101504"/>
              <a:ext cx="112565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PT" sz="3600" b="1" i="1" dirty="0"/>
                <a:t>Localização da UCCLA: numa Lisboa cheia de História!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A0E1D8B-5BA6-406D-8701-E4EE0D15EAEE}"/>
                </a:ext>
              </a:extLst>
            </p:cNvPr>
            <p:cNvGrpSpPr/>
            <p:nvPr/>
          </p:nvGrpSpPr>
          <p:grpSpPr>
            <a:xfrm>
              <a:off x="0" y="995731"/>
              <a:ext cx="12192000" cy="5666162"/>
              <a:chOff x="0" y="995731"/>
              <a:chExt cx="12192000" cy="5666162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4ABC710-CEFC-ED31-A146-76E80B4FE743}"/>
                  </a:ext>
                </a:extLst>
              </p:cNvPr>
              <p:cNvGrpSpPr/>
              <p:nvPr/>
            </p:nvGrpSpPr>
            <p:grpSpPr>
              <a:xfrm>
                <a:off x="0" y="995731"/>
                <a:ext cx="12192000" cy="5666162"/>
                <a:chOff x="30026" y="451896"/>
                <a:chExt cx="12192000" cy="5666162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7EE442A9-A0F6-F342-BA8F-89B4F858671C}"/>
                    </a:ext>
                  </a:extLst>
                </p:cNvPr>
                <p:cNvGrpSpPr/>
                <p:nvPr/>
              </p:nvGrpSpPr>
              <p:grpSpPr>
                <a:xfrm>
                  <a:off x="30026" y="451896"/>
                  <a:ext cx="12192000" cy="5666162"/>
                  <a:chOff x="30026" y="451896"/>
                  <a:chExt cx="12192000" cy="5666162"/>
                </a:xfrm>
              </p:grpSpPr>
              <p:sp>
                <p:nvSpPr>
                  <p:cNvPr id="21" name="Callout: Line 20">
                    <a:extLst>
                      <a:ext uri="{FF2B5EF4-FFF2-40B4-BE49-F238E27FC236}">
                        <a16:creationId xmlns:a16="http://schemas.microsoft.com/office/drawing/2014/main" id="{F4F7E8F7-533F-A6C0-91D8-662407A15DBC}"/>
                      </a:ext>
                    </a:extLst>
                  </p:cNvPr>
                  <p:cNvSpPr/>
                  <p:nvPr/>
                </p:nvSpPr>
                <p:spPr>
                  <a:xfrm>
                    <a:off x="4751891" y="967581"/>
                    <a:ext cx="1722252" cy="433583"/>
                  </a:xfrm>
                  <a:prstGeom prst="borderCallout1">
                    <a:avLst>
                      <a:gd name="adj1" fmla="val 102750"/>
                      <a:gd name="adj2" fmla="val 44760"/>
                      <a:gd name="adj3" fmla="val 661661"/>
                      <a:gd name="adj4" fmla="val -11315"/>
                    </a:avLst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</a:gradFill>
                  <a:ln w="381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pic>
                <p:nvPicPr>
                  <p:cNvPr id="5" name="Picture 4" descr="A city next to a body of water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DB5FA97F-981A-727B-49C4-7451DF1A385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alphaModFix amt="5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026" y="2327327"/>
                    <a:ext cx="12192000" cy="3790731"/>
                  </a:xfrm>
                  <a:prstGeom prst="rect">
                    <a:avLst/>
                  </a:prstGeom>
                  <a:ln>
                    <a:solidFill>
                      <a:schemeClr val="accent1"/>
                    </a:solidFill>
                  </a:ln>
                </p:spPr>
              </p:pic>
              <p:sp>
                <p:nvSpPr>
                  <p:cNvPr id="7" name="Callout: Line 6">
                    <a:extLst>
                      <a:ext uri="{FF2B5EF4-FFF2-40B4-BE49-F238E27FC236}">
                        <a16:creationId xmlns:a16="http://schemas.microsoft.com/office/drawing/2014/main" id="{2AFC7E8E-3F2C-4039-6E3A-802D739BF086}"/>
                      </a:ext>
                    </a:extLst>
                  </p:cNvPr>
                  <p:cNvSpPr/>
                  <p:nvPr/>
                </p:nvSpPr>
                <p:spPr>
                  <a:xfrm>
                    <a:off x="5264901" y="4893617"/>
                    <a:ext cx="1722252" cy="646330"/>
                  </a:xfrm>
                  <a:prstGeom prst="borderCallout1">
                    <a:avLst>
                      <a:gd name="adj1" fmla="val 54719"/>
                      <a:gd name="adj2" fmla="val 216"/>
                      <a:gd name="adj3" fmla="val 3186"/>
                      <a:gd name="adj4" fmla="val -32912"/>
                    </a:avLst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</a:gradFill>
                  <a:ln w="381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9" name="Callout: Line 8">
                    <a:extLst>
                      <a:ext uri="{FF2B5EF4-FFF2-40B4-BE49-F238E27FC236}">
                        <a16:creationId xmlns:a16="http://schemas.microsoft.com/office/drawing/2014/main" id="{755CB6D6-25B9-961D-DEAA-E3B2270CCB8E}"/>
                      </a:ext>
                    </a:extLst>
                  </p:cNvPr>
                  <p:cNvSpPr/>
                  <p:nvPr/>
                </p:nvSpPr>
                <p:spPr>
                  <a:xfrm>
                    <a:off x="9623477" y="4161389"/>
                    <a:ext cx="2084522" cy="442052"/>
                  </a:xfrm>
                  <a:prstGeom prst="borderCallout1">
                    <a:avLst>
                      <a:gd name="adj1" fmla="val -133"/>
                      <a:gd name="adj2" fmla="val 45571"/>
                      <a:gd name="adj3" fmla="val -218026"/>
                      <a:gd name="adj4" fmla="val 11640"/>
                    </a:avLst>
                  </a:prstGeom>
                  <a:noFill/>
                  <a:ln w="381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10" name="Callout: Line 9">
                    <a:extLst>
                      <a:ext uri="{FF2B5EF4-FFF2-40B4-BE49-F238E27FC236}">
                        <a16:creationId xmlns:a16="http://schemas.microsoft.com/office/drawing/2014/main" id="{65ACC032-3C31-F8E0-6995-2DBEE4B9D6BF}"/>
                      </a:ext>
                    </a:extLst>
                  </p:cNvPr>
                  <p:cNvSpPr/>
                  <p:nvPr/>
                </p:nvSpPr>
                <p:spPr>
                  <a:xfrm>
                    <a:off x="2512661" y="5539948"/>
                    <a:ext cx="1644757" cy="390608"/>
                  </a:xfrm>
                  <a:prstGeom prst="borderCallout1">
                    <a:avLst>
                      <a:gd name="adj1" fmla="val 56021"/>
                      <a:gd name="adj2" fmla="val -189"/>
                      <a:gd name="adj3" fmla="val 74554"/>
                      <a:gd name="adj4" fmla="val -84708"/>
                    </a:avLst>
                  </a:prstGeom>
                  <a:noFill/>
                  <a:ln w="381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04BF3538-76AC-35FB-478D-0BF72370F310}"/>
                      </a:ext>
                    </a:extLst>
                  </p:cNvPr>
                  <p:cNvSpPr txBox="1"/>
                  <p:nvPr/>
                </p:nvSpPr>
                <p:spPr>
                  <a:xfrm>
                    <a:off x="9664161" y="4192393"/>
                    <a:ext cx="2020590" cy="369332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</a:gra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PT" dirty="0"/>
                      <a:t>Cordoaria Nacional</a:t>
                    </a:r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94F712A3-5F54-6DB8-FEA8-33AA50D3616E}"/>
                      </a:ext>
                    </a:extLst>
                  </p:cNvPr>
                  <p:cNvSpPr txBox="1"/>
                  <p:nvPr/>
                </p:nvSpPr>
                <p:spPr>
                  <a:xfrm>
                    <a:off x="5277553" y="4893616"/>
                    <a:ext cx="1710853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pt-PT" dirty="0"/>
                      <a:t>Padrão dos </a:t>
                    </a:r>
                  </a:p>
                  <a:p>
                    <a:pPr algn="ctr"/>
                    <a:r>
                      <a:rPr lang="pt-PT" dirty="0"/>
                      <a:t>Descobrimentos</a:t>
                    </a:r>
                  </a:p>
                </p:txBody>
              </p: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14F246EB-C65C-02FE-52A8-772CEDB1EAB1}"/>
                      </a:ext>
                    </a:extLst>
                  </p:cNvPr>
                  <p:cNvSpPr txBox="1"/>
                  <p:nvPr/>
                </p:nvSpPr>
                <p:spPr>
                  <a:xfrm>
                    <a:off x="2540751" y="5561223"/>
                    <a:ext cx="1616667" cy="369332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</a:gra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PT" dirty="0"/>
                      <a:t>Torre de Belém</a:t>
                    </a:r>
                  </a:p>
                </p:txBody>
              </p:sp>
              <p:sp>
                <p:nvSpPr>
                  <p:cNvPr id="6" name="Callout: Line 5">
                    <a:extLst>
                      <a:ext uri="{FF2B5EF4-FFF2-40B4-BE49-F238E27FC236}">
                        <a16:creationId xmlns:a16="http://schemas.microsoft.com/office/drawing/2014/main" id="{9D440F7E-F38C-38EF-322F-A5BC6B1CDDD1}"/>
                      </a:ext>
                    </a:extLst>
                  </p:cNvPr>
                  <p:cNvSpPr/>
                  <p:nvPr/>
                </p:nvSpPr>
                <p:spPr>
                  <a:xfrm>
                    <a:off x="9634941" y="807669"/>
                    <a:ext cx="1964751" cy="1236762"/>
                  </a:xfrm>
                  <a:prstGeom prst="borderCallout1">
                    <a:avLst>
                      <a:gd name="adj1" fmla="val 99577"/>
                      <a:gd name="adj2" fmla="val 47279"/>
                      <a:gd name="adj3" fmla="val 219753"/>
                      <a:gd name="adj4" fmla="val -59000"/>
                    </a:avLst>
                  </a:prstGeom>
                  <a:gradFill>
                    <a:gsLst>
                      <a:gs pos="0">
                        <a:srgbClr val="00B050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</a:gradFill>
                  <a:ln w="6350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pic>
                <p:nvPicPr>
                  <p:cNvPr id="2" name="Picture 1" descr="Diagram, logo&#10;&#10;Description automatically generated">
                    <a:extLst>
                      <a:ext uri="{FF2B5EF4-FFF2-40B4-BE49-F238E27FC236}">
                        <a16:creationId xmlns:a16="http://schemas.microsoft.com/office/drawing/2014/main" id="{0B6EBF31-4F13-C1DD-1CD4-70863390DEC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alphaModFix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731035" y="892267"/>
                    <a:ext cx="1758634" cy="1080000"/>
                  </a:xfrm>
                  <a:prstGeom prst="rect">
                    <a:avLst/>
                  </a:prstGeom>
                  <a:solidFill>
                    <a:srgbClr val="EEF5FB"/>
                  </a:solidFill>
                  <a:ln w="12700">
                    <a:solidFill>
                      <a:schemeClr val="accent1"/>
                    </a:solidFill>
                  </a:ln>
                </p:spPr>
              </p:pic>
              <p:sp>
                <p:nvSpPr>
                  <p:cNvPr id="3" name="TextBox 2">
                    <a:extLst>
                      <a:ext uri="{FF2B5EF4-FFF2-40B4-BE49-F238E27FC236}">
                        <a16:creationId xmlns:a16="http://schemas.microsoft.com/office/drawing/2014/main" id="{427F4A41-9DC3-5BAB-C737-856B95735D9D}"/>
                      </a:ext>
                    </a:extLst>
                  </p:cNvPr>
                  <p:cNvSpPr txBox="1"/>
                  <p:nvPr/>
                </p:nvSpPr>
                <p:spPr>
                  <a:xfrm>
                    <a:off x="7281078" y="1372224"/>
                    <a:ext cx="1447155" cy="646331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</a:gra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PT" dirty="0"/>
                      <a:t>Mosteiro dos</a:t>
                    </a:r>
                  </a:p>
                  <a:p>
                    <a:pPr algn="ctr"/>
                    <a:r>
                      <a:rPr lang="pt-PT" dirty="0"/>
                      <a:t>Jerónimos</a:t>
                    </a:r>
                  </a:p>
                </p:txBody>
              </p:sp>
              <p:sp>
                <p:nvSpPr>
                  <p:cNvPr id="14" name="Callout: Line 13">
                    <a:extLst>
                      <a:ext uri="{FF2B5EF4-FFF2-40B4-BE49-F238E27FC236}">
                        <a16:creationId xmlns:a16="http://schemas.microsoft.com/office/drawing/2014/main" id="{846B350F-B9A9-54EC-8FDD-32791E5E6162}"/>
                      </a:ext>
                    </a:extLst>
                  </p:cNvPr>
                  <p:cNvSpPr/>
                  <p:nvPr/>
                </p:nvSpPr>
                <p:spPr>
                  <a:xfrm>
                    <a:off x="7289765" y="1372224"/>
                    <a:ext cx="1447155" cy="635558"/>
                  </a:xfrm>
                  <a:prstGeom prst="borderCallout1">
                    <a:avLst>
                      <a:gd name="adj1" fmla="val 73516"/>
                      <a:gd name="adj2" fmla="val -836"/>
                      <a:gd name="adj3" fmla="val 259761"/>
                      <a:gd name="adj4" fmla="val -124738"/>
                    </a:avLst>
                  </a:prstGeom>
                  <a:noFill/>
                  <a:ln w="381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15" name="Callout: Line 14">
                    <a:extLst>
                      <a:ext uri="{FF2B5EF4-FFF2-40B4-BE49-F238E27FC236}">
                        <a16:creationId xmlns:a16="http://schemas.microsoft.com/office/drawing/2014/main" id="{8E84324D-488B-CF95-6A2B-3D56F216C167}"/>
                      </a:ext>
                    </a:extLst>
                  </p:cNvPr>
                  <p:cNvSpPr/>
                  <p:nvPr/>
                </p:nvSpPr>
                <p:spPr>
                  <a:xfrm>
                    <a:off x="3169994" y="1436206"/>
                    <a:ext cx="1098444" cy="646330"/>
                  </a:xfrm>
                  <a:prstGeom prst="borderCallout1">
                    <a:avLst>
                      <a:gd name="adj1" fmla="val 97881"/>
                      <a:gd name="adj2" fmla="val 45077"/>
                      <a:gd name="adj3" fmla="val 270553"/>
                      <a:gd name="adj4" fmla="val 80901"/>
                    </a:avLst>
                  </a:pr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 w="381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DECFCED1-35EA-8E02-5901-84B61F30E1E2}"/>
                      </a:ext>
                    </a:extLst>
                  </p:cNvPr>
                  <p:cNvSpPr txBox="1"/>
                  <p:nvPr/>
                </p:nvSpPr>
                <p:spPr>
                  <a:xfrm>
                    <a:off x="4723318" y="980119"/>
                    <a:ext cx="17793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pt-PT" dirty="0"/>
                      <a:t>Praça do Império</a:t>
                    </a:r>
                  </a:p>
                </p:txBody>
              </p: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A34D10EF-BDB0-0887-849A-71C4CA9AB9CB}"/>
                      </a:ext>
                    </a:extLst>
                  </p:cNvPr>
                  <p:cNvSpPr txBox="1"/>
                  <p:nvPr/>
                </p:nvSpPr>
                <p:spPr>
                  <a:xfrm rot="20836453">
                    <a:off x="7488071" y="4257261"/>
                    <a:ext cx="1741054" cy="369332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</a:gradFill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pt-PT" dirty="0"/>
                      <a:t>Avenida da Índia</a:t>
                    </a:r>
                  </a:p>
                </p:txBody>
              </p:sp>
              <p:sp>
                <p:nvSpPr>
                  <p:cNvPr id="25" name="Callout: Line 24">
                    <a:extLst>
                      <a:ext uri="{FF2B5EF4-FFF2-40B4-BE49-F238E27FC236}">
                        <a16:creationId xmlns:a16="http://schemas.microsoft.com/office/drawing/2014/main" id="{EF4BC4DC-83ED-2C2E-C98B-85DACECFBE4D}"/>
                      </a:ext>
                    </a:extLst>
                  </p:cNvPr>
                  <p:cNvSpPr/>
                  <p:nvPr/>
                </p:nvSpPr>
                <p:spPr>
                  <a:xfrm rot="20775595">
                    <a:off x="7496552" y="4219094"/>
                    <a:ext cx="1722252" cy="441390"/>
                  </a:xfrm>
                  <a:prstGeom prst="borderCallout1">
                    <a:avLst>
                      <a:gd name="adj1" fmla="val -224"/>
                      <a:gd name="adj2" fmla="val 45661"/>
                      <a:gd name="adj3" fmla="val -130844"/>
                      <a:gd name="adj4" fmla="val 25512"/>
                    </a:avLst>
                  </a:prstGeom>
                  <a:noFill/>
                  <a:ln w="381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8" name="Callout: Line 7">
                    <a:extLst>
                      <a:ext uri="{FF2B5EF4-FFF2-40B4-BE49-F238E27FC236}">
                        <a16:creationId xmlns:a16="http://schemas.microsoft.com/office/drawing/2014/main" id="{CF23FCED-CA76-14B1-9A29-8BDF5F697538}"/>
                      </a:ext>
                    </a:extLst>
                  </p:cNvPr>
                  <p:cNvSpPr/>
                  <p:nvPr/>
                </p:nvSpPr>
                <p:spPr>
                  <a:xfrm>
                    <a:off x="192698" y="451896"/>
                    <a:ext cx="2889363" cy="861774"/>
                  </a:xfrm>
                  <a:prstGeom prst="borderCallout1">
                    <a:avLst>
                      <a:gd name="adj1" fmla="val 97881"/>
                      <a:gd name="adj2" fmla="val 45077"/>
                      <a:gd name="adj3" fmla="val 493146"/>
                      <a:gd name="adj4" fmla="val 3555"/>
                    </a:avLst>
                  </a:pr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 w="381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</p:grp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D5A0A6C-6321-85E5-1057-46FFB5C8C8C7}"/>
                    </a:ext>
                  </a:extLst>
                </p:cNvPr>
                <p:cNvSpPr/>
                <p:nvPr/>
              </p:nvSpPr>
              <p:spPr>
                <a:xfrm>
                  <a:off x="8327261" y="4709123"/>
                  <a:ext cx="3667288" cy="1303253"/>
                </a:xfrm>
                <a:prstGeom prst="rect">
                  <a:avLst/>
                </a:prstGeom>
                <a:solidFill>
                  <a:srgbClr val="95A4A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44BB50-D7A4-F6DA-8990-33043DB02893}"/>
                  </a:ext>
                </a:extLst>
              </p:cNvPr>
              <p:cNvSpPr txBox="1"/>
              <p:nvPr/>
            </p:nvSpPr>
            <p:spPr>
              <a:xfrm>
                <a:off x="2979910" y="1969885"/>
                <a:ext cx="14471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dirty="0"/>
                  <a:t>Museu de </a:t>
                </a:r>
              </a:p>
              <a:p>
                <a:pPr algn="ctr"/>
                <a:r>
                  <a:rPr lang="pt-PT" dirty="0"/>
                  <a:t>Marinha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9D61B45-C88C-2CF8-B751-94E5D3D1B7E8}"/>
                  </a:ext>
                </a:extLst>
              </p:cNvPr>
              <p:cNvSpPr txBox="1"/>
              <p:nvPr/>
            </p:nvSpPr>
            <p:spPr>
              <a:xfrm>
                <a:off x="155372" y="1002781"/>
                <a:ext cx="2806395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dirty="0"/>
                  <a:t>Forte do Bom Sucesso</a:t>
                </a:r>
              </a:p>
              <a:p>
                <a:pPr algn="ctr"/>
                <a:r>
                  <a:rPr lang="pt-PT" sz="1600" dirty="0"/>
                  <a:t>(Monumento aos Combatentes do Ultramar)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5482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BE9836-12D6-2C76-CD80-F62B1D71FED4}"/>
              </a:ext>
            </a:extLst>
          </p:cNvPr>
          <p:cNvSpPr txBox="1"/>
          <p:nvPr/>
        </p:nvSpPr>
        <p:spPr>
          <a:xfrm>
            <a:off x="511444" y="389904"/>
            <a:ext cx="4773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i="1" dirty="0"/>
              <a:t>Como nasceu este livro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C6359C-B961-869B-8210-AA62BD80E943}"/>
              </a:ext>
            </a:extLst>
          </p:cNvPr>
          <p:cNvSpPr txBox="1"/>
          <p:nvPr/>
        </p:nvSpPr>
        <p:spPr>
          <a:xfrm>
            <a:off x="511444" y="1248466"/>
            <a:ext cx="10910807" cy="1365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PT" sz="2600" b="1" dirty="0"/>
              <a:t>2013: </a:t>
            </a:r>
            <a:r>
              <a:rPr lang="pt-PT" sz="2600" dirty="0"/>
              <a:t>apresentei o texto </a:t>
            </a:r>
            <a:r>
              <a:rPr lang="pt-PT" sz="2600" b="1" i="1" dirty="0"/>
              <a:t>Último Dia do Império </a:t>
            </a:r>
            <a:r>
              <a:rPr lang="pt-PT" sz="2600" dirty="0"/>
              <a:t>à série </a:t>
            </a:r>
            <a:r>
              <a:rPr lang="pt-PT" sz="2600" i="1" dirty="0"/>
              <a:t>Começar de Novo </a:t>
            </a:r>
            <a:r>
              <a:rPr lang="pt-PT" sz="2600" dirty="0"/>
              <a:t> (</a:t>
            </a:r>
            <a:r>
              <a:rPr lang="pt-PT" sz="2600" dirty="0" err="1"/>
              <a:t>Antena1/RTP</a:t>
            </a:r>
            <a:r>
              <a:rPr lang="pt-PT" sz="2600" dirty="0"/>
              <a:t>), tendo sido entrevistado pela Jornalista Iolanda Ferreira.</a:t>
            </a:r>
          </a:p>
          <a:p>
            <a:pPr algn="r">
              <a:lnSpc>
                <a:spcPts val="3200"/>
              </a:lnSpc>
              <a:spcAft>
                <a:spcPts val="600"/>
              </a:spcAft>
            </a:pPr>
            <a:r>
              <a:rPr lang="pt-PT" sz="2200" dirty="0"/>
              <a:t>Link para ouvir (RTP Play): </a:t>
            </a:r>
            <a:r>
              <a:rPr lang="pt-PT" sz="2200" dirty="0">
                <a:hlinkClick r:id="rId2"/>
              </a:rPr>
              <a:t>https://www.rtp.pt/play/p1019/e119224/comecar-de-novo</a:t>
            </a:r>
            <a:r>
              <a:rPr lang="pt-PT" sz="22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37D3B-12B4-B066-199D-84829B6FE657}"/>
              </a:ext>
            </a:extLst>
          </p:cNvPr>
          <p:cNvSpPr txBox="1"/>
          <p:nvPr/>
        </p:nvSpPr>
        <p:spPr>
          <a:xfrm>
            <a:off x="511444" y="2951147"/>
            <a:ext cx="9174997" cy="2770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PT" sz="2600" b="1" dirty="0"/>
              <a:t>2018: </a:t>
            </a:r>
            <a:r>
              <a:rPr lang="pt-PT" sz="2600" dirty="0"/>
              <a:t>o </a:t>
            </a:r>
            <a:r>
              <a:rPr lang="pt-PT" sz="2600" b="1" i="1" dirty="0"/>
              <a:t>Programa Fim do </a:t>
            </a:r>
            <a:r>
              <a:rPr lang="pt-PT" sz="2600" b="1" i="1" dirty="0" err="1"/>
              <a:t>Império*</a:t>
            </a:r>
            <a:r>
              <a:rPr lang="pt-PT" sz="2600" b="1" i="1" dirty="0"/>
              <a:t> </a:t>
            </a:r>
            <a:r>
              <a:rPr lang="pt-PT" sz="2600" dirty="0"/>
              <a:t>publicou o meu livro </a:t>
            </a:r>
            <a:r>
              <a:rPr lang="pt-PT" sz="2600" i="1" dirty="0"/>
              <a:t>Moçambique, Aquartelamento AK-47. Uma História Singular.</a:t>
            </a:r>
          </a:p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PT" sz="2600" dirty="0"/>
              <a:t>Fui entrevistado pelo Jornalista Mário Carneiro (</a:t>
            </a:r>
            <a:r>
              <a:rPr lang="pt-PT" sz="2600" i="1" dirty="0"/>
              <a:t>Mar de </a:t>
            </a:r>
            <a:r>
              <a:rPr lang="pt-PT" sz="2600" i="1" dirty="0" err="1"/>
              <a:t>Letras/</a:t>
            </a:r>
            <a:r>
              <a:rPr lang="pt-PT" sz="2600" dirty="0" err="1"/>
              <a:t>RTP</a:t>
            </a:r>
            <a:r>
              <a:rPr lang="pt-PT" sz="2600" dirty="0"/>
              <a:t> África), que no final me perguntou: </a:t>
            </a:r>
          </a:p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PT" sz="2600" i="1" dirty="0"/>
              <a:t>- Carlos, o que se pode seguir agora em termos literários?  </a:t>
            </a:r>
          </a:p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PT" sz="2600" dirty="0"/>
              <a:t>Respondi, com um sorriso:  </a:t>
            </a:r>
            <a:r>
              <a:rPr lang="pt-PT" sz="2600" i="1" dirty="0"/>
              <a:t>O clássico é o livro de contos!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88300-6CFC-A04F-A82D-F9A7F1221D49}"/>
              </a:ext>
            </a:extLst>
          </p:cNvPr>
          <p:cNvSpPr txBox="1"/>
          <p:nvPr/>
        </p:nvSpPr>
        <p:spPr>
          <a:xfrm>
            <a:off x="829159" y="6067986"/>
            <a:ext cx="9787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b="1" i="1" dirty="0"/>
              <a:t>* </a:t>
            </a:r>
            <a:r>
              <a:rPr lang="pt-PT" sz="2000" i="1" dirty="0"/>
              <a:t>Liga dos Combatentes / Comissão Portuguesa de História Militar / Câmara de Oeiras</a:t>
            </a:r>
            <a:endParaRPr lang="pt-PT" sz="2000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E53D1F4-9178-4184-641C-25F9ADF0D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564" y="3127542"/>
            <a:ext cx="1692000" cy="259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52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8A01006-BDC2-D33E-A1C4-1AAC679528A5}"/>
              </a:ext>
            </a:extLst>
          </p:cNvPr>
          <p:cNvGrpSpPr/>
          <p:nvPr/>
        </p:nvGrpSpPr>
        <p:grpSpPr>
          <a:xfrm>
            <a:off x="228876" y="341626"/>
            <a:ext cx="11660884" cy="6174748"/>
            <a:chOff x="151385" y="396358"/>
            <a:chExt cx="11660884" cy="61747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CA0E59D-BFF9-ADF4-5B29-CF28DA4D3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85" y="1747106"/>
              <a:ext cx="8035581" cy="4824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50F943-C67D-D87B-F905-9D3CC1500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2859" y="3790564"/>
              <a:ext cx="3920615" cy="2484000"/>
            </a:xfrm>
            <a:prstGeom prst="rect">
              <a:avLst/>
            </a:prstGeom>
            <a:ln w="63500">
              <a:solidFill>
                <a:srgbClr val="C00000">
                  <a:alpha val="54000"/>
                </a:srgbClr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DA1982-65B0-5785-253D-D827A5B694EF}"/>
                </a:ext>
              </a:extLst>
            </p:cNvPr>
            <p:cNvSpPr txBox="1"/>
            <p:nvPr/>
          </p:nvSpPr>
          <p:spPr>
            <a:xfrm>
              <a:off x="8088172" y="1814331"/>
              <a:ext cx="3724097" cy="1679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3000"/>
                </a:lnSpc>
                <a:spcAft>
                  <a:spcPts val="600"/>
                </a:spcAft>
              </a:pPr>
              <a:r>
                <a:rPr lang="pt-PT" sz="2400" b="1" dirty="0"/>
                <a:t>Fotografia tirada do Prédio Cuca para a Fortaleza. </a:t>
              </a:r>
            </a:p>
            <a:p>
              <a:pPr algn="r">
                <a:lnSpc>
                  <a:spcPts val="3000"/>
                </a:lnSpc>
                <a:spcAft>
                  <a:spcPts val="600"/>
                </a:spcAft>
              </a:pPr>
              <a:r>
                <a:rPr lang="pt-PT" sz="2000" b="1" i="1" dirty="0"/>
                <a:t>Não fazia a mínima ideia que viria a ser capa de um livro meu!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BE9836-12D6-2C76-CD80-F62B1D71FED4}"/>
                </a:ext>
              </a:extLst>
            </p:cNvPr>
            <p:cNvSpPr txBox="1"/>
            <p:nvPr/>
          </p:nvSpPr>
          <p:spPr>
            <a:xfrm>
              <a:off x="674177" y="396358"/>
              <a:ext cx="81831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b="1" i="1" dirty="0"/>
                <a:t>Luanda, 1970: o fascínio do pôr-do-sol!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9035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EBAF9B8-2621-D76D-72D4-F15175F86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339" y="369000"/>
            <a:ext cx="8288435" cy="61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851BEC-5278-0756-190B-508D52B4A077}"/>
              </a:ext>
            </a:extLst>
          </p:cNvPr>
          <p:cNvSpPr txBox="1"/>
          <p:nvPr/>
        </p:nvSpPr>
        <p:spPr>
          <a:xfrm>
            <a:off x="209226" y="4598147"/>
            <a:ext cx="3270143" cy="13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pt-PT" sz="2400" b="1" dirty="0"/>
              <a:t>Pôr-do-sol em Luanda:</a:t>
            </a:r>
          </a:p>
          <a:p>
            <a:pPr algn="r">
              <a:lnSpc>
                <a:spcPts val="3000"/>
              </a:lnSpc>
              <a:spcAft>
                <a:spcPts val="1200"/>
              </a:spcAft>
            </a:pPr>
            <a:r>
              <a:rPr lang="pt-PT" sz="2400" b="1" i="1" dirty="0"/>
              <a:t>Uma alegoria ao Fim do Império…</a:t>
            </a:r>
          </a:p>
        </p:txBody>
      </p:sp>
    </p:spTree>
    <p:extLst>
      <p:ext uri="{BB962C8B-B14F-4D97-AF65-F5344CB8AC3E}">
        <p14:creationId xmlns:p14="http://schemas.microsoft.com/office/powerpoint/2010/main" val="3994369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A832FDC-E4E9-2BA3-2216-BC07AFED1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76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496A5F-2C01-3F10-F30F-9FA63F056F37}"/>
              </a:ext>
            </a:extLst>
          </p:cNvPr>
          <p:cNvGrpSpPr/>
          <p:nvPr/>
        </p:nvGrpSpPr>
        <p:grpSpPr>
          <a:xfrm>
            <a:off x="384680" y="402442"/>
            <a:ext cx="11335569" cy="5955437"/>
            <a:chOff x="304423" y="377939"/>
            <a:chExt cx="11335569" cy="5955437"/>
          </a:xfrm>
        </p:grpSpPr>
        <p:pic>
          <p:nvPicPr>
            <p:cNvPr id="10" name="Picture 9" descr="A picture containing text, newspaper&#10;&#10;Description automatically generated">
              <a:extLst>
                <a:ext uri="{FF2B5EF4-FFF2-40B4-BE49-F238E27FC236}">
                  <a16:creationId xmlns:a16="http://schemas.microsoft.com/office/drawing/2014/main" id="{54D8A306-238A-4367-68FC-25C5FD3DB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33688">
              <a:off x="304423" y="2273069"/>
              <a:ext cx="6179945" cy="3109150"/>
            </a:xfrm>
            <a:prstGeom prst="rect">
              <a:avLst/>
            </a:prstGeom>
            <a:ln w="63500">
              <a:solidFill>
                <a:schemeClr val="accent4">
                  <a:lumMod val="50000"/>
                </a:schemeClr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0B8D3E-D1AB-4D9A-E7F4-EF74A6EA18BF}"/>
                </a:ext>
              </a:extLst>
            </p:cNvPr>
            <p:cNvSpPr txBox="1"/>
            <p:nvPr/>
          </p:nvSpPr>
          <p:spPr>
            <a:xfrm>
              <a:off x="485417" y="377939"/>
              <a:ext cx="111545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2800" b="1" dirty="0"/>
                <a:t>Reportagens do Jornalista Carlos Cáceres Monteiro e do Fotógrafo Joaquim Lobo para </a:t>
              </a:r>
              <a:r>
                <a:rPr lang="pt-PT" sz="2800" b="1" i="1" dirty="0"/>
                <a:t>O Jornal </a:t>
              </a:r>
              <a:r>
                <a:rPr lang="pt-PT" sz="2800" b="1" dirty="0"/>
                <a:t>(Novembro de 1975)</a:t>
              </a:r>
            </a:p>
          </p:txBody>
        </p:sp>
        <p:pic>
          <p:nvPicPr>
            <p:cNvPr id="15" name="Picture 14" descr="A picture containing text, newspaper&#10;&#10;Description automatically generated">
              <a:extLst>
                <a:ext uri="{FF2B5EF4-FFF2-40B4-BE49-F238E27FC236}">
                  <a16:creationId xmlns:a16="http://schemas.microsoft.com/office/drawing/2014/main" id="{9921DE02-DA32-A318-38A3-64591C648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099" y="3093376"/>
              <a:ext cx="5870414" cy="3240000"/>
            </a:xfrm>
            <a:prstGeom prst="rect">
              <a:avLst/>
            </a:prstGeom>
            <a:ln w="63500">
              <a:solidFill>
                <a:schemeClr val="accent4">
                  <a:lumMod val="50000"/>
                </a:schemeClr>
              </a:solidFill>
            </a:ln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E776BF8-DC84-1690-CD64-F983557BDF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07" t="4598" r="2819" b="10654"/>
          <a:stretch/>
        </p:blipFill>
        <p:spPr>
          <a:xfrm>
            <a:off x="9779849" y="1943659"/>
            <a:ext cx="1940400" cy="1980000"/>
          </a:xfrm>
          <a:prstGeom prst="rect">
            <a:avLst/>
          </a:prstGeom>
          <a:ln w="63500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44280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26C9443-D565-4913-49E4-54B4F564D307}"/>
              </a:ext>
            </a:extLst>
          </p:cNvPr>
          <p:cNvSpPr txBox="1"/>
          <p:nvPr/>
        </p:nvSpPr>
        <p:spPr>
          <a:xfrm>
            <a:off x="1402597" y="3666500"/>
            <a:ext cx="10190134" cy="2189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600"/>
              </a:lnSpc>
            </a:pPr>
            <a:r>
              <a:rPr lang="pt-PT" sz="3600" b="1" i="1" dirty="0"/>
              <a:t>Folheando o livro “O Último Dia do Império e Outras Narrativas”, sem revelar aspectos que possam comprometer a leitura...</a:t>
            </a:r>
          </a:p>
        </p:txBody>
      </p:sp>
    </p:spTree>
    <p:extLst>
      <p:ext uri="{BB962C8B-B14F-4D97-AF65-F5344CB8AC3E}">
        <p14:creationId xmlns:p14="http://schemas.microsoft.com/office/powerpoint/2010/main" val="2343633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1921</TotalTime>
  <Words>442</Words>
  <Application>Microsoft Office PowerPoint</Application>
  <PresentationFormat>Widescreen</PresentationFormat>
  <Paragraphs>44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Duarte</dc:creator>
  <cp:lastModifiedBy>Carlos Duarte</cp:lastModifiedBy>
  <cp:revision>130</cp:revision>
  <dcterms:created xsi:type="dcterms:W3CDTF">2023-01-21T17:55:32Z</dcterms:created>
  <dcterms:modified xsi:type="dcterms:W3CDTF">2023-02-22T16:54:37Z</dcterms:modified>
</cp:coreProperties>
</file>