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tags/tag12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71" r:id="rId2"/>
    <p:sldId id="535" r:id="rId3"/>
    <p:sldId id="534" r:id="rId4"/>
    <p:sldId id="539" r:id="rId5"/>
    <p:sldId id="303" r:id="rId6"/>
    <p:sldId id="381" r:id="rId7"/>
    <p:sldId id="444" r:id="rId8"/>
    <p:sldId id="446" r:id="rId9"/>
    <p:sldId id="375" r:id="rId10"/>
    <p:sldId id="496" r:id="rId11"/>
    <p:sldId id="423" r:id="rId12"/>
    <p:sldId id="501" r:id="rId13"/>
    <p:sldId id="502" r:id="rId14"/>
    <p:sldId id="540" r:id="rId15"/>
    <p:sldId id="503" r:id="rId16"/>
    <p:sldId id="543" r:id="rId17"/>
    <p:sldId id="545" r:id="rId18"/>
    <p:sldId id="546" r:id="rId19"/>
    <p:sldId id="547" r:id="rId20"/>
    <p:sldId id="548" r:id="rId21"/>
    <p:sldId id="549" r:id="rId22"/>
    <p:sldId id="451" r:id="rId23"/>
    <p:sldId id="568" r:id="rId24"/>
    <p:sldId id="569" r:id="rId25"/>
    <p:sldId id="570" r:id="rId26"/>
    <p:sldId id="550" r:id="rId27"/>
    <p:sldId id="551" r:id="rId28"/>
    <p:sldId id="553" r:id="rId29"/>
    <p:sldId id="554" r:id="rId30"/>
    <p:sldId id="555" r:id="rId31"/>
    <p:sldId id="556" r:id="rId32"/>
    <p:sldId id="560" r:id="rId33"/>
    <p:sldId id="571" r:id="rId34"/>
    <p:sldId id="490" r:id="rId35"/>
    <p:sldId id="491" r:id="rId36"/>
    <p:sldId id="492" r:id="rId37"/>
    <p:sldId id="493" r:id="rId38"/>
    <p:sldId id="494" r:id="rId39"/>
    <p:sldId id="561" r:id="rId40"/>
    <p:sldId id="562" r:id="rId41"/>
    <p:sldId id="563" r:id="rId42"/>
    <p:sldId id="564" r:id="rId43"/>
    <p:sldId id="565" r:id="rId44"/>
    <p:sldId id="566" r:id="rId45"/>
    <p:sldId id="567" r:id="rId46"/>
    <p:sldId id="318" r:id="rId4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86784"/>
    <a:srgbClr val="66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6" autoAdjust="0"/>
    <p:restoredTop sz="93357" autoAdjust="0"/>
  </p:normalViewPr>
  <p:slideViewPr>
    <p:cSldViewPr snapToGrid="0">
      <p:cViewPr>
        <p:scale>
          <a:sx n="84" d="100"/>
          <a:sy n="84" d="100"/>
        </p:scale>
        <p:origin x="-16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539C88-53F8-4724-973D-09608EB64DCA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F1AB6F1F-2C6D-408C-A156-6B4AD27737E3}">
      <dgm:prSet phldrT="[Texto]"/>
      <dgm:spPr/>
      <dgm:t>
        <a:bodyPr/>
        <a:lstStyle/>
        <a:p>
          <a:r>
            <a:rPr lang="pt-PT" altLang="pt-PT" b="1" dirty="0" smtClean="0">
              <a:solidFill>
                <a:srgbClr val="FF0000"/>
              </a:solidFill>
            </a:rPr>
            <a:t>AGRICULTURA</a:t>
          </a:r>
        </a:p>
        <a:p>
          <a:endParaRPr lang="en-GB" dirty="0"/>
        </a:p>
      </dgm:t>
    </dgm:pt>
    <dgm:pt modelId="{229B0F37-B5A0-4C6D-A503-034CF923EFDA}" type="parTrans" cxnId="{A936FC9C-A3A4-43DB-A0BC-04044A2ED83C}">
      <dgm:prSet/>
      <dgm:spPr/>
      <dgm:t>
        <a:bodyPr/>
        <a:lstStyle/>
        <a:p>
          <a:endParaRPr lang="en-GB"/>
        </a:p>
      </dgm:t>
    </dgm:pt>
    <dgm:pt modelId="{22A2CFB0-D82C-48FC-AD9F-D70209E35145}" type="sibTrans" cxnId="{A936FC9C-A3A4-43DB-A0BC-04044A2ED83C}">
      <dgm:prSet/>
      <dgm:spPr/>
      <dgm:t>
        <a:bodyPr/>
        <a:lstStyle/>
        <a:p>
          <a:endParaRPr lang="en-GB"/>
        </a:p>
      </dgm:t>
    </dgm:pt>
    <dgm:pt modelId="{B5C89A7B-F168-488B-A0DF-1CAFBD7CA5E4}">
      <dgm:prSet phldrT="[Texto]"/>
      <dgm:spPr/>
      <dgm:t>
        <a:bodyPr/>
        <a:lstStyle/>
        <a:p>
          <a:r>
            <a:rPr lang="pt-PT" altLang="pt-PT" b="1" dirty="0" smtClean="0">
              <a:solidFill>
                <a:srgbClr val="FF0000"/>
              </a:solidFill>
            </a:rPr>
            <a:t>INFRAESTRUTURA</a:t>
          </a:r>
          <a:endParaRPr lang="en-GB" dirty="0">
            <a:solidFill>
              <a:srgbClr val="FF0000"/>
            </a:solidFill>
          </a:endParaRPr>
        </a:p>
      </dgm:t>
    </dgm:pt>
    <dgm:pt modelId="{88E0013D-6809-4BEE-9944-56251F50592E}" type="parTrans" cxnId="{EC8D1E4C-C6B0-4457-A695-012AF7439CAA}">
      <dgm:prSet/>
      <dgm:spPr/>
      <dgm:t>
        <a:bodyPr/>
        <a:lstStyle/>
        <a:p>
          <a:endParaRPr lang="en-GB"/>
        </a:p>
      </dgm:t>
    </dgm:pt>
    <dgm:pt modelId="{7045380B-EC1C-428B-B8DC-744DD5AA99CF}" type="sibTrans" cxnId="{EC8D1E4C-C6B0-4457-A695-012AF7439CAA}">
      <dgm:prSet/>
      <dgm:spPr/>
      <dgm:t>
        <a:bodyPr/>
        <a:lstStyle/>
        <a:p>
          <a:endParaRPr lang="en-GB"/>
        </a:p>
      </dgm:t>
    </dgm:pt>
    <dgm:pt modelId="{6AA92B46-0766-4BFA-B227-BAEFFF834912}">
      <dgm:prSet phldrT="[Texto]"/>
      <dgm:spPr/>
      <dgm:t>
        <a:bodyPr/>
        <a:lstStyle/>
        <a:p>
          <a:r>
            <a:rPr lang="en-GB" b="1" dirty="0" smtClean="0">
              <a:solidFill>
                <a:srgbClr val="FF0000"/>
              </a:solidFill>
            </a:rPr>
            <a:t>ENERGIA</a:t>
          </a:r>
          <a:endParaRPr lang="en-GB" b="1" dirty="0">
            <a:solidFill>
              <a:srgbClr val="FF0000"/>
            </a:solidFill>
          </a:endParaRPr>
        </a:p>
      </dgm:t>
    </dgm:pt>
    <dgm:pt modelId="{ED847F68-CABA-4359-97C0-91A9D696FD4D}" type="parTrans" cxnId="{0B47BB65-5874-4199-896D-AB5E16BC2AA3}">
      <dgm:prSet/>
      <dgm:spPr/>
      <dgm:t>
        <a:bodyPr/>
        <a:lstStyle/>
        <a:p>
          <a:endParaRPr lang="en-GB"/>
        </a:p>
      </dgm:t>
    </dgm:pt>
    <dgm:pt modelId="{3726E6D9-885D-4EE5-ABDE-F0481A7AEB69}" type="sibTrans" cxnId="{0B47BB65-5874-4199-896D-AB5E16BC2AA3}">
      <dgm:prSet/>
      <dgm:spPr/>
      <dgm:t>
        <a:bodyPr/>
        <a:lstStyle/>
        <a:p>
          <a:endParaRPr lang="en-GB"/>
        </a:p>
      </dgm:t>
    </dgm:pt>
    <dgm:pt modelId="{6E2778A4-614E-4FD6-A658-DD74A8F354C0}">
      <dgm:prSet phldrT="[Texto]"/>
      <dgm:spPr/>
      <dgm:t>
        <a:bodyPr/>
        <a:lstStyle/>
        <a:p>
          <a:r>
            <a:rPr lang="en-GB" b="1" dirty="0" smtClean="0">
              <a:solidFill>
                <a:srgbClr val="00B0F0"/>
              </a:solidFill>
            </a:rPr>
            <a:t>INDÚSTRIA</a:t>
          </a:r>
          <a:endParaRPr lang="en-GB" b="1" dirty="0">
            <a:solidFill>
              <a:srgbClr val="00B0F0"/>
            </a:solidFill>
          </a:endParaRPr>
        </a:p>
      </dgm:t>
    </dgm:pt>
    <dgm:pt modelId="{1C2C32CF-4A45-4D33-AB8D-631B384C692E}" type="parTrans" cxnId="{ACEDC3B7-8079-454D-B1EE-3CE95445DF62}">
      <dgm:prSet/>
      <dgm:spPr/>
      <dgm:t>
        <a:bodyPr/>
        <a:lstStyle/>
        <a:p>
          <a:endParaRPr lang="pt-PT"/>
        </a:p>
      </dgm:t>
    </dgm:pt>
    <dgm:pt modelId="{067279CD-A3A2-49A7-AE3C-1E8E61C32285}" type="sibTrans" cxnId="{ACEDC3B7-8079-454D-B1EE-3CE95445DF62}">
      <dgm:prSet/>
      <dgm:spPr/>
      <dgm:t>
        <a:bodyPr/>
        <a:lstStyle/>
        <a:p>
          <a:endParaRPr lang="pt-PT"/>
        </a:p>
      </dgm:t>
    </dgm:pt>
    <dgm:pt modelId="{451722E3-C1C9-4D4F-85E9-41A49423037C}">
      <dgm:prSet phldrT="[Texto]"/>
      <dgm:spPr/>
      <dgm:t>
        <a:bodyPr/>
        <a:lstStyle/>
        <a:p>
          <a:r>
            <a:rPr lang="en-GB" b="1" dirty="0" smtClean="0">
              <a:solidFill>
                <a:srgbClr val="FF0000"/>
              </a:solidFill>
            </a:rPr>
            <a:t>TURISMO</a:t>
          </a:r>
          <a:endParaRPr lang="en-GB" b="1" dirty="0">
            <a:solidFill>
              <a:srgbClr val="FF0000"/>
            </a:solidFill>
          </a:endParaRPr>
        </a:p>
      </dgm:t>
    </dgm:pt>
    <dgm:pt modelId="{25CD5F7C-D600-415E-98AE-EADCA3F247C2}" type="parTrans" cxnId="{782AE8FE-69B7-48DD-85AB-A5DE799D8896}">
      <dgm:prSet/>
      <dgm:spPr/>
      <dgm:t>
        <a:bodyPr/>
        <a:lstStyle/>
        <a:p>
          <a:endParaRPr lang="pt-PT"/>
        </a:p>
      </dgm:t>
    </dgm:pt>
    <dgm:pt modelId="{F3040E50-1639-4075-AD81-A9830D8E2390}" type="sibTrans" cxnId="{782AE8FE-69B7-48DD-85AB-A5DE799D8896}">
      <dgm:prSet/>
      <dgm:spPr/>
      <dgm:t>
        <a:bodyPr/>
        <a:lstStyle/>
        <a:p>
          <a:endParaRPr lang="pt-PT"/>
        </a:p>
      </dgm:t>
    </dgm:pt>
    <dgm:pt modelId="{F7B37101-E436-334D-8795-392CC306B721}">
      <dgm:prSet/>
      <dgm:spPr/>
      <dgm:t>
        <a:bodyPr/>
        <a:lstStyle/>
        <a:p>
          <a:r>
            <a:rPr lang="en-US" b="1" dirty="0" smtClean="0">
              <a:solidFill>
                <a:srgbClr val="00B0F0"/>
              </a:solidFill>
            </a:rPr>
            <a:t>PETROLEO E GAS</a:t>
          </a:r>
          <a:endParaRPr lang="en-US" b="1" dirty="0">
            <a:solidFill>
              <a:srgbClr val="00B0F0"/>
            </a:solidFill>
          </a:endParaRPr>
        </a:p>
      </dgm:t>
    </dgm:pt>
    <dgm:pt modelId="{F5D61529-FF46-9E48-9991-00814FD931EF}" type="parTrans" cxnId="{98116DDB-475C-D645-9929-AE14CE4C1364}">
      <dgm:prSet/>
      <dgm:spPr/>
      <dgm:t>
        <a:bodyPr/>
        <a:lstStyle/>
        <a:p>
          <a:endParaRPr lang="en-US"/>
        </a:p>
      </dgm:t>
    </dgm:pt>
    <dgm:pt modelId="{C9FC0A10-3A9E-A94F-B3E7-5D439D4D6858}" type="sibTrans" cxnId="{98116DDB-475C-D645-9929-AE14CE4C1364}">
      <dgm:prSet/>
      <dgm:spPr/>
      <dgm:t>
        <a:bodyPr/>
        <a:lstStyle/>
        <a:p>
          <a:endParaRPr lang="en-US"/>
        </a:p>
      </dgm:t>
    </dgm:pt>
    <dgm:pt modelId="{04F6237F-3132-4933-BA10-2BB89B30CA3E}" type="pres">
      <dgm:prSet presAssocID="{82539C88-53F8-4724-973D-09608EB64DCA}" presName="Name0" presStyleCnt="0">
        <dgm:presLayoutVars>
          <dgm:dir/>
          <dgm:resizeHandles val="exact"/>
        </dgm:presLayoutVars>
      </dgm:prSet>
      <dgm:spPr/>
    </dgm:pt>
    <dgm:pt modelId="{F7A0ED04-7CBB-4B8F-BB36-197B5BD24AD8}" type="pres">
      <dgm:prSet presAssocID="{82539C88-53F8-4724-973D-09608EB64DCA}" presName="fgShape" presStyleLbl="fgShp" presStyleIdx="0" presStyleCnt="1"/>
      <dgm:spPr/>
    </dgm:pt>
    <dgm:pt modelId="{D0AACFC2-9D09-4C6F-BC42-87333B324A9C}" type="pres">
      <dgm:prSet presAssocID="{82539C88-53F8-4724-973D-09608EB64DCA}" presName="linComp" presStyleCnt="0"/>
      <dgm:spPr/>
    </dgm:pt>
    <dgm:pt modelId="{B5ACABCF-7CC4-4B23-A9C8-EA417BB57266}" type="pres">
      <dgm:prSet presAssocID="{F1AB6F1F-2C6D-408C-A156-6B4AD27737E3}" presName="compNode" presStyleCnt="0"/>
      <dgm:spPr/>
    </dgm:pt>
    <dgm:pt modelId="{9AD4A1BC-089B-462C-9670-BAF34C270814}" type="pres">
      <dgm:prSet presAssocID="{F1AB6F1F-2C6D-408C-A156-6B4AD27737E3}" presName="bkgdShape" presStyleLbl="node1" presStyleIdx="0" presStyleCnt="6"/>
      <dgm:spPr/>
      <dgm:t>
        <a:bodyPr/>
        <a:lstStyle/>
        <a:p>
          <a:endParaRPr lang="en-GB"/>
        </a:p>
      </dgm:t>
    </dgm:pt>
    <dgm:pt modelId="{B580C4D0-7E16-4044-8EFC-96C2EF417E76}" type="pres">
      <dgm:prSet presAssocID="{F1AB6F1F-2C6D-408C-A156-6B4AD27737E3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ADCD24-3929-4A30-9B8A-E33B68054B19}" type="pres">
      <dgm:prSet presAssocID="{F1AB6F1F-2C6D-408C-A156-6B4AD27737E3}" presName="invisiNode" presStyleLbl="node1" presStyleIdx="0" presStyleCnt="6"/>
      <dgm:spPr/>
    </dgm:pt>
    <dgm:pt modelId="{AD806BCD-24A8-4B22-95F2-125ACD156AD6}" type="pres">
      <dgm:prSet presAssocID="{F1AB6F1F-2C6D-408C-A156-6B4AD27737E3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</dgm:spPr>
    </dgm:pt>
    <dgm:pt modelId="{8CA0AF77-0A47-43F0-9C10-8F80501FEF5D}" type="pres">
      <dgm:prSet presAssocID="{22A2CFB0-D82C-48FC-AD9F-D70209E3514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361B9C8-7C21-40D4-A98A-FD3E8676CDBE}" type="pres">
      <dgm:prSet presAssocID="{B5C89A7B-F168-488B-A0DF-1CAFBD7CA5E4}" presName="compNode" presStyleCnt="0"/>
      <dgm:spPr/>
    </dgm:pt>
    <dgm:pt modelId="{07485F7C-9A9E-47FF-848E-0E21CF749F8E}" type="pres">
      <dgm:prSet presAssocID="{B5C89A7B-F168-488B-A0DF-1CAFBD7CA5E4}" presName="bkgdShape" presStyleLbl="node1" presStyleIdx="1" presStyleCnt="6"/>
      <dgm:spPr/>
      <dgm:t>
        <a:bodyPr/>
        <a:lstStyle/>
        <a:p>
          <a:endParaRPr lang="en-GB"/>
        </a:p>
      </dgm:t>
    </dgm:pt>
    <dgm:pt modelId="{233B5E45-E5C1-42AA-A385-246058DF1730}" type="pres">
      <dgm:prSet presAssocID="{B5C89A7B-F168-488B-A0DF-1CAFBD7CA5E4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2929C28-FBB0-4D46-9CCA-7BFB621CCF95}" type="pres">
      <dgm:prSet presAssocID="{B5C89A7B-F168-488B-A0DF-1CAFBD7CA5E4}" presName="invisiNode" presStyleLbl="node1" presStyleIdx="1" presStyleCnt="6"/>
      <dgm:spPr/>
    </dgm:pt>
    <dgm:pt modelId="{5C26582C-0876-498B-9B4C-380ED3F2240D}" type="pres">
      <dgm:prSet presAssocID="{B5C89A7B-F168-488B-A0DF-1CAFBD7CA5E4}" presName="imagNode" presStyleLbl="f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8000" r="-48000"/>
          </a:stretch>
        </a:blipFill>
      </dgm:spPr>
    </dgm:pt>
    <dgm:pt modelId="{EF76F3A8-602C-4541-9E36-158F72B3BE50}" type="pres">
      <dgm:prSet presAssocID="{7045380B-EC1C-428B-B8DC-744DD5AA99C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7B67C39-807A-4A01-87A2-D9974A998AEC}" type="pres">
      <dgm:prSet presAssocID="{6AA92B46-0766-4BFA-B227-BAEFFF834912}" presName="compNode" presStyleCnt="0"/>
      <dgm:spPr/>
    </dgm:pt>
    <dgm:pt modelId="{06F969DA-F0BE-4A16-9A42-AB8CADF9B800}" type="pres">
      <dgm:prSet presAssocID="{6AA92B46-0766-4BFA-B227-BAEFFF834912}" presName="bkgdShape" presStyleLbl="node1" presStyleIdx="2" presStyleCnt="6" custLinFactNeighborX="-553" custLinFactNeighborY="302"/>
      <dgm:spPr/>
      <dgm:t>
        <a:bodyPr/>
        <a:lstStyle/>
        <a:p>
          <a:endParaRPr lang="en-GB"/>
        </a:p>
      </dgm:t>
    </dgm:pt>
    <dgm:pt modelId="{7A128137-A4ED-475A-B9FB-CC4F157327EA}" type="pres">
      <dgm:prSet presAssocID="{6AA92B46-0766-4BFA-B227-BAEFFF834912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83CAABE-A32F-423F-991E-F811BCE6EE91}" type="pres">
      <dgm:prSet presAssocID="{6AA92B46-0766-4BFA-B227-BAEFFF834912}" presName="invisiNode" presStyleLbl="node1" presStyleIdx="2" presStyleCnt="6"/>
      <dgm:spPr/>
    </dgm:pt>
    <dgm:pt modelId="{D452F36A-7A80-4C38-99E7-35A7122507A4}" type="pres">
      <dgm:prSet presAssocID="{6AA92B46-0766-4BFA-B227-BAEFFF834912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</dgm:spPr>
    </dgm:pt>
    <dgm:pt modelId="{EBDE21CB-D301-466B-B812-CBEB10500C0E}" type="pres">
      <dgm:prSet presAssocID="{3726E6D9-885D-4EE5-ABDE-F0481A7AEB6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8244BC2-2FC7-4F4B-83B4-31F4A0C82A18}" type="pres">
      <dgm:prSet presAssocID="{6E2778A4-614E-4FD6-A658-DD74A8F354C0}" presName="compNode" presStyleCnt="0"/>
      <dgm:spPr/>
    </dgm:pt>
    <dgm:pt modelId="{82FA875C-B884-4BBD-A540-B51263F64F65}" type="pres">
      <dgm:prSet presAssocID="{6E2778A4-614E-4FD6-A658-DD74A8F354C0}" presName="bkgdShape" presStyleLbl="node1" presStyleIdx="3" presStyleCnt="6"/>
      <dgm:spPr/>
      <dgm:t>
        <a:bodyPr/>
        <a:lstStyle/>
        <a:p>
          <a:endParaRPr lang="pt-PT"/>
        </a:p>
      </dgm:t>
    </dgm:pt>
    <dgm:pt modelId="{5B7974D0-176B-43B2-8BD8-47EBBB1C61A3}" type="pres">
      <dgm:prSet presAssocID="{6E2778A4-614E-4FD6-A658-DD74A8F354C0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1B8844B-586C-4EB6-9F3C-3545A18184A8}" type="pres">
      <dgm:prSet presAssocID="{6E2778A4-614E-4FD6-A658-DD74A8F354C0}" presName="invisiNode" presStyleLbl="node1" presStyleIdx="3" presStyleCnt="6"/>
      <dgm:spPr/>
    </dgm:pt>
    <dgm:pt modelId="{DF66C8A2-8512-4D22-8A65-CE3F69053901}" type="pres">
      <dgm:prSet presAssocID="{6E2778A4-614E-4FD6-A658-DD74A8F354C0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</dgm:spPr>
    </dgm:pt>
    <dgm:pt modelId="{3D4DFAE8-94FB-4FAE-8800-E66E9EC64744}" type="pres">
      <dgm:prSet presAssocID="{067279CD-A3A2-49A7-AE3C-1E8E61C32285}" presName="sibTrans" presStyleLbl="sibTrans2D1" presStyleIdx="0" presStyleCnt="0"/>
      <dgm:spPr/>
      <dgm:t>
        <a:bodyPr/>
        <a:lstStyle/>
        <a:p>
          <a:endParaRPr lang="pt-PT"/>
        </a:p>
      </dgm:t>
    </dgm:pt>
    <dgm:pt modelId="{7226DAC3-16C2-4B4A-8397-9CE9CE92DCA6}" type="pres">
      <dgm:prSet presAssocID="{451722E3-C1C9-4D4F-85E9-41A49423037C}" presName="compNode" presStyleCnt="0"/>
      <dgm:spPr/>
    </dgm:pt>
    <dgm:pt modelId="{ECAD402C-4CAA-45D8-A416-931DB5A10FC3}" type="pres">
      <dgm:prSet presAssocID="{451722E3-C1C9-4D4F-85E9-41A49423037C}" presName="bkgdShape" presStyleLbl="node1" presStyleIdx="4" presStyleCnt="6" custLinFactNeighborX="288"/>
      <dgm:spPr/>
      <dgm:t>
        <a:bodyPr/>
        <a:lstStyle/>
        <a:p>
          <a:endParaRPr lang="pt-PT"/>
        </a:p>
      </dgm:t>
    </dgm:pt>
    <dgm:pt modelId="{03812CDD-BFBB-4D12-8FD8-ECD42CD1E96D}" type="pres">
      <dgm:prSet presAssocID="{451722E3-C1C9-4D4F-85E9-41A49423037C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955D4FBC-F40B-428A-820E-D72EB003BADE}" type="pres">
      <dgm:prSet presAssocID="{451722E3-C1C9-4D4F-85E9-41A49423037C}" presName="invisiNode" presStyleLbl="node1" presStyleIdx="4" presStyleCnt="6"/>
      <dgm:spPr/>
    </dgm:pt>
    <dgm:pt modelId="{AD9F7178-E874-4694-812B-4BAFFCEFC50A}" type="pres">
      <dgm:prSet presAssocID="{451722E3-C1C9-4D4F-85E9-41A49423037C}" presName="imagNode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C34909B7-BF6F-E04F-9A98-36387A00E632}" type="pres">
      <dgm:prSet presAssocID="{F3040E50-1639-4075-AD81-A9830D8E23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1F762DD-83D8-2147-84E2-55520DB7502A}" type="pres">
      <dgm:prSet presAssocID="{F7B37101-E436-334D-8795-392CC306B721}" presName="compNode" presStyleCnt="0"/>
      <dgm:spPr/>
    </dgm:pt>
    <dgm:pt modelId="{54FCC69B-ABD4-5B48-880B-0D4996647D0A}" type="pres">
      <dgm:prSet presAssocID="{F7B37101-E436-334D-8795-392CC306B721}" presName="bkgdShape" presStyleLbl="node1" presStyleIdx="5" presStyleCnt="6"/>
      <dgm:spPr/>
      <dgm:t>
        <a:bodyPr/>
        <a:lstStyle/>
        <a:p>
          <a:endParaRPr lang="en-US"/>
        </a:p>
      </dgm:t>
    </dgm:pt>
    <dgm:pt modelId="{71A9C4CB-ECEF-274C-B8F9-1B24B3E3EB60}" type="pres">
      <dgm:prSet presAssocID="{F7B37101-E436-334D-8795-392CC306B721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3A9DD9-DAFE-D64C-80A1-1A3B07196210}" type="pres">
      <dgm:prSet presAssocID="{F7B37101-E436-334D-8795-392CC306B721}" presName="invisiNode" presStyleLbl="node1" presStyleIdx="5" presStyleCnt="6"/>
      <dgm:spPr/>
    </dgm:pt>
    <dgm:pt modelId="{C77E5695-CD28-CB46-B431-A54436D25C85}" type="pres">
      <dgm:prSet presAssocID="{F7B37101-E436-334D-8795-392CC306B721}" presName="imagNode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17B2EA0F-700F-3848-A804-4511705D074C}" type="presOf" srcId="{F7B37101-E436-334D-8795-392CC306B721}" destId="{71A9C4CB-ECEF-274C-B8F9-1B24B3E3EB60}" srcOrd="1" destOrd="0" presId="urn:microsoft.com/office/officeart/2005/8/layout/hList7#1"/>
    <dgm:cxn modelId="{ACEDC3B7-8079-454D-B1EE-3CE95445DF62}" srcId="{82539C88-53F8-4724-973D-09608EB64DCA}" destId="{6E2778A4-614E-4FD6-A658-DD74A8F354C0}" srcOrd="3" destOrd="0" parTransId="{1C2C32CF-4A45-4D33-AB8D-631B384C692E}" sibTransId="{067279CD-A3A2-49A7-AE3C-1E8E61C32285}"/>
    <dgm:cxn modelId="{CFF0B4F2-9A66-461E-A5A7-75EA64C063BE}" type="presOf" srcId="{6E2778A4-614E-4FD6-A658-DD74A8F354C0}" destId="{82FA875C-B884-4BBD-A540-B51263F64F65}" srcOrd="0" destOrd="0" presId="urn:microsoft.com/office/officeart/2005/8/layout/hList7#1"/>
    <dgm:cxn modelId="{98116DDB-475C-D645-9929-AE14CE4C1364}" srcId="{82539C88-53F8-4724-973D-09608EB64DCA}" destId="{F7B37101-E436-334D-8795-392CC306B721}" srcOrd="5" destOrd="0" parTransId="{F5D61529-FF46-9E48-9991-00814FD931EF}" sibTransId="{C9FC0A10-3A9E-A94F-B3E7-5D439D4D6858}"/>
    <dgm:cxn modelId="{B2568D9F-4B22-446A-905C-26DF2064641B}" type="presOf" srcId="{6E2778A4-614E-4FD6-A658-DD74A8F354C0}" destId="{5B7974D0-176B-43B2-8BD8-47EBBB1C61A3}" srcOrd="1" destOrd="0" presId="urn:microsoft.com/office/officeart/2005/8/layout/hList7#1"/>
    <dgm:cxn modelId="{85A28D0A-CB59-2446-B4A4-E297F4DE2478}" type="presOf" srcId="{F7B37101-E436-334D-8795-392CC306B721}" destId="{54FCC69B-ABD4-5B48-880B-0D4996647D0A}" srcOrd="0" destOrd="0" presId="urn:microsoft.com/office/officeart/2005/8/layout/hList7#1"/>
    <dgm:cxn modelId="{B619718F-FABD-4E7A-86AE-BFF93FE0499D}" type="presOf" srcId="{F1AB6F1F-2C6D-408C-A156-6B4AD27737E3}" destId="{9AD4A1BC-089B-462C-9670-BAF34C270814}" srcOrd="0" destOrd="0" presId="urn:microsoft.com/office/officeart/2005/8/layout/hList7#1"/>
    <dgm:cxn modelId="{0B7F3F4E-BDE6-46AE-9118-73AE3E88CF06}" type="presOf" srcId="{7045380B-EC1C-428B-B8DC-744DD5AA99CF}" destId="{EF76F3A8-602C-4541-9E36-158F72B3BE50}" srcOrd="0" destOrd="0" presId="urn:microsoft.com/office/officeart/2005/8/layout/hList7#1"/>
    <dgm:cxn modelId="{5D8BB677-A6C5-42C0-84FE-3EC465B4F2BA}" type="presOf" srcId="{6AA92B46-0766-4BFA-B227-BAEFFF834912}" destId="{7A128137-A4ED-475A-B9FB-CC4F157327EA}" srcOrd="1" destOrd="0" presId="urn:microsoft.com/office/officeart/2005/8/layout/hList7#1"/>
    <dgm:cxn modelId="{62D110A9-836E-44E7-9842-9652492B8C2B}" type="presOf" srcId="{82539C88-53F8-4724-973D-09608EB64DCA}" destId="{04F6237F-3132-4933-BA10-2BB89B30CA3E}" srcOrd="0" destOrd="0" presId="urn:microsoft.com/office/officeart/2005/8/layout/hList7#1"/>
    <dgm:cxn modelId="{EC8D1E4C-C6B0-4457-A695-012AF7439CAA}" srcId="{82539C88-53F8-4724-973D-09608EB64DCA}" destId="{B5C89A7B-F168-488B-A0DF-1CAFBD7CA5E4}" srcOrd="1" destOrd="0" parTransId="{88E0013D-6809-4BEE-9944-56251F50592E}" sibTransId="{7045380B-EC1C-428B-B8DC-744DD5AA99CF}"/>
    <dgm:cxn modelId="{A936FC9C-A3A4-43DB-A0BC-04044A2ED83C}" srcId="{82539C88-53F8-4724-973D-09608EB64DCA}" destId="{F1AB6F1F-2C6D-408C-A156-6B4AD27737E3}" srcOrd="0" destOrd="0" parTransId="{229B0F37-B5A0-4C6D-A503-034CF923EFDA}" sibTransId="{22A2CFB0-D82C-48FC-AD9F-D70209E35145}"/>
    <dgm:cxn modelId="{8A0863DE-89C3-4ECD-82E7-70EC7F2BC6AF}" type="presOf" srcId="{6AA92B46-0766-4BFA-B227-BAEFFF834912}" destId="{06F969DA-F0BE-4A16-9A42-AB8CADF9B800}" srcOrd="0" destOrd="0" presId="urn:microsoft.com/office/officeart/2005/8/layout/hList7#1"/>
    <dgm:cxn modelId="{6F77C2B6-CB30-4FF8-B822-D5AE443DBE2B}" type="presOf" srcId="{B5C89A7B-F168-488B-A0DF-1CAFBD7CA5E4}" destId="{07485F7C-9A9E-47FF-848E-0E21CF749F8E}" srcOrd="0" destOrd="0" presId="urn:microsoft.com/office/officeart/2005/8/layout/hList7#1"/>
    <dgm:cxn modelId="{0807E1EC-1273-486F-99A0-4921B5344DCE}" type="presOf" srcId="{F1AB6F1F-2C6D-408C-A156-6B4AD27737E3}" destId="{B580C4D0-7E16-4044-8EFC-96C2EF417E76}" srcOrd="1" destOrd="0" presId="urn:microsoft.com/office/officeart/2005/8/layout/hList7#1"/>
    <dgm:cxn modelId="{24F929F6-A479-4ECE-BF0B-8B1A0D5AA212}" type="presOf" srcId="{451722E3-C1C9-4D4F-85E9-41A49423037C}" destId="{ECAD402C-4CAA-45D8-A416-931DB5A10FC3}" srcOrd="0" destOrd="0" presId="urn:microsoft.com/office/officeart/2005/8/layout/hList7#1"/>
    <dgm:cxn modelId="{27C6E292-1AE9-664C-9717-723528527B59}" type="presOf" srcId="{F3040E50-1639-4075-AD81-A9830D8E2390}" destId="{C34909B7-BF6F-E04F-9A98-36387A00E632}" srcOrd="0" destOrd="0" presId="urn:microsoft.com/office/officeart/2005/8/layout/hList7#1"/>
    <dgm:cxn modelId="{D305151A-5C0F-4934-A67D-9A29F597DE68}" type="presOf" srcId="{B5C89A7B-F168-488B-A0DF-1CAFBD7CA5E4}" destId="{233B5E45-E5C1-42AA-A385-246058DF1730}" srcOrd="1" destOrd="0" presId="urn:microsoft.com/office/officeart/2005/8/layout/hList7#1"/>
    <dgm:cxn modelId="{1C3E63FA-299E-494D-AF57-06F2F85FE8D8}" type="presOf" srcId="{451722E3-C1C9-4D4F-85E9-41A49423037C}" destId="{03812CDD-BFBB-4D12-8FD8-ECD42CD1E96D}" srcOrd="1" destOrd="0" presId="urn:microsoft.com/office/officeart/2005/8/layout/hList7#1"/>
    <dgm:cxn modelId="{4ACD17C0-6E80-40EB-A884-EB8ECB18AB16}" type="presOf" srcId="{22A2CFB0-D82C-48FC-AD9F-D70209E35145}" destId="{8CA0AF77-0A47-43F0-9C10-8F80501FEF5D}" srcOrd="0" destOrd="0" presId="urn:microsoft.com/office/officeart/2005/8/layout/hList7#1"/>
    <dgm:cxn modelId="{61EA1E9C-81C7-4C61-9CE6-05CB4BB3E887}" type="presOf" srcId="{3726E6D9-885D-4EE5-ABDE-F0481A7AEB69}" destId="{EBDE21CB-D301-466B-B812-CBEB10500C0E}" srcOrd="0" destOrd="0" presId="urn:microsoft.com/office/officeart/2005/8/layout/hList7#1"/>
    <dgm:cxn modelId="{782AE8FE-69B7-48DD-85AB-A5DE799D8896}" srcId="{82539C88-53F8-4724-973D-09608EB64DCA}" destId="{451722E3-C1C9-4D4F-85E9-41A49423037C}" srcOrd="4" destOrd="0" parTransId="{25CD5F7C-D600-415E-98AE-EADCA3F247C2}" sibTransId="{F3040E50-1639-4075-AD81-A9830D8E2390}"/>
    <dgm:cxn modelId="{A9A9AFD5-FE61-484C-A0A4-E8E1F7BA7F47}" type="presOf" srcId="{067279CD-A3A2-49A7-AE3C-1E8E61C32285}" destId="{3D4DFAE8-94FB-4FAE-8800-E66E9EC64744}" srcOrd="0" destOrd="0" presId="urn:microsoft.com/office/officeart/2005/8/layout/hList7#1"/>
    <dgm:cxn modelId="{0B47BB65-5874-4199-896D-AB5E16BC2AA3}" srcId="{82539C88-53F8-4724-973D-09608EB64DCA}" destId="{6AA92B46-0766-4BFA-B227-BAEFFF834912}" srcOrd="2" destOrd="0" parTransId="{ED847F68-CABA-4359-97C0-91A9D696FD4D}" sibTransId="{3726E6D9-885D-4EE5-ABDE-F0481A7AEB69}"/>
    <dgm:cxn modelId="{2A8C3888-33FC-4B70-9221-F61857F29C9F}" type="presParOf" srcId="{04F6237F-3132-4933-BA10-2BB89B30CA3E}" destId="{F7A0ED04-7CBB-4B8F-BB36-197B5BD24AD8}" srcOrd="0" destOrd="0" presId="urn:microsoft.com/office/officeart/2005/8/layout/hList7#1"/>
    <dgm:cxn modelId="{7F95D603-3FBA-478B-BADE-189D14F4B509}" type="presParOf" srcId="{04F6237F-3132-4933-BA10-2BB89B30CA3E}" destId="{D0AACFC2-9D09-4C6F-BC42-87333B324A9C}" srcOrd="1" destOrd="0" presId="urn:microsoft.com/office/officeart/2005/8/layout/hList7#1"/>
    <dgm:cxn modelId="{00143EB2-8B2B-492D-B3FB-DA872D62D0B5}" type="presParOf" srcId="{D0AACFC2-9D09-4C6F-BC42-87333B324A9C}" destId="{B5ACABCF-7CC4-4B23-A9C8-EA417BB57266}" srcOrd="0" destOrd="0" presId="urn:microsoft.com/office/officeart/2005/8/layout/hList7#1"/>
    <dgm:cxn modelId="{A6967ED2-57A6-43AD-B7AB-D491FBDFAB90}" type="presParOf" srcId="{B5ACABCF-7CC4-4B23-A9C8-EA417BB57266}" destId="{9AD4A1BC-089B-462C-9670-BAF34C270814}" srcOrd="0" destOrd="0" presId="urn:microsoft.com/office/officeart/2005/8/layout/hList7#1"/>
    <dgm:cxn modelId="{57BCE7E1-B44E-4D1D-80A1-309DFDD7BFC0}" type="presParOf" srcId="{B5ACABCF-7CC4-4B23-A9C8-EA417BB57266}" destId="{B580C4D0-7E16-4044-8EFC-96C2EF417E76}" srcOrd="1" destOrd="0" presId="urn:microsoft.com/office/officeart/2005/8/layout/hList7#1"/>
    <dgm:cxn modelId="{5D27E584-DCDE-4496-9804-1CD152C34692}" type="presParOf" srcId="{B5ACABCF-7CC4-4B23-A9C8-EA417BB57266}" destId="{3BADCD24-3929-4A30-9B8A-E33B68054B19}" srcOrd="2" destOrd="0" presId="urn:microsoft.com/office/officeart/2005/8/layout/hList7#1"/>
    <dgm:cxn modelId="{505FA6AD-4591-405B-B6CD-7A913E602E50}" type="presParOf" srcId="{B5ACABCF-7CC4-4B23-A9C8-EA417BB57266}" destId="{AD806BCD-24A8-4B22-95F2-125ACD156AD6}" srcOrd="3" destOrd="0" presId="urn:microsoft.com/office/officeart/2005/8/layout/hList7#1"/>
    <dgm:cxn modelId="{631109BB-82BB-472C-9ADC-379F0FF95978}" type="presParOf" srcId="{D0AACFC2-9D09-4C6F-BC42-87333B324A9C}" destId="{8CA0AF77-0A47-43F0-9C10-8F80501FEF5D}" srcOrd="1" destOrd="0" presId="urn:microsoft.com/office/officeart/2005/8/layout/hList7#1"/>
    <dgm:cxn modelId="{61AFB0CC-8733-4C3D-BE72-36E6E59CA155}" type="presParOf" srcId="{D0AACFC2-9D09-4C6F-BC42-87333B324A9C}" destId="{2361B9C8-7C21-40D4-A98A-FD3E8676CDBE}" srcOrd="2" destOrd="0" presId="urn:microsoft.com/office/officeart/2005/8/layout/hList7#1"/>
    <dgm:cxn modelId="{FCBE281D-F33D-42AD-BA5E-DC8F5857E357}" type="presParOf" srcId="{2361B9C8-7C21-40D4-A98A-FD3E8676CDBE}" destId="{07485F7C-9A9E-47FF-848E-0E21CF749F8E}" srcOrd="0" destOrd="0" presId="urn:microsoft.com/office/officeart/2005/8/layout/hList7#1"/>
    <dgm:cxn modelId="{AE567EFF-0948-4FEC-B04B-555B77896262}" type="presParOf" srcId="{2361B9C8-7C21-40D4-A98A-FD3E8676CDBE}" destId="{233B5E45-E5C1-42AA-A385-246058DF1730}" srcOrd="1" destOrd="0" presId="urn:microsoft.com/office/officeart/2005/8/layout/hList7#1"/>
    <dgm:cxn modelId="{0C3B5582-FC7E-4C6D-8CF8-D5E8A6E349B2}" type="presParOf" srcId="{2361B9C8-7C21-40D4-A98A-FD3E8676CDBE}" destId="{A2929C28-FBB0-4D46-9CCA-7BFB621CCF95}" srcOrd="2" destOrd="0" presId="urn:microsoft.com/office/officeart/2005/8/layout/hList7#1"/>
    <dgm:cxn modelId="{F0057073-3AA6-4C0D-9850-B72D7D0ABFB7}" type="presParOf" srcId="{2361B9C8-7C21-40D4-A98A-FD3E8676CDBE}" destId="{5C26582C-0876-498B-9B4C-380ED3F2240D}" srcOrd="3" destOrd="0" presId="urn:microsoft.com/office/officeart/2005/8/layout/hList7#1"/>
    <dgm:cxn modelId="{B0DA37EC-83E2-466F-84F2-109C0162F1FB}" type="presParOf" srcId="{D0AACFC2-9D09-4C6F-BC42-87333B324A9C}" destId="{EF76F3A8-602C-4541-9E36-158F72B3BE50}" srcOrd="3" destOrd="0" presId="urn:microsoft.com/office/officeart/2005/8/layout/hList7#1"/>
    <dgm:cxn modelId="{AC539538-7CC4-40F9-AEB6-AD5703676E5A}" type="presParOf" srcId="{D0AACFC2-9D09-4C6F-BC42-87333B324A9C}" destId="{E7B67C39-807A-4A01-87A2-D9974A998AEC}" srcOrd="4" destOrd="0" presId="urn:microsoft.com/office/officeart/2005/8/layout/hList7#1"/>
    <dgm:cxn modelId="{D48D3735-CFC2-4BF8-BBFF-3F7C1208DD3D}" type="presParOf" srcId="{E7B67C39-807A-4A01-87A2-D9974A998AEC}" destId="{06F969DA-F0BE-4A16-9A42-AB8CADF9B800}" srcOrd="0" destOrd="0" presId="urn:microsoft.com/office/officeart/2005/8/layout/hList7#1"/>
    <dgm:cxn modelId="{5CFC8DD2-8FF9-426C-811F-B04F28226F5A}" type="presParOf" srcId="{E7B67C39-807A-4A01-87A2-D9974A998AEC}" destId="{7A128137-A4ED-475A-B9FB-CC4F157327EA}" srcOrd="1" destOrd="0" presId="urn:microsoft.com/office/officeart/2005/8/layout/hList7#1"/>
    <dgm:cxn modelId="{6936B99F-D7FF-4105-97B6-6A8DDC528F71}" type="presParOf" srcId="{E7B67C39-807A-4A01-87A2-D9974A998AEC}" destId="{D83CAABE-A32F-423F-991E-F811BCE6EE91}" srcOrd="2" destOrd="0" presId="urn:microsoft.com/office/officeart/2005/8/layout/hList7#1"/>
    <dgm:cxn modelId="{4ED9CA36-9394-4D52-B607-6DDAF21AAB3E}" type="presParOf" srcId="{E7B67C39-807A-4A01-87A2-D9974A998AEC}" destId="{D452F36A-7A80-4C38-99E7-35A7122507A4}" srcOrd="3" destOrd="0" presId="urn:microsoft.com/office/officeart/2005/8/layout/hList7#1"/>
    <dgm:cxn modelId="{7A758E8A-F7C5-4C34-8E8B-CA07044AAF63}" type="presParOf" srcId="{D0AACFC2-9D09-4C6F-BC42-87333B324A9C}" destId="{EBDE21CB-D301-466B-B812-CBEB10500C0E}" srcOrd="5" destOrd="0" presId="urn:microsoft.com/office/officeart/2005/8/layout/hList7#1"/>
    <dgm:cxn modelId="{E6715E5C-B364-4C44-B91E-968E9613EC0E}" type="presParOf" srcId="{D0AACFC2-9D09-4C6F-BC42-87333B324A9C}" destId="{D8244BC2-2FC7-4F4B-83B4-31F4A0C82A18}" srcOrd="6" destOrd="0" presId="urn:microsoft.com/office/officeart/2005/8/layout/hList7#1"/>
    <dgm:cxn modelId="{623B4450-20B8-4E20-B7F1-E68B04798414}" type="presParOf" srcId="{D8244BC2-2FC7-4F4B-83B4-31F4A0C82A18}" destId="{82FA875C-B884-4BBD-A540-B51263F64F65}" srcOrd="0" destOrd="0" presId="urn:microsoft.com/office/officeart/2005/8/layout/hList7#1"/>
    <dgm:cxn modelId="{BA5D9177-BB5E-4679-B971-E9F683C2FF9F}" type="presParOf" srcId="{D8244BC2-2FC7-4F4B-83B4-31F4A0C82A18}" destId="{5B7974D0-176B-43B2-8BD8-47EBBB1C61A3}" srcOrd="1" destOrd="0" presId="urn:microsoft.com/office/officeart/2005/8/layout/hList7#1"/>
    <dgm:cxn modelId="{02AFDE50-806A-40EF-9438-A47D2B3D567B}" type="presParOf" srcId="{D8244BC2-2FC7-4F4B-83B4-31F4A0C82A18}" destId="{C1B8844B-586C-4EB6-9F3C-3545A18184A8}" srcOrd="2" destOrd="0" presId="urn:microsoft.com/office/officeart/2005/8/layout/hList7#1"/>
    <dgm:cxn modelId="{B83E18AB-E699-4CBB-AC9F-C2DA9561E53E}" type="presParOf" srcId="{D8244BC2-2FC7-4F4B-83B4-31F4A0C82A18}" destId="{DF66C8A2-8512-4D22-8A65-CE3F69053901}" srcOrd="3" destOrd="0" presId="urn:microsoft.com/office/officeart/2005/8/layout/hList7#1"/>
    <dgm:cxn modelId="{F1F97E19-D2ED-4B1A-BB4A-335DC2105ABA}" type="presParOf" srcId="{D0AACFC2-9D09-4C6F-BC42-87333B324A9C}" destId="{3D4DFAE8-94FB-4FAE-8800-E66E9EC64744}" srcOrd="7" destOrd="0" presId="urn:microsoft.com/office/officeart/2005/8/layout/hList7#1"/>
    <dgm:cxn modelId="{546457F2-2B0A-404C-B3CD-1C169B8E75EB}" type="presParOf" srcId="{D0AACFC2-9D09-4C6F-BC42-87333B324A9C}" destId="{7226DAC3-16C2-4B4A-8397-9CE9CE92DCA6}" srcOrd="8" destOrd="0" presId="urn:microsoft.com/office/officeart/2005/8/layout/hList7#1"/>
    <dgm:cxn modelId="{3F4DB5EE-272B-4EC6-B9E9-1E127D820415}" type="presParOf" srcId="{7226DAC3-16C2-4B4A-8397-9CE9CE92DCA6}" destId="{ECAD402C-4CAA-45D8-A416-931DB5A10FC3}" srcOrd="0" destOrd="0" presId="urn:microsoft.com/office/officeart/2005/8/layout/hList7#1"/>
    <dgm:cxn modelId="{C012B535-6ABF-4567-8096-12FAC1EDAF45}" type="presParOf" srcId="{7226DAC3-16C2-4B4A-8397-9CE9CE92DCA6}" destId="{03812CDD-BFBB-4D12-8FD8-ECD42CD1E96D}" srcOrd="1" destOrd="0" presId="urn:microsoft.com/office/officeart/2005/8/layout/hList7#1"/>
    <dgm:cxn modelId="{21AAFC69-F8EB-45C3-A37E-3434ED0C5990}" type="presParOf" srcId="{7226DAC3-16C2-4B4A-8397-9CE9CE92DCA6}" destId="{955D4FBC-F40B-428A-820E-D72EB003BADE}" srcOrd="2" destOrd="0" presId="urn:microsoft.com/office/officeart/2005/8/layout/hList7#1"/>
    <dgm:cxn modelId="{FD11BC0B-455D-4EAD-BACF-67093004E645}" type="presParOf" srcId="{7226DAC3-16C2-4B4A-8397-9CE9CE92DCA6}" destId="{AD9F7178-E874-4694-812B-4BAFFCEFC50A}" srcOrd="3" destOrd="0" presId="urn:microsoft.com/office/officeart/2005/8/layout/hList7#1"/>
    <dgm:cxn modelId="{A8727CCF-1B21-AF4B-82C2-76605B9C8020}" type="presParOf" srcId="{D0AACFC2-9D09-4C6F-BC42-87333B324A9C}" destId="{C34909B7-BF6F-E04F-9A98-36387A00E632}" srcOrd="9" destOrd="0" presId="urn:microsoft.com/office/officeart/2005/8/layout/hList7#1"/>
    <dgm:cxn modelId="{D10A51BB-CA27-4F4B-84E3-4CEAD0E59C86}" type="presParOf" srcId="{D0AACFC2-9D09-4C6F-BC42-87333B324A9C}" destId="{D1F762DD-83D8-2147-84E2-55520DB7502A}" srcOrd="10" destOrd="0" presId="urn:microsoft.com/office/officeart/2005/8/layout/hList7#1"/>
    <dgm:cxn modelId="{5F531A89-4130-F546-98FB-141FD3FB02EB}" type="presParOf" srcId="{D1F762DD-83D8-2147-84E2-55520DB7502A}" destId="{54FCC69B-ABD4-5B48-880B-0D4996647D0A}" srcOrd="0" destOrd="0" presId="urn:microsoft.com/office/officeart/2005/8/layout/hList7#1"/>
    <dgm:cxn modelId="{36FD7E42-7C32-7C40-8BC3-AA6610F886D5}" type="presParOf" srcId="{D1F762DD-83D8-2147-84E2-55520DB7502A}" destId="{71A9C4CB-ECEF-274C-B8F9-1B24B3E3EB60}" srcOrd="1" destOrd="0" presId="urn:microsoft.com/office/officeart/2005/8/layout/hList7#1"/>
    <dgm:cxn modelId="{B7252FD1-38A1-5047-A86B-CF1046B6153D}" type="presParOf" srcId="{D1F762DD-83D8-2147-84E2-55520DB7502A}" destId="{3A3A9DD9-DAFE-D64C-80A1-1A3B07196210}" srcOrd="2" destOrd="0" presId="urn:microsoft.com/office/officeart/2005/8/layout/hList7#1"/>
    <dgm:cxn modelId="{FC79B2DD-5065-E84C-AE42-05DDBAE89BE5}" type="presParOf" srcId="{D1F762DD-83D8-2147-84E2-55520DB7502A}" destId="{C77E5695-CD28-CB46-B431-A54436D25C85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58A305-74F1-4DF1-AA64-AE7481A778D1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8DC896B0-3C46-4883-9362-ED81C9BE1A0C}">
      <dgm:prSet phldrT="[Text]" custT="1"/>
      <dgm:spPr/>
      <dgm:t>
        <a:bodyPr/>
        <a:lstStyle/>
        <a:p>
          <a:r>
            <a:rPr lang="pt-PT" sz="1400" b="1" dirty="0" smtClean="0">
              <a:solidFill>
                <a:srgbClr val="0070C0"/>
              </a:solidFill>
              <a:latin typeface="+mj-lt"/>
            </a:rPr>
            <a:t>TAXAS</a:t>
          </a:r>
          <a:r>
            <a:rPr lang="en-US" sz="1400" b="1" dirty="0" smtClean="0">
              <a:solidFill>
                <a:srgbClr val="0070C0"/>
              </a:solidFill>
              <a:latin typeface="+mj-lt"/>
            </a:rPr>
            <a:t> </a:t>
          </a:r>
          <a:r>
            <a:rPr lang="pt-PT" sz="1400" b="1" dirty="0" smtClean="0">
              <a:solidFill>
                <a:srgbClr val="0070C0"/>
              </a:solidFill>
              <a:latin typeface="+mj-lt"/>
            </a:rPr>
            <a:t>ALFANDEGÁRIAS</a:t>
          </a:r>
          <a:r>
            <a:rPr lang="en-US" sz="1400" b="1" dirty="0" smtClean="0">
              <a:solidFill>
                <a:srgbClr val="0070C0"/>
              </a:solidFill>
              <a:latin typeface="+mj-lt"/>
            </a:rPr>
            <a:t> </a:t>
          </a:r>
          <a:r>
            <a:rPr lang="pt-PT" sz="1400" b="1" dirty="0" smtClean="0">
              <a:solidFill>
                <a:srgbClr val="0070C0"/>
              </a:solidFill>
              <a:latin typeface="+mj-lt"/>
            </a:rPr>
            <a:t>NA</a:t>
          </a:r>
          <a:r>
            <a:rPr lang="en-US" sz="1400" b="1" dirty="0" smtClean="0">
              <a:solidFill>
                <a:srgbClr val="0070C0"/>
              </a:solidFill>
              <a:latin typeface="+mj-lt"/>
            </a:rPr>
            <a:t> </a:t>
          </a:r>
          <a:r>
            <a:rPr lang="pt-PT" sz="1400" b="1" dirty="0" smtClean="0">
              <a:solidFill>
                <a:srgbClr val="0070C0"/>
              </a:solidFill>
              <a:latin typeface="+mj-lt"/>
            </a:rPr>
            <a:t>IMPORTAÇÃO</a:t>
          </a:r>
          <a:endParaRPr lang="pt-PT" sz="1400" dirty="0">
            <a:solidFill>
              <a:srgbClr val="0070C0"/>
            </a:solidFill>
          </a:endParaRPr>
        </a:p>
      </dgm:t>
    </dgm:pt>
    <dgm:pt modelId="{213FC5D7-4132-47B3-B31E-0AF485B7DAF9}" type="parTrans" cxnId="{631581A2-9191-4239-9C31-A74C0B974082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9D596C67-8B42-48D9-9A3F-D7F6C6367195}" type="sibTrans" cxnId="{631581A2-9191-4239-9C31-A74C0B974082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E6B7A2AA-9EC7-43A9-B511-0A273D368AC7}">
      <dgm:prSet phldrT="[Text]" custT="1"/>
      <dgm:spPr/>
      <dgm:t>
        <a:bodyPr/>
        <a:lstStyle/>
        <a:p>
          <a:pPr algn="ctr"/>
          <a:r>
            <a:rPr lang="en-US" altLang="pt-PT" sz="1400" b="1" dirty="0" err="1" smtClean="0">
              <a:solidFill>
                <a:srgbClr val="0070C0"/>
              </a:solidFill>
              <a:latin typeface="+mj-lt"/>
            </a:rPr>
            <a:t>Equipamentos</a:t>
          </a:r>
          <a:r>
            <a:rPr lang="en-US" altLang="pt-PT" sz="1400" b="1" dirty="0" smtClean="0">
              <a:solidFill>
                <a:srgbClr val="0070C0"/>
              </a:solidFill>
              <a:latin typeface="+mj-lt"/>
            </a:rPr>
            <a:t> 5.0%</a:t>
          </a:r>
          <a:endParaRPr lang="pt-PT" sz="1400" dirty="0">
            <a:solidFill>
              <a:srgbClr val="0070C0"/>
            </a:solidFill>
          </a:endParaRPr>
        </a:p>
      </dgm:t>
    </dgm:pt>
    <dgm:pt modelId="{684B0902-D5B5-42B8-BF9E-E9B319B70C0C}" type="parTrans" cxnId="{2C387CFE-8823-41A6-9ECA-E3AF35EA4844}">
      <dgm:prSet/>
      <dgm:spPr/>
      <dgm:t>
        <a:bodyPr/>
        <a:lstStyle/>
        <a:p>
          <a:endParaRPr lang="pt-PT" sz="2000">
            <a:solidFill>
              <a:srgbClr val="0070C0"/>
            </a:solidFill>
          </a:endParaRPr>
        </a:p>
      </dgm:t>
    </dgm:pt>
    <dgm:pt modelId="{69899D42-5037-4F9C-B071-45D21BFA616D}" type="sibTrans" cxnId="{2C387CFE-8823-41A6-9ECA-E3AF35EA4844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993FEE9C-DA15-421B-A045-580014FBF5EE}">
      <dgm:prSet phldrT="[Text]" custT="1"/>
      <dgm:spPr/>
      <dgm:t>
        <a:bodyPr/>
        <a:lstStyle/>
        <a:p>
          <a:r>
            <a:rPr lang="pt-PT" sz="1800" b="1" dirty="0" smtClean="0">
              <a:solidFill>
                <a:srgbClr val="0070C0"/>
              </a:solidFill>
              <a:latin typeface="+mj-lt"/>
            </a:rPr>
            <a:t>IVA</a:t>
          </a:r>
          <a:endParaRPr lang="pt-PT" sz="1800" b="1" dirty="0">
            <a:solidFill>
              <a:srgbClr val="0070C0"/>
            </a:solidFill>
            <a:latin typeface="+mj-lt"/>
          </a:endParaRPr>
        </a:p>
      </dgm:t>
    </dgm:pt>
    <dgm:pt modelId="{8D94E828-0E2E-4C99-A0AF-D8A512A07495}" type="parTrans" cxnId="{9D8CE22B-9FA7-4821-A4B6-4E7356DD841E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2F31E41B-46E1-4255-87CE-7BFD8AEA26C5}" type="sibTrans" cxnId="{9D8CE22B-9FA7-4821-A4B6-4E7356DD841E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E4370AD0-DBA0-4BC2-9C89-D26440368C64}">
      <dgm:prSet phldrT="[Text]" custT="1"/>
      <dgm:spPr/>
      <dgm:t>
        <a:bodyPr/>
        <a:lstStyle/>
        <a:p>
          <a:r>
            <a:rPr lang="en-US" altLang="pt-PT" sz="1400" b="1" dirty="0" smtClean="0">
              <a:solidFill>
                <a:srgbClr val="0070C0"/>
              </a:solidFill>
              <a:latin typeface="+mj-lt"/>
            </a:rPr>
            <a:t>17.0%</a:t>
          </a:r>
          <a:endParaRPr lang="pt-PT" sz="1400" b="1" dirty="0">
            <a:solidFill>
              <a:srgbClr val="0070C0"/>
            </a:solidFill>
            <a:latin typeface="+mj-lt"/>
          </a:endParaRPr>
        </a:p>
      </dgm:t>
    </dgm:pt>
    <dgm:pt modelId="{E984C6DB-D1CE-4909-9A78-6B83CED73166}" type="parTrans" cxnId="{11D715AE-7074-49D3-8121-2F83D04A0BCE}">
      <dgm:prSet/>
      <dgm:spPr/>
      <dgm:t>
        <a:bodyPr/>
        <a:lstStyle/>
        <a:p>
          <a:endParaRPr lang="pt-PT" sz="2000">
            <a:solidFill>
              <a:srgbClr val="0070C0"/>
            </a:solidFill>
          </a:endParaRPr>
        </a:p>
      </dgm:t>
    </dgm:pt>
    <dgm:pt modelId="{EE95F458-A98E-49E9-AFE2-1CB253884282}" type="sibTrans" cxnId="{11D715AE-7074-49D3-8121-2F83D04A0BCE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90586068-39B7-49EB-BF11-6571CF3689BB}">
      <dgm:prSet phldrT="[Text]" custT="1"/>
      <dgm:spPr/>
      <dgm:t>
        <a:bodyPr/>
        <a:lstStyle/>
        <a:p>
          <a:r>
            <a:rPr lang="en-US" altLang="pt-PT" sz="1800" b="1" dirty="0" smtClean="0">
              <a:solidFill>
                <a:srgbClr val="0070C0"/>
              </a:solidFill>
              <a:latin typeface="+mj-lt"/>
            </a:rPr>
            <a:t>IRPC</a:t>
          </a:r>
          <a:endParaRPr lang="pt-PT" sz="1800" b="1" dirty="0">
            <a:solidFill>
              <a:srgbClr val="0070C0"/>
            </a:solidFill>
            <a:latin typeface="+mj-lt"/>
          </a:endParaRPr>
        </a:p>
      </dgm:t>
    </dgm:pt>
    <dgm:pt modelId="{0932DDB3-A3B0-4DA0-924F-FBEAB62B5747}" type="parTrans" cxnId="{059F13E6-6E21-41D5-B906-F6E433DF84CD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A41F8B5E-DD4E-4ABE-BF31-E81789C0EC6B}" type="sibTrans" cxnId="{059F13E6-6E21-41D5-B906-F6E433DF84CD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09F802BD-4E7F-4AC6-825F-495416EA84D7}">
      <dgm:prSet phldrT="[Text]" custT="1"/>
      <dgm:spPr/>
      <dgm:t>
        <a:bodyPr/>
        <a:lstStyle/>
        <a:p>
          <a:r>
            <a:rPr lang="en-US" altLang="pt-PT" sz="1800" b="1" dirty="0" smtClean="0">
              <a:solidFill>
                <a:srgbClr val="0070C0"/>
              </a:solidFill>
              <a:latin typeface="+mj-lt"/>
            </a:rPr>
            <a:t>IRPS</a:t>
          </a:r>
          <a:endParaRPr lang="pt-PT" sz="1800" b="1" dirty="0">
            <a:solidFill>
              <a:srgbClr val="0070C0"/>
            </a:solidFill>
            <a:latin typeface="+mj-lt"/>
          </a:endParaRPr>
        </a:p>
      </dgm:t>
    </dgm:pt>
    <dgm:pt modelId="{C349FC9D-9337-432B-8300-6122B60247BD}" type="parTrans" cxnId="{859B3F31-AA27-47F5-B94E-2189E712C4C9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B2053EC6-74F2-450B-AB3D-5BA33E49E96E}" type="sibTrans" cxnId="{859B3F31-AA27-47F5-B94E-2189E712C4C9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E34E08C2-0E12-439E-8026-7EDBCEDFE7B0}">
      <dgm:prSet phldrT="[Text]" custT="1"/>
      <dgm:spPr/>
      <dgm:t>
        <a:bodyPr/>
        <a:lstStyle/>
        <a:p>
          <a:r>
            <a:rPr lang="pt-PT" sz="1800" b="1" dirty="0" smtClean="0">
              <a:solidFill>
                <a:srgbClr val="0070C0"/>
              </a:solidFill>
              <a:latin typeface="+mj-lt"/>
            </a:rPr>
            <a:t>RETENÇÃO NA FONTE</a:t>
          </a:r>
          <a:endParaRPr lang="pt-PT" sz="1800" b="1" dirty="0">
            <a:solidFill>
              <a:srgbClr val="0070C0"/>
            </a:solidFill>
            <a:latin typeface="+mj-lt"/>
          </a:endParaRPr>
        </a:p>
      </dgm:t>
    </dgm:pt>
    <dgm:pt modelId="{700E4F37-FB8C-48BD-9A27-FD59E913D2D5}" type="parTrans" cxnId="{1F926C0C-7EF8-4828-B7ED-536141B968B9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C2FB5B0E-E779-4801-97A4-2CCFD15E77D6}" type="sibTrans" cxnId="{1F926C0C-7EF8-4828-B7ED-536141B968B9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B8464861-4AF3-452F-9CAD-1E99E4099752}">
      <dgm:prSet custT="1"/>
      <dgm:spPr/>
      <dgm:t>
        <a:bodyPr/>
        <a:lstStyle/>
        <a:p>
          <a:pPr algn="ctr"/>
          <a:r>
            <a:rPr lang="en-US" altLang="pt-PT" sz="1400" b="1" dirty="0" err="1" smtClean="0">
              <a:solidFill>
                <a:srgbClr val="0070C0"/>
              </a:solidFill>
              <a:latin typeface="+mj-lt"/>
            </a:rPr>
            <a:t>Mat</a:t>
          </a:r>
          <a:r>
            <a:rPr lang="en-US" altLang="pt-PT" sz="1400" b="1" dirty="0" err="1" smtClean="0">
              <a:solidFill>
                <a:srgbClr val="0070C0"/>
              </a:solidFill>
              <a:latin typeface="Arial"/>
              <a:cs typeface="Arial"/>
            </a:rPr>
            <a:t>éria</a:t>
          </a:r>
          <a:r>
            <a:rPr lang="en-US" altLang="pt-PT" sz="1400" b="1" dirty="0" smtClean="0">
              <a:solidFill>
                <a:srgbClr val="0070C0"/>
              </a:solidFill>
              <a:latin typeface="Arial"/>
              <a:cs typeface="Arial"/>
            </a:rPr>
            <a:t> prima</a:t>
          </a:r>
          <a:r>
            <a:rPr lang="en-US" altLang="pt-PT" sz="1400" b="1" dirty="0" smtClean="0">
              <a:solidFill>
                <a:srgbClr val="0070C0"/>
              </a:solidFill>
              <a:latin typeface="+mj-lt"/>
            </a:rPr>
            <a:t> 2.5%</a:t>
          </a:r>
          <a:endParaRPr lang="en-US" altLang="pt-PT" sz="1400" b="1" dirty="0">
            <a:solidFill>
              <a:srgbClr val="0070C0"/>
            </a:solidFill>
            <a:latin typeface="+mj-lt"/>
          </a:endParaRPr>
        </a:p>
      </dgm:t>
    </dgm:pt>
    <dgm:pt modelId="{00D0911E-5BAD-4B94-9071-B086FC18EC80}" type="parTrans" cxnId="{C247701A-BAF3-4E07-9035-6E9E118E714E}">
      <dgm:prSet/>
      <dgm:spPr/>
      <dgm:t>
        <a:bodyPr/>
        <a:lstStyle/>
        <a:p>
          <a:endParaRPr lang="pt-PT" sz="2000">
            <a:solidFill>
              <a:srgbClr val="0070C0"/>
            </a:solidFill>
          </a:endParaRPr>
        </a:p>
      </dgm:t>
    </dgm:pt>
    <dgm:pt modelId="{9EA48522-AA86-44B7-B2B9-71DB251EE747}" type="sibTrans" cxnId="{C247701A-BAF3-4E07-9035-6E9E118E714E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60565062-90ED-4C63-BF70-C464971BE461}">
      <dgm:prSet custT="1"/>
      <dgm:spPr/>
      <dgm:t>
        <a:bodyPr/>
        <a:lstStyle/>
        <a:p>
          <a:r>
            <a:rPr lang="pt-PT" sz="1400" b="1" dirty="0" smtClean="0">
              <a:solidFill>
                <a:srgbClr val="0070C0"/>
              </a:solidFill>
              <a:latin typeface="+mj-lt"/>
            </a:rPr>
            <a:t>Produtos semi-acabados</a:t>
          </a:r>
        </a:p>
        <a:p>
          <a:r>
            <a:rPr lang="en-US" altLang="pt-PT" sz="1400" b="1" dirty="0" smtClean="0">
              <a:solidFill>
                <a:srgbClr val="0070C0"/>
              </a:solidFill>
              <a:latin typeface="+mj-lt"/>
            </a:rPr>
            <a:t>7.5%</a:t>
          </a:r>
          <a:endParaRPr lang="en-US" altLang="pt-PT" sz="1400" b="1" dirty="0">
            <a:solidFill>
              <a:srgbClr val="0070C0"/>
            </a:solidFill>
            <a:latin typeface="+mj-lt"/>
          </a:endParaRPr>
        </a:p>
      </dgm:t>
    </dgm:pt>
    <dgm:pt modelId="{46D26252-F4DC-4C65-8392-043B240D4362}" type="parTrans" cxnId="{CD2241FA-0528-48ED-8FEC-4C0A5454A860}">
      <dgm:prSet/>
      <dgm:spPr/>
      <dgm:t>
        <a:bodyPr/>
        <a:lstStyle/>
        <a:p>
          <a:endParaRPr lang="pt-PT" sz="2000">
            <a:solidFill>
              <a:srgbClr val="0070C0"/>
            </a:solidFill>
          </a:endParaRPr>
        </a:p>
      </dgm:t>
    </dgm:pt>
    <dgm:pt modelId="{85EB4968-023E-4E86-A55C-EC198657CF93}" type="sibTrans" cxnId="{CD2241FA-0528-48ED-8FEC-4C0A5454A860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CEC30640-0903-49A8-8CC6-47AADF06EC39}">
      <dgm:prSet custT="1"/>
      <dgm:spPr/>
      <dgm:t>
        <a:bodyPr/>
        <a:lstStyle/>
        <a:p>
          <a:r>
            <a:rPr lang="pt-PT" sz="1400" b="1" dirty="0" smtClean="0">
              <a:solidFill>
                <a:srgbClr val="0070C0"/>
              </a:solidFill>
              <a:latin typeface="+mj-lt"/>
            </a:rPr>
            <a:t>Produtos acabados</a:t>
          </a:r>
        </a:p>
        <a:p>
          <a:r>
            <a:rPr lang="en-US" altLang="pt-PT" sz="1400" b="1" dirty="0" smtClean="0">
              <a:solidFill>
                <a:srgbClr val="0070C0"/>
              </a:solidFill>
              <a:latin typeface="+mj-lt"/>
            </a:rPr>
            <a:t>20.0%</a:t>
          </a:r>
          <a:endParaRPr lang="en-US" altLang="pt-PT" sz="1400" b="1" dirty="0">
            <a:solidFill>
              <a:srgbClr val="0070C0"/>
            </a:solidFill>
            <a:latin typeface="+mj-lt"/>
          </a:endParaRPr>
        </a:p>
      </dgm:t>
    </dgm:pt>
    <dgm:pt modelId="{9BB16E87-B019-43A4-9A4E-34C8A2C1FC38}" type="parTrans" cxnId="{CCF5D852-6081-4D7E-9F64-4D68C3A87211}">
      <dgm:prSet/>
      <dgm:spPr/>
      <dgm:t>
        <a:bodyPr/>
        <a:lstStyle/>
        <a:p>
          <a:endParaRPr lang="pt-PT" sz="2000">
            <a:solidFill>
              <a:srgbClr val="0070C0"/>
            </a:solidFill>
          </a:endParaRPr>
        </a:p>
      </dgm:t>
    </dgm:pt>
    <dgm:pt modelId="{5D8FF539-68E5-4FDB-8FD4-44A00163309D}" type="sibTrans" cxnId="{CCF5D852-6081-4D7E-9F64-4D68C3A87211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C3D3B278-24E8-41FA-8FAC-2073FFE7C1CF}">
      <dgm:prSet phldrT="[Text]" custT="1"/>
      <dgm:spPr/>
      <dgm:t>
        <a:bodyPr/>
        <a:lstStyle/>
        <a:p>
          <a:r>
            <a:rPr lang="en-US" altLang="pt-PT" sz="1400" b="1" dirty="0" err="1" smtClean="0">
              <a:solidFill>
                <a:srgbClr val="0070C0"/>
              </a:solidFill>
              <a:latin typeface="+mj-lt"/>
            </a:rPr>
            <a:t>Geral</a:t>
          </a:r>
          <a:r>
            <a:rPr lang="en-US" altLang="pt-PT" sz="1400" b="1" dirty="0" smtClean="0">
              <a:solidFill>
                <a:srgbClr val="0070C0"/>
              </a:solidFill>
              <a:latin typeface="+mj-lt"/>
            </a:rPr>
            <a:t> 32.0%</a:t>
          </a:r>
          <a:endParaRPr lang="pt-PT" sz="1400" b="1" dirty="0">
            <a:solidFill>
              <a:srgbClr val="0070C0"/>
            </a:solidFill>
            <a:latin typeface="+mj-lt"/>
          </a:endParaRPr>
        </a:p>
      </dgm:t>
    </dgm:pt>
    <dgm:pt modelId="{3620D1D7-F91D-484A-8704-42920045AEC4}" type="parTrans" cxnId="{3F4CE854-D503-492E-8D4B-876ECBB77114}">
      <dgm:prSet/>
      <dgm:spPr/>
      <dgm:t>
        <a:bodyPr/>
        <a:lstStyle/>
        <a:p>
          <a:endParaRPr lang="pt-PT" sz="2000">
            <a:solidFill>
              <a:srgbClr val="0070C0"/>
            </a:solidFill>
          </a:endParaRPr>
        </a:p>
      </dgm:t>
    </dgm:pt>
    <dgm:pt modelId="{BE8EFDED-69B0-46D9-8742-B01F43B579FD}" type="sibTrans" cxnId="{3F4CE854-D503-492E-8D4B-876ECBB77114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3FC3FB6C-E19E-4A93-AD56-C58EED22866E}">
      <dgm:prSet phldrT="[Text]" custT="1"/>
      <dgm:spPr/>
      <dgm:t>
        <a:bodyPr/>
        <a:lstStyle/>
        <a:p>
          <a:r>
            <a:rPr lang="en-US" altLang="pt-PT" sz="1400" b="1" dirty="0" err="1" smtClean="0">
              <a:solidFill>
                <a:srgbClr val="0070C0"/>
              </a:solidFill>
              <a:latin typeface="+mj-lt"/>
            </a:rPr>
            <a:t>Mínimo</a:t>
          </a:r>
          <a:r>
            <a:rPr lang="en-US" altLang="pt-PT" sz="1400" b="1" dirty="0" smtClean="0">
              <a:solidFill>
                <a:srgbClr val="0070C0"/>
              </a:solidFill>
              <a:latin typeface="+mj-lt"/>
            </a:rPr>
            <a:t> 10.0%</a:t>
          </a:r>
          <a:endParaRPr lang="pt-PT" sz="1400" b="1" dirty="0">
            <a:solidFill>
              <a:srgbClr val="0070C0"/>
            </a:solidFill>
            <a:latin typeface="+mj-lt"/>
          </a:endParaRPr>
        </a:p>
      </dgm:t>
    </dgm:pt>
    <dgm:pt modelId="{62CE46AA-0E98-4B97-8173-853B85780D4A}" type="parTrans" cxnId="{CE64D519-16D6-4CC2-9EF3-74FF0715DCF8}">
      <dgm:prSet/>
      <dgm:spPr/>
      <dgm:t>
        <a:bodyPr/>
        <a:lstStyle/>
        <a:p>
          <a:endParaRPr lang="pt-PT" sz="2000">
            <a:solidFill>
              <a:srgbClr val="0070C0"/>
            </a:solidFill>
          </a:endParaRPr>
        </a:p>
      </dgm:t>
    </dgm:pt>
    <dgm:pt modelId="{DF455256-D8B5-4ABD-8594-583DDCE4DE3C}" type="sibTrans" cxnId="{CE64D519-16D6-4CC2-9EF3-74FF0715DCF8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B0CB7228-5E82-408A-ACE0-54A382BB20D4}">
      <dgm:prSet custT="1"/>
      <dgm:spPr/>
      <dgm:t>
        <a:bodyPr/>
        <a:lstStyle/>
        <a:p>
          <a:r>
            <a:rPr lang="en-US" altLang="pt-PT" sz="1400" b="1" dirty="0" err="1" smtClean="0">
              <a:solidFill>
                <a:srgbClr val="0070C0"/>
              </a:solidFill>
              <a:latin typeface="+mj-lt"/>
            </a:rPr>
            <a:t>Máximo</a:t>
          </a:r>
          <a:r>
            <a:rPr lang="en-US" altLang="pt-PT" sz="1400" b="1" dirty="0" smtClean="0">
              <a:solidFill>
                <a:srgbClr val="0070C0"/>
              </a:solidFill>
              <a:latin typeface="+mj-lt"/>
            </a:rPr>
            <a:t> 32.0% </a:t>
          </a:r>
          <a:endParaRPr lang="en-US" altLang="pt-PT" sz="1400" b="1" dirty="0">
            <a:solidFill>
              <a:srgbClr val="0070C0"/>
            </a:solidFill>
            <a:latin typeface="+mj-lt"/>
          </a:endParaRPr>
        </a:p>
      </dgm:t>
    </dgm:pt>
    <dgm:pt modelId="{CF8E20DB-F95F-4F3D-A665-C846F46EC39B}" type="parTrans" cxnId="{59063845-DB7A-4950-B1E2-95C90FC5DEFF}">
      <dgm:prSet/>
      <dgm:spPr/>
      <dgm:t>
        <a:bodyPr/>
        <a:lstStyle/>
        <a:p>
          <a:endParaRPr lang="pt-PT" sz="2000">
            <a:solidFill>
              <a:srgbClr val="0070C0"/>
            </a:solidFill>
          </a:endParaRPr>
        </a:p>
      </dgm:t>
    </dgm:pt>
    <dgm:pt modelId="{7576EF27-82F3-4AA8-AC73-DD02254BAEDA}" type="sibTrans" cxnId="{59063845-DB7A-4950-B1E2-95C90FC5DEFF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074DDB48-1E5A-4253-B1B1-0A28CEA316BA}">
      <dgm:prSet phldrT="[Text]" custT="1"/>
      <dgm:spPr/>
      <dgm:t>
        <a:bodyPr/>
        <a:lstStyle/>
        <a:p>
          <a:r>
            <a:rPr lang="en-US" altLang="pt-PT" sz="1400" b="1" dirty="0" smtClean="0">
              <a:solidFill>
                <a:srgbClr val="0070C0"/>
              </a:solidFill>
              <a:latin typeface="+mj-lt"/>
            </a:rPr>
            <a:t>20.0%</a:t>
          </a:r>
          <a:endParaRPr lang="pt-PT" sz="1400" b="1" dirty="0">
            <a:solidFill>
              <a:srgbClr val="0070C0"/>
            </a:solidFill>
            <a:latin typeface="+mj-lt"/>
          </a:endParaRPr>
        </a:p>
      </dgm:t>
    </dgm:pt>
    <dgm:pt modelId="{5B17B1E5-53A6-45A0-88D3-C6AF7FF5B142}" type="parTrans" cxnId="{5B124BAB-A22C-4C77-80E5-6EF57853ECA4}">
      <dgm:prSet/>
      <dgm:spPr/>
      <dgm:t>
        <a:bodyPr/>
        <a:lstStyle/>
        <a:p>
          <a:endParaRPr lang="pt-PT" sz="2000">
            <a:solidFill>
              <a:srgbClr val="0070C0"/>
            </a:solidFill>
          </a:endParaRPr>
        </a:p>
      </dgm:t>
    </dgm:pt>
    <dgm:pt modelId="{4815DCE7-47AA-4E22-9967-EBDEB38B7F69}" type="sibTrans" cxnId="{5B124BAB-A22C-4C77-80E5-6EF57853ECA4}">
      <dgm:prSet/>
      <dgm:spPr/>
      <dgm:t>
        <a:bodyPr/>
        <a:lstStyle/>
        <a:p>
          <a:endParaRPr lang="pt-PT">
            <a:solidFill>
              <a:srgbClr val="0070C0"/>
            </a:solidFill>
          </a:endParaRPr>
        </a:p>
      </dgm:t>
    </dgm:pt>
    <dgm:pt modelId="{31E6333F-D41E-4C5C-A0BF-5DB20AC8EA87}" type="pres">
      <dgm:prSet presAssocID="{4758A305-74F1-4DF1-AA64-AE7481A778D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14F8579-FE21-4F11-B9E8-962EF513B82E}" type="pres">
      <dgm:prSet presAssocID="{8DC896B0-3C46-4883-9362-ED81C9BE1A0C}" presName="root" presStyleCnt="0"/>
      <dgm:spPr/>
    </dgm:pt>
    <dgm:pt modelId="{3D3A493B-191F-4B2A-8CD7-1CF8FE533600}" type="pres">
      <dgm:prSet presAssocID="{8DC896B0-3C46-4883-9362-ED81C9BE1A0C}" presName="rootComposite" presStyleCnt="0"/>
      <dgm:spPr/>
    </dgm:pt>
    <dgm:pt modelId="{75561971-9B0C-4B2C-9A49-CEE26F6B5FFE}" type="pres">
      <dgm:prSet presAssocID="{8DC896B0-3C46-4883-9362-ED81C9BE1A0C}" presName="rootText" presStyleLbl="node1" presStyleIdx="0" presStyleCnt="5" custScaleX="120454"/>
      <dgm:spPr/>
      <dgm:t>
        <a:bodyPr/>
        <a:lstStyle/>
        <a:p>
          <a:endParaRPr lang="pt-PT"/>
        </a:p>
      </dgm:t>
    </dgm:pt>
    <dgm:pt modelId="{ECA7CB3D-CD6C-4FB9-9D5B-733E635FCFAF}" type="pres">
      <dgm:prSet presAssocID="{8DC896B0-3C46-4883-9362-ED81C9BE1A0C}" presName="rootConnector" presStyleLbl="node1" presStyleIdx="0" presStyleCnt="5"/>
      <dgm:spPr/>
      <dgm:t>
        <a:bodyPr/>
        <a:lstStyle/>
        <a:p>
          <a:endParaRPr lang="en-US"/>
        </a:p>
      </dgm:t>
    </dgm:pt>
    <dgm:pt modelId="{04C6C5D4-DC9C-4504-BF94-C54B072EB745}" type="pres">
      <dgm:prSet presAssocID="{8DC896B0-3C46-4883-9362-ED81C9BE1A0C}" presName="childShape" presStyleCnt="0"/>
      <dgm:spPr/>
    </dgm:pt>
    <dgm:pt modelId="{E15402E5-FF2E-44BE-9BAE-16345E20E137}" type="pres">
      <dgm:prSet presAssocID="{684B0902-D5B5-42B8-BF9E-E9B319B70C0C}" presName="Name13" presStyleLbl="parChTrans1D2" presStyleIdx="0" presStyleCnt="9"/>
      <dgm:spPr/>
      <dgm:t>
        <a:bodyPr/>
        <a:lstStyle/>
        <a:p>
          <a:endParaRPr lang="en-US"/>
        </a:p>
      </dgm:t>
    </dgm:pt>
    <dgm:pt modelId="{93685CF0-C922-4ABA-882D-D5611E6F9E4C}" type="pres">
      <dgm:prSet presAssocID="{E6B7A2AA-9EC7-43A9-B511-0A273D368AC7}" presName="childText" presStyleLbl="bgAcc1" presStyleIdx="0" presStyleCnt="9" custScaleX="11685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D203810-BF6D-41FC-AF81-BAC31B70F924}" type="pres">
      <dgm:prSet presAssocID="{00D0911E-5BAD-4B94-9071-B086FC18EC80}" presName="Name13" presStyleLbl="parChTrans1D2" presStyleIdx="1" presStyleCnt="9"/>
      <dgm:spPr/>
      <dgm:t>
        <a:bodyPr/>
        <a:lstStyle/>
        <a:p>
          <a:endParaRPr lang="en-US"/>
        </a:p>
      </dgm:t>
    </dgm:pt>
    <dgm:pt modelId="{8C57F978-A537-4476-AE49-D1D402ED81F0}" type="pres">
      <dgm:prSet presAssocID="{B8464861-4AF3-452F-9CAD-1E99E4099752}" presName="childText" presStyleLbl="bgAcc1" presStyleIdx="1" presStyleCnt="9" custScaleX="122971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0095A94B-FD1C-43CB-9664-6233C0A1D4BC}" type="pres">
      <dgm:prSet presAssocID="{46D26252-F4DC-4C65-8392-043B240D4362}" presName="Name13" presStyleLbl="parChTrans1D2" presStyleIdx="2" presStyleCnt="9"/>
      <dgm:spPr/>
      <dgm:t>
        <a:bodyPr/>
        <a:lstStyle/>
        <a:p>
          <a:endParaRPr lang="en-US"/>
        </a:p>
      </dgm:t>
    </dgm:pt>
    <dgm:pt modelId="{727505F5-B935-4A92-99B9-B4A7002D09AF}" type="pres">
      <dgm:prSet presAssocID="{60565062-90ED-4C63-BF70-C464971BE461}" presName="childText" presStyleLbl="bgAcc1" presStyleIdx="2" presStyleCnt="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5A5AB4D7-4242-443A-9B65-108299C89F46}" type="pres">
      <dgm:prSet presAssocID="{9BB16E87-B019-43A4-9A4E-34C8A2C1FC38}" presName="Name13" presStyleLbl="parChTrans1D2" presStyleIdx="3" presStyleCnt="9"/>
      <dgm:spPr/>
      <dgm:t>
        <a:bodyPr/>
        <a:lstStyle/>
        <a:p>
          <a:endParaRPr lang="en-US"/>
        </a:p>
      </dgm:t>
    </dgm:pt>
    <dgm:pt modelId="{0F037199-A422-48C2-841A-2B09A60A73A1}" type="pres">
      <dgm:prSet presAssocID="{CEC30640-0903-49A8-8CC6-47AADF06EC39}" presName="childText" presStyleLbl="bgAcc1" presStyleIdx="3" presStyleCnt="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C5CE504D-D5DD-47ED-9C4B-6E3307616D2F}" type="pres">
      <dgm:prSet presAssocID="{993FEE9C-DA15-421B-A045-580014FBF5EE}" presName="root" presStyleCnt="0"/>
      <dgm:spPr/>
    </dgm:pt>
    <dgm:pt modelId="{55C021AD-327C-42C5-A24E-9CA3A31E4770}" type="pres">
      <dgm:prSet presAssocID="{993FEE9C-DA15-421B-A045-580014FBF5EE}" presName="rootComposite" presStyleCnt="0"/>
      <dgm:spPr/>
    </dgm:pt>
    <dgm:pt modelId="{22BFF339-2143-40B6-BFDD-5490B89ED687}" type="pres">
      <dgm:prSet presAssocID="{993FEE9C-DA15-421B-A045-580014FBF5EE}" presName="rootText" presStyleLbl="node1" presStyleIdx="1" presStyleCnt="5"/>
      <dgm:spPr/>
      <dgm:t>
        <a:bodyPr/>
        <a:lstStyle/>
        <a:p>
          <a:endParaRPr lang="pt-PT"/>
        </a:p>
      </dgm:t>
    </dgm:pt>
    <dgm:pt modelId="{E1F33E3D-84F9-4526-99F2-3B2B4DBD44A8}" type="pres">
      <dgm:prSet presAssocID="{993FEE9C-DA15-421B-A045-580014FBF5EE}" presName="rootConnector" presStyleLbl="node1" presStyleIdx="1" presStyleCnt="5"/>
      <dgm:spPr/>
      <dgm:t>
        <a:bodyPr/>
        <a:lstStyle/>
        <a:p>
          <a:endParaRPr lang="en-US"/>
        </a:p>
      </dgm:t>
    </dgm:pt>
    <dgm:pt modelId="{27D2F977-E107-49B0-94E4-6CA9BCA6083B}" type="pres">
      <dgm:prSet presAssocID="{993FEE9C-DA15-421B-A045-580014FBF5EE}" presName="childShape" presStyleCnt="0"/>
      <dgm:spPr/>
    </dgm:pt>
    <dgm:pt modelId="{A5971D69-5CAC-4416-A2AB-BA5D198D40A6}" type="pres">
      <dgm:prSet presAssocID="{E984C6DB-D1CE-4909-9A78-6B83CED73166}" presName="Name13" presStyleLbl="parChTrans1D2" presStyleIdx="4" presStyleCnt="9"/>
      <dgm:spPr/>
      <dgm:t>
        <a:bodyPr/>
        <a:lstStyle/>
        <a:p>
          <a:endParaRPr lang="en-US"/>
        </a:p>
      </dgm:t>
    </dgm:pt>
    <dgm:pt modelId="{A1E84434-3C55-4910-9DC9-453DDD553277}" type="pres">
      <dgm:prSet presAssocID="{E4370AD0-DBA0-4BC2-9C89-D26440368C64}" presName="childText" presStyleLbl="bgAcc1" presStyleIdx="4" presStyleCnt="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D86847BC-63CC-4F1F-B346-A3276D39D2AF}" type="pres">
      <dgm:prSet presAssocID="{90586068-39B7-49EB-BF11-6571CF3689BB}" presName="root" presStyleCnt="0"/>
      <dgm:spPr/>
    </dgm:pt>
    <dgm:pt modelId="{5DCA1137-16CC-44B5-A93A-2186F695D320}" type="pres">
      <dgm:prSet presAssocID="{90586068-39B7-49EB-BF11-6571CF3689BB}" presName="rootComposite" presStyleCnt="0"/>
      <dgm:spPr/>
    </dgm:pt>
    <dgm:pt modelId="{6B4C479B-358A-493A-BE97-0F903B8496D7}" type="pres">
      <dgm:prSet presAssocID="{90586068-39B7-49EB-BF11-6571CF3689BB}" presName="rootText" presStyleLbl="node1" presStyleIdx="2" presStyleCnt="5"/>
      <dgm:spPr/>
      <dgm:t>
        <a:bodyPr/>
        <a:lstStyle/>
        <a:p>
          <a:endParaRPr lang="pt-PT"/>
        </a:p>
      </dgm:t>
    </dgm:pt>
    <dgm:pt modelId="{ACB59819-EA3F-4C6F-9899-B32E6F41BCFA}" type="pres">
      <dgm:prSet presAssocID="{90586068-39B7-49EB-BF11-6571CF3689BB}" presName="rootConnector" presStyleLbl="node1" presStyleIdx="2" presStyleCnt="5"/>
      <dgm:spPr/>
      <dgm:t>
        <a:bodyPr/>
        <a:lstStyle/>
        <a:p>
          <a:endParaRPr lang="en-US"/>
        </a:p>
      </dgm:t>
    </dgm:pt>
    <dgm:pt modelId="{66B835BD-EBA0-48FA-BBD3-0C1EB7BE8074}" type="pres">
      <dgm:prSet presAssocID="{90586068-39B7-49EB-BF11-6571CF3689BB}" presName="childShape" presStyleCnt="0"/>
      <dgm:spPr/>
    </dgm:pt>
    <dgm:pt modelId="{145DBFC2-C124-447B-BCB2-E041F034451B}" type="pres">
      <dgm:prSet presAssocID="{3620D1D7-F91D-484A-8704-42920045AEC4}" presName="Name13" presStyleLbl="parChTrans1D2" presStyleIdx="5" presStyleCnt="9"/>
      <dgm:spPr/>
      <dgm:t>
        <a:bodyPr/>
        <a:lstStyle/>
        <a:p>
          <a:endParaRPr lang="en-US"/>
        </a:p>
      </dgm:t>
    </dgm:pt>
    <dgm:pt modelId="{37F5DF57-5B40-4DE8-AA0B-4931948BE19F}" type="pres">
      <dgm:prSet presAssocID="{C3D3B278-24E8-41FA-8FAC-2073FFE7C1CF}" presName="childText" presStyleLbl="bgAcc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4B4C6B-B73C-4A56-967A-7F241175F0C6}" type="pres">
      <dgm:prSet presAssocID="{09F802BD-4E7F-4AC6-825F-495416EA84D7}" presName="root" presStyleCnt="0"/>
      <dgm:spPr/>
    </dgm:pt>
    <dgm:pt modelId="{6672D5CD-4923-43CC-B302-B6031D93CCF3}" type="pres">
      <dgm:prSet presAssocID="{09F802BD-4E7F-4AC6-825F-495416EA84D7}" presName="rootComposite" presStyleCnt="0"/>
      <dgm:spPr/>
    </dgm:pt>
    <dgm:pt modelId="{9547E72F-973E-4758-9908-ACBBBF9A64B6}" type="pres">
      <dgm:prSet presAssocID="{09F802BD-4E7F-4AC6-825F-495416EA84D7}" presName="rootText" presStyleLbl="node1" presStyleIdx="3" presStyleCnt="5"/>
      <dgm:spPr/>
      <dgm:t>
        <a:bodyPr/>
        <a:lstStyle/>
        <a:p>
          <a:endParaRPr lang="pt-PT"/>
        </a:p>
      </dgm:t>
    </dgm:pt>
    <dgm:pt modelId="{0506558F-4306-4678-9038-6AC4F7130DA1}" type="pres">
      <dgm:prSet presAssocID="{09F802BD-4E7F-4AC6-825F-495416EA84D7}" presName="rootConnector" presStyleLbl="node1" presStyleIdx="3" presStyleCnt="5"/>
      <dgm:spPr/>
      <dgm:t>
        <a:bodyPr/>
        <a:lstStyle/>
        <a:p>
          <a:endParaRPr lang="en-US"/>
        </a:p>
      </dgm:t>
    </dgm:pt>
    <dgm:pt modelId="{22161074-D5CD-453C-A687-FEF1220AA61B}" type="pres">
      <dgm:prSet presAssocID="{09F802BD-4E7F-4AC6-825F-495416EA84D7}" presName="childShape" presStyleCnt="0"/>
      <dgm:spPr/>
    </dgm:pt>
    <dgm:pt modelId="{CF76C90E-F67A-495F-BCDD-60698D26015D}" type="pres">
      <dgm:prSet presAssocID="{62CE46AA-0E98-4B97-8173-853B85780D4A}" presName="Name13" presStyleLbl="parChTrans1D2" presStyleIdx="6" presStyleCnt="9"/>
      <dgm:spPr/>
      <dgm:t>
        <a:bodyPr/>
        <a:lstStyle/>
        <a:p>
          <a:endParaRPr lang="en-US"/>
        </a:p>
      </dgm:t>
    </dgm:pt>
    <dgm:pt modelId="{8DB19504-549B-408E-B04B-4CFA12CAE852}" type="pres">
      <dgm:prSet presAssocID="{3FC3FB6C-E19E-4A93-AD56-C58EED22866E}" presName="childText" presStyleLbl="bgAcc1" presStyleIdx="6" presStyleCnt="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8DACB407-B664-4C83-A689-2795D8DB276D}" type="pres">
      <dgm:prSet presAssocID="{CF8E20DB-F95F-4F3D-A665-C846F46EC39B}" presName="Name13" presStyleLbl="parChTrans1D2" presStyleIdx="7" presStyleCnt="9"/>
      <dgm:spPr/>
      <dgm:t>
        <a:bodyPr/>
        <a:lstStyle/>
        <a:p>
          <a:endParaRPr lang="en-US"/>
        </a:p>
      </dgm:t>
    </dgm:pt>
    <dgm:pt modelId="{414AC751-BB5E-41D4-9C0C-811C818316A8}" type="pres">
      <dgm:prSet presAssocID="{B0CB7228-5E82-408A-ACE0-54A382BB20D4}" presName="childText" presStyleLbl="bgAcc1" presStyleIdx="7" presStyleCnt="9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688DDACB-321B-471E-98D5-581E323CF309}" type="pres">
      <dgm:prSet presAssocID="{E34E08C2-0E12-439E-8026-7EDBCEDFE7B0}" presName="root" presStyleCnt="0"/>
      <dgm:spPr/>
    </dgm:pt>
    <dgm:pt modelId="{05F2BAD0-EBCA-4661-8AD7-A35922BB6F51}" type="pres">
      <dgm:prSet presAssocID="{E34E08C2-0E12-439E-8026-7EDBCEDFE7B0}" presName="rootComposite" presStyleCnt="0"/>
      <dgm:spPr/>
    </dgm:pt>
    <dgm:pt modelId="{E0CA45C7-2ED6-4C38-9235-202FD0304ECE}" type="pres">
      <dgm:prSet presAssocID="{E34E08C2-0E12-439E-8026-7EDBCEDFE7B0}" presName="rootText" presStyleLbl="node1" presStyleIdx="4" presStyleCnt="5"/>
      <dgm:spPr/>
      <dgm:t>
        <a:bodyPr/>
        <a:lstStyle/>
        <a:p>
          <a:endParaRPr lang="pt-PT"/>
        </a:p>
      </dgm:t>
    </dgm:pt>
    <dgm:pt modelId="{C6A200CE-C12D-4698-9DF2-95E8DE3965E9}" type="pres">
      <dgm:prSet presAssocID="{E34E08C2-0E12-439E-8026-7EDBCEDFE7B0}" presName="rootConnector" presStyleLbl="node1" presStyleIdx="4" presStyleCnt="5"/>
      <dgm:spPr/>
      <dgm:t>
        <a:bodyPr/>
        <a:lstStyle/>
        <a:p>
          <a:endParaRPr lang="en-US"/>
        </a:p>
      </dgm:t>
    </dgm:pt>
    <dgm:pt modelId="{BE1E743B-C2CC-4718-93A0-97C2B2BBF844}" type="pres">
      <dgm:prSet presAssocID="{E34E08C2-0E12-439E-8026-7EDBCEDFE7B0}" presName="childShape" presStyleCnt="0"/>
      <dgm:spPr/>
    </dgm:pt>
    <dgm:pt modelId="{E62BF09E-65FC-4CEB-BEB6-C5B6C9C5544C}" type="pres">
      <dgm:prSet presAssocID="{5B17B1E5-53A6-45A0-88D3-C6AF7FF5B142}" presName="Name13" presStyleLbl="parChTrans1D2" presStyleIdx="8" presStyleCnt="9"/>
      <dgm:spPr/>
      <dgm:t>
        <a:bodyPr/>
        <a:lstStyle/>
        <a:p>
          <a:endParaRPr lang="en-US"/>
        </a:p>
      </dgm:t>
    </dgm:pt>
    <dgm:pt modelId="{4D22D87A-3E52-45C7-9BAA-D0566C934B92}" type="pres">
      <dgm:prSet presAssocID="{074DDB48-1E5A-4253-B1B1-0A28CEA316BA}" presName="childText" presStyleLbl="bgAcc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D2241FA-0528-48ED-8FEC-4C0A5454A860}" srcId="{8DC896B0-3C46-4883-9362-ED81C9BE1A0C}" destId="{60565062-90ED-4C63-BF70-C464971BE461}" srcOrd="2" destOrd="0" parTransId="{46D26252-F4DC-4C65-8392-043B240D4362}" sibTransId="{85EB4968-023E-4E86-A55C-EC198657CF93}"/>
    <dgm:cxn modelId="{9D8CE22B-9FA7-4821-A4B6-4E7356DD841E}" srcId="{4758A305-74F1-4DF1-AA64-AE7481A778D1}" destId="{993FEE9C-DA15-421B-A045-580014FBF5EE}" srcOrd="1" destOrd="0" parTransId="{8D94E828-0E2E-4C99-A0AF-D8A512A07495}" sibTransId="{2F31E41B-46E1-4255-87CE-7BFD8AEA26C5}"/>
    <dgm:cxn modelId="{F67EED90-5882-417E-AF32-D0139D7B2922}" type="presOf" srcId="{E6B7A2AA-9EC7-43A9-B511-0A273D368AC7}" destId="{93685CF0-C922-4ABA-882D-D5611E6F9E4C}" srcOrd="0" destOrd="0" presId="urn:microsoft.com/office/officeart/2005/8/layout/hierarchy3"/>
    <dgm:cxn modelId="{F0D66D96-B974-463B-B2B0-91D5D49B661D}" type="presOf" srcId="{8DC896B0-3C46-4883-9362-ED81C9BE1A0C}" destId="{75561971-9B0C-4B2C-9A49-CEE26F6B5FFE}" srcOrd="0" destOrd="0" presId="urn:microsoft.com/office/officeart/2005/8/layout/hierarchy3"/>
    <dgm:cxn modelId="{11D715AE-7074-49D3-8121-2F83D04A0BCE}" srcId="{993FEE9C-DA15-421B-A045-580014FBF5EE}" destId="{E4370AD0-DBA0-4BC2-9C89-D26440368C64}" srcOrd="0" destOrd="0" parTransId="{E984C6DB-D1CE-4909-9A78-6B83CED73166}" sibTransId="{EE95F458-A98E-49E9-AFE2-1CB253884282}"/>
    <dgm:cxn modelId="{1926B43D-C0CC-438B-91E3-0B3C843844B2}" type="presOf" srcId="{09F802BD-4E7F-4AC6-825F-495416EA84D7}" destId="{9547E72F-973E-4758-9908-ACBBBF9A64B6}" srcOrd="0" destOrd="0" presId="urn:microsoft.com/office/officeart/2005/8/layout/hierarchy3"/>
    <dgm:cxn modelId="{3F4CE854-D503-492E-8D4B-876ECBB77114}" srcId="{90586068-39B7-49EB-BF11-6571CF3689BB}" destId="{C3D3B278-24E8-41FA-8FAC-2073FFE7C1CF}" srcOrd="0" destOrd="0" parTransId="{3620D1D7-F91D-484A-8704-42920045AEC4}" sibTransId="{BE8EFDED-69B0-46D9-8742-B01F43B579FD}"/>
    <dgm:cxn modelId="{059F13E6-6E21-41D5-B906-F6E433DF84CD}" srcId="{4758A305-74F1-4DF1-AA64-AE7481A778D1}" destId="{90586068-39B7-49EB-BF11-6571CF3689BB}" srcOrd="2" destOrd="0" parTransId="{0932DDB3-A3B0-4DA0-924F-FBEAB62B5747}" sibTransId="{A41F8B5E-DD4E-4ABE-BF31-E81789C0EC6B}"/>
    <dgm:cxn modelId="{A8A615D0-67E4-42B5-BE9D-4F90A71359B5}" type="presOf" srcId="{3620D1D7-F91D-484A-8704-42920045AEC4}" destId="{145DBFC2-C124-447B-BCB2-E041F034451B}" srcOrd="0" destOrd="0" presId="urn:microsoft.com/office/officeart/2005/8/layout/hierarchy3"/>
    <dgm:cxn modelId="{5FE7FEFA-FEE5-440C-8545-F9141B797C62}" type="presOf" srcId="{074DDB48-1E5A-4253-B1B1-0A28CEA316BA}" destId="{4D22D87A-3E52-45C7-9BAA-D0566C934B92}" srcOrd="0" destOrd="0" presId="urn:microsoft.com/office/officeart/2005/8/layout/hierarchy3"/>
    <dgm:cxn modelId="{59063845-DB7A-4950-B1E2-95C90FC5DEFF}" srcId="{09F802BD-4E7F-4AC6-825F-495416EA84D7}" destId="{B0CB7228-5E82-408A-ACE0-54A382BB20D4}" srcOrd="1" destOrd="0" parTransId="{CF8E20DB-F95F-4F3D-A665-C846F46EC39B}" sibTransId="{7576EF27-82F3-4AA8-AC73-DD02254BAEDA}"/>
    <dgm:cxn modelId="{A3CF0A33-06EC-4924-9EC0-6805BDDB1D58}" type="presOf" srcId="{90586068-39B7-49EB-BF11-6571CF3689BB}" destId="{6B4C479B-358A-493A-BE97-0F903B8496D7}" srcOrd="0" destOrd="0" presId="urn:microsoft.com/office/officeart/2005/8/layout/hierarchy3"/>
    <dgm:cxn modelId="{4347785F-BD88-4A86-969F-8B2685BD8A29}" type="presOf" srcId="{5B17B1E5-53A6-45A0-88D3-C6AF7FF5B142}" destId="{E62BF09E-65FC-4CEB-BEB6-C5B6C9C5544C}" srcOrd="0" destOrd="0" presId="urn:microsoft.com/office/officeart/2005/8/layout/hierarchy3"/>
    <dgm:cxn modelId="{8D8F23CD-1F31-4038-AFFD-709D9191D000}" type="presOf" srcId="{4758A305-74F1-4DF1-AA64-AE7481A778D1}" destId="{31E6333F-D41E-4C5C-A0BF-5DB20AC8EA87}" srcOrd="0" destOrd="0" presId="urn:microsoft.com/office/officeart/2005/8/layout/hierarchy3"/>
    <dgm:cxn modelId="{734DE768-2AEB-4369-9E9A-931E7DE8EADC}" type="presOf" srcId="{62CE46AA-0E98-4B97-8173-853B85780D4A}" destId="{CF76C90E-F67A-495F-BCDD-60698D26015D}" srcOrd="0" destOrd="0" presId="urn:microsoft.com/office/officeart/2005/8/layout/hierarchy3"/>
    <dgm:cxn modelId="{BD1A0542-C28E-4962-94F1-B81A000DA077}" type="presOf" srcId="{CF8E20DB-F95F-4F3D-A665-C846F46EC39B}" destId="{8DACB407-B664-4C83-A689-2795D8DB276D}" srcOrd="0" destOrd="0" presId="urn:microsoft.com/office/officeart/2005/8/layout/hierarchy3"/>
    <dgm:cxn modelId="{2DA78CB7-130F-4E8B-A004-207E06D77AF7}" type="presOf" srcId="{CEC30640-0903-49A8-8CC6-47AADF06EC39}" destId="{0F037199-A422-48C2-841A-2B09A60A73A1}" srcOrd="0" destOrd="0" presId="urn:microsoft.com/office/officeart/2005/8/layout/hierarchy3"/>
    <dgm:cxn modelId="{CE64D519-16D6-4CC2-9EF3-74FF0715DCF8}" srcId="{09F802BD-4E7F-4AC6-825F-495416EA84D7}" destId="{3FC3FB6C-E19E-4A93-AD56-C58EED22866E}" srcOrd="0" destOrd="0" parTransId="{62CE46AA-0E98-4B97-8173-853B85780D4A}" sibTransId="{DF455256-D8B5-4ABD-8594-583DDCE4DE3C}"/>
    <dgm:cxn modelId="{C069FE44-59E3-4793-9087-5684C0BFC8F6}" type="presOf" srcId="{46D26252-F4DC-4C65-8392-043B240D4362}" destId="{0095A94B-FD1C-43CB-9664-6233C0A1D4BC}" srcOrd="0" destOrd="0" presId="urn:microsoft.com/office/officeart/2005/8/layout/hierarchy3"/>
    <dgm:cxn modelId="{B5B4B03C-EA96-4EF1-A1A2-28DC1E16A2D2}" type="presOf" srcId="{00D0911E-5BAD-4B94-9071-B086FC18EC80}" destId="{0D203810-BF6D-41FC-AF81-BAC31B70F924}" srcOrd="0" destOrd="0" presId="urn:microsoft.com/office/officeart/2005/8/layout/hierarchy3"/>
    <dgm:cxn modelId="{6C393B5E-416B-4749-94EE-6D15370CCF84}" type="presOf" srcId="{E34E08C2-0E12-439E-8026-7EDBCEDFE7B0}" destId="{C6A200CE-C12D-4698-9DF2-95E8DE3965E9}" srcOrd="1" destOrd="0" presId="urn:microsoft.com/office/officeart/2005/8/layout/hierarchy3"/>
    <dgm:cxn modelId="{1DC7505D-FDCA-4A90-8EAA-B8AF3958A5F8}" type="presOf" srcId="{E984C6DB-D1CE-4909-9A78-6B83CED73166}" destId="{A5971D69-5CAC-4416-A2AB-BA5D198D40A6}" srcOrd="0" destOrd="0" presId="urn:microsoft.com/office/officeart/2005/8/layout/hierarchy3"/>
    <dgm:cxn modelId="{9603EFAC-5D15-4FF9-82A9-2F9518F55A0E}" type="presOf" srcId="{B8464861-4AF3-452F-9CAD-1E99E4099752}" destId="{8C57F978-A537-4476-AE49-D1D402ED81F0}" srcOrd="0" destOrd="0" presId="urn:microsoft.com/office/officeart/2005/8/layout/hierarchy3"/>
    <dgm:cxn modelId="{BA9F378E-C986-4F1A-8AFE-4EEF179FCB6E}" type="presOf" srcId="{8DC896B0-3C46-4883-9362-ED81C9BE1A0C}" destId="{ECA7CB3D-CD6C-4FB9-9D5B-733E635FCFAF}" srcOrd="1" destOrd="0" presId="urn:microsoft.com/office/officeart/2005/8/layout/hierarchy3"/>
    <dgm:cxn modelId="{55CD1D81-B6B9-4786-A2F7-4F24EAC638C5}" type="presOf" srcId="{60565062-90ED-4C63-BF70-C464971BE461}" destId="{727505F5-B935-4A92-99B9-B4A7002D09AF}" srcOrd="0" destOrd="0" presId="urn:microsoft.com/office/officeart/2005/8/layout/hierarchy3"/>
    <dgm:cxn modelId="{1F926C0C-7EF8-4828-B7ED-536141B968B9}" srcId="{4758A305-74F1-4DF1-AA64-AE7481A778D1}" destId="{E34E08C2-0E12-439E-8026-7EDBCEDFE7B0}" srcOrd="4" destOrd="0" parTransId="{700E4F37-FB8C-48BD-9A27-FD59E913D2D5}" sibTransId="{C2FB5B0E-E779-4801-97A4-2CCFD15E77D6}"/>
    <dgm:cxn modelId="{D2BECA43-CDEA-4E68-BBD3-DD42DAC5407D}" type="presOf" srcId="{E34E08C2-0E12-439E-8026-7EDBCEDFE7B0}" destId="{E0CA45C7-2ED6-4C38-9235-202FD0304ECE}" srcOrd="0" destOrd="0" presId="urn:microsoft.com/office/officeart/2005/8/layout/hierarchy3"/>
    <dgm:cxn modelId="{539859FA-7B04-4425-942A-C2983BAFAE52}" type="presOf" srcId="{3FC3FB6C-E19E-4A93-AD56-C58EED22866E}" destId="{8DB19504-549B-408E-B04B-4CFA12CAE852}" srcOrd="0" destOrd="0" presId="urn:microsoft.com/office/officeart/2005/8/layout/hierarchy3"/>
    <dgm:cxn modelId="{C247701A-BAF3-4E07-9035-6E9E118E714E}" srcId="{8DC896B0-3C46-4883-9362-ED81C9BE1A0C}" destId="{B8464861-4AF3-452F-9CAD-1E99E4099752}" srcOrd="1" destOrd="0" parTransId="{00D0911E-5BAD-4B94-9071-B086FC18EC80}" sibTransId="{9EA48522-AA86-44B7-B2B9-71DB251EE747}"/>
    <dgm:cxn modelId="{4DE36E16-78EC-41BF-8390-42034E9C4B94}" type="presOf" srcId="{993FEE9C-DA15-421B-A045-580014FBF5EE}" destId="{22BFF339-2143-40B6-BFDD-5490B89ED687}" srcOrd="0" destOrd="0" presId="urn:microsoft.com/office/officeart/2005/8/layout/hierarchy3"/>
    <dgm:cxn modelId="{319089FE-91EA-46E3-8863-13A0FE9D7808}" type="presOf" srcId="{C3D3B278-24E8-41FA-8FAC-2073FFE7C1CF}" destId="{37F5DF57-5B40-4DE8-AA0B-4931948BE19F}" srcOrd="0" destOrd="0" presId="urn:microsoft.com/office/officeart/2005/8/layout/hierarchy3"/>
    <dgm:cxn modelId="{449F41CB-5C39-4768-A59A-A3F93EB424C4}" type="presOf" srcId="{993FEE9C-DA15-421B-A045-580014FBF5EE}" destId="{E1F33E3D-84F9-4526-99F2-3B2B4DBD44A8}" srcOrd="1" destOrd="0" presId="urn:microsoft.com/office/officeart/2005/8/layout/hierarchy3"/>
    <dgm:cxn modelId="{B9CE630A-FDD1-45EC-B290-F1EBFE182736}" type="presOf" srcId="{9BB16E87-B019-43A4-9A4E-34C8A2C1FC38}" destId="{5A5AB4D7-4242-443A-9B65-108299C89F46}" srcOrd="0" destOrd="0" presId="urn:microsoft.com/office/officeart/2005/8/layout/hierarchy3"/>
    <dgm:cxn modelId="{A850B0A2-2D3E-402E-A0A8-CC8FAE112B5D}" type="presOf" srcId="{684B0902-D5B5-42B8-BF9E-E9B319B70C0C}" destId="{E15402E5-FF2E-44BE-9BAE-16345E20E137}" srcOrd="0" destOrd="0" presId="urn:microsoft.com/office/officeart/2005/8/layout/hierarchy3"/>
    <dgm:cxn modelId="{631581A2-9191-4239-9C31-A74C0B974082}" srcId="{4758A305-74F1-4DF1-AA64-AE7481A778D1}" destId="{8DC896B0-3C46-4883-9362-ED81C9BE1A0C}" srcOrd="0" destOrd="0" parTransId="{213FC5D7-4132-47B3-B31E-0AF485B7DAF9}" sibTransId="{9D596C67-8B42-48D9-9A3F-D7F6C6367195}"/>
    <dgm:cxn modelId="{2C387CFE-8823-41A6-9ECA-E3AF35EA4844}" srcId="{8DC896B0-3C46-4883-9362-ED81C9BE1A0C}" destId="{E6B7A2AA-9EC7-43A9-B511-0A273D368AC7}" srcOrd="0" destOrd="0" parTransId="{684B0902-D5B5-42B8-BF9E-E9B319B70C0C}" sibTransId="{69899D42-5037-4F9C-B071-45D21BFA616D}"/>
    <dgm:cxn modelId="{859B3F31-AA27-47F5-B94E-2189E712C4C9}" srcId="{4758A305-74F1-4DF1-AA64-AE7481A778D1}" destId="{09F802BD-4E7F-4AC6-825F-495416EA84D7}" srcOrd="3" destOrd="0" parTransId="{C349FC9D-9337-432B-8300-6122B60247BD}" sibTransId="{B2053EC6-74F2-450B-AB3D-5BA33E49E96E}"/>
    <dgm:cxn modelId="{7E5EFB95-F555-4F19-A5EC-6E45922B13A0}" type="presOf" srcId="{E4370AD0-DBA0-4BC2-9C89-D26440368C64}" destId="{A1E84434-3C55-4910-9DC9-453DDD553277}" srcOrd="0" destOrd="0" presId="urn:microsoft.com/office/officeart/2005/8/layout/hierarchy3"/>
    <dgm:cxn modelId="{CCF5D852-6081-4D7E-9F64-4D68C3A87211}" srcId="{8DC896B0-3C46-4883-9362-ED81C9BE1A0C}" destId="{CEC30640-0903-49A8-8CC6-47AADF06EC39}" srcOrd="3" destOrd="0" parTransId="{9BB16E87-B019-43A4-9A4E-34C8A2C1FC38}" sibTransId="{5D8FF539-68E5-4FDB-8FD4-44A00163309D}"/>
    <dgm:cxn modelId="{5547D956-4CBB-41C5-B6D6-78A534AEA44E}" type="presOf" srcId="{09F802BD-4E7F-4AC6-825F-495416EA84D7}" destId="{0506558F-4306-4678-9038-6AC4F7130DA1}" srcOrd="1" destOrd="0" presId="urn:microsoft.com/office/officeart/2005/8/layout/hierarchy3"/>
    <dgm:cxn modelId="{F0674464-D757-4598-BE25-7C5FE7701D59}" type="presOf" srcId="{90586068-39B7-49EB-BF11-6571CF3689BB}" destId="{ACB59819-EA3F-4C6F-9899-B32E6F41BCFA}" srcOrd="1" destOrd="0" presId="urn:microsoft.com/office/officeart/2005/8/layout/hierarchy3"/>
    <dgm:cxn modelId="{5B124BAB-A22C-4C77-80E5-6EF57853ECA4}" srcId="{E34E08C2-0E12-439E-8026-7EDBCEDFE7B0}" destId="{074DDB48-1E5A-4253-B1B1-0A28CEA316BA}" srcOrd="0" destOrd="0" parTransId="{5B17B1E5-53A6-45A0-88D3-C6AF7FF5B142}" sibTransId="{4815DCE7-47AA-4E22-9967-EBDEB38B7F69}"/>
    <dgm:cxn modelId="{E0E3ECC3-3073-4C0D-81FB-D57CADF0287D}" type="presOf" srcId="{B0CB7228-5E82-408A-ACE0-54A382BB20D4}" destId="{414AC751-BB5E-41D4-9C0C-811C818316A8}" srcOrd="0" destOrd="0" presId="urn:microsoft.com/office/officeart/2005/8/layout/hierarchy3"/>
    <dgm:cxn modelId="{5036983A-9990-4980-A34D-DBA74470AB73}" type="presParOf" srcId="{31E6333F-D41E-4C5C-A0BF-5DB20AC8EA87}" destId="{E14F8579-FE21-4F11-B9E8-962EF513B82E}" srcOrd="0" destOrd="0" presId="urn:microsoft.com/office/officeart/2005/8/layout/hierarchy3"/>
    <dgm:cxn modelId="{3CED7402-063A-4962-B52D-9CCB22F48431}" type="presParOf" srcId="{E14F8579-FE21-4F11-B9E8-962EF513B82E}" destId="{3D3A493B-191F-4B2A-8CD7-1CF8FE533600}" srcOrd="0" destOrd="0" presId="urn:microsoft.com/office/officeart/2005/8/layout/hierarchy3"/>
    <dgm:cxn modelId="{A079EF2F-5E31-43E3-871F-180AFFE334E5}" type="presParOf" srcId="{3D3A493B-191F-4B2A-8CD7-1CF8FE533600}" destId="{75561971-9B0C-4B2C-9A49-CEE26F6B5FFE}" srcOrd="0" destOrd="0" presId="urn:microsoft.com/office/officeart/2005/8/layout/hierarchy3"/>
    <dgm:cxn modelId="{09470DD2-8973-47D4-BE63-E45C67E518C7}" type="presParOf" srcId="{3D3A493B-191F-4B2A-8CD7-1CF8FE533600}" destId="{ECA7CB3D-CD6C-4FB9-9D5B-733E635FCFAF}" srcOrd="1" destOrd="0" presId="urn:microsoft.com/office/officeart/2005/8/layout/hierarchy3"/>
    <dgm:cxn modelId="{877036C7-4166-461D-90DC-96B1F35A9EA3}" type="presParOf" srcId="{E14F8579-FE21-4F11-B9E8-962EF513B82E}" destId="{04C6C5D4-DC9C-4504-BF94-C54B072EB745}" srcOrd="1" destOrd="0" presId="urn:microsoft.com/office/officeart/2005/8/layout/hierarchy3"/>
    <dgm:cxn modelId="{D72174DF-81ED-4A24-9E8F-4FD30B2E674C}" type="presParOf" srcId="{04C6C5D4-DC9C-4504-BF94-C54B072EB745}" destId="{E15402E5-FF2E-44BE-9BAE-16345E20E137}" srcOrd="0" destOrd="0" presId="urn:microsoft.com/office/officeart/2005/8/layout/hierarchy3"/>
    <dgm:cxn modelId="{DB330276-0464-41B8-97A8-0B7E32AC6807}" type="presParOf" srcId="{04C6C5D4-DC9C-4504-BF94-C54B072EB745}" destId="{93685CF0-C922-4ABA-882D-D5611E6F9E4C}" srcOrd="1" destOrd="0" presId="urn:microsoft.com/office/officeart/2005/8/layout/hierarchy3"/>
    <dgm:cxn modelId="{E352712A-D36E-4930-8B52-CC061FBC52E5}" type="presParOf" srcId="{04C6C5D4-DC9C-4504-BF94-C54B072EB745}" destId="{0D203810-BF6D-41FC-AF81-BAC31B70F924}" srcOrd="2" destOrd="0" presId="urn:microsoft.com/office/officeart/2005/8/layout/hierarchy3"/>
    <dgm:cxn modelId="{9513B406-7337-475D-B073-00E9BA589A3C}" type="presParOf" srcId="{04C6C5D4-DC9C-4504-BF94-C54B072EB745}" destId="{8C57F978-A537-4476-AE49-D1D402ED81F0}" srcOrd="3" destOrd="0" presId="urn:microsoft.com/office/officeart/2005/8/layout/hierarchy3"/>
    <dgm:cxn modelId="{A436DFF8-F810-4891-9F43-6FDA47936D2B}" type="presParOf" srcId="{04C6C5D4-DC9C-4504-BF94-C54B072EB745}" destId="{0095A94B-FD1C-43CB-9664-6233C0A1D4BC}" srcOrd="4" destOrd="0" presId="urn:microsoft.com/office/officeart/2005/8/layout/hierarchy3"/>
    <dgm:cxn modelId="{0EE832AB-78EF-4C17-AA1A-7AEF5A8F433C}" type="presParOf" srcId="{04C6C5D4-DC9C-4504-BF94-C54B072EB745}" destId="{727505F5-B935-4A92-99B9-B4A7002D09AF}" srcOrd="5" destOrd="0" presId="urn:microsoft.com/office/officeart/2005/8/layout/hierarchy3"/>
    <dgm:cxn modelId="{6A8491D6-3B4F-47C5-BBA3-FFF39BC7B610}" type="presParOf" srcId="{04C6C5D4-DC9C-4504-BF94-C54B072EB745}" destId="{5A5AB4D7-4242-443A-9B65-108299C89F46}" srcOrd="6" destOrd="0" presId="urn:microsoft.com/office/officeart/2005/8/layout/hierarchy3"/>
    <dgm:cxn modelId="{43F8B0B8-BC4D-4DB8-A5C1-E2178416877A}" type="presParOf" srcId="{04C6C5D4-DC9C-4504-BF94-C54B072EB745}" destId="{0F037199-A422-48C2-841A-2B09A60A73A1}" srcOrd="7" destOrd="0" presId="urn:microsoft.com/office/officeart/2005/8/layout/hierarchy3"/>
    <dgm:cxn modelId="{753B0DFC-DECB-4271-9236-99E731761465}" type="presParOf" srcId="{31E6333F-D41E-4C5C-A0BF-5DB20AC8EA87}" destId="{C5CE504D-D5DD-47ED-9C4B-6E3307616D2F}" srcOrd="1" destOrd="0" presId="urn:microsoft.com/office/officeart/2005/8/layout/hierarchy3"/>
    <dgm:cxn modelId="{D2494401-A2FD-4463-9ADF-18C44B2886AE}" type="presParOf" srcId="{C5CE504D-D5DD-47ED-9C4B-6E3307616D2F}" destId="{55C021AD-327C-42C5-A24E-9CA3A31E4770}" srcOrd="0" destOrd="0" presId="urn:microsoft.com/office/officeart/2005/8/layout/hierarchy3"/>
    <dgm:cxn modelId="{0305D336-ACA4-4040-A1FB-5B44517DD6D2}" type="presParOf" srcId="{55C021AD-327C-42C5-A24E-9CA3A31E4770}" destId="{22BFF339-2143-40B6-BFDD-5490B89ED687}" srcOrd="0" destOrd="0" presId="urn:microsoft.com/office/officeart/2005/8/layout/hierarchy3"/>
    <dgm:cxn modelId="{F049335E-B7C7-465E-9A42-63E1DCE70594}" type="presParOf" srcId="{55C021AD-327C-42C5-A24E-9CA3A31E4770}" destId="{E1F33E3D-84F9-4526-99F2-3B2B4DBD44A8}" srcOrd="1" destOrd="0" presId="urn:microsoft.com/office/officeart/2005/8/layout/hierarchy3"/>
    <dgm:cxn modelId="{BA610044-0C0B-4AAC-815B-01223671AB6C}" type="presParOf" srcId="{C5CE504D-D5DD-47ED-9C4B-6E3307616D2F}" destId="{27D2F977-E107-49B0-94E4-6CA9BCA6083B}" srcOrd="1" destOrd="0" presId="urn:microsoft.com/office/officeart/2005/8/layout/hierarchy3"/>
    <dgm:cxn modelId="{9EB9B891-E81A-4FC7-9C15-8636B5BB489D}" type="presParOf" srcId="{27D2F977-E107-49B0-94E4-6CA9BCA6083B}" destId="{A5971D69-5CAC-4416-A2AB-BA5D198D40A6}" srcOrd="0" destOrd="0" presId="urn:microsoft.com/office/officeart/2005/8/layout/hierarchy3"/>
    <dgm:cxn modelId="{89D366B8-F3CB-4EBC-AAEA-A329E80800DB}" type="presParOf" srcId="{27D2F977-E107-49B0-94E4-6CA9BCA6083B}" destId="{A1E84434-3C55-4910-9DC9-453DDD553277}" srcOrd="1" destOrd="0" presId="urn:microsoft.com/office/officeart/2005/8/layout/hierarchy3"/>
    <dgm:cxn modelId="{7C54B45A-5821-419F-866B-171269C2AF9D}" type="presParOf" srcId="{31E6333F-D41E-4C5C-A0BF-5DB20AC8EA87}" destId="{D86847BC-63CC-4F1F-B346-A3276D39D2AF}" srcOrd="2" destOrd="0" presId="urn:microsoft.com/office/officeart/2005/8/layout/hierarchy3"/>
    <dgm:cxn modelId="{969B75B5-EF09-46D6-A1B2-C84A0642012C}" type="presParOf" srcId="{D86847BC-63CC-4F1F-B346-A3276D39D2AF}" destId="{5DCA1137-16CC-44B5-A93A-2186F695D320}" srcOrd="0" destOrd="0" presId="urn:microsoft.com/office/officeart/2005/8/layout/hierarchy3"/>
    <dgm:cxn modelId="{BDAC1721-EF93-4F0C-BC86-893B1FC42E97}" type="presParOf" srcId="{5DCA1137-16CC-44B5-A93A-2186F695D320}" destId="{6B4C479B-358A-493A-BE97-0F903B8496D7}" srcOrd="0" destOrd="0" presId="urn:microsoft.com/office/officeart/2005/8/layout/hierarchy3"/>
    <dgm:cxn modelId="{6121CB4F-35DC-4D81-8AC1-3551C732B5AC}" type="presParOf" srcId="{5DCA1137-16CC-44B5-A93A-2186F695D320}" destId="{ACB59819-EA3F-4C6F-9899-B32E6F41BCFA}" srcOrd="1" destOrd="0" presId="urn:microsoft.com/office/officeart/2005/8/layout/hierarchy3"/>
    <dgm:cxn modelId="{DA5C7980-970F-45F8-BD63-4C0FDD8A6696}" type="presParOf" srcId="{D86847BC-63CC-4F1F-B346-A3276D39D2AF}" destId="{66B835BD-EBA0-48FA-BBD3-0C1EB7BE8074}" srcOrd="1" destOrd="0" presId="urn:microsoft.com/office/officeart/2005/8/layout/hierarchy3"/>
    <dgm:cxn modelId="{FBC33CAB-A6D7-48FA-BAD2-AB228C7D8C10}" type="presParOf" srcId="{66B835BD-EBA0-48FA-BBD3-0C1EB7BE8074}" destId="{145DBFC2-C124-447B-BCB2-E041F034451B}" srcOrd="0" destOrd="0" presId="urn:microsoft.com/office/officeart/2005/8/layout/hierarchy3"/>
    <dgm:cxn modelId="{E068B80D-F4C7-460A-8FEC-AB08E432F771}" type="presParOf" srcId="{66B835BD-EBA0-48FA-BBD3-0C1EB7BE8074}" destId="{37F5DF57-5B40-4DE8-AA0B-4931948BE19F}" srcOrd="1" destOrd="0" presId="urn:microsoft.com/office/officeart/2005/8/layout/hierarchy3"/>
    <dgm:cxn modelId="{3DCABBC1-674F-400F-BED8-BBA482BC53D9}" type="presParOf" srcId="{31E6333F-D41E-4C5C-A0BF-5DB20AC8EA87}" destId="{7A4B4C6B-B73C-4A56-967A-7F241175F0C6}" srcOrd="3" destOrd="0" presId="urn:microsoft.com/office/officeart/2005/8/layout/hierarchy3"/>
    <dgm:cxn modelId="{EB9D04A3-F87A-4E41-A946-3F9D37B9B298}" type="presParOf" srcId="{7A4B4C6B-B73C-4A56-967A-7F241175F0C6}" destId="{6672D5CD-4923-43CC-B302-B6031D93CCF3}" srcOrd="0" destOrd="0" presId="urn:microsoft.com/office/officeart/2005/8/layout/hierarchy3"/>
    <dgm:cxn modelId="{60255934-7739-4B3E-8061-EBA208A9EB4A}" type="presParOf" srcId="{6672D5CD-4923-43CC-B302-B6031D93CCF3}" destId="{9547E72F-973E-4758-9908-ACBBBF9A64B6}" srcOrd="0" destOrd="0" presId="urn:microsoft.com/office/officeart/2005/8/layout/hierarchy3"/>
    <dgm:cxn modelId="{BD665E85-94FF-4608-A614-673D6530F0D8}" type="presParOf" srcId="{6672D5CD-4923-43CC-B302-B6031D93CCF3}" destId="{0506558F-4306-4678-9038-6AC4F7130DA1}" srcOrd="1" destOrd="0" presId="urn:microsoft.com/office/officeart/2005/8/layout/hierarchy3"/>
    <dgm:cxn modelId="{3855BBE0-58D4-4C67-B0C7-F26066925103}" type="presParOf" srcId="{7A4B4C6B-B73C-4A56-967A-7F241175F0C6}" destId="{22161074-D5CD-453C-A687-FEF1220AA61B}" srcOrd="1" destOrd="0" presId="urn:microsoft.com/office/officeart/2005/8/layout/hierarchy3"/>
    <dgm:cxn modelId="{4C0782DB-DBA5-46DC-A868-C391AA62D8A1}" type="presParOf" srcId="{22161074-D5CD-453C-A687-FEF1220AA61B}" destId="{CF76C90E-F67A-495F-BCDD-60698D26015D}" srcOrd="0" destOrd="0" presId="urn:microsoft.com/office/officeart/2005/8/layout/hierarchy3"/>
    <dgm:cxn modelId="{29E63A91-61EE-41E9-AF9C-A9FF14EE8420}" type="presParOf" srcId="{22161074-D5CD-453C-A687-FEF1220AA61B}" destId="{8DB19504-549B-408E-B04B-4CFA12CAE852}" srcOrd="1" destOrd="0" presId="urn:microsoft.com/office/officeart/2005/8/layout/hierarchy3"/>
    <dgm:cxn modelId="{54937410-1BC2-4711-BE35-98D5A7BF649C}" type="presParOf" srcId="{22161074-D5CD-453C-A687-FEF1220AA61B}" destId="{8DACB407-B664-4C83-A689-2795D8DB276D}" srcOrd="2" destOrd="0" presId="urn:microsoft.com/office/officeart/2005/8/layout/hierarchy3"/>
    <dgm:cxn modelId="{FD1BF50D-1C0A-47FD-9D5C-E9F05EB4E2E5}" type="presParOf" srcId="{22161074-D5CD-453C-A687-FEF1220AA61B}" destId="{414AC751-BB5E-41D4-9C0C-811C818316A8}" srcOrd="3" destOrd="0" presId="urn:microsoft.com/office/officeart/2005/8/layout/hierarchy3"/>
    <dgm:cxn modelId="{0765F3AF-0B9D-4EBD-83E9-8B7F2E8F643B}" type="presParOf" srcId="{31E6333F-D41E-4C5C-A0BF-5DB20AC8EA87}" destId="{688DDACB-321B-471E-98D5-581E323CF309}" srcOrd="4" destOrd="0" presId="urn:microsoft.com/office/officeart/2005/8/layout/hierarchy3"/>
    <dgm:cxn modelId="{5F99B6D4-C935-4BF9-8A41-A2D4600F511B}" type="presParOf" srcId="{688DDACB-321B-471E-98D5-581E323CF309}" destId="{05F2BAD0-EBCA-4661-8AD7-A35922BB6F51}" srcOrd="0" destOrd="0" presId="urn:microsoft.com/office/officeart/2005/8/layout/hierarchy3"/>
    <dgm:cxn modelId="{ACF18035-D01E-49A7-ADC7-529F5156A97A}" type="presParOf" srcId="{05F2BAD0-EBCA-4661-8AD7-A35922BB6F51}" destId="{E0CA45C7-2ED6-4C38-9235-202FD0304ECE}" srcOrd="0" destOrd="0" presId="urn:microsoft.com/office/officeart/2005/8/layout/hierarchy3"/>
    <dgm:cxn modelId="{131897A1-A195-4C7F-BAF6-A86A6E05067E}" type="presParOf" srcId="{05F2BAD0-EBCA-4661-8AD7-A35922BB6F51}" destId="{C6A200CE-C12D-4698-9DF2-95E8DE3965E9}" srcOrd="1" destOrd="0" presId="urn:microsoft.com/office/officeart/2005/8/layout/hierarchy3"/>
    <dgm:cxn modelId="{7F98D5B7-86DE-480F-9C81-C0157E203C6E}" type="presParOf" srcId="{688DDACB-321B-471E-98D5-581E323CF309}" destId="{BE1E743B-C2CC-4718-93A0-97C2B2BBF844}" srcOrd="1" destOrd="0" presId="urn:microsoft.com/office/officeart/2005/8/layout/hierarchy3"/>
    <dgm:cxn modelId="{CEAD973C-FD58-4346-842A-36A0EA296F69}" type="presParOf" srcId="{BE1E743B-C2CC-4718-93A0-97C2B2BBF844}" destId="{E62BF09E-65FC-4CEB-BEB6-C5B6C9C5544C}" srcOrd="0" destOrd="0" presId="urn:microsoft.com/office/officeart/2005/8/layout/hierarchy3"/>
    <dgm:cxn modelId="{38C4ADD4-2EF9-4BB0-AFDE-8457CBE2A644}" type="presParOf" srcId="{BE1E743B-C2CC-4718-93A0-97C2B2BBF844}" destId="{4D22D87A-3E52-45C7-9BAA-D0566C934B92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0D2A0D-2573-4365-9A49-AF117D7F345B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C56AAA8-277F-4090-B4F5-D92CF11CC239}">
      <dgm:prSet phldrT="[Text]" custT="1"/>
      <dgm:spPr/>
      <dgm:t>
        <a:bodyPr/>
        <a:lstStyle/>
        <a:p>
          <a:pPr algn="l"/>
          <a:r>
            <a:rPr lang="pt-PT" altLang="en-US" sz="2000" b="1" dirty="0" smtClean="0">
              <a:solidFill>
                <a:srgbClr val="0070C0"/>
              </a:solidFill>
            </a:rPr>
            <a:t>Protecção jurídica sobre os bens e direitos, incluindo os direitos de propriedade industrial e intelectual;</a:t>
          </a:r>
          <a:endParaRPr lang="pt-PT" sz="2000" dirty="0">
            <a:solidFill>
              <a:srgbClr val="0070C0"/>
            </a:solidFill>
          </a:endParaRPr>
        </a:p>
      </dgm:t>
    </dgm:pt>
    <dgm:pt modelId="{08916C81-3110-4124-9040-53BF024FBAE1}" type="parTrans" cxnId="{C68D6DB0-17BE-45C8-B65D-B1CACBA484FD}">
      <dgm:prSet/>
      <dgm:spPr/>
      <dgm:t>
        <a:bodyPr/>
        <a:lstStyle/>
        <a:p>
          <a:endParaRPr lang="pt-PT"/>
        </a:p>
      </dgm:t>
    </dgm:pt>
    <dgm:pt modelId="{E7116C36-C911-4681-B0D8-A0EE327438EC}" type="sibTrans" cxnId="{C68D6DB0-17BE-45C8-B65D-B1CACBA484FD}">
      <dgm:prSet/>
      <dgm:spPr/>
      <dgm:t>
        <a:bodyPr/>
        <a:lstStyle/>
        <a:p>
          <a:endParaRPr lang="pt-PT"/>
        </a:p>
      </dgm:t>
    </dgm:pt>
    <dgm:pt modelId="{CC66AEBA-57E1-4D5B-9A68-461763B4FF71}">
      <dgm:prSet custT="1"/>
      <dgm:spPr/>
      <dgm:t>
        <a:bodyPr/>
        <a:lstStyle/>
        <a:p>
          <a:pPr algn="l"/>
          <a:r>
            <a:rPr lang="pt-PT" altLang="en-US" sz="2000" b="1" dirty="0" smtClean="0">
              <a:solidFill>
                <a:srgbClr val="0070C0"/>
              </a:solidFill>
            </a:rPr>
            <a:t>Não restrição de empréstimo e pagamento de juros no exterior;</a:t>
          </a:r>
          <a:endParaRPr lang="en-US" altLang="en-US" sz="2000" b="1" dirty="0" smtClean="0">
            <a:solidFill>
              <a:srgbClr val="0070C0"/>
            </a:solidFill>
          </a:endParaRPr>
        </a:p>
      </dgm:t>
    </dgm:pt>
    <dgm:pt modelId="{02E615B0-0F8B-4381-BC25-0F5573F7F560}" type="parTrans" cxnId="{3222A097-AB06-4F4E-B0DB-087EED88B919}">
      <dgm:prSet/>
      <dgm:spPr/>
      <dgm:t>
        <a:bodyPr/>
        <a:lstStyle/>
        <a:p>
          <a:endParaRPr lang="pt-PT"/>
        </a:p>
      </dgm:t>
    </dgm:pt>
    <dgm:pt modelId="{F8E11F50-3541-4C5E-883E-F666404A51D3}" type="sibTrans" cxnId="{3222A097-AB06-4F4E-B0DB-087EED88B919}">
      <dgm:prSet/>
      <dgm:spPr/>
      <dgm:t>
        <a:bodyPr/>
        <a:lstStyle/>
        <a:p>
          <a:endParaRPr lang="pt-PT"/>
        </a:p>
      </dgm:t>
    </dgm:pt>
    <dgm:pt modelId="{212B323E-7919-4714-8B5F-AE8A4B8372FC}">
      <dgm:prSet custT="1"/>
      <dgm:spPr/>
      <dgm:t>
        <a:bodyPr/>
        <a:lstStyle/>
        <a:p>
          <a:pPr algn="l"/>
          <a:r>
            <a:rPr lang="pt-PT" altLang="en-US" sz="2000" b="1" dirty="0" smtClean="0">
              <a:solidFill>
                <a:srgbClr val="0070C0"/>
              </a:solidFill>
            </a:rPr>
            <a:t>Transferência de dividendos para o exterior;</a:t>
          </a:r>
          <a:endParaRPr lang="en-US" altLang="en-US" sz="2000" b="1" dirty="0" smtClean="0">
            <a:solidFill>
              <a:srgbClr val="0070C0"/>
            </a:solidFill>
          </a:endParaRPr>
        </a:p>
      </dgm:t>
    </dgm:pt>
    <dgm:pt modelId="{656B1349-279F-4663-9753-3EA77497DD23}" type="parTrans" cxnId="{4658F20D-5847-4AD4-B2B9-F27309EBF410}">
      <dgm:prSet/>
      <dgm:spPr/>
      <dgm:t>
        <a:bodyPr/>
        <a:lstStyle/>
        <a:p>
          <a:endParaRPr lang="pt-PT"/>
        </a:p>
      </dgm:t>
    </dgm:pt>
    <dgm:pt modelId="{875B33D4-379C-4F05-B2BF-3631C2921F4E}" type="sibTrans" cxnId="{4658F20D-5847-4AD4-B2B9-F27309EBF410}">
      <dgm:prSet/>
      <dgm:spPr/>
      <dgm:t>
        <a:bodyPr/>
        <a:lstStyle/>
        <a:p>
          <a:endParaRPr lang="pt-PT"/>
        </a:p>
      </dgm:t>
    </dgm:pt>
    <dgm:pt modelId="{B851AA36-CD13-46D8-AA13-9E3D21CA2810}">
      <dgm:prSet custT="1"/>
      <dgm:spPr/>
      <dgm:t>
        <a:bodyPr/>
        <a:lstStyle/>
        <a:p>
          <a:pPr algn="l"/>
          <a:r>
            <a:rPr lang="pt-PT" altLang="en-US" sz="2000" b="1" dirty="0" smtClean="0">
              <a:solidFill>
                <a:srgbClr val="0070C0"/>
              </a:solidFill>
            </a:rPr>
            <a:t>Arbitragem com recurso as regras do ICSID ou ICC na resolução de disputas sobre investimentos;</a:t>
          </a:r>
        </a:p>
      </dgm:t>
    </dgm:pt>
    <dgm:pt modelId="{10EEB133-C48B-49F6-8C52-E9CCFC1BAA78}" type="parTrans" cxnId="{781AE763-7279-4F03-806A-E88602955DA9}">
      <dgm:prSet/>
      <dgm:spPr/>
      <dgm:t>
        <a:bodyPr/>
        <a:lstStyle/>
        <a:p>
          <a:endParaRPr lang="pt-PT"/>
        </a:p>
      </dgm:t>
    </dgm:pt>
    <dgm:pt modelId="{8982822F-E2A1-46ED-9BE1-02F96D805087}" type="sibTrans" cxnId="{781AE763-7279-4F03-806A-E88602955DA9}">
      <dgm:prSet/>
      <dgm:spPr/>
      <dgm:t>
        <a:bodyPr/>
        <a:lstStyle/>
        <a:p>
          <a:endParaRPr lang="pt-PT"/>
        </a:p>
      </dgm:t>
    </dgm:pt>
    <dgm:pt modelId="{F98B0990-CE0A-40C6-A940-8DEC444126DE}" type="pres">
      <dgm:prSet presAssocID="{DF0D2A0D-2573-4365-9A49-AF117D7F345B}" presName="compositeShape" presStyleCnt="0">
        <dgm:presLayoutVars>
          <dgm:dir/>
          <dgm:resizeHandles/>
        </dgm:presLayoutVars>
      </dgm:prSet>
      <dgm:spPr/>
    </dgm:pt>
    <dgm:pt modelId="{3FBF7D46-9E15-4CE7-B0A2-0FC99403CFD2}" type="pres">
      <dgm:prSet presAssocID="{DF0D2A0D-2573-4365-9A49-AF117D7F345B}" presName="pyramid" presStyleLbl="node1" presStyleIdx="0" presStyleCnt="1" custLinFactNeighborX="-18214" custLinFactNeighborY="-3437"/>
      <dgm:spPr/>
    </dgm:pt>
    <dgm:pt modelId="{D0857CC5-55D6-4BCE-A47C-1F299CDB9C42}" type="pres">
      <dgm:prSet presAssocID="{DF0D2A0D-2573-4365-9A49-AF117D7F345B}" presName="theList" presStyleCnt="0"/>
      <dgm:spPr/>
    </dgm:pt>
    <dgm:pt modelId="{62CD8967-F657-4E94-A269-F0DB8B1FF043}" type="pres">
      <dgm:prSet presAssocID="{CC56AAA8-277F-4090-B4F5-D92CF11CC239}" presName="aNode" presStyleLbl="fgAcc1" presStyleIdx="0" presStyleCnt="4" custScaleX="185302" custScaleY="139835" custLinFactNeighborX="18544">
        <dgm:presLayoutVars>
          <dgm:bulletEnabled val="1"/>
        </dgm:presLayoutVars>
      </dgm:prSet>
      <dgm:spPr/>
      <dgm:t>
        <a:bodyPr/>
        <a:lstStyle/>
        <a:p>
          <a:endParaRPr lang="pt-PT"/>
        </a:p>
      </dgm:t>
    </dgm:pt>
    <dgm:pt modelId="{217F4BA3-8D09-4DC0-B037-9B9D149EF1BB}" type="pres">
      <dgm:prSet presAssocID="{CC56AAA8-277F-4090-B4F5-D92CF11CC239}" presName="aSpace" presStyleCnt="0"/>
      <dgm:spPr/>
    </dgm:pt>
    <dgm:pt modelId="{4EAE9E79-BCFF-443D-9FC3-114CE9B287C8}" type="pres">
      <dgm:prSet presAssocID="{CC66AEBA-57E1-4D5B-9A68-461763B4FF71}" presName="aNode" presStyleLbl="fgAcc1" presStyleIdx="1" presStyleCnt="4" custScaleX="185302" custScaleY="139835" custLinFactNeighborX="18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7E00D5-4844-4A91-99B1-8200F99D39BF}" type="pres">
      <dgm:prSet presAssocID="{CC66AEBA-57E1-4D5B-9A68-461763B4FF71}" presName="aSpace" presStyleCnt="0"/>
      <dgm:spPr/>
    </dgm:pt>
    <dgm:pt modelId="{D5C5AF61-D2B6-4813-A3A2-7EE3FF7C6EE9}" type="pres">
      <dgm:prSet presAssocID="{212B323E-7919-4714-8B5F-AE8A4B8372FC}" presName="aNode" presStyleLbl="fgAcc1" presStyleIdx="2" presStyleCnt="4" custScaleX="185302" custScaleY="139835" custLinFactNeighborX="18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80438C-DE2C-480F-B237-FE1A245712FC}" type="pres">
      <dgm:prSet presAssocID="{212B323E-7919-4714-8B5F-AE8A4B8372FC}" presName="aSpace" presStyleCnt="0"/>
      <dgm:spPr/>
    </dgm:pt>
    <dgm:pt modelId="{E80F2E16-3D6E-4CF3-85C1-403600F9F7D9}" type="pres">
      <dgm:prSet presAssocID="{B851AA36-CD13-46D8-AA13-9E3D21CA2810}" presName="aNode" presStyleLbl="fgAcc1" presStyleIdx="3" presStyleCnt="4" custScaleX="185302" custScaleY="139835" custLinFactNeighborX="185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4B1171-9B3D-4A15-8703-D8991651DE12}" type="pres">
      <dgm:prSet presAssocID="{B851AA36-CD13-46D8-AA13-9E3D21CA2810}" presName="aSpace" presStyleCnt="0"/>
      <dgm:spPr/>
    </dgm:pt>
  </dgm:ptLst>
  <dgm:cxnLst>
    <dgm:cxn modelId="{3222A097-AB06-4F4E-B0DB-087EED88B919}" srcId="{DF0D2A0D-2573-4365-9A49-AF117D7F345B}" destId="{CC66AEBA-57E1-4D5B-9A68-461763B4FF71}" srcOrd="1" destOrd="0" parTransId="{02E615B0-0F8B-4381-BC25-0F5573F7F560}" sibTransId="{F8E11F50-3541-4C5E-883E-F666404A51D3}"/>
    <dgm:cxn modelId="{C68D6DB0-17BE-45C8-B65D-B1CACBA484FD}" srcId="{DF0D2A0D-2573-4365-9A49-AF117D7F345B}" destId="{CC56AAA8-277F-4090-B4F5-D92CF11CC239}" srcOrd="0" destOrd="0" parTransId="{08916C81-3110-4124-9040-53BF024FBAE1}" sibTransId="{E7116C36-C911-4681-B0D8-A0EE327438EC}"/>
    <dgm:cxn modelId="{781AE763-7279-4F03-806A-E88602955DA9}" srcId="{DF0D2A0D-2573-4365-9A49-AF117D7F345B}" destId="{B851AA36-CD13-46D8-AA13-9E3D21CA2810}" srcOrd="3" destOrd="0" parTransId="{10EEB133-C48B-49F6-8C52-E9CCFC1BAA78}" sibTransId="{8982822F-E2A1-46ED-9BE1-02F96D805087}"/>
    <dgm:cxn modelId="{4658F20D-5847-4AD4-B2B9-F27309EBF410}" srcId="{DF0D2A0D-2573-4365-9A49-AF117D7F345B}" destId="{212B323E-7919-4714-8B5F-AE8A4B8372FC}" srcOrd="2" destOrd="0" parTransId="{656B1349-279F-4663-9753-3EA77497DD23}" sibTransId="{875B33D4-379C-4F05-B2BF-3631C2921F4E}"/>
    <dgm:cxn modelId="{E609E9FC-D845-4437-8D50-4111AAA259DD}" type="presOf" srcId="{B851AA36-CD13-46D8-AA13-9E3D21CA2810}" destId="{E80F2E16-3D6E-4CF3-85C1-403600F9F7D9}" srcOrd="0" destOrd="0" presId="urn:microsoft.com/office/officeart/2005/8/layout/pyramid2"/>
    <dgm:cxn modelId="{33FCBBA1-611C-4E90-B52A-CDC282E7739B}" type="presOf" srcId="{DF0D2A0D-2573-4365-9A49-AF117D7F345B}" destId="{F98B0990-CE0A-40C6-A940-8DEC444126DE}" srcOrd="0" destOrd="0" presId="urn:microsoft.com/office/officeart/2005/8/layout/pyramid2"/>
    <dgm:cxn modelId="{F049AD01-2DD1-426F-B1F8-C79C32A8FE85}" type="presOf" srcId="{CC56AAA8-277F-4090-B4F5-D92CF11CC239}" destId="{62CD8967-F657-4E94-A269-F0DB8B1FF043}" srcOrd="0" destOrd="0" presId="urn:microsoft.com/office/officeart/2005/8/layout/pyramid2"/>
    <dgm:cxn modelId="{F6322231-D034-4770-B87A-561853A67FC3}" type="presOf" srcId="{212B323E-7919-4714-8B5F-AE8A4B8372FC}" destId="{D5C5AF61-D2B6-4813-A3A2-7EE3FF7C6EE9}" srcOrd="0" destOrd="0" presId="urn:microsoft.com/office/officeart/2005/8/layout/pyramid2"/>
    <dgm:cxn modelId="{734E8F85-89B3-4217-AA88-D976ACF542D3}" type="presOf" srcId="{CC66AEBA-57E1-4D5B-9A68-461763B4FF71}" destId="{4EAE9E79-BCFF-443D-9FC3-114CE9B287C8}" srcOrd="0" destOrd="0" presId="urn:microsoft.com/office/officeart/2005/8/layout/pyramid2"/>
    <dgm:cxn modelId="{AF7D6087-FB74-4647-8C78-A405A72885F0}" type="presParOf" srcId="{F98B0990-CE0A-40C6-A940-8DEC444126DE}" destId="{3FBF7D46-9E15-4CE7-B0A2-0FC99403CFD2}" srcOrd="0" destOrd="0" presId="urn:microsoft.com/office/officeart/2005/8/layout/pyramid2"/>
    <dgm:cxn modelId="{70B93803-0C6D-4806-A723-E7A2C7102ACA}" type="presParOf" srcId="{F98B0990-CE0A-40C6-A940-8DEC444126DE}" destId="{D0857CC5-55D6-4BCE-A47C-1F299CDB9C42}" srcOrd="1" destOrd="0" presId="urn:microsoft.com/office/officeart/2005/8/layout/pyramid2"/>
    <dgm:cxn modelId="{4815537F-C61E-4603-A0E9-961B3B4DBBBC}" type="presParOf" srcId="{D0857CC5-55D6-4BCE-A47C-1F299CDB9C42}" destId="{62CD8967-F657-4E94-A269-F0DB8B1FF043}" srcOrd="0" destOrd="0" presId="urn:microsoft.com/office/officeart/2005/8/layout/pyramid2"/>
    <dgm:cxn modelId="{7934FE4C-5F63-4AB5-9CEF-7099968DEC62}" type="presParOf" srcId="{D0857CC5-55D6-4BCE-A47C-1F299CDB9C42}" destId="{217F4BA3-8D09-4DC0-B037-9B9D149EF1BB}" srcOrd="1" destOrd="0" presId="urn:microsoft.com/office/officeart/2005/8/layout/pyramid2"/>
    <dgm:cxn modelId="{E2AE5D6B-F106-4884-87E4-2499CC933CE8}" type="presParOf" srcId="{D0857CC5-55D6-4BCE-A47C-1F299CDB9C42}" destId="{4EAE9E79-BCFF-443D-9FC3-114CE9B287C8}" srcOrd="2" destOrd="0" presId="urn:microsoft.com/office/officeart/2005/8/layout/pyramid2"/>
    <dgm:cxn modelId="{292DDF3B-F5E8-4783-B83A-04B28794E248}" type="presParOf" srcId="{D0857CC5-55D6-4BCE-A47C-1F299CDB9C42}" destId="{F77E00D5-4844-4A91-99B1-8200F99D39BF}" srcOrd="3" destOrd="0" presId="urn:microsoft.com/office/officeart/2005/8/layout/pyramid2"/>
    <dgm:cxn modelId="{C5C62B97-9299-473E-A1C9-3BB3313FAA13}" type="presParOf" srcId="{D0857CC5-55D6-4BCE-A47C-1F299CDB9C42}" destId="{D5C5AF61-D2B6-4813-A3A2-7EE3FF7C6EE9}" srcOrd="4" destOrd="0" presId="urn:microsoft.com/office/officeart/2005/8/layout/pyramid2"/>
    <dgm:cxn modelId="{84F5A05D-F7FC-4D8A-AC0E-3CC5622404A8}" type="presParOf" srcId="{D0857CC5-55D6-4BCE-A47C-1F299CDB9C42}" destId="{0980438C-DE2C-480F-B237-FE1A245712FC}" srcOrd="5" destOrd="0" presId="urn:microsoft.com/office/officeart/2005/8/layout/pyramid2"/>
    <dgm:cxn modelId="{2037942D-57A7-4ED4-A52C-F6A3EE85024E}" type="presParOf" srcId="{D0857CC5-55D6-4BCE-A47C-1F299CDB9C42}" destId="{E80F2E16-3D6E-4CF3-85C1-403600F9F7D9}" srcOrd="6" destOrd="0" presId="urn:microsoft.com/office/officeart/2005/8/layout/pyramid2"/>
    <dgm:cxn modelId="{E6CB8B53-28BD-4B1E-A38F-ACC5CB2D3E91}" type="presParOf" srcId="{D0857CC5-55D6-4BCE-A47C-1F299CDB9C42}" destId="{A04B1171-9B3D-4A15-8703-D8991651DE12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3289E7-92A8-4CC2-8AA9-B758EEE0CC49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8DDE4587-55D5-4780-A160-DBC745F4A347}">
      <dgm:prSet custT="1"/>
      <dgm:spPr/>
      <dgm:t>
        <a:bodyPr/>
        <a:lstStyle/>
        <a:p>
          <a:r>
            <a:rPr lang="en-US" sz="36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Sobre</a:t>
          </a:r>
          <a:r>
            <a:rPr lang="en-US" sz="36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a </a:t>
          </a:r>
          <a:r>
            <a:rPr lang="en-US" sz="36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Importação</a:t>
          </a:r>
          <a:r>
            <a:rPr lang="en-US" sz="36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de bens:</a:t>
          </a:r>
          <a:endParaRPr lang="pt-PT" sz="3600" dirty="0">
            <a:solidFill>
              <a:srgbClr val="0070C0"/>
            </a:solidFill>
          </a:endParaRPr>
        </a:p>
      </dgm:t>
    </dgm:pt>
    <dgm:pt modelId="{B53B6D3D-E3F2-449D-B1EA-EFF8F7BB3882}" type="parTrans" cxnId="{D806B3AD-A8F1-4E87-A46D-E6DE0F8E2ED9}">
      <dgm:prSet/>
      <dgm:spPr/>
      <dgm:t>
        <a:bodyPr/>
        <a:lstStyle/>
        <a:p>
          <a:endParaRPr lang="pt-PT" sz="1600"/>
        </a:p>
      </dgm:t>
    </dgm:pt>
    <dgm:pt modelId="{549F5D9C-8C53-4A90-8DEC-CBA3BBD5436B}" type="sibTrans" cxnId="{D806B3AD-A8F1-4E87-A46D-E6DE0F8E2ED9}">
      <dgm:prSet/>
      <dgm:spPr/>
      <dgm:t>
        <a:bodyPr/>
        <a:lstStyle/>
        <a:p>
          <a:endParaRPr lang="pt-PT" sz="1600"/>
        </a:p>
      </dgm:t>
    </dgm:pt>
    <dgm:pt modelId="{CD9F2C94-E20F-4552-B3F4-4611CAA1EF20}">
      <dgm:prSet custT="1"/>
      <dgm:spPr/>
      <dgm:t>
        <a:bodyPr/>
        <a:lstStyle/>
        <a:p>
          <a:pPr algn="l"/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Isenção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de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Direitos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Aduaneiros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e do IVA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na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importação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de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equipamentos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,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peças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e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acessórios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constantes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da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classe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K da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Pauta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Aduaneira</a:t>
          </a:r>
          <a:r>
            <a:rPr lang="en-GB" sz="24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.</a:t>
          </a:r>
          <a:endParaRPr lang="pt-PT" sz="2400" dirty="0">
            <a:solidFill>
              <a:srgbClr val="0070C0"/>
            </a:solidFill>
          </a:endParaRPr>
        </a:p>
      </dgm:t>
    </dgm:pt>
    <dgm:pt modelId="{1CA93081-EC5B-43C6-BF3D-2A7417A2F356}" type="parTrans" cxnId="{AFE460B3-E6FC-4D84-93E9-56BCF0725609}">
      <dgm:prSet/>
      <dgm:spPr/>
      <dgm:t>
        <a:bodyPr/>
        <a:lstStyle/>
        <a:p>
          <a:endParaRPr lang="pt-PT" sz="1600"/>
        </a:p>
      </dgm:t>
    </dgm:pt>
    <dgm:pt modelId="{960AD231-EDC3-4D07-BB82-EFEEF8D3E609}" type="sibTrans" cxnId="{AFE460B3-E6FC-4D84-93E9-56BCF0725609}">
      <dgm:prSet/>
      <dgm:spPr/>
      <dgm:t>
        <a:bodyPr/>
        <a:lstStyle/>
        <a:p>
          <a:endParaRPr lang="pt-PT" sz="1600"/>
        </a:p>
      </dgm:t>
    </dgm:pt>
    <dgm:pt modelId="{5444D486-334C-45BA-9C78-79A79BFF2F13}" type="pres">
      <dgm:prSet presAssocID="{563289E7-92A8-4CC2-8AA9-B758EEE0CC4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475D5BBC-66A6-4D15-B8AC-EAE1C289E39F}" type="pres">
      <dgm:prSet presAssocID="{8DDE4587-55D5-4780-A160-DBC745F4A347}" presName="parenttextcomposite" presStyleCnt="0"/>
      <dgm:spPr/>
    </dgm:pt>
    <dgm:pt modelId="{095ADC08-E40D-4E96-B2FA-2813434E5D1B}" type="pres">
      <dgm:prSet presAssocID="{8DDE4587-55D5-4780-A160-DBC745F4A347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44A4DF-086D-42BE-A2A5-1D342234185B}" type="pres">
      <dgm:prSet presAssocID="{8DDE4587-55D5-4780-A160-DBC745F4A347}" presName="composite" presStyleCnt="0"/>
      <dgm:spPr/>
    </dgm:pt>
    <dgm:pt modelId="{7C29A8F6-5D24-4884-913D-9BE95401282A}" type="pres">
      <dgm:prSet presAssocID="{8DDE4587-55D5-4780-A160-DBC745F4A347}" presName="chevron1" presStyleLbl="alignNode1" presStyleIdx="0" presStyleCnt="7"/>
      <dgm:spPr/>
    </dgm:pt>
    <dgm:pt modelId="{DBEA374E-BD96-4B38-B168-D89AB24B8D32}" type="pres">
      <dgm:prSet presAssocID="{8DDE4587-55D5-4780-A160-DBC745F4A347}" presName="chevron2" presStyleLbl="alignNode1" presStyleIdx="1" presStyleCnt="7"/>
      <dgm:spPr/>
    </dgm:pt>
    <dgm:pt modelId="{2B800C51-BA64-4FC8-BB43-41B67B707261}" type="pres">
      <dgm:prSet presAssocID="{8DDE4587-55D5-4780-A160-DBC745F4A347}" presName="chevron3" presStyleLbl="alignNode1" presStyleIdx="2" presStyleCnt="7"/>
      <dgm:spPr/>
    </dgm:pt>
    <dgm:pt modelId="{850FA59F-452F-4594-9CB6-46CA852CB031}" type="pres">
      <dgm:prSet presAssocID="{8DDE4587-55D5-4780-A160-DBC745F4A347}" presName="chevron4" presStyleLbl="alignNode1" presStyleIdx="3" presStyleCnt="7"/>
      <dgm:spPr/>
    </dgm:pt>
    <dgm:pt modelId="{28B8581F-8483-484C-8D14-CF3C8C0B4085}" type="pres">
      <dgm:prSet presAssocID="{8DDE4587-55D5-4780-A160-DBC745F4A347}" presName="chevron5" presStyleLbl="alignNode1" presStyleIdx="4" presStyleCnt="7"/>
      <dgm:spPr/>
    </dgm:pt>
    <dgm:pt modelId="{8F17F0FB-939E-4537-ACB4-656180402FD9}" type="pres">
      <dgm:prSet presAssocID="{8DDE4587-55D5-4780-A160-DBC745F4A347}" presName="chevron6" presStyleLbl="alignNode1" presStyleIdx="5" presStyleCnt="7"/>
      <dgm:spPr/>
    </dgm:pt>
    <dgm:pt modelId="{CDB0128E-17AD-4653-BEC1-A688DD1368DA}" type="pres">
      <dgm:prSet presAssocID="{8DDE4587-55D5-4780-A160-DBC745F4A347}" presName="chevron7" presStyleLbl="alignNode1" presStyleIdx="6" presStyleCnt="7"/>
      <dgm:spPr/>
    </dgm:pt>
    <dgm:pt modelId="{26538A63-C1A1-4D54-94D7-B2DBD9C27E63}" type="pres">
      <dgm:prSet presAssocID="{8DDE4587-55D5-4780-A160-DBC745F4A347}" presName="childtext" presStyleLbl="solidFgAcc1" presStyleIdx="0" presStyleCnt="1" custScaleX="106444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8FBED4-8D49-4584-9DC0-D9BFB3026341}" type="presOf" srcId="{8DDE4587-55D5-4780-A160-DBC745F4A347}" destId="{095ADC08-E40D-4E96-B2FA-2813434E5D1B}" srcOrd="0" destOrd="0" presId="urn:microsoft.com/office/officeart/2008/layout/VerticalAccentList"/>
    <dgm:cxn modelId="{04E08C21-CB25-4D89-8FDE-2CBAFD149748}" type="presOf" srcId="{CD9F2C94-E20F-4552-B3F4-4611CAA1EF20}" destId="{26538A63-C1A1-4D54-94D7-B2DBD9C27E63}" srcOrd="0" destOrd="0" presId="urn:microsoft.com/office/officeart/2008/layout/VerticalAccentList"/>
    <dgm:cxn modelId="{A0035242-29D3-411C-B187-5442C2D11242}" type="presOf" srcId="{563289E7-92A8-4CC2-8AA9-B758EEE0CC49}" destId="{5444D486-334C-45BA-9C78-79A79BFF2F13}" srcOrd="0" destOrd="0" presId="urn:microsoft.com/office/officeart/2008/layout/VerticalAccentList"/>
    <dgm:cxn modelId="{D806B3AD-A8F1-4E87-A46D-E6DE0F8E2ED9}" srcId="{563289E7-92A8-4CC2-8AA9-B758EEE0CC49}" destId="{8DDE4587-55D5-4780-A160-DBC745F4A347}" srcOrd="0" destOrd="0" parTransId="{B53B6D3D-E3F2-449D-B1EA-EFF8F7BB3882}" sibTransId="{549F5D9C-8C53-4A90-8DEC-CBA3BBD5436B}"/>
    <dgm:cxn modelId="{AFE460B3-E6FC-4D84-93E9-56BCF0725609}" srcId="{8DDE4587-55D5-4780-A160-DBC745F4A347}" destId="{CD9F2C94-E20F-4552-B3F4-4611CAA1EF20}" srcOrd="0" destOrd="0" parTransId="{1CA93081-EC5B-43C6-BF3D-2A7417A2F356}" sibTransId="{960AD231-EDC3-4D07-BB82-EFEEF8D3E609}"/>
    <dgm:cxn modelId="{FC930D72-6BA8-4EFD-8A92-C3E29BBA8BD1}" type="presParOf" srcId="{5444D486-334C-45BA-9C78-79A79BFF2F13}" destId="{475D5BBC-66A6-4D15-B8AC-EAE1C289E39F}" srcOrd="0" destOrd="0" presId="urn:microsoft.com/office/officeart/2008/layout/VerticalAccentList"/>
    <dgm:cxn modelId="{498ABDD3-D444-40EC-A166-5C52F5E3C567}" type="presParOf" srcId="{475D5BBC-66A6-4D15-B8AC-EAE1C289E39F}" destId="{095ADC08-E40D-4E96-B2FA-2813434E5D1B}" srcOrd="0" destOrd="0" presId="urn:microsoft.com/office/officeart/2008/layout/VerticalAccentList"/>
    <dgm:cxn modelId="{59B200B4-6727-4835-9B59-552BD1BCB89F}" type="presParOf" srcId="{5444D486-334C-45BA-9C78-79A79BFF2F13}" destId="{A644A4DF-086D-42BE-A2A5-1D342234185B}" srcOrd="1" destOrd="0" presId="urn:microsoft.com/office/officeart/2008/layout/VerticalAccentList"/>
    <dgm:cxn modelId="{E1E67425-F80D-4EFB-9D23-08F9AD820A80}" type="presParOf" srcId="{A644A4DF-086D-42BE-A2A5-1D342234185B}" destId="{7C29A8F6-5D24-4884-913D-9BE95401282A}" srcOrd="0" destOrd="0" presId="urn:microsoft.com/office/officeart/2008/layout/VerticalAccentList"/>
    <dgm:cxn modelId="{9B734773-29E8-4902-A1F3-CE5D3F0013B6}" type="presParOf" srcId="{A644A4DF-086D-42BE-A2A5-1D342234185B}" destId="{DBEA374E-BD96-4B38-B168-D89AB24B8D32}" srcOrd="1" destOrd="0" presId="urn:microsoft.com/office/officeart/2008/layout/VerticalAccentList"/>
    <dgm:cxn modelId="{847957C5-0619-46DD-9C4D-1133B436673A}" type="presParOf" srcId="{A644A4DF-086D-42BE-A2A5-1D342234185B}" destId="{2B800C51-BA64-4FC8-BB43-41B67B707261}" srcOrd="2" destOrd="0" presId="urn:microsoft.com/office/officeart/2008/layout/VerticalAccentList"/>
    <dgm:cxn modelId="{12269A5C-806F-497F-B977-A6E3F131922D}" type="presParOf" srcId="{A644A4DF-086D-42BE-A2A5-1D342234185B}" destId="{850FA59F-452F-4594-9CB6-46CA852CB031}" srcOrd="3" destOrd="0" presId="urn:microsoft.com/office/officeart/2008/layout/VerticalAccentList"/>
    <dgm:cxn modelId="{F2516C0F-6745-4114-A5B9-7DC76F0A7BDF}" type="presParOf" srcId="{A644A4DF-086D-42BE-A2A5-1D342234185B}" destId="{28B8581F-8483-484C-8D14-CF3C8C0B4085}" srcOrd="4" destOrd="0" presId="urn:microsoft.com/office/officeart/2008/layout/VerticalAccentList"/>
    <dgm:cxn modelId="{0D13F1FB-F9D7-4E42-9255-E3A55845349B}" type="presParOf" srcId="{A644A4DF-086D-42BE-A2A5-1D342234185B}" destId="{8F17F0FB-939E-4537-ACB4-656180402FD9}" srcOrd="5" destOrd="0" presId="urn:microsoft.com/office/officeart/2008/layout/VerticalAccentList"/>
    <dgm:cxn modelId="{EE127AB9-5F4E-4682-9E2C-6419A8CC575D}" type="presParOf" srcId="{A644A4DF-086D-42BE-A2A5-1D342234185B}" destId="{CDB0128E-17AD-4653-BEC1-A688DD1368DA}" srcOrd="6" destOrd="0" presId="urn:microsoft.com/office/officeart/2008/layout/VerticalAccentList"/>
    <dgm:cxn modelId="{825BECC7-A1CB-412A-9B23-01008BCD2601}" type="presParOf" srcId="{A644A4DF-086D-42BE-A2A5-1D342234185B}" destId="{26538A63-C1A1-4D54-94D7-B2DBD9C27E63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289E7-92A8-4CC2-8AA9-B758EEE0CC49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8DDE4587-55D5-4780-A160-DBC745F4A347}">
      <dgm:prSet custT="1"/>
      <dgm:spPr/>
      <dgm:t>
        <a:bodyPr/>
        <a:lstStyle/>
        <a:p>
          <a:pPr algn="l"/>
          <a:r>
            <a:rPr lang="en-GB" sz="36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Sobre</a:t>
          </a:r>
          <a:r>
            <a:rPr lang="en-GB" sz="36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o IRPC:</a:t>
          </a:r>
          <a:endParaRPr lang="pt-PT" sz="3600" dirty="0">
            <a:solidFill>
              <a:srgbClr val="0070C0"/>
            </a:solidFill>
          </a:endParaRPr>
        </a:p>
      </dgm:t>
    </dgm:pt>
    <dgm:pt modelId="{B53B6D3D-E3F2-449D-B1EA-EFF8F7BB3882}" type="parTrans" cxnId="{D806B3AD-A8F1-4E87-A46D-E6DE0F8E2ED9}">
      <dgm:prSet/>
      <dgm:spPr/>
      <dgm:t>
        <a:bodyPr/>
        <a:lstStyle/>
        <a:p>
          <a:endParaRPr lang="pt-PT" sz="1200"/>
        </a:p>
      </dgm:t>
    </dgm:pt>
    <dgm:pt modelId="{549F5D9C-8C53-4A90-8DEC-CBA3BBD5436B}" type="sibTrans" cxnId="{D806B3AD-A8F1-4E87-A46D-E6DE0F8E2ED9}">
      <dgm:prSet/>
      <dgm:spPr/>
      <dgm:t>
        <a:bodyPr/>
        <a:lstStyle/>
        <a:p>
          <a:endParaRPr lang="pt-PT" sz="1200"/>
        </a:p>
      </dgm:t>
    </dgm:pt>
    <dgm:pt modelId="{CD9F2C94-E20F-4552-B3F4-4611CAA1EF20}">
      <dgm:prSet custT="1"/>
      <dgm:spPr/>
      <dgm:t>
        <a:bodyPr/>
        <a:lstStyle/>
        <a:p>
          <a:pPr algn="l"/>
          <a:r>
            <a:rPr lang="en-GB" sz="20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Crédito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fiscal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por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investimento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; 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Amortizações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e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reintegrações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aceleradas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;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Isenções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;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Reduções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da taxa; e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Diferimento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do </a:t>
          </a:r>
          <a:r>
            <a:rPr lang="en-GB" sz="2400" b="1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pagamento</a:t>
          </a:r>
          <a:r>
            <a:rPr lang="en-GB" sz="2400" b="1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do IRPC</a:t>
          </a:r>
          <a:endParaRPr lang="pt-PT" sz="2400" b="1" dirty="0">
            <a:solidFill>
              <a:srgbClr val="0070C0"/>
            </a:solidFill>
          </a:endParaRPr>
        </a:p>
      </dgm:t>
    </dgm:pt>
    <dgm:pt modelId="{1CA93081-EC5B-43C6-BF3D-2A7417A2F356}" type="parTrans" cxnId="{AFE460B3-E6FC-4D84-93E9-56BCF0725609}">
      <dgm:prSet/>
      <dgm:spPr/>
      <dgm:t>
        <a:bodyPr/>
        <a:lstStyle/>
        <a:p>
          <a:endParaRPr lang="pt-PT" sz="1200"/>
        </a:p>
      </dgm:t>
    </dgm:pt>
    <dgm:pt modelId="{960AD231-EDC3-4D07-BB82-EFEEF8D3E609}" type="sibTrans" cxnId="{AFE460B3-E6FC-4D84-93E9-56BCF0725609}">
      <dgm:prSet/>
      <dgm:spPr/>
      <dgm:t>
        <a:bodyPr/>
        <a:lstStyle/>
        <a:p>
          <a:endParaRPr lang="pt-PT" sz="1200"/>
        </a:p>
      </dgm:t>
    </dgm:pt>
    <dgm:pt modelId="{541CC528-F652-4405-A2F1-B791A488ED10}" type="pres">
      <dgm:prSet presAssocID="{563289E7-92A8-4CC2-8AA9-B758EEE0CC4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A91F2A8D-EDDB-4771-AFD5-182B5CA46E1F}" type="pres">
      <dgm:prSet presAssocID="{8DDE4587-55D5-4780-A160-DBC745F4A347}" presName="parenttextcomposite" presStyleCnt="0"/>
      <dgm:spPr/>
    </dgm:pt>
    <dgm:pt modelId="{8F984B06-3F92-41B8-B8DC-08C6A65F5039}" type="pres">
      <dgm:prSet presAssocID="{8DDE4587-55D5-4780-A160-DBC745F4A347}" presName="parenttext" presStyleLbl="revTx" presStyleIdx="0" presStyleCnt="1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819AC8-E5AE-48E6-A1A1-58158D84984E}" type="pres">
      <dgm:prSet presAssocID="{8DDE4587-55D5-4780-A160-DBC745F4A347}" presName="composite" presStyleCnt="0"/>
      <dgm:spPr/>
    </dgm:pt>
    <dgm:pt modelId="{DF57BF63-E434-43FA-BC36-390B883D78B0}" type="pres">
      <dgm:prSet presAssocID="{8DDE4587-55D5-4780-A160-DBC745F4A347}" presName="chevron1" presStyleLbl="alignNode1" presStyleIdx="0" presStyleCnt="7"/>
      <dgm:spPr/>
    </dgm:pt>
    <dgm:pt modelId="{6B1647C2-16A5-461F-AB3D-C7E187045C3F}" type="pres">
      <dgm:prSet presAssocID="{8DDE4587-55D5-4780-A160-DBC745F4A347}" presName="chevron2" presStyleLbl="alignNode1" presStyleIdx="1" presStyleCnt="7"/>
      <dgm:spPr/>
    </dgm:pt>
    <dgm:pt modelId="{2B75A05A-E4D2-4228-A851-9983A7873236}" type="pres">
      <dgm:prSet presAssocID="{8DDE4587-55D5-4780-A160-DBC745F4A347}" presName="chevron3" presStyleLbl="alignNode1" presStyleIdx="2" presStyleCnt="7"/>
      <dgm:spPr/>
    </dgm:pt>
    <dgm:pt modelId="{F5AB255C-478B-47BF-A93E-CDFA877EC4DF}" type="pres">
      <dgm:prSet presAssocID="{8DDE4587-55D5-4780-A160-DBC745F4A347}" presName="chevron4" presStyleLbl="alignNode1" presStyleIdx="3" presStyleCnt="7"/>
      <dgm:spPr/>
    </dgm:pt>
    <dgm:pt modelId="{8F4D44BF-BFAA-48AC-9518-8F7CBD9C72BD}" type="pres">
      <dgm:prSet presAssocID="{8DDE4587-55D5-4780-A160-DBC745F4A347}" presName="chevron5" presStyleLbl="alignNode1" presStyleIdx="4" presStyleCnt="7"/>
      <dgm:spPr/>
    </dgm:pt>
    <dgm:pt modelId="{EB53ADCA-9E8F-4A6A-B0F1-2DAC46DD4C44}" type="pres">
      <dgm:prSet presAssocID="{8DDE4587-55D5-4780-A160-DBC745F4A347}" presName="chevron6" presStyleLbl="alignNode1" presStyleIdx="5" presStyleCnt="7"/>
      <dgm:spPr/>
    </dgm:pt>
    <dgm:pt modelId="{4F4CF773-1E19-4222-9AD6-C8562C78AA6E}" type="pres">
      <dgm:prSet presAssocID="{8DDE4587-55D5-4780-A160-DBC745F4A347}" presName="chevron7" presStyleLbl="alignNode1" presStyleIdx="6" presStyleCnt="7"/>
      <dgm:spPr/>
    </dgm:pt>
    <dgm:pt modelId="{394677AA-A6A2-4577-8381-E9BC5BF5B2EB}" type="pres">
      <dgm:prSet presAssocID="{8DDE4587-55D5-4780-A160-DBC745F4A347}" presName="childtext" presStyleLbl="solidFgAcc1" presStyleIdx="0" presStyleCnt="1" custScaleX="108811" custLinFactNeighborX="-1611" custLinFactNeighborY="-23261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E494D6-DC9E-414F-AB79-E292FD6F0B91}" type="presOf" srcId="{CD9F2C94-E20F-4552-B3F4-4611CAA1EF20}" destId="{394677AA-A6A2-4577-8381-E9BC5BF5B2EB}" srcOrd="0" destOrd="0" presId="urn:microsoft.com/office/officeart/2008/layout/VerticalAccentList"/>
    <dgm:cxn modelId="{93EEFA6F-755A-47DD-B709-D5566E9E063C}" type="presOf" srcId="{8DDE4587-55D5-4780-A160-DBC745F4A347}" destId="{8F984B06-3F92-41B8-B8DC-08C6A65F5039}" srcOrd="0" destOrd="0" presId="urn:microsoft.com/office/officeart/2008/layout/VerticalAccentList"/>
    <dgm:cxn modelId="{D806B3AD-A8F1-4E87-A46D-E6DE0F8E2ED9}" srcId="{563289E7-92A8-4CC2-8AA9-B758EEE0CC49}" destId="{8DDE4587-55D5-4780-A160-DBC745F4A347}" srcOrd="0" destOrd="0" parTransId="{B53B6D3D-E3F2-449D-B1EA-EFF8F7BB3882}" sibTransId="{549F5D9C-8C53-4A90-8DEC-CBA3BBD5436B}"/>
    <dgm:cxn modelId="{AFE460B3-E6FC-4D84-93E9-56BCF0725609}" srcId="{8DDE4587-55D5-4780-A160-DBC745F4A347}" destId="{CD9F2C94-E20F-4552-B3F4-4611CAA1EF20}" srcOrd="0" destOrd="0" parTransId="{1CA93081-EC5B-43C6-BF3D-2A7417A2F356}" sibTransId="{960AD231-EDC3-4D07-BB82-EFEEF8D3E609}"/>
    <dgm:cxn modelId="{01B9B699-D7E9-4241-B671-01F6408E1FBC}" type="presOf" srcId="{563289E7-92A8-4CC2-8AA9-B758EEE0CC49}" destId="{541CC528-F652-4405-A2F1-B791A488ED10}" srcOrd="0" destOrd="0" presId="urn:microsoft.com/office/officeart/2008/layout/VerticalAccentList"/>
    <dgm:cxn modelId="{2F57D47E-1603-4F74-892E-CD2AD04E84B9}" type="presParOf" srcId="{541CC528-F652-4405-A2F1-B791A488ED10}" destId="{A91F2A8D-EDDB-4771-AFD5-182B5CA46E1F}" srcOrd="0" destOrd="0" presId="urn:microsoft.com/office/officeart/2008/layout/VerticalAccentList"/>
    <dgm:cxn modelId="{F14CFFDC-FA8D-45DB-ABC1-60EEE59D7250}" type="presParOf" srcId="{A91F2A8D-EDDB-4771-AFD5-182B5CA46E1F}" destId="{8F984B06-3F92-41B8-B8DC-08C6A65F5039}" srcOrd="0" destOrd="0" presId="urn:microsoft.com/office/officeart/2008/layout/VerticalAccentList"/>
    <dgm:cxn modelId="{158D2938-1B1F-4E1B-8C0A-339941AF1EFD}" type="presParOf" srcId="{541CC528-F652-4405-A2F1-B791A488ED10}" destId="{D1819AC8-E5AE-48E6-A1A1-58158D84984E}" srcOrd="1" destOrd="0" presId="urn:microsoft.com/office/officeart/2008/layout/VerticalAccentList"/>
    <dgm:cxn modelId="{033B6D7C-E6E4-4D0E-B28A-C079DDEF08F1}" type="presParOf" srcId="{D1819AC8-E5AE-48E6-A1A1-58158D84984E}" destId="{DF57BF63-E434-43FA-BC36-390B883D78B0}" srcOrd="0" destOrd="0" presId="urn:microsoft.com/office/officeart/2008/layout/VerticalAccentList"/>
    <dgm:cxn modelId="{74984F30-A1BA-4620-99B6-5FC8C8138924}" type="presParOf" srcId="{D1819AC8-E5AE-48E6-A1A1-58158D84984E}" destId="{6B1647C2-16A5-461F-AB3D-C7E187045C3F}" srcOrd="1" destOrd="0" presId="urn:microsoft.com/office/officeart/2008/layout/VerticalAccentList"/>
    <dgm:cxn modelId="{A37528CC-95D8-4E78-AD2E-CD0E4CDE6ABC}" type="presParOf" srcId="{D1819AC8-E5AE-48E6-A1A1-58158D84984E}" destId="{2B75A05A-E4D2-4228-A851-9983A7873236}" srcOrd="2" destOrd="0" presId="urn:microsoft.com/office/officeart/2008/layout/VerticalAccentList"/>
    <dgm:cxn modelId="{A46162AF-72EF-4943-A118-6D5478FC3275}" type="presParOf" srcId="{D1819AC8-E5AE-48E6-A1A1-58158D84984E}" destId="{F5AB255C-478B-47BF-A93E-CDFA877EC4DF}" srcOrd="3" destOrd="0" presId="urn:microsoft.com/office/officeart/2008/layout/VerticalAccentList"/>
    <dgm:cxn modelId="{F8413373-5B2A-4384-8148-FD9F45678BDE}" type="presParOf" srcId="{D1819AC8-E5AE-48E6-A1A1-58158D84984E}" destId="{8F4D44BF-BFAA-48AC-9518-8F7CBD9C72BD}" srcOrd="4" destOrd="0" presId="urn:microsoft.com/office/officeart/2008/layout/VerticalAccentList"/>
    <dgm:cxn modelId="{14D357F4-CA8B-4B00-9792-39A110681C99}" type="presParOf" srcId="{D1819AC8-E5AE-48E6-A1A1-58158D84984E}" destId="{EB53ADCA-9E8F-4A6A-B0F1-2DAC46DD4C44}" srcOrd="5" destOrd="0" presId="urn:microsoft.com/office/officeart/2008/layout/VerticalAccentList"/>
    <dgm:cxn modelId="{68D95FAF-3F19-4917-98C4-EF6D21076295}" type="presParOf" srcId="{D1819AC8-E5AE-48E6-A1A1-58158D84984E}" destId="{4F4CF773-1E19-4222-9AD6-C8562C78AA6E}" srcOrd="6" destOrd="0" presId="urn:microsoft.com/office/officeart/2008/layout/VerticalAccentList"/>
    <dgm:cxn modelId="{37D29E36-6CB5-4EB1-8E43-1B113264CD81}" type="presParOf" srcId="{D1819AC8-E5AE-48E6-A1A1-58158D84984E}" destId="{394677AA-A6A2-4577-8381-E9BC5BF5B2EB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63D832-EAC1-4A06-B328-9788916A484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1B0931EF-F7A6-44C6-81A0-F55F648D7E63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PROJECTOS DE GRANDE DIMENSÃO;</a:t>
          </a:r>
          <a:endParaRPr lang="pt-PT" b="1" dirty="0">
            <a:solidFill>
              <a:srgbClr val="0070C0"/>
            </a:solidFill>
          </a:endParaRPr>
        </a:p>
      </dgm:t>
    </dgm:pt>
    <dgm:pt modelId="{C9BE3D07-CF52-4574-8CEB-DD220D598867}" type="parTrans" cxnId="{11223DD1-AE74-4325-806C-E13B5B0C59F0}">
      <dgm:prSet/>
      <dgm:spPr/>
      <dgm:t>
        <a:bodyPr/>
        <a:lstStyle/>
        <a:p>
          <a:endParaRPr lang="pt-PT"/>
        </a:p>
      </dgm:t>
    </dgm:pt>
    <dgm:pt modelId="{A041F6F1-CF18-47BB-83EA-8D21D8134CB0}" type="sibTrans" cxnId="{11223DD1-AE74-4325-806C-E13B5B0C59F0}">
      <dgm:prSet/>
      <dgm:spPr/>
      <dgm:t>
        <a:bodyPr/>
        <a:lstStyle/>
        <a:p>
          <a:endParaRPr lang="pt-PT"/>
        </a:p>
      </dgm:t>
    </dgm:pt>
    <dgm:pt modelId="{2B8ADDD8-83A8-47EB-B7EE-7CD120D60566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ZONAS DE RÁPIDO DESENVOLVIMENTO;</a:t>
          </a:r>
          <a:endParaRPr lang="pt-PT" b="1" dirty="0">
            <a:solidFill>
              <a:srgbClr val="0070C0"/>
            </a:solidFill>
          </a:endParaRPr>
        </a:p>
      </dgm:t>
    </dgm:pt>
    <dgm:pt modelId="{889DD54F-174C-440F-AD18-212E2F691CB8}" type="parTrans" cxnId="{4A014DBD-7364-4662-929D-6C5941CE9DFD}">
      <dgm:prSet/>
      <dgm:spPr/>
      <dgm:t>
        <a:bodyPr/>
        <a:lstStyle/>
        <a:p>
          <a:endParaRPr lang="pt-PT"/>
        </a:p>
      </dgm:t>
    </dgm:pt>
    <dgm:pt modelId="{7B3C9D32-1E2E-40A7-B9C5-41AF45D4FAA6}" type="sibTrans" cxnId="{4A014DBD-7364-4662-929D-6C5941CE9DFD}">
      <dgm:prSet/>
      <dgm:spPr/>
      <dgm:t>
        <a:bodyPr/>
        <a:lstStyle/>
        <a:p>
          <a:endParaRPr lang="pt-PT"/>
        </a:p>
      </dgm:t>
    </dgm:pt>
    <dgm:pt modelId="{DDA71A1C-D1D4-46AD-9F06-C709DEAE6EA0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ZONAS FRANCAS INDUSTRIAIS;</a:t>
          </a:r>
          <a:endParaRPr lang="pt-PT" b="1" dirty="0">
            <a:solidFill>
              <a:srgbClr val="0070C0"/>
            </a:solidFill>
          </a:endParaRPr>
        </a:p>
      </dgm:t>
    </dgm:pt>
    <dgm:pt modelId="{231C5A7D-2504-4893-AAE7-2BC28C7E2F8D}" type="parTrans" cxnId="{B946D8CF-4D98-42CF-BB47-092C154CC3BB}">
      <dgm:prSet/>
      <dgm:spPr/>
      <dgm:t>
        <a:bodyPr/>
        <a:lstStyle/>
        <a:p>
          <a:endParaRPr lang="pt-PT"/>
        </a:p>
      </dgm:t>
    </dgm:pt>
    <dgm:pt modelId="{3D28FD01-4319-4EDA-AE9E-4FE7395661E0}" type="sibTrans" cxnId="{B946D8CF-4D98-42CF-BB47-092C154CC3BB}">
      <dgm:prSet/>
      <dgm:spPr/>
      <dgm:t>
        <a:bodyPr/>
        <a:lstStyle/>
        <a:p>
          <a:endParaRPr lang="pt-PT"/>
        </a:p>
      </dgm:t>
    </dgm:pt>
    <dgm:pt modelId="{0CDA7C85-6840-4EB0-9ADE-B987C1789122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ZONAS ECONÓMICAS ESPECIAIS</a:t>
          </a:r>
          <a:endParaRPr lang="pt-PT" b="1" dirty="0">
            <a:solidFill>
              <a:srgbClr val="0070C0"/>
            </a:solidFill>
          </a:endParaRPr>
        </a:p>
      </dgm:t>
    </dgm:pt>
    <dgm:pt modelId="{94ED0F3D-FC93-4468-ADBF-BABBF7E46016}" type="parTrans" cxnId="{BFC9F3F1-C3A0-427D-A950-65EA62728A63}">
      <dgm:prSet/>
      <dgm:spPr/>
      <dgm:t>
        <a:bodyPr/>
        <a:lstStyle/>
        <a:p>
          <a:endParaRPr lang="pt-PT"/>
        </a:p>
      </dgm:t>
    </dgm:pt>
    <dgm:pt modelId="{9878F99F-248D-4483-B0CD-5893BB9DA1A6}" type="sibTrans" cxnId="{BFC9F3F1-C3A0-427D-A950-65EA62728A63}">
      <dgm:prSet/>
      <dgm:spPr/>
      <dgm:t>
        <a:bodyPr/>
        <a:lstStyle/>
        <a:p>
          <a:endParaRPr lang="pt-PT"/>
        </a:p>
      </dgm:t>
    </dgm:pt>
    <dgm:pt modelId="{47ABB2D0-17DF-4A28-9075-B4AC00AFAEC5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PARQUES DE CIÊNCIA E TECNOLOGIA;</a:t>
          </a:r>
          <a:endParaRPr lang="pt-PT" b="1" dirty="0">
            <a:solidFill>
              <a:srgbClr val="0070C0"/>
            </a:solidFill>
          </a:endParaRPr>
        </a:p>
      </dgm:t>
    </dgm:pt>
    <dgm:pt modelId="{2ACEB969-0F29-4C3E-A558-028BBB823D75}" type="sibTrans" cxnId="{F5C6780C-08DE-436B-8B7E-A8AA9EA2E844}">
      <dgm:prSet/>
      <dgm:spPr/>
      <dgm:t>
        <a:bodyPr/>
        <a:lstStyle/>
        <a:p>
          <a:endParaRPr lang="pt-PT"/>
        </a:p>
      </dgm:t>
    </dgm:pt>
    <dgm:pt modelId="{D01F12FA-5242-42AF-A3D4-68036B5FDF2E}" type="parTrans" cxnId="{F5C6780C-08DE-436B-8B7E-A8AA9EA2E844}">
      <dgm:prSet/>
      <dgm:spPr/>
      <dgm:t>
        <a:bodyPr/>
        <a:lstStyle/>
        <a:p>
          <a:endParaRPr lang="pt-PT"/>
        </a:p>
      </dgm:t>
    </dgm:pt>
    <dgm:pt modelId="{60536B35-E7ED-4D41-83A3-233E79A2E8C8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HOTELARIA  E TURISMO;</a:t>
          </a:r>
          <a:endParaRPr lang="pt-PT" b="1" dirty="0">
            <a:solidFill>
              <a:srgbClr val="0070C0"/>
            </a:solidFill>
          </a:endParaRPr>
        </a:p>
      </dgm:t>
    </dgm:pt>
    <dgm:pt modelId="{6DFC75FD-5688-4B78-8355-86E58037CA62}" type="sibTrans" cxnId="{4E5B738F-44E1-4F06-A978-DE127287E124}">
      <dgm:prSet/>
      <dgm:spPr/>
      <dgm:t>
        <a:bodyPr/>
        <a:lstStyle/>
        <a:p>
          <a:endParaRPr lang="pt-PT"/>
        </a:p>
      </dgm:t>
    </dgm:pt>
    <dgm:pt modelId="{90F425D3-D9A7-48AA-9929-E9825DCCC940}" type="parTrans" cxnId="{4E5B738F-44E1-4F06-A978-DE127287E124}">
      <dgm:prSet/>
      <dgm:spPr/>
      <dgm:t>
        <a:bodyPr/>
        <a:lstStyle/>
        <a:p>
          <a:endParaRPr lang="pt-PT"/>
        </a:p>
      </dgm:t>
    </dgm:pt>
    <dgm:pt modelId="{71BBA48E-F490-4539-9A00-6939D6EED70D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AGRICULTURA E PESCAS;</a:t>
          </a:r>
          <a:endParaRPr lang="pt-PT" b="1" dirty="0">
            <a:solidFill>
              <a:srgbClr val="0070C0"/>
            </a:solidFill>
          </a:endParaRPr>
        </a:p>
      </dgm:t>
    </dgm:pt>
    <dgm:pt modelId="{976B2936-F459-41AE-81A1-7F9E61749ADA}" type="sibTrans" cxnId="{5FD73472-E86E-489E-A503-545DDDF36FDF}">
      <dgm:prSet/>
      <dgm:spPr/>
      <dgm:t>
        <a:bodyPr/>
        <a:lstStyle/>
        <a:p>
          <a:endParaRPr lang="pt-PT"/>
        </a:p>
      </dgm:t>
    </dgm:pt>
    <dgm:pt modelId="{C439C123-0440-473B-9445-EF7FE71D0D91}" type="parTrans" cxnId="{5FD73472-E86E-489E-A503-545DDDF36FDF}">
      <dgm:prSet/>
      <dgm:spPr/>
      <dgm:t>
        <a:bodyPr/>
        <a:lstStyle/>
        <a:p>
          <a:endParaRPr lang="pt-PT"/>
        </a:p>
      </dgm:t>
    </dgm:pt>
    <dgm:pt modelId="{EFB24664-B192-4A23-BC81-A7B422E502CA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INDÚSTRIA DE PROCESSAMENTO E DE MONTAGEM;</a:t>
          </a:r>
          <a:endParaRPr lang="pt-PT" b="1" dirty="0">
            <a:solidFill>
              <a:srgbClr val="0070C0"/>
            </a:solidFill>
          </a:endParaRPr>
        </a:p>
      </dgm:t>
    </dgm:pt>
    <dgm:pt modelId="{00BEB0B4-0B18-43C9-9FF7-7CD0ED010AC9}" type="sibTrans" cxnId="{6B7EA450-DE50-4DB5-BF67-B9F97A7EC94E}">
      <dgm:prSet/>
      <dgm:spPr/>
      <dgm:t>
        <a:bodyPr/>
        <a:lstStyle/>
        <a:p>
          <a:endParaRPr lang="pt-PT"/>
        </a:p>
      </dgm:t>
    </dgm:pt>
    <dgm:pt modelId="{12C9FADD-C034-4234-9EF5-5DD20780DF78}" type="parTrans" cxnId="{6B7EA450-DE50-4DB5-BF67-B9F97A7EC94E}">
      <dgm:prSet/>
      <dgm:spPr/>
      <dgm:t>
        <a:bodyPr/>
        <a:lstStyle/>
        <a:p>
          <a:endParaRPr lang="pt-PT"/>
        </a:p>
      </dgm:t>
    </dgm:pt>
    <dgm:pt modelId="{8EFAE75A-C227-498E-937A-4C059E51CC48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COMÉRCIO E INDÚSTRIA NAS ZONAS RURAIS;</a:t>
          </a:r>
          <a:endParaRPr lang="pt-PT" b="1" dirty="0">
            <a:solidFill>
              <a:srgbClr val="0070C0"/>
            </a:solidFill>
          </a:endParaRPr>
        </a:p>
      </dgm:t>
    </dgm:pt>
    <dgm:pt modelId="{1487CD76-8029-4708-888B-066D598022E0}" type="sibTrans" cxnId="{9FF554E0-9E07-41A7-B18A-AD14BE7E9417}">
      <dgm:prSet/>
      <dgm:spPr/>
      <dgm:t>
        <a:bodyPr/>
        <a:lstStyle/>
        <a:p>
          <a:endParaRPr lang="pt-PT"/>
        </a:p>
      </dgm:t>
    </dgm:pt>
    <dgm:pt modelId="{0F273989-E3C2-428A-A3ED-785C80F3868C}" type="parTrans" cxnId="{9FF554E0-9E07-41A7-B18A-AD14BE7E9417}">
      <dgm:prSet/>
      <dgm:spPr/>
      <dgm:t>
        <a:bodyPr/>
        <a:lstStyle/>
        <a:p>
          <a:endParaRPr lang="pt-PT"/>
        </a:p>
      </dgm:t>
    </dgm:pt>
    <dgm:pt modelId="{A20EA22E-E295-4A88-86D5-CD3A4F6D1A46}">
      <dgm:prSet/>
      <dgm:spPr/>
      <dgm:t>
        <a:bodyPr/>
        <a:lstStyle/>
        <a:p>
          <a:pPr rtl="0"/>
          <a:r>
            <a:rPr lang="en-ZA" b="1" dirty="0" smtClean="0">
              <a:solidFill>
                <a:srgbClr val="0070C0"/>
              </a:solidFill>
            </a:rPr>
            <a:t>CRIAÇÃO DE INFRA-ESTRTURAS BASICAS;</a:t>
          </a:r>
          <a:endParaRPr lang="pt-PT" b="1" dirty="0">
            <a:solidFill>
              <a:srgbClr val="0070C0"/>
            </a:solidFill>
          </a:endParaRPr>
        </a:p>
      </dgm:t>
    </dgm:pt>
    <dgm:pt modelId="{8B79FA24-0751-48E6-86EE-AD2066FF5F8A}" type="sibTrans" cxnId="{DC68FDE4-CA6B-4476-ABAF-1B2EBF189BD5}">
      <dgm:prSet/>
      <dgm:spPr/>
      <dgm:t>
        <a:bodyPr/>
        <a:lstStyle/>
        <a:p>
          <a:endParaRPr lang="pt-PT"/>
        </a:p>
      </dgm:t>
    </dgm:pt>
    <dgm:pt modelId="{6833D766-D27A-4521-A5D4-26DDC1312F0E}" type="parTrans" cxnId="{DC68FDE4-CA6B-4476-ABAF-1B2EBF189BD5}">
      <dgm:prSet/>
      <dgm:spPr/>
      <dgm:t>
        <a:bodyPr/>
        <a:lstStyle/>
        <a:p>
          <a:endParaRPr lang="pt-PT"/>
        </a:p>
      </dgm:t>
    </dgm:pt>
    <dgm:pt modelId="{F98BE228-25B5-449D-93EE-848EA74E857E}">
      <dgm:prSet/>
      <dgm:spPr/>
      <dgm:t>
        <a:bodyPr/>
        <a:lstStyle/>
        <a:p>
          <a:pPr rtl="0"/>
          <a:r>
            <a:rPr lang="en-US" b="1" dirty="0" smtClean="0"/>
            <a:t>BENEFÍCIOS ESPECÍFICOS</a:t>
          </a:r>
          <a:endParaRPr lang="pt-PT" dirty="0"/>
        </a:p>
      </dgm:t>
    </dgm:pt>
    <dgm:pt modelId="{F41E9F42-1B69-492F-8F92-1698B3A7A2D8}" type="sibTrans" cxnId="{28708EC8-7AE2-4877-A98F-1889291A795C}">
      <dgm:prSet/>
      <dgm:spPr/>
      <dgm:t>
        <a:bodyPr/>
        <a:lstStyle/>
        <a:p>
          <a:endParaRPr lang="pt-PT"/>
        </a:p>
      </dgm:t>
    </dgm:pt>
    <dgm:pt modelId="{DC8F307C-C610-4108-895E-8B7C466453B6}" type="parTrans" cxnId="{28708EC8-7AE2-4877-A98F-1889291A795C}">
      <dgm:prSet/>
      <dgm:spPr/>
      <dgm:t>
        <a:bodyPr/>
        <a:lstStyle/>
        <a:p>
          <a:endParaRPr lang="pt-PT"/>
        </a:p>
      </dgm:t>
    </dgm:pt>
    <dgm:pt modelId="{74A10FCF-2491-40E4-BC59-05829D213AE3}" type="pres">
      <dgm:prSet presAssocID="{6563D832-EAC1-4A06-B328-9788916A484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034718-CDA5-4FEA-AF7B-304BC6510C66}" type="pres">
      <dgm:prSet presAssocID="{F98BE228-25B5-449D-93EE-848EA74E857E}" presName="linNode" presStyleCnt="0"/>
      <dgm:spPr/>
    </dgm:pt>
    <dgm:pt modelId="{E89A69B0-8416-45F5-9781-C06727B61453}" type="pres">
      <dgm:prSet presAssocID="{F98BE228-25B5-449D-93EE-848EA74E857E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148362-4D52-4B25-A418-2547C38D0051}" type="pres">
      <dgm:prSet presAssocID="{F98BE228-25B5-449D-93EE-848EA74E857E}" presName="descendantText" presStyleLbl="alignAccFollowNode1" presStyleIdx="0" presStyleCnt="1" custScaleY="119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7EA450-DE50-4DB5-BF67-B9F97A7EC94E}" srcId="{F98BE228-25B5-449D-93EE-848EA74E857E}" destId="{EFB24664-B192-4A23-BC81-A7B422E502CA}" srcOrd="2" destOrd="0" parTransId="{12C9FADD-C034-4234-9EF5-5DD20780DF78}" sibTransId="{00BEB0B4-0B18-43C9-9FF7-7CD0ED010AC9}"/>
    <dgm:cxn modelId="{F5C6780C-08DE-436B-8B7E-A8AA9EA2E844}" srcId="{F98BE228-25B5-449D-93EE-848EA74E857E}" destId="{47ABB2D0-17DF-4A28-9075-B4AC00AFAEC5}" srcOrd="5" destOrd="0" parTransId="{D01F12FA-5242-42AF-A3D4-68036B5FDF2E}" sibTransId="{2ACEB969-0F29-4C3E-A558-028BBB823D75}"/>
    <dgm:cxn modelId="{1DD06D7C-D72C-48EF-8300-E31780F787B1}" type="presOf" srcId="{71BBA48E-F490-4539-9A00-6939D6EED70D}" destId="{05148362-4D52-4B25-A418-2547C38D0051}" srcOrd="0" destOrd="3" presId="urn:microsoft.com/office/officeart/2005/8/layout/vList5"/>
    <dgm:cxn modelId="{8908DB9E-08F8-464B-9F61-0B5ECA299A5C}" type="presOf" srcId="{1B0931EF-F7A6-44C6-81A0-F55F648D7E63}" destId="{05148362-4D52-4B25-A418-2547C38D0051}" srcOrd="0" destOrd="6" presId="urn:microsoft.com/office/officeart/2005/8/layout/vList5"/>
    <dgm:cxn modelId="{C6F767DE-C277-4C06-85B1-8C21A828F7E6}" type="presOf" srcId="{0CDA7C85-6840-4EB0-9ADE-B987C1789122}" destId="{05148362-4D52-4B25-A418-2547C38D0051}" srcOrd="0" destOrd="9" presId="urn:microsoft.com/office/officeart/2005/8/layout/vList5"/>
    <dgm:cxn modelId="{147AF3BD-7F98-4CB8-B5F4-005CA7EBFD94}" type="presOf" srcId="{8EFAE75A-C227-498E-937A-4C059E51CC48}" destId="{05148362-4D52-4B25-A418-2547C38D0051}" srcOrd="0" destOrd="1" presId="urn:microsoft.com/office/officeart/2005/8/layout/vList5"/>
    <dgm:cxn modelId="{28708EC8-7AE2-4877-A98F-1889291A795C}" srcId="{6563D832-EAC1-4A06-B328-9788916A484E}" destId="{F98BE228-25B5-449D-93EE-848EA74E857E}" srcOrd="0" destOrd="0" parTransId="{DC8F307C-C610-4108-895E-8B7C466453B6}" sibTransId="{F41E9F42-1B69-492F-8F92-1698B3A7A2D8}"/>
    <dgm:cxn modelId="{2EFE1F3D-830C-4082-A0AF-92FB85CE2698}" type="presOf" srcId="{A20EA22E-E295-4A88-86D5-CD3A4F6D1A46}" destId="{05148362-4D52-4B25-A418-2547C38D0051}" srcOrd="0" destOrd="0" presId="urn:microsoft.com/office/officeart/2005/8/layout/vList5"/>
    <dgm:cxn modelId="{63340217-2008-4FEC-BFDD-55722DE68A64}" type="presOf" srcId="{EFB24664-B192-4A23-BC81-A7B422E502CA}" destId="{05148362-4D52-4B25-A418-2547C38D0051}" srcOrd="0" destOrd="2" presId="urn:microsoft.com/office/officeart/2005/8/layout/vList5"/>
    <dgm:cxn modelId="{11223DD1-AE74-4325-806C-E13B5B0C59F0}" srcId="{F98BE228-25B5-449D-93EE-848EA74E857E}" destId="{1B0931EF-F7A6-44C6-81A0-F55F648D7E63}" srcOrd="6" destOrd="0" parTransId="{C9BE3D07-CF52-4574-8CEB-DD220D598867}" sibTransId="{A041F6F1-CF18-47BB-83EA-8D21D8134CB0}"/>
    <dgm:cxn modelId="{9CC273B7-33D1-455B-A706-FCC95189BDFB}" type="presOf" srcId="{DDA71A1C-D1D4-46AD-9F06-C709DEAE6EA0}" destId="{05148362-4D52-4B25-A418-2547C38D0051}" srcOrd="0" destOrd="8" presId="urn:microsoft.com/office/officeart/2005/8/layout/vList5"/>
    <dgm:cxn modelId="{66A6A238-5416-43B4-8605-7E1E060BBBB1}" type="presOf" srcId="{2B8ADDD8-83A8-47EB-B7EE-7CD120D60566}" destId="{05148362-4D52-4B25-A418-2547C38D0051}" srcOrd="0" destOrd="7" presId="urn:microsoft.com/office/officeart/2005/8/layout/vList5"/>
    <dgm:cxn modelId="{9FF554E0-9E07-41A7-B18A-AD14BE7E9417}" srcId="{F98BE228-25B5-449D-93EE-848EA74E857E}" destId="{8EFAE75A-C227-498E-937A-4C059E51CC48}" srcOrd="1" destOrd="0" parTransId="{0F273989-E3C2-428A-A3ED-785C80F3868C}" sibTransId="{1487CD76-8029-4708-888B-066D598022E0}"/>
    <dgm:cxn modelId="{B946D8CF-4D98-42CF-BB47-092C154CC3BB}" srcId="{F98BE228-25B5-449D-93EE-848EA74E857E}" destId="{DDA71A1C-D1D4-46AD-9F06-C709DEAE6EA0}" srcOrd="8" destOrd="0" parTransId="{231C5A7D-2504-4893-AAE7-2BC28C7E2F8D}" sibTransId="{3D28FD01-4319-4EDA-AE9E-4FE7395661E0}"/>
    <dgm:cxn modelId="{4A014DBD-7364-4662-929D-6C5941CE9DFD}" srcId="{F98BE228-25B5-449D-93EE-848EA74E857E}" destId="{2B8ADDD8-83A8-47EB-B7EE-7CD120D60566}" srcOrd="7" destOrd="0" parTransId="{889DD54F-174C-440F-AD18-212E2F691CB8}" sibTransId="{7B3C9D32-1E2E-40A7-B9C5-41AF45D4FAA6}"/>
    <dgm:cxn modelId="{6D2A5902-E15E-4161-BAC6-6CA8F75CE1DB}" type="presOf" srcId="{47ABB2D0-17DF-4A28-9075-B4AC00AFAEC5}" destId="{05148362-4D52-4B25-A418-2547C38D0051}" srcOrd="0" destOrd="5" presId="urn:microsoft.com/office/officeart/2005/8/layout/vList5"/>
    <dgm:cxn modelId="{DC68FDE4-CA6B-4476-ABAF-1B2EBF189BD5}" srcId="{F98BE228-25B5-449D-93EE-848EA74E857E}" destId="{A20EA22E-E295-4A88-86D5-CD3A4F6D1A46}" srcOrd="0" destOrd="0" parTransId="{6833D766-D27A-4521-A5D4-26DDC1312F0E}" sibTransId="{8B79FA24-0751-48E6-86EE-AD2066FF5F8A}"/>
    <dgm:cxn modelId="{FB8D877D-AA40-40DB-9A71-DF8D971997A9}" type="presOf" srcId="{6563D832-EAC1-4A06-B328-9788916A484E}" destId="{74A10FCF-2491-40E4-BC59-05829D213AE3}" srcOrd="0" destOrd="0" presId="urn:microsoft.com/office/officeart/2005/8/layout/vList5"/>
    <dgm:cxn modelId="{094D36B3-522F-4286-94F2-B45DD897FA57}" type="presOf" srcId="{F98BE228-25B5-449D-93EE-848EA74E857E}" destId="{E89A69B0-8416-45F5-9781-C06727B61453}" srcOrd="0" destOrd="0" presId="urn:microsoft.com/office/officeart/2005/8/layout/vList5"/>
    <dgm:cxn modelId="{BFC9F3F1-C3A0-427D-A950-65EA62728A63}" srcId="{F98BE228-25B5-449D-93EE-848EA74E857E}" destId="{0CDA7C85-6840-4EB0-9ADE-B987C1789122}" srcOrd="9" destOrd="0" parTransId="{94ED0F3D-FC93-4468-ADBF-BABBF7E46016}" sibTransId="{9878F99F-248D-4483-B0CD-5893BB9DA1A6}"/>
    <dgm:cxn modelId="{ECAEAEA4-ECCE-44DD-AE44-0DCC1A07071D}" type="presOf" srcId="{60536B35-E7ED-4D41-83A3-233E79A2E8C8}" destId="{05148362-4D52-4B25-A418-2547C38D0051}" srcOrd="0" destOrd="4" presId="urn:microsoft.com/office/officeart/2005/8/layout/vList5"/>
    <dgm:cxn modelId="{5FD73472-E86E-489E-A503-545DDDF36FDF}" srcId="{F98BE228-25B5-449D-93EE-848EA74E857E}" destId="{71BBA48E-F490-4539-9A00-6939D6EED70D}" srcOrd="3" destOrd="0" parTransId="{C439C123-0440-473B-9445-EF7FE71D0D91}" sibTransId="{976B2936-F459-41AE-81A1-7F9E61749ADA}"/>
    <dgm:cxn modelId="{4E5B738F-44E1-4F06-A978-DE127287E124}" srcId="{F98BE228-25B5-449D-93EE-848EA74E857E}" destId="{60536B35-E7ED-4D41-83A3-233E79A2E8C8}" srcOrd="4" destOrd="0" parTransId="{90F425D3-D9A7-48AA-9929-E9825DCCC940}" sibTransId="{6DFC75FD-5688-4B78-8355-86E58037CA62}"/>
    <dgm:cxn modelId="{04A99EB1-933E-48C1-BD56-C017FC89D455}" type="presParOf" srcId="{74A10FCF-2491-40E4-BC59-05829D213AE3}" destId="{98034718-CDA5-4FEA-AF7B-304BC6510C66}" srcOrd="0" destOrd="0" presId="urn:microsoft.com/office/officeart/2005/8/layout/vList5"/>
    <dgm:cxn modelId="{83F14A8B-1551-426A-8757-5D320714FE04}" type="presParOf" srcId="{98034718-CDA5-4FEA-AF7B-304BC6510C66}" destId="{E89A69B0-8416-45F5-9781-C06727B61453}" srcOrd="0" destOrd="0" presId="urn:microsoft.com/office/officeart/2005/8/layout/vList5"/>
    <dgm:cxn modelId="{F1D215A9-9DDC-443E-AB70-A2CA2F47AAFB}" type="presParOf" srcId="{98034718-CDA5-4FEA-AF7B-304BC6510C66}" destId="{05148362-4D52-4B25-A418-2547C38D005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D4A1BC-089B-462C-9670-BAF34C270814}">
      <dsp:nvSpPr>
        <dsp:cNvPr id="0" name=""/>
        <dsp:cNvSpPr/>
      </dsp:nvSpPr>
      <dsp:spPr>
        <a:xfrm>
          <a:off x="130" y="0"/>
          <a:ext cx="1735119" cy="5044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altLang="pt-PT" sz="1300" b="1" kern="1200" dirty="0" smtClean="0">
              <a:solidFill>
                <a:srgbClr val="FF0000"/>
              </a:solidFill>
            </a:rPr>
            <a:t>AGRICULTURA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300" kern="1200" dirty="0"/>
        </a:p>
      </dsp:txBody>
      <dsp:txXfrm>
        <a:off x="130" y="2017986"/>
        <a:ext cx="1735119" cy="2017986"/>
      </dsp:txXfrm>
    </dsp:sp>
    <dsp:sp modelId="{AD806BCD-24A8-4B22-95F2-125ACD156AD6}">
      <dsp:nvSpPr>
        <dsp:cNvPr id="0" name=""/>
        <dsp:cNvSpPr/>
      </dsp:nvSpPr>
      <dsp:spPr>
        <a:xfrm>
          <a:off x="52183" y="302697"/>
          <a:ext cx="1631011" cy="167997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85F7C-9A9E-47FF-848E-0E21CF749F8E}">
      <dsp:nvSpPr>
        <dsp:cNvPr id="0" name=""/>
        <dsp:cNvSpPr/>
      </dsp:nvSpPr>
      <dsp:spPr>
        <a:xfrm>
          <a:off x="1787302" y="0"/>
          <a:ext cx="1735119" cy="5044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altLang="pt-PT" sz="1300" b="1" kern="1200" dirty="0" smtClean="0">
              <a:solidFill>
                <a:srgbClr val="FF0000"/>
              </a:solidFill>
            </a:rPr>
            <a:t>INFRAESTRUTURA</a:t>
          </a:r>
          <a:endParaRPr lang="en-GB" sz="1300" kern="1200" dirty="0">
            <a:solidFill>
              <a:srgbClr val="FF0000"/>
            </a:solidFill>
          </a:endParaRPr>
        </a:p>
      </dsp:txBody>
      <dsp:txXfrm>
        <a:off x="1787302" y="2017986"/>
        <a:ext cx="1735119" cy="2017986"/>
      </dsp:txXfrm>
    </dsp:sp>
    <dsp:sp modelId="{5C26582C-0876-498B-9B4C-380ED3F2240D}">
      <dsp:nvSpPr>
        <dsp:cNvPr id="0" name=""/>
        <dsp:cNvSpPr/>
      </dsp:nvSpPr>
      <dsp:spPr>
        <a:xfrm>
          <a:off x="1839356" y="302697"/>
          <a:ext cx="1631011" cy="167997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8000" r="-4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969DA-F0BE-4A16-9A42-AB8CADF9B800}">
      <dsp:nvSpPr>
        <dsp:cNvPr id="0" name=""/>
        <dsp:cNvSpPr/>
      </dsp:nvSpPr>
      <dsp:spPr>
        <a:xfrm>
          <a:off x="3564880" y="0"/>
          <a:ext cx="1735119" cy="5044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solidFill>
                <a:srgbClr val="FF0000"/>
              </a:solidFill>
            </a:rPr>
            <a:t>ENERGIA</a:t>
          </a:r>
          <a:endParaRPr lang="en-GB" sz="1300" b="1" kern="1200" dirty="0">
            <a:solidFill>
              <a:srgbClr val="FF0000"/>
            </a:solidFill>
          </a:endParaRPr>
        </a:p>
      </dsp:txBody>
      <dsp:txXfrm>
        <a:off x="3564880" y="2017986"/>
        <a:ext cx="1735119" cy="2017986"/>
      </dsp:txXfrm>
    </dsp:sp>
    <dsp:sp modelId="{D452F36A-7A80-4C38-99E7-35A7122507A4}">
      <dsp:nvSpPr>
        <dsp:cNvPr id="0" name=""/>
        <dsp:cNvSpPr/>
      </dsp:nvSpPr>
      <dsp:spPr>
        <a:xfrm>
          <a:off x="3626529" y="302697"/>
          <a:ext cx="1631011" cy="167997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A875C-B884-4BBD-A540-B51263F64F65}">
      <dsp:nvSpPr>
        <dsp:cNvPr id="0" name=""/>
        <dsp:cNvSpPr/>
      </dsp:nvSpPr>
      <dsp:spPr>
        <a:xfrm>
          <a:off x="5361648" y="0"/>
          <a:ext cx="1735119" cy="5044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solidFill>
                <a:srgbClr val="00B0F0"/>
              </a:solidFill>
            </a:rPr>
            <a:t>INDÚSTRIA</a:t>
          </a:r>
          <a:endParaRPr lang="en-GB" sz="1300" b="1" kern="1200" dirty="0">
            <a:solidFill>
              <a:srgbClr val="00B0F0"/>
            </a:solidFill>
          </a:endParaRPr>
        </a:p>
      </dsp:txBody>
      <dsp:txXfrm>
        <a:off x="5361648" y="2017986"/>
        <a:ext cx="1735119" cy="2017986"/>
      </dsp:txXfrm>
    </dsp:sp>
    <dsp:sp modelId="{DF66C8A2-8512-4D22-8A65-CE3F69053901}">
      <dsp:nvSpPr>
        <dsp:cNvPr id="0" name=""/>
        <dsp:cNvSpPr/>
      </dsp:nvSpPr>
      <dsp:spPr>
        <a:xfrm>
          <a:off x="5413701" y="302697"/>
          <a:ext cx="1631011" cy="167997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D402C-4CAA-45D8-A416-931DB5A10FC3}">
      <dsp:nvSpPr>
        <dsp:cNvPr id="0" name=""/>
        <dsp:cNvSpPr/>
      </dsp:nvSpPr>
      <dsp:spPr>
        <a:xfrm>
          <a:off x="7153818" y="0"/>
          <a:ext cx="1735119" cy="5044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>
              <a:solidFill>
                <a:srgbClr val="FF0000"/>
              </a:solidFill>
            </a:rPr>
            <a:t>TURISMO</a:t>
          </a:r>
          <a:endParaRPr lang="en-GB" sz="1300" b="1" kern="1200" dirty="0">
            <a:solidFill>
              <a:srgbClr val="FF0000"/>
            </a:solidFill>
          </a:endParaRPr>
        </a:p>
      </dsp:txBody>
      <dsp:txXfrm>
        <a:off x="7153818" y="2017986"/>
        <a:ext cx="1735119" cy="2017986"/>
      </dsp:txXfrm>
    </dsp:sp>
    <dsp:sp modelId="{AD9F7178-E874-4694-812B-4BAFFCEFC50A}">
      <dsp:nvSpPr>
        <dsp:cNvPr id="0" name=""/>
        <dsp:cNvSpPr/>
      </dsp:nvSpPr>
      <dsp:spPr>
        <a:xfrm>
          <a:off x="7200874" y="302697"/>
          <a:ext cx="1631011" cy="167997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CC69B-ABD4-5B48-880B-0D4996647D0A}">
      <dsp:nvSpPr>
        <dsp:cNvPr id="0" name=""/>
        <dsp:cNvSpPr/>
      </dsp:nvSpPr>
      <dsp:spPr>
        <a:xfrm>
          <a:off x="8935993" y="0"/>
          <a:ext cx="1735119" cy="5044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solidFill>
                <a:srgbClr val="00B0F0"/>
              </a:solidFill>
            </a:rPr>
            <a:t>PETROLEO E GAS</a:t>
          </a:r>
          <a:endParaRPr lang="en-US" sz="1300" b="1" kern="1200" dirty="0">
            <a:solidFill>
              <a:srgbClr val="00B0F0"/>
            </a:solidFill>
          </a:endParaRPr>
        </a:p>
      </dsp:txBody>
      <dsp:txXfrm>
        <a:off x="8935993" y="2017986"/>
        <a:ext cx="1735119" cy="2017986"/>
      </dsp:txXfrm>
    </dsp:sp>
    <dsp:sp modelId="{C77E5695-CD28-CB46-B431-A54436D25C85}">
      <dsp:nvSpPr>
        <dsp:cNvPr id="0" name=""/>
        <dsp:cNvSpPr/>
      </dsp:nvSpPr>
      <dsp:spPr>
        <a:xfrm>
          <a:off x="8988047" y="302697"/>
          <a:ext cx="1631011" cy="1679973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0ED04-7CBB-4B8F-BB36-197B5BD24AD8}">
      <dsp:nvSpPr>
        <dsp:cNvPr id="0" name=""/>
        <dsp:cNvSpPr/>
      </dsp:nvSpPr>
      <dsp:spPr>
        <a:xfrm>
          <a:off x="426849" y="4035972"/>
          <a:ext cx="9817543" cy="75674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5561971-9B0C-4B2C-9A49-CEE26F6B5FFE}">
      <dsp:nvSpPr>
        <dsp:cNvPr id="0" name=""/>
        <dsp:cNvSpPr/>
      </dsp:nvSpPr>
      <dsp:spPr>
        <a:xfrm>
          <a:off x="188909" y="1082"/>
          <a:ext cx="1930745" cy="801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solidFill>
                <a:srgbClr val="0070C0"/>
              </a:solidFill>
              <a:latin typeface="+mj-lt"/>
            </a:rPr>
            <a:t>TAXAS</a:t>
          </a:r>
          <a:r>
            <a:rPr lang="en-US" sz="1400" b="1" kern="1200" dirty="0" smtClean="0">
              <a:solidFill>
                <a:srgbClr val="0070C0"/>
              </a:solidFill>
              <a:latin typeface="+mj-lt"/>
            </a:rPr>
            <a:t> </a:t>
          </a:r>
          <a:r>
            <a:rPr lang="pt-PT" sz="1400" b="1" kern="1200" dirty="0" smtClean="0">
              <a:solidFill>
                <a:srgbClr val="0070C0"/>
              </a:solidFill>
              <a:latin typeface="+mj-lt"/>
            </a:rPr>
            <a:t>ALFANDEGÁRIAS</a:t>
          </a:r>
          <a:r>
            <a:rPr lang="en-US" sz="1400" b="1" kern="1200" dirty="0" smtClean="0">
              <a:solidFill>
                <a:srgbClr val="0070C0"/>
              </a:solidFill>
              <a:latin typeface="+mj-lt"/>
            </a:rPr>
            <a:t> </a:t>
          </a:r>
          <a:r>
            <a:rPr lang="pt-PT" sz="1400" b="1" kern="1200" dirty="0" smtClean="0">
              <a:solidFill>
                <a:srgbClr val="0070C0"/>
              </a:solidFill>
              <a:latin typeface="+mj-lt"/>
            </a:rPr>
            <a:t>NA</a:t>
          </a:r>
          <a:r>
            <a:rPr lang="en-US" sz="1400" b="1" kern="1200" dirty="0" smtClean="0">
              <a:solidFill>
                <a:srgbClr val="0070C0"/>
              </a:solidFill>
              <a:latin typeface="+mj-lt"/>
            </a:rPr>
            <a:t> </a:t>
          </a:r>
          <a:r>
            <a:rPr lang="pt-PT" sz="1400" b="1" kern="1200" dirty="0" smtClean="0">
              <a:solidFill>
                <a:srgbClr val="0070C0"/>
              </a:solidFill>
              <a:latin typeface="+mj-lt"/>
            </a:rPr>
            <a:t>IMPORTAÇÃO</a:t>
          </a:r>
          <a:endParaRPr lang="pt-PT" sz="1400" kern="1200" dirty="0">
            <a:solidFill>
              <a:srgbClr val="0070C0"/>
            </a:solidFill>
          </a:endParaRPr>
        </a:p>
      </dsp:txBody>
      <dsp:txXfrm>
        <a:off x="188909" y="1082"/>
        <a:ext cx="1930745" cy="801445"/>
      </dsp:txXfrm>
    </dsp:sp>
    <dsp:sp modelId="{E15402E5-FF2E-44BE-9BAE-16345E20E137}">
      <dsp:nvSpPr>
        <dsp:cNvPr id="0" name=""/>
        <dsp:cNvSpPr/>
      </dsp:nvSpPr>
      <dsp:spPr>
        <a:xfrm>
          <a:off x="381984" y="802527"/>
          <a:ext cx="193074" cy="601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083"/>
              </a:lnTo>
              <a:lnTo>
                <a:pt x="193074" y="601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685CF0-C922-4ABA-882D-D5611E6F9E4C}">
      <dsp:nvSpPr>
        <dsp:cNvPr id="0" name=""/>
        <dsp:cNvSpPr/>
      </dsp:nvSpPr>
      <dsp:spPr>
        <a:xfrm>
          <a:off x="575058" y="1002889"/>
          <a:ext cx="1498497" cy="801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400" b="1" kern="1200" dirty="0" err="1" smtClean="0">
              <a:solidFill>
                <a:srgbClr val="0070C0"/>
              </a:solidFill>
              <a:latin typeface="+mj-lt"/>
            </a:rPr>
            <a:t>Equipamentos</a:t>
          </a:r>
          <a:r>
            <a:rPr lang="en-US" altLang="pt-PT" sz="1400" b="1" kern="1200" dirty="0" smtClean="0">
              <a:solidFill>
                <a:srgbClr val="0070C0"/>
              </a:solidFill>
              <a:latin typeface="+mj-lt"/>
            </a:rPr>
            <a:t> 5.0%</a:t>
          </a:r>
          <a:endParaRPr lang="pt-PT" sz="1400" kern="1200" dirty="0">
            <a:solidFill>
              <a:srgbClr val="0070C0"/>
            </a:solidFill>
          </a:endParaRPr>
        </a:p>
      </dsp:txBody>
      <dsp:txXfrm>
        <a:off x="575058" y="1002889"/>
        <a:ext cx="1498497" cy="801445"/>
      </dsp:txXfrm>
    </dsp:sp>
    <dsp:sp modelId="{0D203810-BF6D-41FC-AF81-BAC31B70F924}">
      <dsp:nvSpPr>
        <dsp:cNvPr id="0" name=""/>
        <dsp:cNvSpPr/>
      </dsp:nvSpPr>
      <dsp:spPr>
        <a:xfrm>
          <a:off x="381984" y="802527"/>
          <a:ext cx="193074" cy="1602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2890"/>
              </a:lnTo>
              <a:lnTo>
                <a:pt x="193074" y="16028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7F978-A537-4476-AE49-D1D402ED81F0}">
      <dsp:nvSpPr>
        <dsp:cNvPr id="0" name=""/>
        <dsp:cNvSpPr/>
      </dsp:nvSpPr>
      <dsp:spPr>
        <a:xfrm>
          <a:off x="575058" y="2004695"/>
          <a:ext cx="1576871" cy="801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400" b="1" kern="1200" dirty="0" err="1" smtClean="0">
              <a:solidFill>
                <a:srgbClr val="0070C0"/>
              </a:solidFill>
              <a:latin typeface="+mj-lt"/>
            </a:rPr>
            <a:t>Mat</a:t>
          </a:r>
          <a:r>
            <a:rPr lang="en-US" altLang="pt-PT" sz="1400" b="1" kern="1200" dirty="0" err="1" smtClean="0">
              <a:solidFill>
                <a:srgbClr val="0070C0"/>
              </a:solidFill>
              <a:latin typeface="Arial"/>
              <a:cs typeface="Arial"/>
            </a:rPr>
            <a:t>éria</a:t>
          </a:r>
          <a:r>
            <a:rPr lang="en-US" altLang="pt-PT" sz="1400" b="1" kern="1200" dirty="0" smtClean="0">
              <a:solidFill>
                <a:srgbClr val="0070C0"/>
              </a:solidFill>
              <a:latin typeface="Arial"/>
              <a:cs typeface="Arial"/>
            </a:rPr>
            <a:t> prima</a:t>
          </a:r>
          <a:r>
            <a:rPr lang="en-US" altLang="pt-PT" sz="1400" b="1" kern="1200" dirty="0" smtClean="0">
              <a:solidFill>
                <a:srgbClr val="0070C0"/>
              </a:solidFill>
              <a:latin typeface="+mj-lt"/>
            </a:rPr>
            <a:t> 2.5%</a:t>
          </a:r>
          <a:endParaRPr lang="en-US" altLang="pt-PT" sz="1400" b="1" kern="1200" dirty="0">
            <a:solidFill>
              <a:srgbClr val="0070C0"/>
            </a:solidFill>
            <a:latin typeface="+mj-lt"/>
          </a:endParaRPr>
        </a:p>
      </dsp:txBody>
      <dsp:txXfrm>
        <a:off x="575058" y="2004695"/>
        <a:ext cx="1576871" cy="801445"/>
      </dsp:txXfrm>
    </dsp:sp>
    <dsp:sp modelId="{0095A94B-FD1C-43CB-9664-6233C0A1D4BC}">
      <dsp:nvSpPr>
        <dsp:cNvPr id="0" name=""/>
        <dsp:cNvSpPr/>
      </dsp:nvSpPr>
      <dsp:spPr>
        <a:xfrm>
          <a:off x="381984" y="802527"/>
          <a:ext cx="193074" cy="26046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04696"/>
              </a:lnTo>
              <a:lnTo>
                <a:pt x="193074" y="26046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505F5-B935-4A92-99B9-B4A7002D09AF}">
      <dsp:nvSpPr>
        <dsp:cNvPr id="0" name=""/>
        <dsp:cNvSpPr/>
      </dsp:nvSpPr>
      <dsp:spPr>
        <a:xfrm>
          <a:off x="575058" y="3006501"/>
          <a:ext cx="1282312" cy="801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solidFill>
                <a:srgbClr val="0070C0"/>
              </a:solidFill>
              <a:latin typeface="+mj-lt"/>
            </a:rPr>
            <a:t>Produtos semi-acabados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400" b="1" kern="1200" dirty="0" smtClean="0">
              <a:solidFill>
                <a:srgbClr val="0070C0"/>
              </a:solidFill>
              <a:latin typeface="+mj-lt"/>
            </a:rPr>
            <a:t>7.5%</a:t>
          </a:r>
          <a:endParaRPr lang="en-US" altLang="pt-PT" sz="1400" b="1" kern="1200" dirty="0">
            <a:solidFill>
              <a:srgbClr val="0070C0"/>
            </a:solidFill>
            <a:latin typeface="+mj-lt"/>
          </a:endParaRPr>
        </a:p>
      </dsp:txBody>
      <dsp:txXfrm>
        <a:off x="575058" y="3006501"/>
        <a:ext cx="1282312" cy="801445"/>
      </dsp:txXfrm>
    </dsp:sp>
    <dsp:sp modelId="{5A5AB4D7-4242-443A-9B65-108299C89F46}">
      <dsp:nvSpPr>
        <dsp:cNvPr id="0" name=""/>
        <dsp:cNvSpPr/>
      </dsp:nvSpPr>
      <dsp:spPr>
        <a:xfrm>
          <a:off x="381984" y="802527"/>
          <a:ext cx="193074" cy="36065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06502"/>
              </a:lnTo>
              <a:lnTo>
                <a:pt x="193074" y="36065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037199-A422-48C2-841A-2B09A60A73A1}">
      <dsp:nvSpPr>
        <dsp:cNvPr id="0" name=""/>
        <dsp:cNvSpPr/>
      </dsp:nvSpPr>
      <dsp:spPr>
        <a:xfrm>
          <a:off x="575058" y="4008308"/>
          <a:ext cx="1282312" cy="801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400" b="1" kern="1200" dirty="0" smtClean="0">
              <a:solidFill>
                <a:srgbClr val="0070C0"/>
              </a:solidFill>
              <a:latin typeface="+mj-lt"/>
            </a:rPr>
            <a:t>Produtos acabados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400" b="1" kern="1200" dirty="0" smtClean="0">
              <a:solidFill>
                <a:srgbClr val="0070C0"/>
              </a:solidFill>
              <a:latin typeface="+mj-lt"/>
            </a:rPr>
            <a:t>20.0%</a:t>
          </a:r>
          <a:endParaRPr lang="en-US" altLang="pt-PT" sz="1400" b="1" kern="1200" dirty="0">
            <a:solidFill>
              <a:srgbClr val="0070C0"/>
            </a:solidFill>
            <a:latin typeface="+mj-lt"/>
          </a:endParaRPr>
        </a:p>
      </dsp:txBody>
      <dsp:txXfrm>
        <a:off x="575058" y="4008308"/>
        <a:ext cx="1282312" cy="801445"/>
      </dsp:txXfrm>
    </dsp:sp>
    <dsp:sp modelId="{22BFF339-2143-40B6-BFDD-5490B89ED687}">
      <dsp:nvSpPr>
        <dsp:cNvPr id="0" name=""/>
        <dsp:cNvSpPr/>
      </dsp:nvSpPr>
      <dsp:spPr>
        <a:xfrm>
          <a:off x="2520377" y="1082"/>
          <a:ext cx="1602890" cy="801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1" kern="1200" dirty="0" smtClean="0">
              <a:solidFill>
                <a:srgbClr val="0070C0"/>
              </a:solidFill>
              <a:latin typeface="+mj-lt"/>
            </a:rPr>
            <a:t>IVA</a:t>
          </a:r>
          <a:endParaRPr lang="pt-PT" sz="1800" b="1" kern="1200" dirty="0">
            <a:solidFill>
              <a:srgbClr val="0070C0"/>
            </a:solidFill>
            <a:latin typeface="+mj-lt"/>
          </a:endParaRPr>
        </a:p>
      </dsp:txBody>
      <dsp:txXfrm>
        <a:off x="2520377" y="1082"/>
        <a:ext cx="1602890" cy="801445"/>
      </dsp:txXfrm>
    </dsp:sp>
    <dsp:sp modelId="{A5971D69-5CAC-4416-A2AB-BA5D198D40A6}">
      <dsp:nvSpPr>
        <dsp:cNvPr id="0" name=""/>
        <dsp:cNvSpPr/>
      </dsp:nvSpPr>
      <dsp:spPr>
        <a:xfrm>
          <a:off x="2680666" y="802527"/>
          <a:ext cx="160289" cy="601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083"/>
              </a:lnTo>
              <a:lnTo>
                <a:pt x="160289" y="601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E84434-3C55-4910-9DC9-453DDD553277}">
      <dsp:nvSpPr>
        <dsp:cNvPr id="0" name=""/>
        <dsp:cNvSpPr/>
      </dsp:nvSpPr>
      <dsp:spPr>
        <a:xfrm>
          <a:off x="2840955" y="1002889"/>
          <a:ext cx="1282312" cy="801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400" b="1" kern="1200" dirty="0" smtClean="0">
              <a:solidFill>
                <a:srgbClr val="0070C0"/>
              </a:solidFill>
              <a:latin typeface="+mj-lt"/>
            </a:rPr>
            <a:t>17.0%</a:t>
          </a:r>
          <a:endParaRPr lang="pt-PT" sz="1400" b="1" kern="1200" dirty="0">
            <a:solidFill>
              <a:srgbClr val="0070C0"/>
            </a:solidFill>
            <a:latin typeface="+mj-lt"/>
          </a:endParaRPr>
        </a:p>
      </dsp:txBody>
      <dsp:txXfrm>
        <a:off x="2840955" y="1002889"/>
        <a:ext cx="1282312" cy="801445"/>
      </dsp:txXfrm>
    </dsp:sp>
    <dsp:sp modelId="{6B4C479B-358A-493A-BE97-0F903B8496D7}">
      <dsp:nvSpPr>
        <dsp:cNvPr id="0" name=""/>
        <dsp:cNvSpPr/>
      </dsp:nvSpPr>
      <dsp:spPr>
        <a:xfrm>
          <a:off x="4523990" y="1082"/>
          <a:ext cx="1602890" cy="801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800" b="1" kern="1200" dirty="0" smtClean="0">
              <a:solidFill>
                <a:srgbClr val="0070C0"/>
              </a:solidFill>
              <a:latin typeface="+mj-lt"/>
            </a:rPr>
            <a:t>IRPC</a:t>
          </a:r>
          <a:endParaRPr lang="pt-PT" sz="1800" b="1" kern="1200" dirty="0">
            <a:solidFill>
              <a:srgbClr val="0070C0"/>
            </a:solidFill>
            <a:latin typeface="+mj-lt"/>
          </a:endParaRPr>
        </a:p>
      </dsp:txBody>
      <dsp:txXfrm>
        <a:off x="4523990" y="1082"/>
        <a:ext cx="1602890" cy="801445"/>
      </dsp:txXfrm>
    </dsp:sp>
    <dsp:sp modelId="{145DBFC2-C124-447B-BCB2-E041F034451B}">
      <dsp:nvSpPr>
        <dsp:cNvPr id="0" name=""/>
        <dsp:cNvSpPr/>
      </dsp:nvSpPr>
      <dsp:spPr>
        <a:xfrm>
          <a:off x="4684279" y="802527"/>
          <a:ext cx="160289" cy="601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083"/>
              </a:lnTo>
              <a:lnTo>
                <a:pt x="160289" y="601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F5DF57-5B40-4DE8-AA0B-4931948BE19F}">
      <dsp:nvSpPr>
        <dsp:cNvPr id="0" name=""/>
        <dsp:cNvSpPr/>
      </dsp:nvSpPr>
      <dsp:spPr>
        <a:xfrm>
          <a:off x="4844568" y="1002889"/>
          <a:ext cx="1282312" cy="801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400" b="1" kern="1200" dirty="0" err="1" smtClean="0">
              <a:solidFill>
                <a:srgbClr val="0070C0"/>
              </a:solidFill>
              <a:latin typeface="+mj-lt"/>
            </a:rPr>
            <a:t>Geral</a:t>
          </a:r>
          <a:r>
            <a:rPr lang="en-US" altLang="pt-PT" sz="1400" b="1" kern="1200" dirty="0" smtClean="0">
              <a:solidFill>
                <a:srgbClr val="0070C0"/>
              </a:solidFill>
              <a:latin typeface="+mj-lt"/>
            </a:rPr>
            <a:t> 32.0%</a:t>
          </a:r>
          <a:endParaRPr lang="pt-PT" sz="1400" b="1" kern="1200" dirty="0">
            <a:solidFill>
              <a:srgbClr val="0070C0"/>
            </a:solidFill>
            <a:latin typeface="+mj-lt"/>
          </a:endParaRPr>
        </a:p>
      </dsp:txBody>
      <dsp:txXfrm>
        <a:off x="4844568" y="1002889"/>
        <a:ext cx="1282312" cy="801445"/>
      </dsp:txXfrm>
    </dsp:sp>
    <dsp:sp modelId="{9547E72F-973E-4758-9908-ACBBBF9A64B6}">
      <dsp:nvSpPr>
        <dsp:cNvPr id="0" name=""/>
        <dsp:cNvSpPr/>
      </dsp:nvSpPr>
      <dsp:spPr>
        <a:xfrm>
          <a:off x="6527602" y="1082"/>
          <a:ext cx="1602890" cy="801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800" b="1" kern="1200" dirty="0" smtClean="0">
              <a:solidFill>
                <a:srgbClr val="0070C0"/>
              </a:solidFill>
              <a:latin typeface="+mj-lt"/>
            </a:rPr>
            <a:t>IRPS</a:t>
          </a:r>
          <a:endParaRPr lang="pt-PT" sz="1800" b="1" kern="1200" dirty="0">
            <a:solidFill>
              <a:srgbClr val="0070C0"/>
            </a:solidFill>
            <a:latin typeface="+mj-lt"/>
          </a:endParaRPr>
        </a:p>
      </dsp:txBody>
      <dsp:txXfrm>
        <a:off x="6527602" y="1082"/>
        <a:ext cx="1602890" cy="801445"/>
      </dsp:txXfrm>
    </dsp:sp>
    <dsp:sp modelId="{CF76C90E-F67A-495F-BCDD-60698D26015D}">
      <dsp:nvSpPr>
        <dsp:cNvPr id="0" name=""/>
        <dsp:cNvSpPr/>
      </dsp:nvSpPr>
      <dsp:spPr>
        <a:xfrm>
          <a:off x="6687891" y="802527"/>
          <a:ext cx="160289" cy="601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083"/>
              </a:lnTo>
              <a:lnTo>
                <a:pt x="160289" y="601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19504-549B-408E-B04B-4CFA12CAE852}">
      <dsp:nvSpPr>
        <dsp:cNvPr id="0" name=""/>
        <dsp:cNvSpPr/>
      </dsp:nvSpPr>
      <dsp:spPr>
        <a:xfrm>
          <a:off x="6848180" y="1002889"/>
          <a:ext cx="1282312" cy="801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400" b="1" kern="1200" dirty="0" err="1" smtClean="0">
              <a:solidFill>
                <a:srgbClr val="0070C0"/>
              </a:solidFill>
              <a:latin typeface="+mj-lt"/>
            </a:rPr>
            <a:t>Mínimo</a:t>
          </a:r>
          <a:r>
            <a:rPr lang="en-US" altLang="pt-PT" sz="1400" b="1" kern="1200" dirty="0" smtClean="0">
              <a:solidFill>
                <a:srgbClr val="0070C0"/>
              </a:solidFill>
              <a:latin typeface="+mj-lt"/>
            </a:rPr>
            <a:t> 10.0%</a:t>
          </a:r>
          <a:endParaRPr lang="pt-PT" sz="1400" b="1" kern="1200" dirty="0">
            <a:solidFill>
              <a:srgbClr val="0070C0"/>
            </a:solidFill>
            <a:latin typeface="+mj-lt"/>
          </a:endParaRPr>
        </a:p>
      </dsp:txBody>
      <dsp:txXfrm>
        <a:off x="6848180" y="1002889"/>
        <a:ext cx="1282312" cy="801445"/>
      </dsp:txXfrm>
    </dsp:sp>
    <dsp:sp modelId="{8DACB407-B664-4C83-A689-2795D8DB276D}">
      <dsp:nvSpPr>
        <dsp:cNvPr id="0" name=""/>
        <dsp:cNvSpPr/>
      </dsp:nvSpPr>
      <dsp:spPr>
        <a:xfrm>
          <a:off x="6687891" y="802527"/>
          <a:ext cx="160289" cy="1602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2890"/>
              </a:lnTo>
              <a:lnTo>
                <a:pt x="160289" y="160289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AC751-BB5E-41D4-9C0C-811C818316A8}">
      <dsp:nvSpPr>
        <dsp:cNvPr id="0" name=""/>
        <dsp:cNvSpPr/>
      </dsp:nvSpPr>
      <dsp:spPr>
        <a:xfrm>
          <a:off x="6848180" y="2004695"/>
          <a:ext cx="1282312" cy="801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400" b="1" kern="1200" dirty="0" err="1" smtClean="0">
              <a:solidFill>
                <a:srgbClr val="0070C0"/>
              </a:solidFill>
              <a:latin typeface="+mj-lt"/>
            </a:rPr>
            <a:t>Máximo</a:t>
          </a:r>
          <a:r>
            <a:rPr lang="en-US" altLang="pt-PT" sz="1400" b="1" kern="1200" dirty="0" smtClean="0">
              <a:solidFill>
                <a:srgbClr val="0070C0"/>
              </a:solidFill>
              <a:latin typeface="+mj-lt"/>
            </a:rPr>
            <a:t> 32.0% </a:t>
          </a:r>
          <a:endParaRPr lang="en-US" altLang="pt-PT" sz="1400" b="1" kern="1200" dirty="0">
            <a:solidFill>
              <a:srgbClr val="0070C0"/>
            </a:solidFill>
            <a:latin typeface="+mj-lt"/>
          </a:endParaRPr>
        </a:p>
      </dsp:txBody>
      <dsp:txXfrm>
        <a:off x="6848180" y="2004695"/>
        <a:ext cx="1282312" cy="801445"/>
      </dsp:txXfrm>
    </dsp:sp>
    <dsp:sp modelId="{E0CA45C7-2ED6-4C38-9235-202FD0304ECE}">
      <dsp:nvSpPr>
        <dsp:cNvPr id="0" name=""/>
        <dsp:cNvSpPr/>
      </dsp:nvSpPr>
      <dsp:spPr>
        <a:xfrm>
          <a:off x="8531215" y="1082"/>
          <a:ext cx="1602890" cy="80144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sz="1800" b="1" kern="1200" dirty="0" smtClean="0">
              <a:solidFill>
                <a:srgbClr val="0070C0"/>
              </a:solidFill>
              <a:latin typeface="+mj-lt"/>
            </a:rPr>
            <a:t>RETENÇÃO NA FONTE</a:t>
          </a:r>
          <a:endParaRPr lang="pt-PT" sz="1800" b="1" kern="1200" dirty="0">
            <a:solidFill>
              <a:srgbClr val="0070C0"/>
            </a:solidFill>
            <a:latin typeface="+mj-lt"/>
          </a:endParaRPr>
        </a:p>
      </dsp:txBody>
      <dsp:txXfrm>
        <a:off x="8531215" y="1082"/>
        <a:ext cx="1602890" cy="801445"/>
      </dsp:txXfrm>
    </dsp:sp>
    <dsp:sp modelId="{E62BF09E-65FC-4CEB-BEB6-C5B6C9C5544C}">
      <dsp:nvSpPr>
        <dsp:cNvPr id="0" name=""/>
        <dsp:cNvSpPr/>
      </dsp:nvSpPr>
      <dsp:spPr>
        <a:xfrm>
          <a:off x="8691504" y="802527"/>
          <a:ext cx="160289" cy="601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1083"/>
              </a:lnTo>
              <a:lnTo>
                <a:pt x="160289" y="601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2D87A-3E52-45C7-9BAA-D0566C934B92}">
      <dsp:nvSpPr>
        <dsp:cNvPr id="0" name=""/>
        <dsp:cNvSpPr/>
      </dsp:nvSpPr>
      <dsp:spPr>
        <a:xfrm>
          <a:off x="8851793" y="1002889"/>
          <a:ext cx="1282312" cy="8014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pt-PT" sz="1400" b="1" kern="1200" dirty="0" smtClean="0">
              <a:solidFill>
                <a:srgbClr val="0070C0"/>
              </a:solidFill>
              <a:latin typeface="+mj-lt"/>
            </a:rPr>
            <a:t>20.0%</a:t>
          </a:r>
          <a:endParaRPr lang="pt-PT" sz="1400" b="1" kern="1200" dirty="0">
            <a:solidFill>
              <a:srgbClr val="0070C0"/>
            </a:solidFill>
            <a:latin typeface="+mj-lt"/>
          </a:endParaRPr>
        </a:p>
      </dsp:txBody>
      <dsp:txXfrm>
        <a:off x="8851793" y="1002889"/>
        <a:ext cx="1282312" cy="80144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FBF7D46-9E15-4CE7-B0A2-0FC99403CFD2}">
      <dsp:nvSpPr>
        <dsp:cNvPr id="0" name=""/>
        <dsp:cNvSpPr/>
      </dsp:nvSpPr>
      <dsp:spPr>
        <a:xfrm>
          <a:off x="560026" y="0"/>
          <a:ext cx="5418667" cy="541866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D8967-F657-4E94-A269-F0DB8B1FF043}">
      <dsp:nvSpPr>
        <dsp:cNvPr id="0" name=""/>
        <dsp:cNvSpPr/>
      </dsp:nvSpPr>
      <dsp:spPr>
        <a:xfrm>
          <a:off x="3407235" y="542520"/>
          <a:ext cx="6526583" cy="9945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altLang="en-US" sz="2000" b="1" kern="1200" dirty="0" smtClean="0">
              <a:solidFill>
                <a:srgbClr val="0070C0"/>
              </a:solidFill>
            </a:rPr>
            <a:t>Protecção jurídica sobre os bens e direitos, incluindo os direitos de propriedade industrial e intelectual;</a:t>
          </a:r>
          <a:endParaRPr lang="pt-PT" sz="2000" kern="1200" dirty="0">
            <a:solidFill>
              <a:srgbClr val="0070C0"/>
            </a:solidFill>
          </a:endParaRPr>
        </a:p>
      </dsp:txBody>
      <dsp:txXfrm>
        <a:off x="3407235" y="542520"/>
        <a:ext cx="6526583" cy="994506"/>
      </dsp:txXfrm>
    </dsp:sp>
    <dsp:sp modelId="{4EAE9E79-BCFF-443D-9FC3-114CE9B287C8}">
      <dsp:nvSpPr>
        <dsp:cNvPr id="0" name=""/>
        <dsp:cNvSpPr/>
      </dsp:nvSpPr>
      <dsp:spPr>
        <a:xfrm>
          <a:off x="3407235" y="1625926"/>
          <a:ext cx="6526583" cy="9945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altLang="en-US" sz="2000" b="1" kern="1200" dirty="0" smtClean="0">
              <a:solidFill>
                <a:srgbClr val="0070C0"/>
              </a:solidFill>
            </a:rPr>
            <a:t>Não restrição de empréstimo e pagamento de juros no exterior;</a:t>
          </a:r>
          <a:endParaRPr lang="en-US" altLang="en-US" sz="2000" b="1" kern="1200" dirty="0" smtClean="0">
            <a:solidFill>
              <a:srgbClr val="0070C0"/>
            </a:solidFill>
          </a:endParaRPr>
        </a:p>
      </dsp:txBody>
      <dsp:txXfrm>
        <a:off x="3407235" y="1625926"/>
        <a:ext cx="6526583" cy="994506"/>
      </dsp:txXfrm>
    </dsp:sp>
    <dsp:sp modelId="{D5C5AF61-D2B6-4813-A3A2-7EE3FF7C6EE9}">
      <dsp:nvSpPr>
        <dsp:cNvPr id="0" name=""/>
        <dsp:cNvSpPr/>
      </dsp:nvSpPr>
      <dsp:spPr>
        <a:xfrm>
          <a:off x="3407235" y="2709333"/>
          <a:ext cx="6526583" cy="9945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altLang="en-US" sz="2000" b="1" kern="1200" dirty="0" smtClean="0">
              <a:solidFill>
                <a:srgbClr val="0070C0"/>
              </a:solidFill>
            </a:rPr>
            <a:t>Transferência de dividendos para o exterior;</a:t>
          </a:r>
          <a:endParaRPr lang="en-US" altLang="en-US" sz="2000" b="1" kern="1200" dirty="0" smtClean="0">
            <a:solidFill>
              <a:srgbClr val="0070C0"/>
            </a:solidFill>
          </a:endParaRPr>
        </a:p>
      </dsp:txBody>
      <dsp:txXfrm>
        <a:off x="3407235" y="2709333"/>
        <a:ext cx="6526583" cy="994506"/>
      </dsp:txXfrm>
    </dsp:sp>
    <dsp:sp modelId="{E80F2E16-3D6E-4CF3-85C1-403600F9F7D9}">
      <dsp:nvSpPr>
        <dsp:cNvPr id="0" name=""/>
        <dsp:cNvSpPr/>
      </dsp:nvSpPr>
      <dsp:spPr>
        <a:xfrm>
          <a:off x="3407235" y="3792740"/>
          <a:ext cx="6526583" cy="9945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PT" altLang="en-US" sz="2000" b="1" kern="1200" dirty="0" smtClean="0">
              <a:solidFill>
                <a:srgbClr val="0070C0"/>
              </a:solidFill>
            </a:rPr>
            <a:t>Arbitragem com recurso as regras do ICSID ou ICC na resolução de disputas sobre investimentos;</a:t>
          </a:r>
        </a:p>
      </dsp:txBody>
      <dsp:txXfrm>
        <a:off x="3407235" y="3792740"/>
        <a:ext cx="6526583" cy="994506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5ADC08-E40D-4E96-B2FA-2813434E5D1B}">
      <dsp:nvSpPr>
        <dsp:cNvPr id="0" name=""/>
        <dsp:cNvSpPr/>
      </dsp:nvSpPr>
      <dsp:spPr>
        <a:xfrm>
          <a:off x="7018" y="788710"/>
          <a:ext cx="7420408" cy="6745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Sobre</a:t>
          </a:r>
          <a:r>
            <a:rPr lang="en-US" sz="36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a </a:t>
          </a:r>
          <a:r>
            <a:rPr lang="en-US" sz="36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Importação</a:t>
          </a:r>
          <a:r>
            <a:rPr lang="en-US" sz="36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de bens:</a:t>
          </a:r>
          <a:endParaRPr lang="pt-PT" sz="3600" kern="1200" dirty="0">
            <a:solidFill>
              <a:srgbClr val="0070C0"/>
            </a:solidFill>
          </a:endParaRPr>
        </a:p>
      </dsp:txBody>
      <dsp:txXfrm>
        <a:off x="7018" y="788710"/>
        <a:ext cx="7420408" cy="674582"/>
      </dsp:txXfrm>
    </dsp:sp>
    <dsp:sp modelId="{7C29A8F6-5D24-4884-913D-9BE95401282A}">
      <dsp:nvSpPr>
        <dsp:cNvPr id="0" name=""/>
        <dsp:cNvSpPr/>
      </dsp:nvSpPr>
      <dsp:spPr>
        <a:xfrm>
          <a:off x="249212" y="1463292"/>
          <a:ext cx="1736375" cy="137414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EA374E-BD96-4B38-B168-D89AB24B8D32}">
      <dsp:nvSpPr>
        <dsp:cNvPr id="0" name=""/>
        <dsp:cNvSpPr/>
      </dsp:nvSpPr>
      <dsp:spPr>
        <a:xfrm>
          <a:off x="1292191" y="1463292"/>
          <a:ext cx="1736375" cy="137414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00C51-BA64-4FC8-BB43-41B67B707261}">
      <dsp:nvSpPr>
        <dsp:cNvPr id="0" name=""/>
        <dsp:cNvSpPr/>
      </dsp:nvSpPr>
      <dsp:spPr>
        <a:xfrm>
          <a:off x="2335996" y="1463292"/>
          <a:ext cx="1736375" cy="137414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0FA59F-452F-4594-9CB6-46CA852CB031}">
      <dsp:nvSpPr>
        <dsp:cNvPr id="0" name=""/>
        <dsp:cNvSpPr/>
      </dsp:nvSpPr>
      <dsp:spPr>
        <a:xfrm>
          <a:off x="3378975" y="1463292"/>
          <a:ext cx="1736375" cy="137414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8581F-8483-484C-8D14-CF3C8C0B4085}">
      <dsp:nvSpPr>
        <dsp:cNvPr id="0" name=""/>
        <dsp:cNvSpPr/>
      </dsp:nvSpPr>
      <dsp:spPr>
        <a:xfrm>
          <a:off x="4422779" y="1463292"/>
          <a:ext cx="1736375" cy="137414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7F0FB-939E-4537-ACB4-656180402FD9}">
      <dsp:nvSpPr>
        <dsp:cNvPr id="0" name=""/>
        <dsp:cNvSpPr/>
      </dsp:nvSpPr>
      <dsp:spPr>
        <a:xfrm>
          <a:off x="5465759" y="1463292"/>
          <a:ext cx="1736375" cy="137414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B0128E-17AD-4653-BEC1-A688DD1368DA}">
      <dsp:nvSpPr>
        <dsp:cNvPr id="0" name=""/>
        <dsp:cNvSpPr/>
      </dsp:nvSpPr>
      <dsp:spPr>
        <a:xfrm>
          <a:off x="6509563" y="1463292"/>
          <a:ext cx="1736375" cy="1374149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38A63-C1A1-4D54-94D7-B2DBD9C27E63}">
      <dsp:nvSpPr>
        <dsp:cNvPr id="0" name=""/>
        <dsp:cNvSpPr/>
      </dsp:nvSpPr>
      <dsp:spPr>
        <a:xfrm>
          <a:off x="7018" y="1600707"/>
          <a:ext cx="8001261" cy="10993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Isenção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de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Direitos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Aduaneiros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e do IVA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na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importação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de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equipamentos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,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peças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e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acessórios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constantes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da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classe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K da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Pauta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Aduaneira</a:t>
          </a:r>
          <a:r>
            <a:rPr lang="en-GB" sz="2400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.</a:t>
          </a:r>
          <a:endParaRPr lang="pt-PT" sz="2400" kern="1200" dirty="0">
            <a:solidFill>
              <a:srgbClr val="0070C0"/>
            </a:solidFill>
          </a:endParaRPr>
        </a:p>
      </dsp:txBody>
      <dsp:txXfrm>
        <a:off x="7018" y="1600707"/>
        <a:ext cx="8001261" cy="109931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F984B06-3F92-41B8-B8DC-08C6A65F5039}">
      <dsp:nvSpPr>
        <dsp:cNvPr id="0" name=""/>
        <dsp:cNvSpPr/>
      </dsp:nvSpPr>
      <dsp:spPr>
        <a:xfrm>
          <a:off x="-37989" y="774298"/>
          <a:ext cx="7524810" cy="684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Sobre</a:t>
          </a:r>
          <a:r>
            <a:rPr lang="en-GB" sz="36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o IRPC:</a:t>
          </a:r>
          <a:endParaRPr lang="pt-PT" sz="3600" kern="1200" dirty="0">
            <a:solidFill>
              <a:srgbClr val="0070C0"/>
            </a:solidFill>
          </a:endParaRPr>
        </a:p>
      </dsp:txBody>
      <dsp:txXfrm>
        <a:off x="-37989" y="774298"/>
        <a:ext cx="7524810" cy="684073"/>
      </dsp:txXfrm>
    </dsp:sp>
    <dsp:sp modelId="{DF57BF63-E434-43FA-BC36-390B883D78B0}">
      <dsp:nvSpPr>
        <dsp:cNvPr id="0" name=""/>
        <dsp:cNvSpPr/>
      </dsp:nvSpPr>
      <dsp:spPr>
        <a:xfrm>
          <a:off x="297825" y="1458371"/>
          <a:ext cx="1760805" cy="13934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1647C2-16A5-461F-AB3D-C7E187045C3F}">
      <dsp:nvSpPr>
        <dsp:cNvPr id="0" name=""/>
        <dsp:cNvSpPr/>
      </dsp:nvSpPr>
      <dsp:spPr>
        <a:xfrm>
          <a:off x="1355479" y="1458371"/>
          <a:ext cx="1760805" cy="13934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5A05A-E4D2-4228-A851-9983A7873236}">
      <dsp:nvSpPr>
        <dsp:cNvPr id="0" name=""/>
        <dsp:cNvSpPr/>
      </dsp:nvSpPr>
      <dsp:spPr>
        <a:xfrm>
          <a:off x="2413969" y="1458371"/>
          <a:ext cx="1760805" cy="13934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B255C-478B-47BF-A93E-CDFA877EC4DF}">
      <dsp:nvSpPr>
        <dsp:cNvPr id="0" name=""/>
        <dsp:cNvSpPr/>
      </dsp:nvSpPr>
      <dsp:spPr>
        <a:xfrm>
          <a:off x="3471623" y="1458371"/>
          <a:ext cx="1760805" cy="13934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D44BF-BFAA-48AC-9518-8F7CBD9C72BD}">
      <dsp:nvSpPr>
        <dsp:cNvPr id="0" name=""/>
        <dsp:cNvSpPr/>
      </dsp:nvSpPr>
      <dsp:spPr>
        <a:xfrm>
          <a:off x="4530113" y="1458371"/>
          <a:ext cx="1760805" cy="13934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3ADCA-9E8F-4A6A-B0F1-2DAC46DD4C44}">
      <dsp:nvSpPr>
        <dsp:cNvPr id="0" name=""/>
        <dsp:cNvSpPr/>
      </dsp:nvSpPr>
      <dsp:spPr>
        <a:xfrm>
          <a:off x="5587767" y="1458371"/>
          <a:ext cx="1760805" cy="13934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CF773-1E19-4222-9AD6-C8562C78AA6E}">
      <dsp:nvSpPr>
        <dsp:cNvPr id="0" name=""/>
        <dsp:cNvSpPr/>
      </dsp:nvSpPr>
      <dsp:spPr>
        <a:xfrm>
          <a:off x="6646256" y="1458371"/>
          <a:ext cx="1760805" cy="1393483"/>
        </a:xfrm>
        <a:prstGeom prst="chevron">
          <a:avLst>
            <a:gd name="adj" fmla="val 706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4677AA-A6A2-4577-8381-E9BC5BF5B2EB}">
      <dsp:nvSpPr>
        <dsp:cNvPr id="0" name=""/>
        <dsp:cNvSpPr/>
      </dsp:nvSpPr>
      <dsp:spPr>
        <a:xfrm>
          <a:off x="-37989" y="1338409"/>
          <a:ext cx="8294262" cy="111478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Crédito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fiscal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por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investimento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; 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Amortizações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e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reintegrações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aceleradas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;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Isenções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;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Reduções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da taxa; e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Diferimento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do </a:t>
          </a:r>
          <a:r>
            <a:rPr lang="en-GB" sz="2400" b="1" kern="1200" dirty="0" err="1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pagamento</a:t>
          </a:r>
          <a:r>
            <a:rPr lang="en-GB" sz="2400" b="1" kern="1200" dirty="0" smtClean="0">
              <a:solidFill>
                <a:srgbClr val="0070C0"/>
              </a:solidFill>
              <a:latin typeface="+mj-lt"/>
              <a:ea typeface="ＭＳ Ｐゴシック" pitchFamily="34" charset="-128"/>
            </a:rPr>
            <a:t> do IRPC</a:t>
          </a:r>
          <a:endParaRPr lang="pt-PT" sz="2400" b="1" kern="1200" dirty="0">
            <a:solidFill>
              <a:srgbClr val="0070C0"/>
            </a:solidFill>
          </a:endParaRPr>
        </a:p>
      </dsp:txBody>
      <dsp:txXfrm>
        <a:off x="-37989" y="1338409"/>
        <a:ext cx="8294262" cy="111478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148362-4D52-4B25-A418-2547C38D0051}">
      <dsp:nvSpPr>
        <dsp:cNvPr id="0" name=""/>
        <dsp:cNvSpPr/>
      </dsp:nvSpPr>
      <dsp:spPr>
        <a:xfrm rot="5400000">
          <a:off x="4702293" y="-848769"/>
          <a:ext cx="4714963" cy="664449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CRIAÇÃO DE INFRA-ESTRTURAS BASICAS;</a:t>
          </a:r>
          <a:endParaRPr lang="pt-PT" sz="2200" b="1" kern="1200" dirty="0">
            <a:solidFill>
              <a:srgbClr val="0070C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COMÉRCIO E INDÚSTRIA NAS ZONAS RURAIS;</a:t>
          </a:r>
          <a:endParaRPr lang="pt-PT" sz="2200" b="1" kern="1200" dirty="0">
            <a:solidFill>
              <a:srgbClr val="0070C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INDÚSTRIA DE PROCESSAMENTO E DE MONTAGEM;</a:t>
          </a:r>
          <a:endParaRPr lang="pt-PT" sz="2200" b="1" kern="1200" dirty="0">
            <a:solidFill>
              <a:srgbClr val="0070C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AGRICULTURA E PESCAS;</a:t>
          </a:r>
          <a:endParaRPr lang="pt-PT" sz="2200" b="1" kern="1200" dirty="0">
            <a:solidFill>
              <a:srgbClr val="0070C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HOTELARIA  E TURISMO;</a:t>
          </a:r>
          <a:endParaRPr lang="pt-PT" sz="2200" b="1" kern="1200" dirty="0">
            <a:solidFill>
              <a:srgbClr val="0070C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PARQUES DE CIÊNCIA E TECNOLOGIA;</a:t>
          </a:r>
          <a:endParaRPr lang="pt-PT" sz="2200" b="1" kern="1200" dirty="0">
            <a:solidFill>
              <a:srgbClr val="0070C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PROJECTOS DE GRANDE DIMENSÃO;</a:t>
          </a:r>
          <a:endParaRPr lang="pt-PT" sz="2200" b="1" kern="1200" dirty="0">
            <a:solidFill>
              <a:srgbClr val="0070C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ZONAS DE RÁPIDO DESENVOLVIMENTO;</a:t>
          </a:r>
          <a:endParaRPr lang="pt-PT" sz="2200" b="1" kern="1200" dirty="0">
            <a:solidFill>
              <a:srgbClr val="0070C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ZONAS FRANCAS INDUSTRIAIS;</a:t>
          </a:r>
          <a:endParaRPr lang="pt-PT" sz="2200" b="1" kern="1200" dirty="0">
            <a:solidFill>
              <a:srgbClr val="0070C0"/>
            </a:solidFill>
          </a:endParaRPr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ZA" sz="2200" b="1" kern="1200" dirty="0" smtClean="0">
              <a:solidFill>
                <a:srgbClr val="0070C0"/>
              </a:solidFill>
            </a:rPr>
            <a:t>ZONAS ECONÓMICAS ESPECIAIS</a:t>
          </a:r>
          <a:endParaRPr lang="pt-PT" sz="2200" b="1" kern="1200" dirty="0">
            <a:solidFill>
              <a:srgbClr val="0070C0"/>
            </a:solidFill>
          </a:endParaRPr>
        </a:p>
      </dsp:txBody>
      <dsp:txXfrm rot="5400000">
        <a:off x="4702293" y="-848769"/>
        <a:ext cx="4714963" cy="6644494"/>
      </dsp:txXfrm>
    </dsp:sp>
    <dsp:sp modelId="{E89A69B0-8416-45F5-9781-C06727B61453}">
      <dsp:nvSpPr>
        <dsp:cNvPr id="0" name=""/>
        <dsp:cNvSpPr/>
      </dsp:nvSpPr>
      <dsp:spPr>
        <a:xfrm>
          <a:off x="0" y="0"/>
          <a:ext cx="3737528" cy="49469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/>
            <a:t>BENEFÍCIOS ESPECÍFICOS</a:t>
          </a:r>
          <a:endParaRPr lang="pt-PT" sz="3600" kern="1200" dirty="0"/>
        </a:p>
      </dsp:txBody>
      <dsp:txXfrm>
        <a:off x="0" y="0"/>
        <a:ext cx="3737528" cy="4946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15676C-1435-462D-BB30-CD0D1072A99D}" type="datetimeFigureOut">
              <a:rPr lang="en-US" smtClean="0"/>
              <a:pPr/>
              <a:t>4/20/2017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85487EE-D366-4D77-AC9F-A564025AC202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8240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52F3DD2-6E82-4108-B89A-AC68E42B18E4}" type="datetimeFigureOut">
              <a:rPr lang="en-GB" smtClean="0"/>
              <a:pPr/>
              <a:t>20/04/2017</a:t>
            </a:fld>
            <a:endParaRPr lang="en-GB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GB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377068-22ED-4FED-9001-271E494FC41A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8293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llysbilling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PT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742868" indent="-285718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1142874" indent="-228574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1600023" indent="-228574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2057174" indent="-228574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2514322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2971470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3428621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3885770" indent="-22857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88AF1F-B1DA-494D-B357-52EB4D7AD773}" type="slidenum">
              <a:rPr lang="pt-BR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t-BR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971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3AE943-DC17-42FA-8B2E-A56A61CB9BE3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39688" y="214313"/>
            <a:ext cx="7046913" cy="3963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EE4E28-ADF8-4DB4-99DD-62FBA007C0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963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59BB1-CF4F-41F0-83BF-04DEBE3083DE}" type="slidenum">
              <a:rPr lang="en-GB" altLang="pt-PT" smtClean="0"/>
              <a:pPr/>
              <a:t>42</a:t>
            </a:fld>
            <a:endParaRPr lang="en-GB" altLang="pt-PT"/>
          </a:p>
        </p:txBody>
      </p:sp>
    </p:spTree>
    <p:extLst>
      <p:ext uri="{BB962C8B-B14F-4D97-AF65-F5344CB8AC3E}">
        <p14:creationId xmlns:p14="http://schemas.microsoft.com/office/powerpoint/2010/main" xmlns="" val="2886860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PT" altLang="pt-PT" dirty="0" smtClean="0">
              <a:latin typeface="Arial" panose="020B0604020202020204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352AEC0-2358-47D9-94D4-11413ECF3F41}" type="slidenum">
              <a:rPr lang="en-US" altLang="pt-PT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en-US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9754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PT" altLang="pt-PT" dirty="0" smtClean="0">
              <a:latin typeface="Arial" panose="020B0604020202020204" pitchFamily="34" charset="0"/>
            </a:endParaRP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1DED586-7782-45E8-ABD0-1AF4D01D2B06}" type="slidenum">
              <a:rPr lang="en-US" altLang="pt-PT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en-US" altLang="pt-P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18486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529644-27C0-4655-9503-40E917BF2C41}" type="slidenum">
              <a:rPr/>
              <a:pPr/>
              <a:t>45</a:t>
            </a:fld>
            <a:endParaRPr lang="de-DE" dirty="0"/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51337" y="8767507"/>
            <a:ext cx="2942364" cy="45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923" tIns="46966" rIns="93923" bIns="46966" anchor="b"/>
          <a:lstStyle/>
          <a:p>
            <a:pPr algn="r" defTabSz="938734"/>
            <a:fld id="{0C7B8A1B-A169-42ED-96E3-CF5B68CF2C7A}" type="slidenum">
              <a:rPr lang="en-GB" sz="1300"/>
              <a:pPr algn="r" defTabSz="938734"/>
              <a:t>45</a:t>
            </a:fld>
            <a:endParaRPr lang="en-GB" sz="1300" dirty="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2263" y="692150"/>
            <a:ext cx="6151562" cy="3460750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828" y="4382152"/>
            <a:ext cx="4982047" cy="4151512"/>
          </a:xfrm>
          <a:noFill/>
          <a:ln/>
        </p:spPr>
        <p:txBody>
          <a:bodyPr lIns="93923" tIns="46966" rIns="93923" bIns="46966"/>
          <a:lstStyle/>
          <a:p>
            <a:pPr eaLnBrk="1" hangingPunct="1"/>
            <a:endParaRPr lang="de-DE" noProof="1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083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/>
              <a:t>This content has been provided by the creators of easy accounting</a:t>
            </a:r>
            <a:br>
              <a:rPr lang="en-US" sz="1300" dirty="0"/>
            </a:br>
            <a:r>
              <a:rPr lang="en-US" sz="1300" dirty="0"/>
              <a:t>software for small businesses, </a:t>
            </a:r>
            <a:r>
              <a:rPr lang="en-US" sz="1300" dirty="0">
                <a:hlinkClick r:id="rId3"/>
              </a:rPr>
              <a:t>www.billysbilling.com</a:t>
            </a:r>
            <a:r>
              <a:rPr lang="en-US" sz="130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41BE45-F5C9-4F77-88C9-6F633954215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29112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5ED4A1E-9D32-4580-B081-697DE7525653}" type="slidenum">
              <a:rPr lang="pt-BR" altLang="en-US">
                <a:latin typeface="Calibri" panose="020F0502020204030204" pitchFamily="34" charset="0"/>
              </a:rPr>
              <a:pPr/>
              <a:t>6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4335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PT" altLang="pt-PT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37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09" indent="-285734" defTabSz="915937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37" indent="-228587" defTabSz="915937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11" indent="-228587" defTabSz="915937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87" indent="-228587" defTabSz="915937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461" indent="-228587" defTabSz="91593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635" indent="-228587" defTabSz="91593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811" indent="-228587" defTabSz="91593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985" indent="-228587" defTabSz="915937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CE9614E-B808-4223-9E40-83160958B9E3}" type="slidenum">
              <a:rPr lang="pt-PT" altLang="pt-PT" sz="1200" b="0"/>
              <a:pPr/>
              <a:t>10</a:t>
            </a:fld>
            <a:endParaRPr lang="pt-PT" altLang="pt-PT" sz="1200" b="0"/>
          </a:p>
        </p:txBody>
      </p:sp>
    </p:spTree>
    <p:extLst>
      <p:ext uri="{BB962C8B-B14F-4D97-AF65-F5344CB8AC3E}">
        <p14:creationId xmlns:p14="http://schemas.microsoft.com/office/powerpoint/2010/main" xmlns="" val="103445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77068-22ED-4FED-9001-271E494FC41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1176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7BE11C-4D1C-4F12-AA36-2032F52CF856}" type="slidenum">
              <a:rPr lang="pt-PT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pt-PT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EC6CD00-2646-4863-BCDE-CB017CF5C2CD}" type="slidenum">
              <a:rPr lang="pt-PT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pt-PT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013213A-0D8C-49BC-A06E-B4BAA0730487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PT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A2C306-B4DC-43C4-B969-C8A9460BA7AC}" type="slidenum">
              <a:rPr lang="fr-FR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fr-F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8305800" y="6581001"/>
            <a:ext cx="3886200" cy="276999"/>
          </a:xfrm>
          <a:prstGeom prst="rect">
            <a:avLst/>
          </a:prstGeom>
          <a:gradFill flip="none" rotWithShape="1">
            <a:gsLst>
              <a:gs pos="2000">
                <a:srgbClr val="E4E4E4"/>
              </a:gs>
              <a:gs pos="98230">
                <a:srgbClr val="D9D9D9"/>
              </a:gs>
              <a:gs pos="2000">
                <a:srgbClr val="DBDBDB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5" name="Picture 2" descr="LOGO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55" y="779047"/>
            <a:ext cx="1414888" cy="859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76945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339E2-86D4-4CAF-99EA-DF055A4E1F56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1325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89913-8BBE-4FB8-A61B-49C7484EE030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969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B6B45-9EF4-46F9-B8BC-3B65E1BA23A7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0732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0"/>
            <a:ext cx="11329456" cy="616455"/>
          </a:xfrm>
        </p:spPr>
        <p:txBody>
          <a:bodyPr anchor="ctr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3F149-83C4-4179-9681-702531CCFDAC}" type="datetimeFigureOut">
              <a:rPr lang="de-DE">
                <a:solidFill>
                  <a:srgbClr val="000000"/>
                </a:solidFill>
              </a:rPr>
              <a:pPr/>
              <a:t>20.04.2017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de-DE">
                <a:solidFill>
                  <a:srgbClr val="000000"/>
                </a:solidFill>
              </a:rPr>
              <a:pPr/>
              <a:t>‹nº›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</p:spPr>
        <p:txBody>
          <a:bodyPr lIns="0" tIns="0" rIns="0" bIns="0" anchor="t" anchorCtr="0"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xmlns="" val="1153463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97408" y="2449184"/>
            <a:ext cx="10972800" cy="407945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ts val="2400"/>
              </a:lnSpc>
              <a:spcBef>
                <a:spcPts val="1200"/>
              </a:spcBef>
              <a:buFont typeface="Arial" charset="0"/>
              <a:buNone/>
              <a:defRPr sz="2200" kern="1200" spc="-100" baseline="0">
                <a:solidFill>
                  <a:schemeClr val="tx1"/>
                </a:solidFill>
                <a:latin typeface="Calibri" pitchFamily="34" charset="0"/>
              </a:defRPr>
            </a:lvl1pPr>
            <a:lvl2pPr marL="0" indent="231775">
              <a:lnSpc>
                <a:spcPts val="2200"/>
              </a:lnSpc>
              <a:spcBef>
                <a:spcPts val="1200"/>
              </a:spcBef>
              <a:buFont typeface="Arial" charset="0"/>
              <a:buChar char="•"/>
              <a:defRPr sz="2000" spc="-100" baseline="0">
                <a:solidFill>
                  <a:schemeClr val="tx1"/>
                </a:solidFill>
                <a:latin typeface="Calibri" pitchFamily="34" charset="0"/>
              </a:defRPr>
            </a:lvl2pPr>
            <a:lvl3pPr marL="460375" indent="-228600">
              <a:lnSpc>
                <a:spcPts val="2200"/>
              </a:lnSpc>
              <a:spcBef>
                <a:spcPts val="1200"/>
              </a:spcBef>
              <a:defRPr sz="2000" spc="-100" baseline="0">
                <a:solidFill>
                  <a:schemeClr val="tx1"/>
                </a:solidFill>
                <a:latin typeface="Calibri" pitchFamily="34" charset="0"/>
              </a:defRPr>
            </a:lvl3pPr>
            <a:lvl4pPr marL="0" indent="231775">
              <a:lnSpc>
                <a:spcPts val="2200"/>
              </a:lnSpc>
              <a:spcBef>
                <a:spcPts val="1200"/>
              </a:spcBef>
              <a:defRPr sz="2000" spc="-100" baseline="0">
                <a:solidFill>
                  <a:schemeClr val="tx1"/>
                </a:solidFill>
                <a:latin typeface="Calibri" pitchFamily="34" charset="0"/>
              </a:defRPr>
            </a:lvl4pPr>
            <a:lvl5pPr marL="460375" indent="-228600">
              <a:lnSpc>
                <a:spcPts val="2200"/>
              </a:lnSpc>
              <a:spcBef>
                <a:spcPts val="1200"/>
              </a:spcBef>
              <a:buFont typeface="Lucida Grande"/>
              <a:buChar char="–"/>
              <a:defRPr sz="2000" spc="-100" baseline="0">
                <a:solidFill>
                  <a:schemeClr val="tx1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592836" y="900809"/>
            <a:ext cx="10972800" cy="356616"/>
          </a:xfrm>
          <a:prstGeom prst="rect">
            <a:avLst/>
          </a:prstGeom>
        </p:spPr>
        <p:txBody>
          <a:bodyPr lIns="0"/>
          <a:lstStyle>
            <a:lvl1pPr marL="0">
              <a:lnSpc>
                <a:spcPts val="2400"/>
              </a:lnSpc>
              <a:spcBef>
                <a:spcPts val="0"/>
              </a:spcBef>
              <a:defRPr sz="2400" spc="-100" baseline="0">
                <a:solidFill>
                  <a:schemeClr val="accent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1486481" y="6669627"/>
            <a:ext cx="715433" cy="246062"/>
          </a:xfrm>
          <a:prstGeom prst="rect">
            <a:avLst/>
          </a:prstGeom>
        </p:spPr>
        <p:txBody>
          <a:bodyPr/>
          <a:lstStyle>
            <a:lvl1pPr>
              <a:defRPr sz="70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6EE58EC-91B6-47AE-993B-68F350CA46E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591820" y="146594"/>
            <a:ext cx="10972800" cy="758952"/>
          </a:xfrm>
        </p:spPr>
        <p:txBody>
          <a:bodyPr/>
          <a:lstStyle>
            <a:lvl1pPr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21" name="Straight Connector 11"/>
          <p:cNvCxnSpPr>
            <a:cxnSpLocks noChangeShapeType="1"/>
          </p:cNvCxnSpPr>
          <p:nvPr userDrawn="1"/>
        </p:nvCxnSpPr>
        <p:spPr bwMode="auto">
          <a:xfrm>
            <a:off x="606814" y="905546"/>
            <a:ext cx="11595100" cy="0"/>
          </a:xfrm>
          <a:prstGeom prst="line">
            <a:avLst/>
          </a:prstGeom>
          <a:noFill/>
          <a:ln w="57150">
            <a:solidFill>
              <a:schemeClr val="tx1">
                <a:lumMod val="75000"/>
                <a:lumOff val="25000"/>
              </a:schemeClr>
            </a:solidFill>
            <a:round/>
            <a:headEnd/>
            <a:tailEnd/>
          </a:ln>
        </p:spPr>
      </p:cxnSp>
      <p:sp>
        <p:nvSpPr>
          <p:cNvPr id="9" name="Footer Placeholder 3"/>
          <p:cNvSpPr>
            <a:spLocks noGrp="1" noChangeArrowheads="1"/>
          </p:cNvSpPr>
          <p:nvPr>
            <p:ph type="ftr" sz="quarter" idx="12"/>
          </p:nvPr>
        </p:nvSpPr>
        <p:spPr>
          <a:xfrm>
            <a:off x="560918" y="6669629"/>
            <a:ext cx="7905749" cy="246063"/>
          </a:xfrm>
          <a:prstGeom prst="rect">
            <a:avLst/>
          </a:prstGeom>
        </p:spPr>
        <p:txBody>
          <a:bodyPr/>
          <a:lstStyle>
            <a:lvl1pPr algn="l" eaLnBrk="0" hangingPunct="0">
              <a:spcBef>
                <a:spcPct val="0"/>
              </a:spcBef>
              <a:buSzTx/>
              <a:buFontTx/>
              <a:buNone/>
              <a:defRPr sz="700" b="0" i="0">
                <a:solidFill>
                  <a:srgbClr val="000000"/>
                </a:solidFill>
                <a:latin typeface="Calibri" panose="020F0502020204030204" pitchFamily="34" charset="0"/>
                <a:ea typeface="SimSun" pitchFamily="2" charset="-122"/>
                <a:cs typeface="Calibri" panose="020F0502020204030204" pitchFamily="34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altLang="zh-SG" dirty="0" smtClean="0"/>
              <a:t>ENH Logistics: Strategic Challenges in Logistics (Mozambique'2015)</a:t>
            </a:r>
            <a:endParaRPr lang="en-US" altLang="zh-SG" dirty="0"/>
          </a:p>
        </p:txBody>
      </p:sp>
    </p:spTree>
    <p:extLst>
      <p:ext uri="{BB962C8B-B14F-4D97-AF65-F5344CB8AC3E}">
        <p14:creationId xmlns:p14="http://schemas.microsoft.com/office/powerpoint/2010/main" xmlns="" val="2348581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440267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25C11E9-EA40-D54F-953A-82A4C72DAAA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‹nº›</a:t>
            </a:fld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 I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267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C11E9-EA40-D54F-953A-82A4C72DAAA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‹nº›</a:t>
            </a:fld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 I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solidFill>
                  <a:srgbClr val="000000">
                    <a:tint val="75000"/>
                  </a:srgbClr>
                </a:solidFill>
              </a:rPr>
              <a:t>COMPANY NAME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89408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0000">
                    <a:tint val="75000"/>
                  </a:srgbClr>
                </a:solidFill>
              </a:rPr>
              <a:t>NAME OF PRESENTER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726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55" y="0"/>
            <a:ext cx="10972800" cy="1143000"/>
          </a:xfrm>
        </p:spPr>
        <p:txBody>
          <a:bodyPr/>
          <a:lstStyle>
            <a:lvl1pPr>
              <a:defRPr lang="en-GB" sz="40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55" y="1638300"/>
            <a:ext cx="10972800" cy="500165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581001"/>
            <a:ext cx="3886200" cy="276999"/>
          </a:xfrm>
          <a:prstGeom prst="rect">
            <a:avLst/>
          </a:prstGeom>
          <a:gradFill flip="none" rotWithShape="1">
            <a:gsLst>
              <a:gs pos="2000">
                <a:srgbClr val="E4E4E4"/>
              </a:gs>
              <a:gs pos="98230">
                <a:srgbClr val="D9D9D9"/>
              </a:gs>
              <a:gs pos="2000">
                <a:srgbClr val="DBDBDB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2" descr="LOGO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55" y="779047"/>
            <a:ext cx="1414888" cy="859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6795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731803-F47D-46E4-8459-53E0B24A2C91}" type="slidenum">
              <a:rPr lang="es-E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 userDrawn="1"/>
        </p:nvSpPr>
        <p:spPr>
          <a:xfrm>
            <a:off x="8305800" y="6581001"/>
            <a:ext cx="3886200" cy="276999"/>
          </a:xfrm>
          <a:prstGeom prst="rect">
            <a:avLst/>
          </a:prstGeom>
          <a:gradFill flip="none" rotWithShape="1">
            <a:gsLst>
              <a:gs pos="2000">
                <a:srgbClr val="E4E4E4"/>
              </a:gs>
              <a:gs pos="98230">
                <a:srgbClr val="D9D9D9"/>
              </a:gs>
              <a:gs pos="2000">
                <a:srgbClr val="DBDBDB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2" descr="LOGO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55" y="779047"/>
            <a:ext cx="1414888" cy="859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88766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5BF98-782C-4380-8EB8-92B1AD569A77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305800" y="6581001"/>
            <a:ext cx="3886200" cy="276999"/>
          </a:xfrm>
          <a:prstGeom prst="rect">
            <a:avLst/>
          </a:prstGeom>
          <a:gradFill flip="none" rotWithShape="1">
            <a:gsLst>
              <a:gs pos="2000">
                <a:srgbClr val="E4E4E4"/>
              </a:gs>
              <a:gs pos="98230">
                <a:srgbClr val="D9D9D9"/>
              </a:gs>
              <a:gs pos="2000">
                <a:srgbClr val="DBDBDB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" name="Picture 2" descr="LOGO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55" y="779047"/>
            <a:ext cx="1414888" cy="859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2563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F6407-F686-4A7C-A94E-344A7B6D9C21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305800" y="6581001"/>
            <a:ext cx="3886200" cy="276999"/>
          </a:xfrm>
          <a:prstGeom prst="rect">
            <a:avLst/>
          </a:prstGeom>
          <a:gradFill flip="none" rotWithShape="1">
            <a:gsLst>
              <a:gs pos="2000">
                <a:srgbClr val="E4E4E4"/>
              </a:gs>
              <a:gs pos="98230">
                <a:srgbClr val="D9D9D9"/>
              </a:gs>
              <a:gs pos="2000">
                <a:srgbClr val="DBDBDB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Investment Promotion Centre (CPI)</a:t>
            </a:r>
          </a:p>
        </p:txBody>
      </p:sp>
    </p:spTree>
    <p:extLst>
      <p:ext uri="{BB962C8B-B14F-4D97-AF65-F5344CB8AC3E}">
        <p14:creationId xmlns:p14="http://schemas.microsoft.com/office/powerpoint/2010/main" xmlns="" val="2212698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45A66-F692-40D8-B4F5-C5F438662541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0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9FFC0-DED6-4808-AEAE-24BBA27B6CAC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 userDrawn="1"/>
        </p:nvSpPr>
        <p:spPr>
          <a:xfrm>
            <a:off x="8305800" y="6581001"/>
            <a:ext cx="3886200" cy="276999"/>
          </a:xfrm>
          <a:prstGeom prst="rect">
            <a:avLst/>
          </a:prstGeom>
          <a:gradFill flip="none" rotWithShape="1">
            <a:gsLst>
              <a:gs pos="2000">
                <a:srgbClr val="E4E4E4"/>
              </a:gs>
              <a:gs pos="98230">
                <a:srgbClr val="D9D9D9"/>
              </a:gs>
              <a:gs pos="2000">
                <a:srgbClr val="DBDBDB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7" name="Picture 2" descr="LOGOT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55" y="779047"/>
            <a:ext cx="1414888" cy="8592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7649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053F4-1A02-49F2-B54A-AC3C57078F4A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968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2EA2B-5E41-4B1F-876F-AF479D1DE1F4}" type="slidenum">
              <a:rPr lang="es-ES" alt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10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smtClean="0"/>
              <a:t>Haga clic para modificar el estilo de texto del patrón</a:t>
            </a:r>
          </a:p>
          <a:p>
            <a:pPr lvl="1"/>
            <a:r>
              <a:rPr lang="es-ES" altLang="en-US" smtClean="0"/>
              <a:t>Segundo nivel</a:t>
            </a:r>
          </a:p>
          <a:p>
            <a:pPr lvl="2"/>
            <a:r>
              <a:rPr lang="es-ES" altLang="en-US" smtClean="0"/>
              <a:t>Tercer nivel</a:t>
            </a:r>
          </a:p>
          <a:p>
            <a:pPr lvl="3"/>
            <a:r>
              <a:rPr lang="es-ES" altLang="en-US" smtClean="0"/>
              <a:t>Cuarto nivel</a:t>
            </a:r>
          </a:p>
          <a:p>
            <a:pPr lvl="4"/>
            <a:r>
              <a:rPr lang="es-ES" alt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731803-F47D-46E4-8459-53E0B24A2C91}" type="slidenum">
              <a:rPr lang="es-E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n-US">
              <a:solidFill>
                <a:srgbClr val="000000"/>
              </a:solidFill>
            </a:endParaRPr>
          </a:p>
        </p:txBody>
      </p:sp>
      <p:sp>
        <p:nvSpPr>
          <p:cNvPr id="7" name="Flowchart: Connector 6"/>
          <p:cNvSpPr/>
          <p:nvPr userDrawn="1"/>
        </p:nvSpPr>
        <p:spPr>
          <a:xfrm>
            <a:off x="11029818" y="1799420"/>
            <a:ext cx="45719" cy="80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37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6" r:id="rId14"/>
    <p:sldLayoutId id="2147483677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s-ES" altLang="en-US" sz="4000" b="1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image" Target="../media/image6.png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4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7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00.jpeg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oleObject" Target="../embeddings/oleObject3.bin"/><Relationship Id="rId2" Type="http://schemas.openxmlformats.org/officeDocument/2006/relationships/tags" Target="../tags/tag12.xml"/><Relationship Id="rId1" Type="http://schemas.openxmlformats.org/officeDocument/2006/relationships/vmlDrawing" Target="../drawings/vmlDrawing3.v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5.xml"/><Relationship Id="rId10" Type="http://schemas.openxmlformats.org/officeDocument/2006/relationships/tags" Target="../tags/tag20.xml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notesSlide" Target="../notesSlides/notesSlide3.xml"/><Relationship Id="rId21" Type="http://schemas.openxmlformats.org/officeDocument/2006/relationships/hyperlink" Target="http://www.google.co.mz/url?sa=i&amp;rct=j&amp;q=&amp;esrc=s&amp;source=images&amp;cd=&amp;cad=rja&amp;uact=8&amp;ved=0ahUKEwi4o6z4073MAhWIbBoKHViADaQQjRwIBw&amp;url=http://agriprofocus.com/profile/9353?page=2&amp;psig=AFQjCNHHedFTIctS6tkTXigJoqHIFkv20g&amp;ust=1462356282763337" TargetMode="External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7.jpeg"/><Relationship Id="rId20" Type="http://schemas.openxmlformats.org/officeDocument/2006/relationships/hyperlink" Target="http://www.google.co.mz/url?sa=i&amp;rct=j&amp;q=&amp;esrc=s&amp;source=images&amp;cd=&amp;cad=rja&amp;uact=8&amp;ved=0ahUKEwjDld_c073MAhWGOhoKHQqhDqoQjRwIBw&amp;url=http://infodiario.co.mz/articles/detail_article/12636&amp;psig=AFQjCNEa39vWM5d_glRNY5qXI_5tQbMnrg&amp;ust=1462356170331492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208307" y="2857640"/>
            <a:ext cx="7027851" cy="1717309"/>
          </a:xfrm>
          <a:noFill/>
        </p:spPr>
        <p:txBody>
          <a:bodyPr anchor="ctr"/>
          <a:lstStyle/>
          <a:p>
            <a:pPr eaLnBrk="1" hangingPunct="1">
              <a:lnSpc>
                <a:spcPct val="90000"/>
              </a:lnSpc>
              <a:defRPr/>
            </a:pPr>
            <a:r>
              <a:rPr lang="en-GB" altLang="en-US" sz="3600" dirty="0" smtClean="0">
                <a:effectLst/>
              </a:rPr>
              <a:t>OPORTUNIDADES </a:t>
            </a:r>
            <a:r>
              <a:rPr lang="en-GB" altLang="en-US" sz="3600" dirty="0" smtClean="0">
                <a:effectLst/>
              </a:rPr>
              <a:t>DE </a:t>
            </a:r>
            <a:r>
              <a:rPr lang="en-GB" altLang="en-US" sz="3600" dirty="0" smtClean="0">
                <a:effectLst/>
              </a:rPr>
              <a:t>NEGÓCIO </a:t>
            </a:r>
            <a:r>
              <a:rPr lang="en-GB" altLang="en-US" sz="3600" dirty="0" smtClean="0">
                <a:effectLst/>
              </a:rPr>
              <a:t>EM MOÇAMBIQUE</a:t>
            </a:r>
            <a:endParaRPr lang="es-ES" alt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Rectangle 27"/>
          <p:cNvSpPr txBox="1">
            <a:spLocks noChangeArrowheads="1"/>
          </p:cNvSpPr>
          <p:nvPr/>
        </p:nvSpPr>
        <p:spPr bwMode="auto">
          <a:xfrm>
            <a:off x="2354263" y="1392238"/>
            <a:ext cx="7483475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PT" sz="1400" b="1" dirty="0" smtClean="0">
                <a:solidFill>
                  <a:srgbClr val="FFFFFF"/>
                </a:solidFill>
                <a:latin typeface="Segoe UI" pitchFamily="34" charset="0"/>
                <a:cs typeface="Segoe UI" pitchFamily="34" charset="0"/>
              </a:rPr>
              <a:t>REPÚBLICA DE MOÇAMBIQUE</a:t>
            </a:r>
            <a:r>
              <a:rPr lang="en-ZA" sz="1400" b="1" dirty="0" smtClean="0">
                <a:solidFill>
                  <a:srgbClr val="FFFFFF"/>
                </a:solidFill>
              </a:rPr>
              <a:t/>
            </a:r>
            <a:br>
              <a:rPr lang="en-ZA" sz="1400" b="1" dirty="0" smtClean="0">
                <a:solidFill>
                  <a:srgbClr val="FFFFFF"/>
                </a:solidFill>
              </a:rPr>
            </a:br>
            <a:r>
              <a:rPr lang="pt-PT" sz="1400" b="1" dirty="0" smtClean="0">
                <a:solidFill>
                  <a:srgbClr val="FFFFFF"/>
                </a:solidFill>
                <a:cs typeface="Segoe UI" pitchFamily="34" charset="0"/>
              </a:rPr>
              <a:t/>
            </a:r>
            <a:br>
              <a:rPr lang="pt-PT" sz="1400" b="1" dirty="0" smtClean="0">
                <a:solidFill>
                  <a:srgbClr val="FFFFFF"/>
                </a:solidFill>
                <a:cs typeface="Segoe UI" pitchFamily="34" charset="0"/>
              </a:rPr>
            </a:br>
            <a:r>
              <a:rPr lang="en-US" sz="1400" b="1" dirty="0" smtClean="0">
                <a:solidFill>
                  <a:srgbClr val="FFFFFF"/>
                </a:solidFill>
                <a:cs typeface="Segoe UI" pitchFamily="34" charset="0"/>
              </a:rPr>
              <a:t>Centro de Promoção de </a:t>
            </a:r>
            <a:r>
              <a:rPr lang="en-US" sz="1400" b="1" dirty="0" err="1" smtClean="0">
                <a:solidFill>
                  <a:srgbClr val="FFFFFF"/>
                </a:solidFill>
                <a:cs typeface="Segoe UI" pitchFamily="34" charset="0"/>
              </a:rPr>
              <a:t>Investimentos</a:t>
            </a:r>
            <a:r>
              <a:rPr lang="en-US" sz="1400" b="1" dirty="0" smtClean="0">
                <a:solidFill>
                  <a:srgbClr val="FFFFFF"/>
                </a:solidFill>
                <a:cs typeface="Segoe UI" pitchFamily="34" charset="0"/>
              </a:rPr>
              <a:t> (CPI)</a:t>
            </a:r>
            <a:endParaRPr lang="de-DE" sz="1400" dirty="0" smtClean="0">
              <a:solidFill>
                <a:srgbClr val="FFFFFF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Picture 6" descr="C:\Users\asiquir\Pictures\Índi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42913"/>
            <a:ext cx="8636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6" name="Freeform 12"/>
          <p:cNvSpPr>
            <a:spLocks/>
          </p:cNvSpPr>
          <p:nvPr/>
        </p:nvSpPr>
        <p:spPr bwMode="auto">
          <a:xfrm rot="9545166" flipH="1">
            <a:off x="8516026" y="5337637"/>
            <a:ext cx="634470" cy="651236"/>
          </a:xfrm>
          <a:custGeom>
            <a:avLst/>
            <a:gdLst>
              <a:gd name="T0" fmla="*/ 3597 w 4818"/>
              <a:gd name="T1" fmla="*/ 609 h 3371"/>
              <a:gd name="T2" fmla="*/ 3800 w 4818"/>
              <a:gd name="T3" fmla="*/ 523 h 3371"/>
              <a:gd name="T4" fmla="*/ 4000 w 4818"/>
              <a:gd name="T5" fmla="*/ 418 h 3371"/>
              <a:gd name="T6" fmla="*/ 4195 w 4818"/>
              <a:gd name="T7" fmla="*/ 296 h 3371"/>
              <a:gd name="T8" fmla="*/ 4386 w 4818"/>
              <a:gd name="T9" fmla="*/ 156 h 3371"/>
              <a:gd name="T10" fmla="*/ 4569 w 4818"/>
              <a:gd name="T11" fmla="*/ 0 h 3371"/>
              <a:gd name="T12" fmla="*/ 4619 w 4818"/>
              <a:gd name="T13" fmla="*/ 156 h 3371"/>
              <a:gd name="T14" fmla="*/ 4682 w 4818"/>
              <a:gd name="T15" fmla="*/ 399 h 3371"/>
              <a:gd name="T16" fmla="*/ 4736 w 4818"/>
              <a:gd name="T17" fmla="*/ 651 h 3371"/>
              <a:gd name="T18" fmla="*/ 4776 w 4818"/>
              <a:gd name="T19" fmla="*/ 909 h 3371"/>
              <a:gd name="T20" fmla="*/ 4806 w 4818"/>
              <a:gd name="T21" fmla="*/ 1176 h 3371"/>
              <a:gd name="T22" fmla="*/ 4818 w 4818"/>
              <a:gd name="T23" fmla="*/ 1358 h 3371"/>
              <a:gd name="T24" fmla="*/ 4436 w 4818"/>
              <a:gd name="T25" fmla="*/ 1241 h 3371"/>
              <a:gd name="T26" fmla="*/ 4293 w 4818"/>
              <a:gd name="T27" fmla="*/ 1455 h 3371"/>
              <a:gd name="T28" fmla="*/ 4140 w 4818"/>
              <a:gd name="T29" fmla="*/ 1660 h 3371"/>
              <a:gd name="T30" fmla="*/ 3976 w 4818"/>
              <a:gd name="T31" fmla="*/ 1853 h 3371"/>
              <a:gd name="T32" fmla="*/ 3804 w 4818"/>
              <a:gd name="T33" fmla="*/ 2034 h 3371"/>
              <a:gd name="T34" fmla="*/ 3624 w 4818"/>
              <a:gd name="T35" fmla="*/ 2206 h 3371"/>
              <a:gd name="T36" fmla="*/ 3435 w 4818"/>
              <a:gd name="T37" fmla="*/ 2366 h 3371"/>
              <a:gd name="T38" fmla="*/ 3239 w 4818"/>
              <a:gd name="T39" fmla="*/ 2517 h 3371"/>
              <a:gd name="T40" fmla="*/ 3036 w 4818"/>
              <a:gd name="T41" fmla="*/ 2655 h 3371"/>
              <a:gd name="T42" fmla="*/ 2826 w 4818"/>
              <a:gd name="T43" fmla="*/ 2783 h 3371"/>
              <a:gd name="T44" fmla="*/ 2610 w 4818"/>
              <a:gd name="T45" fmla="*/ 2897 h 3371"/>
              <a:gd name="T46" fmla="*/ 2391 w 4818"/>
              <a:gd name="T47" fmla="*/ 3001 h 3371"/>
              <a:gd name="T48" fmla="*/ 2163 w 4818"/>
              <a:gd name="T49" fmla="*/ 3090 h 3371"/>
              <a:gd name="T50" fmla="*/ 1934 w 4818"/>
              <a:gd name="T51" fmla="*/ 3171 h 3371"/>
              <a:gd name="T52" fmla="*/ 1699 w 4818"/>
              <a:gd name="T53" fmla="*/ 3236 h 3371"/>
              <a:gd name="T54" fmla="*/ 1463 w 4818"/>
              <a:gd name="T55" fmla="*/ 3289 h 3371"/>
              <a:gd name="T56" fmla="*/ 1224 w 4818"/>
              <a:gd name="T57" fmla="*/ 3329 h 3371"/>
              <a:gd name="T58" fmla="*/ 981 w 4818"/>
              <a:gd name="T59" fmla="*/ 3356 h 3371"/>
              <a:gd name="T60" fmla="*/ 737 w 4818"/>
              <a:gd name="T61" fmla="*/ 3369 h 3371"/>
              <a:gd name="T62" fmla="*/ 493 w 4818"/>
              <a:gd name="T63" fmla="*/ 3369 h 3371"/>
              <a:gd name="T64" fmla="*/ 246 w 4818"/>
              <a:gd name="T65" fmla="*/ 3354 h 3371"/>
              <a:gd name="T66" fmla="*/ 0 w 4818"/>
              <a:gd name="T67" fmla="*/ 3325 h 3371"/>
              <a:gd name="T68" fmla="*/ 166 w 4818"/>
              <a:gd name="T69" fmla="*/ 3320 h 3371"/>
              <a:gd name="T70" fmla="*/ 411 w 4818"/>
              <a:gd name="T71" fmla="*/ 3299 h 3371"/>
              <a:gd name="T72" fmla="*/ 649 w 4818"/>
              <a:gd name="T73" fmla="*/ 3264 h 3371"/>
              <a:gd name="T74" fmla="*/ 882 w 4818"/>
              <a:gd name="T75" fmla="*/ 3218 h 3371"/>
              <a:gd name="T76" fmla="*/ 1111 w 4818"/>
              <a:gd name="T77" fmla="*/ 3161 h 3371"/>
              <a:gd name="T78" fmla="*/ 1335 w 4818"/>
              <a:gd name="T79" fmla="*/ 3092 h 3371"/>
              <a:gd name="T80" fmla="*/ 1552 w 4818"/>
              <a:gd name="T81" fmla="*/ 3012 h 3371"/>
              <a:gd name="T82" fmla="*/ 1762 w 4818"/>
              <a:gd name="T83" fmla="*/ 2920 h 3371"/>
              <a:gd name="T84" fmla="*/ 1967 w 4818"/>
              <a:gd name="T85" fmla="*/ 2819 h 3371"/>
              <a:gd name="T86" fmla="*/ 2165 w 4818"/>
              <a:gd name="T87" fmla="*/ 2708 h 3371"/>
              <a:gd name="T88" fmla="*/ 2356 w 4818"/>
              <a:gd name="T89" fmla="*/ 2588 h 3371"/>
              <a:gd name="T90" fmla="*/ 2538 w 4818"/>
              <a:gd name="T91" fmla="*/ 2460 h 3371"/>
              <a:gd name="T92" fmla="*/ 2713 w 4818"/>
              <a:gd name="T93" fmla="*/ 2321 h 3371"/>
              <a:gd name="T94" fmla="*/ 2881 w 4818"/>
              <a:gd name="T95" fmla="*/ 2175 h 3371"/>
              <a:gd name="T96" fmla="*/ 3040 w 4818"/>
              <a:gd name="T97" fmla="*/ 2021 h 3371"/>
              <a:gd name="T98" fmla="*/ 3191 w 4818"/>
              <a:gd name="T99" fmla="*/ 1860 h 3371"/>
              <a:gd name="T100" fmla="*/ 3332 w 4818"/>
              <a:gd name="T101" fmla="*/ 1690 h 3371"/>
              <a:gd name="T102" fmla="*/ 3464 w 4818"/>
              <a:gd name="T103" fmla="*/ 1516 h 3371"/>
              <a:gd name="T104" fmla="*/ 3588 w 4818"/>
              <a:gd name="T105" fmla="*/ 1335 h 3371"/>
              <a:gd name="T106" fmla="*/ 3701 w 4818"/>
              <a:gd name="T107" fmla="*/ 1148 h 3371"/>
              <a:gd name="T108" fmla="*/ 3804 w 4818"/>
              <a:gd name="T109" fmla="*/ 955 h 3371"/>
              <a:gd name="T110" fmla="*/ 3867 w 4818"/>
              <a:gd name="T111" fmla="*/ 823 h 3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18" h="3371">
                <a:moveTo>
                  <a:pt x="3529" y="634"/>
                </a:moveTo>
                <a:lnTo>
                  <a:pt x="3529" y="634"/>
                </a:lnTo>
                <a:lnTo>
                  <a:pt x="3597" y="609"/>
                </a:lnTo>
                <a:lnTo>
                  <a:pt x="3664" y="582"/>
                </a:lnTo>
                <a:lnTo>
                  <a:pt x="3733" y="554"/>
                </a:lnTo>
                <a:lnTo>
                  <a:pt x="3800" y="523"/>
                </a:lnTo>
                <a:lnTo>
                  <a:pt x="3867" y="489"/>
                </a:lnTo>
                <a:lnTo>
                  <a:pt x="3934" y="454"/>
                </a:lnTo>
                <a:lnTo>
                  <a:pt x="4000" y="418"/>
                </a:lnTo>
                <a:lnTo>
                  <a:pt x="4065" y="380"/>
                </a:lnTo>
                <a:lnTo>
                  <a:pt x="4130" y="340"/>
                </a:lnTo>
                <a:lnTo>
                  <a:pt x="4195" y="296"/>
                </a:lnTo>
                <a:lnTo>
                  <a:pt x="4260" y="252"/>
                </a:lnTo>
                <a:lnTo>
                  <a:pt x="4323" y="206"/>
                </a:lnTo>
                <a:lnTo>
                  <a:pt x="4386" y="156"/>
                </a:lnTo>
                <a:lnTo>
                  <a:pt x="4447" y="107"/>
                </a:lnTo>
                <a:lnTo>
                  <a:pt x="4510" y="53"/>
                </a:lnTo>
                <a:lnTo>
                  <a:pt x="4569" y="0"/>
                </a:lnTo>
                <a:lnTo>
                  <a:pt x="4569" y="0"/>
                </a:lnTo>
                <a:lnTo>
                  <a:pt x="4594" y="78"/>
                </a:lnTo>
                <a:lnTo>
                  <a:pt x="4619" y="156"/>
                </a:lnTo>
                <a:lnTo>
                  <a:pt x="4640" y="237"/>
                </a:lnTo>
                <a:lnTo>
                  <a:pt x="4663" y="317"/>
                </a:lnTo>
                <a:lnTo>
                  <a:pt x="4682" y="399"/>
                </a:lnTo>
                <a:lnTo>
                  <a:pt x="4701" y="481"/>
                </a:lnTo>
                <a:lnTo>
                  <a:pt x="4718" y="565"/>
                </a:lnTo>
                <a:lnTo>
                  <a:pt x="4736" y="651"/>
                </a:lnTo>
                <a:lnTo>
                  <a:pt x="4751" y="735"/>
                </a:lnTo>
                <a:lnTo>
                  <a:pt x="4764" y="823"/>
                </a:lnTo>
                <a:lnTo>
                  <a:pt x="4776" y="909"/>
                </a:lnTo>
                <a:lnTo>
                  <a:pt x="4787" y="997"/>
                </a:lnTo>
                <a:lnTo>
                  <a:pt x="4797" y="1087"/>
                </a:lnTo>
                <a:lnTo>
                  <a:pt x="4806" y="1176"/>
                </a:lnTo>
                <a:lnTo>
                  <a:pt x="4812" y="1266"/>
                </a:lnTo>
                <a:lnTo>
                  <a:pt x="4818" y="1358"/>
                </a:lnTo>
                <a:lnTo>
                  <a:pt x="4818" y="1358"/>
                </a:lnTo>
                <a:lnTo>
                  <a:pt x="4480" y="1169"/>
                </a:lnTo>
                <a:lnTo>
                  <a:pt x="4480" y="1169"/>
                </a:lnTo>
                <a:lnTo>
                  <a:pt x="4436" y="1241"/>
                </a:lnTo>
                <a:lnTo>
                  <a:pt x="4388" y="1314"/>
                </a:lnTo>
                <a:lnTo>
                  <a:pt x="4340" y="1385"/>
                </a:lnTo>
                <a:lnTo>
                  <a:pt x="4293" y="1455"/>
                </a:lnTo>
                <a:lnTo>
                  <a:pt x="4243" y="1524"/>
                </a:lnTo>
                <a:lnTo>
                  <a:pt x="4191" y="1593"/>
                </a:lnTo>
                <a:lnTo>
                  <a:pt x="4140" y="1660"/>
                </a:lnTo>
                <a:lnTo>
                  <a:pt x="4086" y="1725"/>
                </a:lnTo>
                <a:lnTo>
                  <a:pt x="4031" y="1790"/>
                </a:lnTo>
                <a:lnTo>
                  <a:pt x="3976" y="1853"/>
                </a:lnTo>
                <a:lnTo>
                  <a:pt x="3920" y="1914"/>
                </a:lnTo>
                <a:lnTo>
                  <a:pt x="3863" y="1975"/>
                </a:lnTo>
                <a:lnTo>
                  <a:pt x="3804" y="2034"/>
                </a:lnTo>
                <a:lnTo>
                  <a:pt x="3745" y="2093"/>
                </a:lnTo>
                <a:lnTo>
                  <a:pt x="3685" y="2151"/>
                </a:lnTo>
                <a:lnTo>
                  <a:pt x="3624" y="2206"/>
                </a:lnTo>
                <a:lnTo>
                  <a:pt x="3561" y="2261"/>
                </a:lnTo>
                <a:lnTo>
                  <a:pt x="3498" y="2315"/>
                </a:lnTo>
                <a:lnTo>
                  <a:pt x="3435" y="2366"/>
                </a:lnTo>
                <a:lnTo>
                  <a:pt x="3370" y="2418"/>
                </a:lnTo>
                <a:lnTo>
                  <a:pt x="3305" y="2468"/>
                </a:lnTo>
                <a:lnTo>
                  <a:pt x="3239" y="2517"/>
                </a:lnTo>
                <a:lnTo>
                  <a:pt x="3172" y="2565"/>
                </a:lnTo>
                <a:lnTo>
                  <a:pt x="3105" y="2611"/>
                </a:lnTo>
                <a:lnTo>
                  <a:pt x="3036" y="2655"/>
                </a:lnTo>
                <a:lnTo>
                  <a:pt x="2967" y="2699"/>
                </a:lnTo>
                <a:lnTo>
                  <a:pt x="2897" y="2741"/>
                </a:lnTo>
                <a:lnTo>
                  <a:pt x="2826" y="2783"/>
                </a:lnTo>
                <a:lnTo>
                  <a:pt x="2755" y="2821"/>
                </a:lnTo>
                <a:lnTo>
                  <a:pt x="2683" y="2861"/>
                </a:lnTo>
                <a:lnTo>
                  <a:pt x="2610" y="2897"/>
                </a:lnTo>
                <a:lnTo>
                  <a:pt x="2538" y="2934"/>
                </a:lnTo>
                <a:lnTo>
                  <a:pt x="2465" y="2968"/>
                </a:lnTo>
                <a:lnTo>
                  <a:pt x="2391" y="3001"/>
                </a:lnTo>
                <a:lnTo>
                  <a:pt x="2316" y="3031"/>
                </a:lnTo>
                <a:lnTo>
                  <a:pt x="2240" y="3062"/>
                </a:lnTo>
                <a:lnTo>
                  <a:pt x="2163" y="3090"/>
                </a:lnTo>
                <a:lnTo>
                  <a:pt x="2089" y="3119"/>
                </a:lnTo>
                <a:lnTo>
                  <a:pt x="2011" y="3146"/>
                </a:lnTo>
                <a:lnTo>
                  <a:pt x="1934" y="3171"/>
                </a:lnTo>
                <a:lnTo>
                  <a:pt x="1856" y="3194"/>
                </a:lnTo>
                <a:lnTo>
                  <a:pt x="1780" y="3215"/>
                </a:lnTo>
                <a:lnTo>
                  <a:pt x="1699" y="3236"/>
                </a:lnTo>
                <a:lnTo>
                  <a:pt x="1621" y="3255"/>
                </a:lnTo>
                <a:lnTo>
                  <a:pt x="1543" y="3272"/>
                </a:lnTo>
                <a:lnTo>
                  <a:pt x="1463" y="3289"/>
                </a:lnTo>
                <a:lnTo>
                  <a:pt x="1382" y="3304"/>
                </a:lnTo>
                <a:lnTo>
                  <a:pt x="1304" y="3318"/>
                </a:lnTo>
                <a:lnTo>
                  <a:pt x="1224" y="3329"/>
                </a:lnTo>
                <a:lnTo>
                  <a:pt x="1142" y="3339"/>
                </a:lnTo>
                <a:lnTo>
                  <a:pt x="1062" y="3348"/>
                </a:lnTo>
                <a:lnTo>
                  <a:pt x="981" y="3356"/>
                </a:lnTo>
                <a:lnTo>
                  <a:pt x="899" y="3362"/>
                </a:lnTo>
                <a:lnTo>
                  <a:pt x="819" y="3365"/>
                </a:lnTo>
                <a:lnTo>
                  <a:pt x="737" y="3369"/>
                </a:lnTo>
                <a:lnTo>
                  <a:pt x="655" y="3371"/>
                </a:lnTo>
                <a:lnTo>
                  <a:pt x="573" y="3369"/>
                </a:lnTo>
                <a:lnTo>
                  <a:pt x="493" y="3369"/>
                </a:lnTo>
                <a:lnTo>
                  <a:pt x="411" y="3365"/>
                </a:lnTo>
                <a:lnTo>
                  <a:pt x="328" y="3360"/>
                </a:lnTo>
                <a:lnTo>
                  <a:pt x="246" y="3354"/>
                </a:lnTo>
                <a:lnTo>
                  <a:pt x="164" y="3346"/>
                </a:lnTo>
                <a:lnTo>
                  <a:pt x="82" y="3337"/>
                </a:lnTo>
                <a:lnTo>
                  <a:pt x="0" y="3325"/>
                </a:lnTo>
                <a:lnTo>
                  <a:pt x="0" y="3325"/>
                </a:lnTo>
                <a:lnTo>
                  <a:pt x="84" y="3323"/>
                </a:lnTo>
                <a:lnTo>
                  <a:pt x="166" y="3320"/>
                </a:lnTo>
                <a:lnTo>
                  <a:pt x="248" y="3314"/>
                </a:lnTo>
                <a:lnTo>
                  <a:pt x="328" y="3306"/>
                </a:lnTo>
                <a:lnTo>
                  <a:pt x="411" y="3299"/>
                </a:lnTo>
                <a:lnTo>
                  <a:pt x="491" y="3289"/>
                </a:lnTo>
                <a:lnTo>
                  <a:pt x="569" y="3278"/>
                </a:lnTo>
                <a:lnTo>
                  <a:pt x="649" y="3264"/>
                </a:lnTo>
                <a:lnTo>
                  <a:pt x="728" y="3251"/>
                </a:lnTo>
                <a:lnTo>
                  <a:pt x="806" y="3236"/>
                </a:lnTo>
                <a:lnTo>
                  <a:pt x="882" y="3218"/>
                </a:lnTo>
                <a:lnTo>
                  <a:pt x="960" y="3201"/>
                </a:lnTo>
                <a:lnTo>
                  <a:pt x="1037" y="3182"/>
                </a:lnTo>
                <a:lnTo>
                  <a:pt x="1111" y="3161"/>
                </a:lnTo>
                <a:lnTo>
                  <a:pt x="1188" y="3140"/>
                </a:lnTo>
                <a:lnTo>
                  <a:pt x="1262" y="3115"/>
                </a:lnTo>
                <a:lnTo>
                  <a:pt x="1335" y="3092"/>
                </a:lnTo>
                <a:lnTo>
                  <a:pt x="1407" y="3066"/>
                </a:lnTo>
                <a:lnTo>
                  <a:pt x="1480" y="3039"/>
                </a:lnTo>
                <a:lnTo>
                  <a:pt x="1552" y="3012"/>
                </a:lnTo>
                <a:lnTo>
                  <a:pt x="1623" y="2983"/>
                </a:lnTo>
                <a:lnTo>
                  <a:pt x="1694" y="2953"/>
                </a:lnTo>
                <a:lnTo>
                  <a:pt x="1762" y="2920"/>
                </a:lnTo>
                <a:lnTo>
                  <a:pt x="1831" y="2888"/>
                </a:lnTo>
                <a:lnTo>
                  <a:pt x="1900" y="2855"/>
                </a:lnTo>
                <a:lnTo>
                  <a:pt x="1967" y="2819"/>
                </a:lnTo>
                <a:lnTo>
                  <a:pt x="2034" y="2785"/>
                </a:lnTo>
                <a:lnTo>
                  <a:pt x="2100" y="2747"/>
                </a:lnTo>
                <a:lnTo>
                  <a:pt x="2165" y="2708"/>
                </a:lnTo>
                <a:lnTo>
                  <a:pt x="2230" y="2670"/>
                </a:lnTo>
                <a:lnTo>
                  <a:pt x="2293" y="2630"/>
                </a:lnTo>
                <a:lnTo>
                  <a:pt x="2356" y="2588"/>
                </a:lnTo>
                <a:lnTo>
                  <a:pt x="2417" y="2546"/>
                </a:lnTo>
                <a:lnTo>
                  <a:pt x="2479" y="2504"/>
                </a:lnTo>
                <a:lnTo>
                  <a:pt x="2538" y="2460"/>
                </a:lnTo>
                <a:lnTo>
                  <a:pt x="2599" y="2414"/>
                </a:lnTo>
                <a:lnTo>
                  <a:pt x="2656" y="2368"/>
                </a:lnTo>
                <a:lnTo>
                  <a:pt x="2713" y="2321"/>
                </a:lnTo>
                <a:lnTo>
                  <a:pt x="2771" y="2273"/>
                </a:lnTo>
                <a:lnTo>
                  <a:pt x="2826" y="2225"/>
                </a:lnTo>
                <a:lnTo>
                  <a:pt x="2881" y="2175"/>
                </a:lnTo>
                <a:lnTo>
                  <a:pt x="2935" y="2124"/>
                </a:lnTo>
                <a:lnTo>
                  <a:pt x="2988" y="2074"/>
                </a:lnTo>
                <a:lnTo>
                  <a:pt x="3040" y="2021"/>
                </a:lnTo>
                <a:lnTo>
                  <a:pt x="3091" y="1967"/>
                </a:lnTo>
                <a:lnTo>
                  <a:pt x="3141" y="1914"/>
                </a:lnTo>
                <a:lnTo>
                  <a:pt x="3191" y="1860"/>
                </a:lnTo>
                <a:lnTo>
                  <a:pt x="3239" y="1805"/>
                </a:lnTo>
                <a:lnTo>
                  <a:pt x="3286" y="1748"/>
                </a:lnTo>
                <a:lnTo>
                  <a:pt x="3332" y="1690"/>
                </a:lnTo>
                <a:lnTo>
                  <a:pt x="3378" y="1633"/>
                </a:lnTo>
                <a:lnTo>
                  <a:pt x="3422" y="1576"/>
                </a:lnTo>
                <a:lnTo>
                  <a:pt x="3464" y="1516"/>
                </a:lnTo>
                <a:lnTo>
                  <a:pt x="3506" y="1457"/>
                </a:lnTo>
                <a:lnTo>
                  <a:pt x="3548" y="1396"/>
                </a:lnTo>
                <a:lnTo>
                  <a:pt x="3588" y="1335"/>
                </a:lnTo>
                <a:lnTo>
                  <a:pt x="3626" y="1274"/>
                </a:lnTo>
                <a:lnTo>
                  <a:pt x="3664" y="1211"/>
                </a:lnTo>
                <a:lnTo>
                  <a:pt x="3701" y="1148"/>
                </a:lnTo>
                <a:lnTo>
                  <a:pt x="3737" y="1085"/>
                </a:lnTo>
                <a:lnTo>
                  <a:pt x="3771" y="1020"/>
                </a:lnTo>
                <a:lnTo>
                  <a:pt x="3804" y="955"/>
                </a:lnTo>
                <a:lnTo>
                  <a:pt x="3836" y="890"/>
                </a:lnTo>
                <a:lnTo>
                  <a:pt x="3867" y="823"/>
                </a:lnTo>
                <a:lnTo>
                  <a:pt x="3867" y="823"/>
                </a:lnTo>
                <a:lnTo>
                  <a:pt x="3529" y="634"/>
                </a:lnTo>
                <a:lnTo>
                  <a:pt x="3529" y="634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  <a:effectLst>
            <a:innerShdw dist="38100" dir="5400000">
              <a:prstClr val="black">
                <a:alpha val="20000"/>
              </a:prstClr>
            </a:innerShdw>
          </a:effectLst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FFFFFF"/>
              </a:solidFill>
            </a:endParaRPr>
          </a:p>
        </p:txBody>
      </p:sp>
      <p:sp useBgFill="1">
        <p:nvSpPr>
          <p:cNvPr id="17" name="Freeform 13"/>
          <p:cNvSpPr>
            <a:spLocks/>
          </p:cNvSpPr>
          <p:nvPr/>
        </p:nvSpPr>
        <p:spPr bwMode="auto">
          <a:xfrm rot="14285155" flipH="1">
            <a:off x="9226570" y="4658042"/>
            <a:ext cx="1222336" cy="909629"/>
          </a:xfrm>
          <a:custGeom>
            <a:avLst/>
            <a:gdLst>
              <a:gd name="T0" fmla="*/ 4371 w 5446"/>
              <a:gd name="T1" fmla="*/ 549 h 2856"/>
              <a:gd name="T2" fmla="*/ 4581 w 5446"/>
              <a:gd name="T3" fmla="*/ 468 h 2856"/>
              <a:gd name="T4" fmla="*/ 4789 w 5446"/>
              <a:gd name="T5" fmla="*/ 375 h 2856"/>
              <a:gd name="T6" fmla="*/ 4994 w 5446"/>
              <a:gd name="T7" fmla="*/ 264 h 2856"/>
              <a:gd name="T8" fmla="*/ 5194 w 5446"/>
              <a:gd name="T9" fmla="*/ 140 h 2856"/>
              <a:gd name="T10" fmla="*/ 5391 w 5446"/>
              <a:gd name="T11" fmla="*/ 0 h 2856"/>
              <a:gd name="T12" fmla="*/ 5414 w 5446"/>
              <a:gd name="T13" fmla="*/ 195 h 2856"/>
              <a:gd name="T14" fmla="*/ 5437 w 5446"/>
              <a:gd name="T15" fmla="*/ 493 h 2856"/>
              <a:gd name="T16" fmla="*/ 5446 w 5446"/>
              <a:gd name="T17" fmla="*/ 795 h 2856"/>
              <a:gd name="T18" fmla="*/ 5440 w 5446"/>
              <a:gd name="T19" fmla="*/ 1103 h 2856"/>
              <a:gd name="T20" fmla="*/ 5418 w 5446"/>
              <a:gd name="T21" fmla="*/ 1414 h 2856"/>
              <a:gd name="T22" fmla="*/ 5395 w 5446"/>
              <a:gd name="T23" fmla="*/ 1624 h 2856"/>
              <a:gd name="T24" fmla="*/ 5118 w 5446"/>
              <a:gd name="T25" fmla="*/ 1328 h 2856"/>
              <a:gd name="T26" fmla="*/ 4910 w 5446"/>
              <a:gd name="T27" fmla="*/ 1549 h 2856"/>
              <a:gd name="T28" fmla="*/ 4690 w 5446"/>
              <a:gd name="T29" fmla="*/ 1754 h 2856"/>
              <a:gd name="T30" fmla="*/ 4461 w 5446"/>
              <a:gd name="T31" fmla="*/ 1939 h 2856"/>
              <a:gd name="T32" fmla="*/ 4226 w 5446"/>
              <a:gd name="T33" fmla="*/ 2109 h 2856"/>
              <a:gd name="T34" fmla="*/ 3985 w 5446"/>
              <a:gd name="T35" fmla="*/ 2260 h 2856"/>
              <a:gd name="T36" fmla="*/ 3737 w 5446"/>
              <a:gd name="T37" fmla="*/ 2396 h 2856"/>
              <a:gd name="T38" fmla="*/ 3487 w 5446"/>
              <a:gd name="T39" fmla="*/ 2512 h 2856"/>
              <a:gd name="T40" fmla="*/ 3233 w 5446"/>
              <a:gd name="T41" fmla="*/ 2612 h 2856"/>
              <a:gd name="T42" fmla="*/ 2977 w 5446"/>
              <a:gd name="T43" fmla="*/ 2694 h 2856"/>
              <a:gd name="T44" fmla="*/ 2719 w 5446"/>
              <a:gd name="T45" fmla="*/ 2759 h 2856"/>
              <a:gd name="T46" fmla="*/ 2548 w 5446"/>
              <a:gd name="T47" fmla="*/ 2793 h 2856"/>
              <a:gd name="T48" fmla="*/ 2290 w 5446"/>
              <a:gd name="T49" fmla="*/ 2831 h 2856"/>
              <a:gd name="T50" fmla="*/ 2036 w 5446"/>
              <a:gd name="T51" fmla="*/ 2850 h 2856"/>
              <a:gd name="T52" fmla="*/ 1782 w 5446"/>
              <a:gd name="T53" fmla="*/ 2856 h 2856"/>
              <a:gd name="T54" fmla="*/ 1532 w 5446"/>
              <a:gd name="T55" fmla="*/ 2843 h 2856"/>
              <a:gd name="T56" fmla="*/ 1285 w 5446"/>
              <a:gd name="T57" fmla="*/ 2816 h 2856"/>
              <a:gd name="T58" fmla="*/ 1043 w 5446"/>
              <a:gd name="T59" fmla="*/ 2774 h 2856"/>
              <a:gd name="T60" fmla="*/ 808 w 5446"/>
              <a:gd name="T61" fmla="*/ 2715 h 2856"/>
              <a:gd name="T62" fmla="*/ 577 w 5446"/>
              <a:gd name="T63" fmla="*/ 2642 h 2856"/>
              <a:gd name="T64" fmla="*/ 355 w 5446"/>
              <a:gd name="T65" fmla="*/ 2556 h 2856"/>
              <a:gd name="T66" fmla="*/ 140 w 5446"/>
              <a:gd name="T67" fmla="*/ 2455 h 2856"/>
              <a:gd name="T68" fmla="*/ 0 w 5446"/>
              <a:gd name="T69" fmla="*/ 2380 h 2856"/>
              <a:gd name="T70" fmla="*/ 216 w 5446"/>
              <a:gd name="T71" fmla="*/ 2453 h 2856"/>
              <a:gd name="T72" fmla="*/ 438 w 5446"/>
              <a:gd name="T73" fmla="*/ 2510 h 2856"/>
              <a:gd name="T74" fmla="*/ 661 w 5446"/>
              <a:gd name="T75" fmla="*/ 2554 h 2856"/>
              <a:gd name="T76" fmla="*/ 890 w 5446"/>
              <a:gd name="T77" fmla="*/ 2583 h 2856"/>
              <a:gd name="T78" fmla="*/ 1121 w 5446"/>
              <a:gd name="T79" fmla="*/ 2598 h 2856"/>
              <a:gd name="T80" fmla="*/ 1352 w 5446"/>
              <a:gd name="T81" fmla="*/ 2600 h 2856"/>
              <a:gd name="T82" fmla="*/ 1585 w 5446"/>
              <a:gd name="T83" fmla="*/ 2585 h 2856"/>
              <a:gd name="T84" fmla="*/ 1820 w 5446"/>
              <a:gd name="T85" fmla="*/ 2558 h 2856"/>
              <a:gd name="T86" fmla="*/ 2053 w 5446"/>
              <a:gd name="T87" fmla="*/ 2516 h 2856"/>
              <a:gd name="T88" fmla="*/ 2286 w 5446"/>
              <a:gd name="T89" fmla="*/ 2461 h 2856"/>
              <a:gd name="T90" fmla="*/ 2515 w 5446"/>
              <a:gd name="T91" fmla="*/ 2390 h 2856"/>
              <a:gd name="T92" fmla="*/ 2742 w 5446"/>
              <a:gd name="T93" fmla="*/ 2304 h 2856"/>
              <a:gd name="T94" fmla="*/ 2966 w 5446"/>
              <a:gd name="T95" fmla="*/ 2207 h 2856"/>
              <a:gd name="T96" fmla="*/ 3187 w 5446"/>
              <a:gd name="T97" fmla="*/ 2092 h 2856"/>
              <a:gd name="T98" fmla="*/ 3401 w 5446"/>
              <a:gd name="T99" fmla="*/ 1966 h 2856"/>
              <a:gd name="T100" fmla="*/ 3611 w 5446"/>
              <a:gd name="T101" fmla="*/ 1823 h 2856"/>
              <a:gd name="T102" fmla="*/ 3814 w 5446"/>
              <a:gd name="T103" fmla="*/ 1668 h 2856"/>
              <a:gd name="T104" fmla="*/ 4008 w 5446"/>
              <a:gd name="T105" fmla="*/ 1498 h 2856"/>
              <a:gd name="T106" fmla="*/ 4195 w 5446"/>
              <a:gd name="T107" fmla="*/ 1313 h 2856"/>
              <a:gd name="T108" fmla="*/ 4375 w 5446"/>
              <a:gd name="T109" fmla="*/ 1114 h 2856"/>
              <a:gd name="T110" fmla="*/ 4543 w 5446"/>
              <a:gd name="T111" fmla="*/ 902 h 2856"/>
              <a:gd name="T112" fmla="*/ 4449 w 5446"/>
              <a:gd name="T113" fmla="*/ 698 h 28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5446" h="2856">
                <a:moveTo>
                  <a:pt x="4301" y="573"/>
                </a:moveTo>
                <a:lnTo>
                  <a:pt x="4301" y="573"/>
                </a:lnTo>
                <a:lnTo>
                  <a:pt x="4371" y="549"/>
                </a:lnTo>
                <a:lnTo>
                  <a:pt x="4442" y="524"/>
                </a:lnTo>
                <a:lnTo>
                  <a:pt x="4512" y="497"/>
                </a:lnTo>
                <a:lnTo>
                  <a:pt x="4581" y="468"/>
                </a:lnTo>
                <a:lnTo>
                  <a:pt x="4652" y="438"/>
                </a:lnTo>
                <a:lnTo>
                  <a:pt x="4721" y="407"/>
                </a:lnTo>
                <a:lnTo>
                  <a:pt x="4789" y="375"/>
                </a:lnTo>
                <a:lnTo>
                  <a:pt x="4858" y="338"/>
                </a:lnTo>
                <a:lnTo>
                  <a:pt x="4925" y="302"/>
                </a:lnTo>
                <a:lnTo>
                  <a:pt x="4994" y="264"/>
                </a:lnTo>
                <a:lnTo>
                  <a:pt x="5060" y="224"/>
                </a:lnTo>
                <a:lnTo>
                  <a:pt x="5127" y="184"/>
                </a:lnTo>
                <a:lnTo>
                  <a:pt x="5194" y="140"/>
                </a:lnTo>
                <a:lnTo>
                  <a:pt x="5261" y="96"/>
                </a:lnTo>
                <a:lnTo>
                  <a:pt x="5326" y="50"/>
                </a:lnTo>
                <a:lnTo>
                  <a:pt x="5391" y="0"/>
                </a:lnTo>
                <a:lnTo>
                  <a:pt x="5391" y="0"/>
                </a:lnTo>
                <a:lnTo>
                  <a:pt x="5404" y="98"/>
                </a:lnTo>
                <a:lnTo>
                  <a:pt x="5414" y="195"/>
                </a:lnTo>
                <a:lnTo>
                  <a:pt x="5423" y="295"/>
                </a:lnTo>
                <a:lnTo>
                  <a:pt x="5431" y="394"/>
                </a:lnTo>
                <a:lnTo>
                  <a:pt x="5437" y="493"/>
                </a:lnTo>
                <a:lnTo>
                  <a:pt x="5442" y="594"/>
                </a:lnTo>
                <a:lnTo>
                  <a:pt x="5444" y="694"/>
                </a:lnTo>
                <a:lnTo>
                  <a:pt x="5446" y="795"/>
                </a:lnTo>
                <a:lnTo>
                  <a:pt x="5446" y="898"/>
                </a:lnTo>
                <a:lnTo>
                  <a:pt x="5444" y="999"/>
                </a:lnTo>
                <a:lnTo>
                  <a:pt x="5440" y="1103"/>
                </a:lnTo>
                <a:lnTo>
                  <a:pt x="5435" y="1206"/>
                </a:lnTo>
                <a:lnTo>
                  <a:pt x="5427" y="1311"/>
                </a:lnTo>
                <a:lnTo>
                  <a:pt x="5418" y="1414"/>
                </a:lnTo>
                <a:lnTo>
                  <a:pt x="5408" y="1519"/>
                </a:lnTo>
                <a:lnTo>
                  <a:pt x="5395" y="1624"/>
                </a:lnTo>
                <a:lnTo>
                  <a:pt x="5395" y="1624"/>
                </a:lnTo>
                <a:lnTo>
                  <a:pt x="5257" y="1473"/>
                </a:lnTo>
                <a:lnTo>
                  <a:pt x="5118" y="1328"/>
                </a:lnTo>
                <a:lnTo>
                  <a:pt x="5118" y="1328"/>
                </a:lnTo>
                <a:lnTo>
                  <a:pt x="5049" y="1404"/>
                </a:lnTo>
                <a:lnTo>
                  <a:pt x="4980" y="1477"/>
                </a:lnTo>
                <a:lnTo>
                  <a:pt x="4910" y="1549"/>
                </a:lnTo>
                <a:lnTo>
                  <a:pt x="4837" y="1620"/>
                </a:lnTo>
                <a:lnTo>
                  <a:pt x="4763" y="1687"/>
                </a:lnTo>
                <a:lnTo>
                  <a:pt x="4690" y="1754"/>
                </a:lnTo>
                <a:lnTo>
                  <a:pt x="4614" y="1817"/>
                </a:lnTo>
                <a:lnTo>
                  <a:pt x="4539" y="1880"/>
                </a:lnTo>
                <a:lnTo>
                  <a:pt x="4461" y="1939"/>
                </a:lnTo>
                <a:lnTo>
                  <a:pt x="4385" y="1998"/>
                </a:lnTo>
                <a:lnTo>
                  <a:pt x="4306" y="2054"/>
                </a:lnTo>
                <a:lnTo>
                  <a:pt x="4226" y="2109"/>
                </a:lnTo>
                <a:lnTo>
                  <a:pt x="4146" y="2161"/>
                </a:lnTo>
                <a:lnTo>
                  <a:pt x="4066" y="2212"/>
                </a:lnTo>
                <a:lnTo>
                  <a:pt x="3985" y="2260"/>
                </a:lnTo>
                <a:lnTo>
                  <a:pt x="3903" y="2308"/>
                </a:lnTo>
                <a:lnTo>
                  <a:pt x="3821" y="2352"/>
                </a:lnTo>
                <a:lnTo>
                  <a:pt x="3737" y="2396"/>
                </a:lnTo>
                <a:lnTo>
                  <a:pt x="3655" y="2436"/>
                </a:lnTo>
                <a:lnTo>
                  <a:pt x="3571" y="2474"/>
                </a:lnTo>
                <a:lnTo>
                  <a:pt x="3487" y="2512"/>
                </a:lnTo>
                <a:lnTo>
                  <a:pt x="3403" y="2547"/>
                </a:lnTo>
                <a:lnTo>
                  <a:pt x="3317" y="2581"/>
                </a:lnTo>
                <a:lnTo>
                  <a:pt x="3233" y="2612"/>
                </a:lnTo>
                <a:lnTo>
                  <a:pt x="3147" y="2640"/>
                </a:lnTo>
                <a:lnTo>
                  <a:pt x="3061" y="2669"/>
                </a:lnTo>
                <a:lnTo>
                  <a:pt x="2977" y="2694"/>
                </a:lnTo>
                <a:lnTo>
                  <a:pt x="2891" y="2718"/>
                </a:lnTo>
                <a:lnTo>
                  <a:pt x="2805" y="2739"/>
                </a:lnTo>
                <a:lnTo>
                  <a:pt x="2719" y="2759"/>
                </a:lnTo>
                <a:lnTo>
                  <a:pt x="2634" y="2778"/>
                </a:lnTo>
                <a:lnTo>
                  <a:pt x="2548" y="2793"/>
                </a:lnTo>
                <a:lnTo>
                  <a:pt x="2548" y="2793"/>
                </a:lnTo>
                <a:lnTo>
                  <a:pt x="2462" y="2808"/>
                </a:lnTo>
                <a:lnTo>
                  <a:pt x="2376" y="2820"/>
                </a:lnTo>
                <a:lnTo>
                  <a:pt x="2290" y="2831"/>
                </a:lnTo>
                <a:lnTo>
                  <a:pt x="2206" y="2839"/>
                </a:lnTo>
                <a:lnTo>
                  <a:pt x="2120" y="2846"/>
                </a:lnTo>
                <a:lnTo>
                  <a:pt x="2036" y="2850"/>
                </a:lnTo>
                <a:lnTo>
                  <a:pt x="1950" y="2854"/>
                </a:lnTo>
                <a:lnTo>
                  <a:pt x="1866" y="2856"/>
                </a:lnTo>
                <a:lnTo>
                  <a:pt x="1782" y="2856"/>
                </a:lnTo>
                <a:lnTo>
                  <a:pt x="1698" y="2854"/>
                </a:lnTo>
                <a:lnTo>
                  <a:pt x="1614" y="2848"/>
                </a:lnTo>
                <a:lnTo>
                  <a:pt x="1532" y="2843"/>
                </a:lnTo>
                <a:lnTo>
                  <a:pt x="1450" y="2837"/>
                </a:lnTo>
                <a:lnTo>
                  <a:pt x="1368" y="2827"/>
                </a:lnTo>
                <a:lnTo>
                  <a:pt x="1285" y="2816"/>
                </a:lnTo>
                <a:lnTo>
                  <a:pt x="1203" y="2803"/>
                </a:lnTo>
                <a:lnTo>
                  <a:pt x="1123" y="2789"/>
                </a:lnTo>
                <a:lnTo>
                  <a:pt x="1043" y="2774"/>
                </a:lnTo>
                <a:lnTo>
                  <a:pt x="965" y="2755"/>
                </a:lnTo>
                <a:lnTo>
                  <a:pt x="884" y="2736"/>
                </a:lnTo>
                <a:lnTo>
                  <a:pt x="808" y="2715"/>
                </a:lnTo>
                <a:lnTo>
                  <a:pt x="730" y="2694"/>
                </a:lnTo>
                <a:lnTo>
                  <a:pt x="653" y="2669"/>
                </a:lnTo>
                <a:lnTo>
                  <a:pt x="577" y="2642"/>
                </a:lnTo>
                <a:lnTo>
                  <a:pt x="503" y="2615"/>
                </a:lnTo>
                <a:lnTo>
                  <a:pt x="428" y="2587"/>
                </a:lnTo>
                <a:lnTo>
                  <a:pt x="355" y="2556"/>
                </a:lnTo>
                <a:lnTo>
                  <a:pt x="283" y="2524"/>
                </a:lnTo>
                <a:lnTo>
                  <a:pt x="210" y="2491"/>
                </a:lnTo>
                <a:lnTo>
                  <a:pt x="140" y="2455"/>
                </a:lnTo>
                <a:lnTo>
                  <a:pt x="69" y="2419"/>
                </a:lnTo>
                <a:lnTo>
                  <a:pt x="0" y="2380"/>
                </a:lnTo>
                <a:lnTo>
                  <a:pt x="0" y="2380"/>
                </a:lnTo>
                <a:lnTo>
                  <a:pt x="73" y="2407"/>
                </a:lnTo>
                <a:lnTo>
                  <a:pt x="144" y="2430"/>
                </a:lnTo>
                <a:lnTo>
                  <a:pt x="216" y="2453"/>
                </a:lnTo>
                <a:lnTo>
                  <a:pt x="291" y="2474"/>
                </a:lnTo>
                <a:lnTo>
                  <a:pt x="363" y="2493"/>
                </a:lnTo>
                <a:lnTo>
                  <a:pt x="438" y="2510"/>
                </a:lnTo>
                <a:lnTo>
                  <a:pt x="512" y="2527"/>
                </a:lnTo>
                <a:lnTo>
                  <a:pt x="587" y="2541"/>
                </a:lnTo>
                <a:lnTo>
                  <a:pt x="661" y="2554"/>
                </a:lnTo>
                <a:lnTo>
                  <a:pt x="737" y="2566"/>
                </a:lnTo>
                <a:lnTo>
                  <a:pt x="814" y="2575"/>
                </a:lnTo>
                <a:lnTo>
                  <a:pt x="890" y="2583"/>
                </a:lnTo>
                <a:lnTo>
                  <a:pt x="967" y="2590"/>
                </a:lnTo>
                <a:lnTo>
                  <a:pt x="1043" y="2594"/>
                </a:lnTo>
                <a:lnTo>
                  <a:pt x="1121" y="2598"/>
                </a:lnTo>
                <a:lnTo>
                  <a:pt x="1198" y="2600"/>
                </a:lnTo>
                <a:lnTo>
                  <a:pt x="1276" y="2600"/>
                </a:lnTo>
                <a:lnTo>
                  <a:pt x="1352" y="2600"/>
                </a:lnTo>
                <a:lnTo>
                  <a:pt x="1431" y="2596"/>
                </a:lnTo>
                <a:lnTo>
                  <a:pt x="1509" y="2592"/>
                </a:lnTo>
                <a:lnTo>
                  <a:pt x="1585" y="2585"/>
                </a:lnTo>
                <a:lnTo>
                  <a:pt x="1663" y="2577"/>
                </a:lnTo>
                <a:lnTo>
                  <a:pt x="1742" y="2569"/>
                </a:lnTo>
                <a:lnTo>
                  <a:pt x="1820" y="2558"/>
                </a:lnTo>
                <a:lnTo>
                  <a:pt x="1898" y="2545"/>
                </a:lnTo>
                <a:lnTo>
                  <a:pt x="1975" y="2531"/>
                </a:lnTo>
                <a:lnTo>
                  <a:pt x="2053" y="2516"/>
                </a:lnTo>
                <a:lnTo>
                  <a:pt x="2131" y="2499"/>
                </a:lnTo>
                <a:lnTo>
                  <a:pt x="2208" y="2480"/>
                </a:lnTo>
                <a:lnTo>
                  <a:pt x="2286" y="2461"/>
                </a:lnTo>
                <a:lnTo>
                  <a:pt x="2362" y="2438"/>
                </a:lnTo>
                <a:lnTo>
                  <a:pt x="2439" y="2415"/>
                </a:lnTo>
                <a:lnTo>
                  <a:pt x="2515" y="2390"/>
                </a:lnTo>
                <a:lnTo>
                  <a:pt x="2592" y="2363"/>
                </a:lnTo>
                <a:lnTo>
                  <a:pt x="2668" y="2335"/>
                </a:lnTo>
                <a:lnTo>
                  <a:pt x="2742" y="2304"/>
                </a:lnTo>
                <a:lnTo>
                  <a:pt x="2817" y="2273"/>
                </a:lnTo>
                <a:lnTo>
                  <a:pt x="2893" y="2241"/>
                </a:lnTo>
                <a:lnTo>
                  <a:pt x="2966" y="2207"/>
                </a:lnTo>
                <a:lnTo>
                  <a:pt x="3040" y="2170"/>
                </a:lnTo>
                <a:lnTo>
                  <a:pt x="3113" y="2132"/>
                </a:lnTo>
                <a:lnTo>
                  <a:pt x="3187" y="2092"/>
                </a:lnTo>
                <a:lnTo>
                  <a:pt x="3258" y="2052"/>
                </a:lnTo>
                <a:lnTo>
                  <a:pt x="3330" y="2010"/>
                </a:lnTo>
                <a:lnTo>
                  <a:pt x="3401" y="1966"/>
                </a:lnTo>
                <a:lnTo>
                  <a:pt x="3472" y="1920"/>
                </a:lnTo>
                <a:lnTo>
                  <a:pt x="3541" y="1872"/>
                </a:lnTo>
                <a:lnTo>
                  <a:pt x="3611" y="1823"/>
                </a:lnTo>
                <a:lnTo>
                  <a:pt x="3678" y="1773"/>
                </a:lnTo>
                <a:lnTo>
                  <a:pt x="3747" y="1721"/>
                </a:lnTo>
                <a:lnTo>
                  <a:pt x="3814" y="1668"/>
                </a:lnTo>
                <a:lnTo>
                  <a:pt x="3879" y="1613"/>
                </a:lnTo>
                <a:lnTo>
                  <a:pt x="3943" y="1555"/>
                </a:lnTo>
                <a:lnTo>
                  <a:pt x="4008" y="1498"/>
                </a:lnTo>
                <a:lnTo>
                  <a:pt x="4071" y="1437"/>
                </a:lnTo>
                <a:lnTo>
                  <a:pt x="4134" y="1376"/>
                </a:lnTo>
                <a:lnTo>
                  <a:pt x="4195" y="1313"/>
                </a:lnTo>
                <a:lnTo>
                  <a:pt x="4257" y="1248"/>
                </a:lnTo>
                <a:lnTo>
                  <a:pt x="4316" y="1183"/>
                </a:lnTo>
                <a:lnTo>
                  <a:pt x="4375" y="1114"/>
                </a:lnTo>
                <a:lnTo>
                  <a:pt x="4432" y="1045"/>
                </a:lnTo>
                <a:lnTo>
                  <a:pt x="4488" y="975"/>
                </a:lnTo>
                <a:lnTo>
                  <a:pt x="4543" y="902"/>
                </a:lnTo>
                <a:lnTo>
                  <a:pt x="4598" y="827"/>
                </a:lnTo>
                <a:lnTo>
                  <a:pt x="4598" y="827"/>
                </a:lnTo>
                <a:lnTo>
                  <a:pt x="4449" y="698"/>
                </a:lnTo>
                <a:lnTo>
                  <a:pt x="4301" y="573"/>
                </a:lnTo>
                <a:lnTo>
                  <a:pt x="4301" y="573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  <a:effectLst>
            <a:innerShdw dist="38100" dir="5400000">
              <a:prstClr val="black">
                <a:alpha val="20000"/>
              </a:prstClr>
            </a:innerShdw>
          </a:effectLst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FFFFFF"/>
              </a:solidFill>
            </a:endParaRPr>
          </a:p>
        </p:txBody>
      </p:sp>
      <p:sp useBgFill="1">
        <p:nvSpPr>
          <p:cNvPr id="18" name="Freeform 12"/>
          <p:cNvSpPr>
            <a:spLocks/>
          </p:cNvSpPr>
          <p:nvPr/>
        </p:nvSpPr>
        <p:spPr bwMode="auto">
          <a:xfrm rot="16200000" flipH="1">
            <a:off x="9934565" y="4726505"/>
            <a:ext cx="1228141" cy="1356176"/>
          </a:xfrm>
          <a:custGeom>
            <a:avLst/>
            <a:gdLst>
              <a:gd name="T0" fmla="*/ 3597 w 4818"/>
              <a:gd name="T1" fmla="*/ 609 h 3371"/>
              <a:gd name="T2" fmla="*/ 3800 w 4818"/>
              <a:gd name="T3" fmla="*/ 523 h 3371"/>
              <a:gd name="T4" fmla="*/ 4000 w 4818"/>
              <a:gd name="T5" fmla="*/ 418 h 3371"/>
              <a:gd name="T6" fmla="*/ 4195 w 4818"/>
              <a:gd name="T7" fmla="*/ 296 h 3371"/>
              <a:gd name="T8" fmla="*/ 4386 w 4818"/>
              <a:gd name="T9" fmla="*/ 156 h 3371"/>
              <a:gd name="T10" fmla="*/ 4569 w 4818"/>
              <a:gd name="T11" fmla="*/ 0 h 3371"/>
              <a:gd name="T12" fmla="*/ 4619 w 4818"/>
              <a:gd name="T13" fmla="*/ 156 h 3371"/>
              <a:gd name="T14" fmla="*/ 4682 w 4818"/>
              <a:gd name="T15" fmla="*/ 399 h 3371"/>
              <a:gd name="T16" fmla="*/ 4736 w 4818"/>
              <a:gd name="T17" fmla="*/ 651 h 3371"/>
              <a:gd name="T18" fmla="*/ 4776 w 4818"/>
              <a:gd name="T19" fmla="*/ 909 h 3371"/>
              <a:gd name="T20" fmla="*/ 4806 w 4818"/>
              <a:gd name="T21" fmla="*/ 1176 h 3371"/>
              <a:gd name="T22" fmla="*/ 4818 w 4818"/>
              <a:gd name="T23" fmla="*/ 1358 h 3371"/>
              <a:gd name="T24" fmla="*/ 4436 w 4818"/>
              <a:gd name="T25" fmla="*/ 1241 h 3371"/>
              <a:gd name="T26" fmla="*/ 4293 w 4818"/>
              <a:gd name="T27" fmla="*/ 1455 h 3371"/>
              <a:gd name="T28" fmla="*/ 4140 w 4818"/>
              <a:gd name="T29" fmla="*/ 1660 h 3371"/>
              <a:gd name="T30" fmla="*/ 3976 w 4818"/>
              <a:gd name="T31" fmla="*/ 1853 h 3371"/>
              <a:gd name="T32" fmla="*/ 3804 w 4818"/>
              <a:gd name="T33" fmla="*/ 2034 h 3371"/>
              <a:gd name="T34" fmla="*/ 3624 w 4818"/>
              <a:gd name="T35" fmla="*/ 2206 h 3371"/>
              <a:gd name="T36" fmla="*/ 3435 w 4818"/>
              <a:gd name="T37" fmla="*/ 2366 h 3371"/>
              <a:gd name="T38" fmla="*/ 3239 w 4818"/>
              <a:gd name="T39" fmla="*/ 2517 h 3371"/>
              <a:gd name="T40" fmla="*/ 3036 w 4818"/>
              <a:gd name="T41" fmla="*/ 2655 h 3371"/>
              <a:gd name="T42" fmla="*/ 2826 w 4818"/>
              <a:gd name="T43" fmla="*/ 2783 h 3371"/>
              <a:gd name="T44" fmla="*/ 2610 w 4818"/>
              <a:gd name="T45" fmla="*/ 2897 h 3371"/>
              <a:gd name="T46" fmla="*/ 2391 w 4818"/>
              <a:gd name="T47" fmla="*/ 3001 h 3371"/>
              <a:gd name="T48" fmla="*/ 2163 w 4818"/>
              <a:gd name="T49" fmla="*/ 3090 h 3371"/>
              <a:gd name="T50" fmla="*/ 1934 w 4818"/>
              <a:gd name="T51" fmla="*/ 3171 h 3371"/>
              <a:gd name="T52" fmla="*/ 1699 w 4818"/>
              <a:gd name="T53" fmla="*/ 3236 h 3371"/>
              <a:gd name="T54" fmla="*/ 1463 w 4818"/>
              <a:gd name="T55" fmla="*/ 3289 h 3371"/>
              <a:gd name="T56" fmla="*/ 1224 w 4818"/>
              <a:gd name="T57" fmla="*/ 3329 h 3371"/>
              <a:gd name="T58" fmla="*/ 981 w 4818"/>
              <a:gd name="T59" fmla="*/ 3356 h 3371"/>
              <a:gd name="T60" fmla="*/ 737 w 4818"/>
              <a:gd name="T61" fmla="*/ 3369 h 3371"/>
              <a:gd name="T62" fmla="*/ 493 w 4818"/>
              <a:gd name="T63" fmla="*/ 3369 h 3371"/>
              <a:gd name="T64" fmla="*/ 246 w 4818"/>
              <a:gd name="T65" fmla="*/ 3354 h 3371"/>
              <a:gd name="T66" fmla="*/ 0 w 4818"/>
              <a:gd name="T67" fmla="*/ 3325 h 3371"/>
              <a:gd name="T68" fmla="*/ 166 w 4818"/>
              <a:gd name="T69" fmla="*/ 3320 h 3371"/>
              <a:gd name="T70" fmla="*/ 411 w 4818"/>
              <a:gd name="T71" fmla="*/ 3299 h 3371"/>
              <a:gd name="T72" fmla="*/ 649 w 4818"/>
              <a:gd name="T73" fmla="*/ 3264 h 3371"/>
              <a:gd name="T74" fmla="*/ 882 w 4818"/>
              <a:gd name="T75" fmla="*/ 3218 h 3371"/>
              <a:gd name="T76" fmla="*/ 1111 w 4818"/>
              <a:gd name="T77" fmla="*/ 3161 h 3371"/>
              <a:gd name="T78" fmla="*/ 1335 w 4818"/>
              <a:gd name="T79" fmla="*/ 3092 h 3371"/>
              <a:gd name="T80" fmla="*/ 1552 w 4818"/>
              <a:gd name="T81" fmla="*/ 3012 h 3371"/>
              <a:gd name="T82" fmla="*/ 1762 w 4818"/>
              <a:gd name="T83" fmla="*/ 2920 h 3371"/>
              <a:gd name="T84" fmla="*/ 1967 w 4818"/>
              <a:gd name="T85" fmla="*/ 2819 h 3371"/>
              <a:gd name="T86" fmla="*/ 2165 w 4818"/>
              <a:gd name="T87" fmla="*/ 2708 h 3371"/>
              <a:gd name="T88" fmla="*/ 2356 w 4818"/>
              <a:gd name="T89" fmla="*/ 2588 h 3371"/>
              <a:gd name="T90" fmla="*/ 2538 w 4818"/>
              <a:gd name="T91" fmla="*/ 2460 h 3371"/>
              <a:gd name="T92" fmla="*/ 2713 w 4818"/>
              <a:gd name="T93" fmla="*/ 2321 h 3371"/>
              <a:gd name="T94" fmla="*/ 2881 w 4818"/>
              <a:gd name="T95" fmla="*/ 2175 h 3371"/>
              <a:gd name="T96" fmla="*/ 3040 w 4818"/>
              <a:gd name="T97" fmla="*/ 2021 h 3371"/>
              <a:gd name="T98" fmla="*/ 3191 w 4818"/>
              <a:gd name="T99" fmla="*/ 1860 h 3371"/>
              <a:gd name="T100" fmla="*/ 3332 w 4818"/>
              <a:gd name="T101" fmla="*/ 1690 h 3371"/>
              <a:gd name="T102" fmla="*/ 3464 w 4818"/>
              <a:gd name="T103" fmla="*/ 1516 h 3371"/>
              <a:gd name="T104" fmla="*/ 3588 w 4818"/>
              <a:gd name="T105" fmla="*/ 1335 h 3371"/>
              <a:gd name="T106" fmla="*/ 3701 w 4818"/>
              <a:gd name="T107" fmla="*/ 1148 h 3371"/>
              <a:gd name="T108" fmla="*/ 3804 w 4818"/>
              <a:gd name="T109" fmla="*/ 955 h 3371"/>
              <a:gd name="T110" fmla="*/ 3867 w 4818"/>
              <a:gd name="T111" fmla="*/ 823 h 3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18" h="3371">
                <a:moveTo>
                  <a:pt x="3529" y="634"/>
                </a:moveTo>
                <a:lnTo>
                  <a:pt x="3529" y="634"/>
                </a:lnTo>
                <a:lnTo>
                  <a:pt x="3597" y="609"/>
                </a:lnTo>
                <a:lnTo>
                  <a:pt x="3664" y="582"/>
                </a:lnTo>
                <a:lnTo>
                  <a:pt x="3733" y="554"/>
                </a:lnTo>
                <a:lnTo>
                  <a:pt x="3800" y="523"/>
                </a:lnTo>
                <a:lnTo>
                  <a:pt x="3867" y="489"/>
                </a:lnTo>
                <a:lnTo>
                  <a:pt x="3934" y="454"/>
                </a:lnTo>
                <a:lnTo>
                  <a:pt x="4000" y="418"/>
                </a:lnTo>
                <a:lnTo>
                  <a:pt x="4065" y="380"/>
                </a:lnTo>
                <a:lnTo>
                  <a:pt x="4130" y="340"/>
                </a:lnTo>
                <a:lnTo>
                  <a:pt x="4195" y="296"/>
                </a:lnTo>
                <a:lnTo>
                  <a:pt x="4260" y="252"/>
                </a:lnTo>
                <a:lnTo>
                  <a:pt x="4323" y="206"/>
                </a:lnTo>
                <a:lnTo>
                  <a:pt x="4386" y="156"/>
                </a:lnTo>
                <a:lnTo>
                  <a:pt x="4447" y="107"/>
                </a:lnTo>
                <a:lnTo>
                  <a:pt x="4510" y="53"/>
                </a:lnTo>
                <a:lnTo>
                  <a:pt x="4569" y="0"/>
                </a:lnTo>
                <a:lnTo>
                  <a:pt x="4569" y="0"/>
                </a:lnTo>
                <a:lnTo>
                  <a:pt x="4594" y="78"/>
                </a:lnTo>
                <a:lnTo>
                  <a:pt x="4619" y="156"/>
                </a:lnTo>
                <a:lnTo>
                  <a:pt x="4640" y="237"/>
                </a:lnTo>
                <a:lnTo>
                  <a:pt x="4663" y="317"/>
                </a:lnTo>
                <a:lnTo>
                  <a:pt x="4682" y="399"/>
                </a:lnTo>
                <a:lnTo>
                  <a:pt x="4701" y="481"/>
                </a:lnTo>
                <a:lnTo>
                  <a:pt x="4718" y="565"/>
                </a:lnTo>
                <a:lnTo>
                  <a:pt x="4736" y="651"/>
                </a:lnTo>
                <a:lnTo>
                  <a:pt x="4751" y="735"/>
                </a:lnTo>
                <a:lnTo>
                  <a:pt x="4764" y="823"/>
                </a:lnTo>
                <a:lnTo>
                  <a:pt x="4776" y="909"/>
                </a:lnTo>
                <a:lnTo>
                  <a:pt x="4787" y="997"/>
                </a:lnTo>
                <a:lnTo>
                  <a:pt x="4797" y="1087"/>
                </a:lnTo>
                <a:lnTo>
                  <a:pt x="4806" y="1176"/>
                </a:lnTo>
                <a:lnTo>
                  <a:pt x="4812" y="1266"/>
                </a:lnTo>
                <a:lnTo>
                  <a:pt x="4818" y="1358"/>
                </a:lnTo>
                <a:lnTo>
                  <a:pt x="4818" y="1358"/>
                </a:lnTo>
                <a:lnTo>
                  <a:pt x="4480" y="1169"/>
                </a:lnTo>
                <a:lnTo>
                  <a:pt x="4480" y="1169"/>
                </a:lnTo>
                <a:lnTo>
                  <a:pt x="4436" y="1241"/>
                </a:lnTo>
                <a:lnTo>
                  <a:pt x="4388" y="1314"/>
                </a:lnTo>
                <a:lnTo>
                  <a:pt x="4340" y="1385"/>
                </a:lnTo>
                <a:lnTo>
                  <a:pt x="4293" y="1455"/>
                </a:lnTo>
                <a:lnTo>
                  <a:pt x="4243" y="1524"/>
                </a:lnTo>
                <a:lnTo>
                  <a:pt x="4191" y="1593"/>
                </a:lnTo>
                <a:lnTo>
                  <a:pt x="4140" y="1660"/>
                </a:lnTo>
                <a:lnTo>
                  <a:pt x="4086" y="1725"/>
                </a:lnTo>
                <a:lnTo>
                  <a:pt x="4031" y="1790"/>
                </a:lnTo>
                <a:lnTo>
                  <a:pt x="3976" y="1853"/>
                </a:lnTo>
                <a:lnTo>
                  <a:pt x="3920" y="1914"/>
                </a:lnTo>
                <a:lnTo>
                  <a:pt x="3863" y="1975"/>
                </a:lnTo>
                <a:lnTo>
                  <a:pt x="3804" y="2034"/>
                </a:lnTo>
                <a:lnTo>
                  <a:pt x="3745" y="2093"/>
                </a:lnTo>
                <a:lnTo>
                  <a:pt x="3685" y="2151"/>
                </a:lnTo>
                <a:lnTo>
                  <a:pt x="3624" y="2206"/>
                </a:lnTo>
                <a:lnTo>
                  <a:pt x="3561" y="2261"/>
                </a:lnTo>
                <a:lnTo>
                  <a:pt x="3498" y="2315"/>
                </a:lnTo>
                <a:lnTo>
                  <a:pt x="3435" y="2366"/>
                </a:lnTo>
                <a:lnTo>
                  <a:pt x="3370" y="2418"/>
                </a:lnTo>
                <a:lnTo>
                  <a:pt x="3305" y="2468"/>
                </a:lnTo>
                <a:lnTo>
                  <a:pt x="3239" y="2517"/>
                </a:lnTo>
                <a:lnTo>
                  <a:pt x="3172" y="2565"/>
                </a:lnTo>
                <a:lnTo>
                  <a:pt x="3105" y="2611"/>
                </a:lnTo>
                <a:lnTo>
                  <a:pt x="3036" y="2655"/>
                </a:lnTo>
                <a:lnTo>
                  <a:pt x="2967" y="2699"/>
                </a:lnTo>
                <a:lnTo>
                  <a:pt x="2897" y="2741"/>
                </a:lnTo>
                <a:lnTo>
                  <a:pt x="2826" y="2783"/>
                </a:lnTo>
                <a:lnTo>
                  <a:pt x="2755" y="2821"/>
                </a:lnTo>
                <a:lnTo>
                  <a:pt x="2683" y="2861"/>
                </a:lnTo>
                <a:lnTo>
                  <a:pt x="2610" y="2897"/>
                </a:lnTo>
                <a:lnTo>
                  <a:pt x="2538" y="2934"/>
                </a:lnTo>
                <a:lnTo>
                  <a:pt x="2465" y="2968"/>
                </a:lnTo>
                <a:lnTo>
                  <a:pt x="2391" y="3001"/>
                </a:lnTo>
                <a:lnTo>
                  <a:pt x="2316" y="3031"/>
                </a:lnTo>
                <a:lnTo>
                  <a:pt x="2240" y="3062"/>
                </a:lnTo>
                <a:lnTo>
                  <a:pt x="2163" y="3090"/>
                </a:lnTo>
                <a:lnTo>
                  <a:pt x="2089" y="3119"/>
                </a:lnTo>
                <a:lnTo>
                  <a:pt x="2011" y="3146"/>
                </a:lnTo>
                <a:lnTo>
                  <a:pt x="1934" y="3171"/>
                </a:lnTo>
                <a:lnTo>
                  <a:pt x="1856" y="3194"/>
                </a:lnTo>
                <a:lnTo>
                  <a:pt x="1780" y="3215"/>
                </a:lnTo>
                <a:lnTo>
                  <a:pt x="1699" y="3236"/>
                </a:lnTo>
                <a:lnTo>
                  <a:pt x="1621" y="3255"/>
                </a:lnTo>
                <a:lnTo>
                  <a:pt x="1543" y="3272"/>
                </a:lnTo>
                <a:lnTo>
                  <a:pt x="1463" y="3289"/>
                </a:lnTo>
                <a:lnTo>
                  <a:pt x="1382" y="3304"/>
                </a:lnTo>
                <a:lnTo>
                  <a:pt x="1304" y="3318"/>
                </a:lnTo>
                <a:lnTo>
                  <a:pt x="1224" y="3329"/>
                </a:lnTo>
                <a:lnTo>
                  <a:pt x="1142" y="3339"/>
                </a:lnTo>
                <a:lnTo>
                  <a:pt x="1062" y="3348"/>
                </a:lnTo>
                <a:lnTo>
                  <a:pt x="981" y="3356"/>
                </a:lnTo>
                <a:lnTo>
                  <a:pt x="899" y="3362"/>
                </a:lnTo>
                <a:lnTo>
                  <a:pt x="819" y="3365"/>
                </a:lnTo>
                <a:lnTo>
                  <a:pt x="737" y="3369"/>
                </a:lnTo>
                <a:lnTo>
                  <a:pt x="655" y="3371"/>
                </a:lnTo>
                <a:lnTo>
                  <a:pt x="573" y="3369"/>
                </a:lnTo>
                <a:lnTo>
                  <a:pt x="493" y="3369"/>
                </a:lnTo>
                <a:lnTo>
                  <a:pt x="411" y="3365"/>
                </a:lnTo>
                <a:lnTo>
                  <a:pt x="328" y="3360"/>
                </a:lnTo>
                <a:lnTo>
                  <a:pt x="246" y="3354"/>
                </a:lnTo>
                <a:lnTo>
                  <a:pt x="164" y="3346"/>
                </a:lnTo>
                <a:lnTo>
                  <a:pt x="82" y="3337"/>
                </a:lnTo>
                <a:lnTo>
                  <a:pt x="0" y="3325"/>
                </a:lnTo>
                <a:lnTo>
                  <a:pt x="0" y="3325"/>
                </a:lnTo>
                <a:lnTo>
                  <a:pt x="84" y="3323"/>
                </a:lnTo>
                <a:lnTo>
                  <a:pt x="166" y="3320"/>
                </a:lnTo>
                <a:lnTo>
                  <a:pt x="248" y="3314"/>
                </a:lnTo>
                <a:lnTo>
                  <a:pt x="328" y="3306"/>
                </a:lnTo>
                <a:lnTo>
                  <a:pt x="411" y="3299"/>
                </a:lnTo>
                <a:lnTo>
                  <a:pt x="491" y="3289"/>
                </a:lnTo>
                <a:lnTo>
                  <a:pt x="569" y="3278"/>
                </a:lnTo>
                <a:lnTo>
                  <a:pt x="649" y="3264"/>
                </a:lnTo>
                <a:lnTo>
                  <a:pt x="728" y="3251"/>
                </a:lnTo>
                <a:lnTo>
                  <a:pt x="806" y="3236"/>
                </a:lnTo>
                <a:lnTo>
                  <a:pt x="882" y="3218"/>
                </a:lnTo>
                <a:lnTo>
                  <a:pt x="960" y="3201"/>
                </a:lnTo>
                <a:lnTo>
                  <a:pt x="1037" y="3182"/>
                </a:lnTo>
                <a:lnTo>
                  <a:pt x="1111" y="3161"/>
                </a:lnTo>
                <a:lnTo>
                  <a:pt x="1188" y="3140"/>
                </a:lnTo>
                <a:lnTo>
                  <a:pt x="1262" y="3115"/>
                </a:lnTo>
                <a:lnTo>
                  <a:pt x="1335" y="3092"/>
                </a:lnTo>
                <a:lnTo>
                  <a:pt x="1407" y="3066"/>
                </a:lnTo>
                <a:lnTo>
                  <a:pt x="1480" y="3039"/>
                </a:lnTo>
                <a:lnTo>
                  <a:pt x="1552" y="3012"/>
                </a:lnTo>
                <a:lnTo>
                  <a:pt x="1623" y="2983"/>
                </a:lnTo>
                <a:lnTo>
                  <a:pt x="1694" y="2953"/>
                </a:lnTo>
                <a:lnTo>
                  <a:pt x="1762" y="2920"/>
                </a:lnTo>
                <a:lnTo>
                  <a:pt x="1831" y="2888"/>
                </a:lnTo>
                <a:lnTo>
                  <a:pt x="1900" y="2855"/>
                </a:lnTo>
                <a:lnTo>
                  <a:pt x="1967" y="2819"/>
                </a:lnTo>
                <a:lnTo>
                  <a:pt x="2034" y="2785"/>
                </a:lnTo>
                <a:lnTo>
                  <a:pt x="2100" y="2747"/>
                </a:lnTo>
                <a:lnTo>
                  <a:pt x="2165" y="2708"/>
                </a:lnTo>
                <a:lnTo>
                  <a:pt x="2230" y="2670"/>
                </a:lnTo>
                <a:lnTo>
                  <a:pt x="2293" y="2630"/>
                </a:lnTo>
                <a:lnTo>
                  <a:pt x="2356" y="2588"/>
                </a:lnTo>
                <a:lnTo>
                  <a:pt x="2417" y="2546"/>
                </a:lnTo>
                <a:lnTo>
                  <a:pt x="2479" y="2504"/>
                </a:lnTo>
                <a:lnTo>
                  <a:pt x="2538" y="2460"/>
                </a:lnTo>
                <a:lnTo>
                  <a:pt x="2599" y="2414"/>
                </a:lnTo>
                <a:lnTo>
                  <a:pt x="2656" y="2368"/>
                </a:lnTo>
                <a:lnTo>
                  <a:pt x="2713" y="2321"/>
                </a:lnTo>
                <a:lnTo>
                  <a:pt x="2771" y="2273"/>
                </a:lnTo>
                <a:lnTo>
                  <a:pt x="2826" y="2225"/>
                </a:lnTo>
                <a:lnTo>
                  <a:pt x="2881" y="2175"/>
                </a:lnTo>
                <a:lnTo>
                  <a:pt x="2935" y="2124"/>
                </a:lnTo>
                <a:lnTo>
                  <a:pt x="2988" y="2074"/>
                </a:lnTo>
                <a:lnTo>
                  <a:pt x="3040" y="2021"/>
                </a:lnTo>
                <a:lnTo>
                  <a:pt x="3091" y="1967"/>
                </a:lnTo>
                <a:lnTo>
                  <a:pt x="3141" y="1914"/>
                </a:lnTo>
                <a:lnTo>
                  <a:pt x="3191" y="1860"/>
                </a:lnTo>
                <a:lnTo>
                  <a:pt x="3239" y="1805"/>
                </a:lnTo>
                <a:lnTo>
                  <a:pt x="3286" y="1748"/>
                </a:lnTo>
                <a:lnTo>
                  <a:pt x="3332" y="1690"/>
                </a:lnTo>
                <a:lnTo>
                  <a:pt x="3378" y="1633"/>
                </a:lnTo>
                <a:lnTo>
                  <a:pt x="3422" y="1576"/>
                </a:lnTo>
                <a:lnTo>
                  <a:pt x="3464" y="1516"/>
                </a:lnTo>
                <a:lnTo>
                  <a:pt x="3506" y="1457"/>
                </a:lnTo>
                <a:lnTo>
                  <a:pt x="3548" y="1396"/>
                </a:lnTo>
                <a:lnTo>
                  <a:pt x="3588" y="1335"/>
                </a:lnTo>
                <a:lnTo>
                  <a:pt x="3626" y="1274"/>
                </a:lnTo>
                <a:lnTo>
                  <a:pt x="3664" y="1211"/>
                </a:lnTo>
                <a:lnTo>
                  <a:pt x="3701" y="1148"/>
                </a:lnTo>
                <a:lnTo>
                  <a:pt x="3737" y="1085"/>
                </a:lnTo>
                <a:lnTo>
                  <a:pt x="3771" y="1020"/>
                </a:lnTo>
                <a:lnTo>
                  <a:pt x="3804" y="955"/>
                </a:lnTo>
                <a:lnTo>
                  <a:pt x="3836" y="890"/>
                </a:lnTo>
                <a:lnTo>
                  <a:pt x="3867" y="823"/>
                </a:lnTo>
                <a:lnTo>
                  <a:pt x="3867" y="823"/>
                </a:lnTo>
                <a:lnTo>
                  <a:pt x="3529" y="634"/>
                </a:lnTo>
                <a:lnTo>
                  <a:pt x="3529" y="634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  <a:effectLst>
            <a:innerShdw dist="38100" dir="5400000">
              <a:prstClr val="black">
                <a:alpha val="20000"/>
              </a:prstClr>
            </a:innerShdw>
          </a:effectLst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FFFFFF"/>
              </a:solidFill>
            </a:endParaRPr>
          </a:p>
        </p:txBody>
      </p:sp>
      <p:sp useBgFill="1">
        <p:nvSpPr>
          <p:cNvPr id="19" name="Freeform 12"/>
          <p:cNvSpPr>
            <a:spLocks/>
          </p:cNvSpPr>
          <p:nvPr/>
        </p:nvSpPr>
        <p:spPr bwMode="auto">
          <a:xfrm rot="10800000" flipH="1">
            <a:off x="8146555" y="4053385"/>
            <a:ext cx="1449856" cy="1828799"/>
          </a:xfrm>
          <a:custGeom>
            <a:avLst/>
            <a:gdLst>
              <a:gd name="T0" fmla="*/ 3597 w 4818"/>
              <a:gd name="T1" fmla="*/ 609 h 3371"/>
              <a:gd name="T2" fmla="*/ 3800 w 4818"/>
              <a:gd name="T3" fmla="*/ 523 h 3371"/>
              <a:gd name="T4" fmla="*/ 4000 w 4818"/>
              <a:gd name="T5" fmla="*/ 418 h 3371"/>
              <a:gd name="T6" fmla="*/ 4195 w 4818"/>
              <a:gd name="T7" fmla="*/ 296 h 3371"/>
              <a:gd name="T8" fmla="*/ 4386 w 4818"/>
              <a:gd name="T9" fmla="*/ 156 h 3371"/>
              <a:gd name="T10" fmla="*/ 4569 w 4818"/>
              <a:gd name="T11" fmla="*/ 0 h 3371"/>
              <a:gd name="T12" fmla="*/ 4619 w 4818"/>
              <a:gd name="T13" fmla="*/ 156 h 3371"/>
              <a:gd name="T14" fmla="*/ 4682 w 4818"/>
              <a:gd name="T15" fmla="*/ 399 h 3371"/>
              <a:gd name="T16" fmla="*/ 4736 w 4818"/>
              <a:gd name="T17" fmla="*/ 651 h 3371"/>
              <a:gd name="T18" fmla="*/ 4776 w 4818"/>
              <a:gd name="T19" fmla="*/ 909 h 3371"/>
              <a:gd name="T20" fmla="*/ 4806 w 4818"/>
              <a:gd name="T21" fmla="*/ 1176 h 3371"/>
              <a:gd name="T22" fmla="*/ 4818 w 4818"/>
              <a:gd name="T23" fmla="*/ 1358 h 3371"/>
              <a:gd name="T24" fmla="*/ 4436 w 4818"/>
              <a:gd name="T25" fmla="*/ 1241 h 3371"/>
              <a:gd name="T26" fmla="*/ 4293 w 4818"/>
              <a:gd name="T27" fmla="*/ 1455 h 3371"/>
              <a:gd name="T28" fmla="*/ 4140 w 4818"/>
              <a:gd name="T29" fmla="*/ 1660 h 3371"/>
              <a:gd name="T30" fmla="*/ 3976 w 4818"/>
              <a:gd name="T31" fmla="*/ 1853 h 3371"/>
              <a:gd name="T32" fmla="*/ 3804 w 4818"/>
              <a:gd name="T33" fmla="*/ 2034 h 3371"/>
              <a:gd name="T34" fmla="*/ 3624 w 4818"/>
              <a:gd name="T35" fmla="*/ 2206 h 3371"/>
              <a:gd name="T36" fmla="*/ 3435 w 4818"/>
              <a:gd name="T37" fmla="*/ 2366 h 3371"/>
              <a:gd name="T38" fmla="*/ 3239 w 4818"/>
              <a:gd name="T39" fmla="*/ 2517 h 3371"/>
              <a:gd name="T40" fmla="*/ 3036 w 4818"/>
              <a:gd name="T41" fmla="*/ 2655 h 3371"/>
              <a:gd name="T42" fmla="*/ 2826 w 4818"/>
              <a:gd name="T43" fmla="*/ 2783 h 3371"/>
              <a:gd name="T44" fmla="*/ 2610 w 4818"/>
              <a:gd name="T45" fmla="*/ 2897 h 3371"/>
              <a:gd name="T46" fmla="*/ 2391 w 4818"/>
              <a:gd name="T47" fmla="*/ 3001 h 3371"/>
              <a:gd name="T48" fmla="*/ 2163 w 4818"/>
              <a:gd name="T49" fmla="*/ 3090 h 3371"/>
              <a:gd name="T50" fmla="*/ 1934 w 4818"/>
              <a:gd name="T51" fmla="*/ 3171 h 3371"/>
              <a:gd name="T52" fmla="*/ 1699 w 4818"/>
              <a:gd name="T53" fmla="*/ 3236 h 3371"/>
              <a:gd name="T54" fmla="*/ 1463 w 4818"/>
              <a:gd name="T55" fmla="*/ 3289 h 3371"/>
              <a:gd name="T56" fmla="*/ 1224 w 4818"/>
              <a:gd name="T57" fmla="*/ 3329 h 3371"/>
              <a:gd name="T58" fmla="*/ 981 w 4818"/>
              <a:gd name="T59" fmla="*/ 3356 h 3371"/>
              <a:gd name="T60" fmla="*/ 737 w 4818"/>
              <a:gd name="T61" fmla="*/ 3369 h 3371"/>
              <a:gd name="T62" fmla="*/ 493 w 4818"/>
              <a:gd name="T63" fmla="*/ 3369 h 3371"/>
              <a:gd name="T64" fmla="*/ 246 w 4818"/>
              <a:gd name="T65" fmla="*/ 3354 h 3371"/>
              <a:gd name="T66" fmla="*/ 0 w 4818"/>
              <a:gd name="T67" fmla="*/ 3325 h 3371"/>
              <a:gd name="T68" fmla="*/ 166 w 4818"/>
              <a:gd name="T69" fmla="*/ 3320 h 3371"/>
              <a:gd name="T70" fmla="*/ 411 w 4818"/>
              <a:gd name="T71" fmla="*/ 3299 h 3371"/>
              <a:gd name="T72" fmla="*/ 649 w 4818"/>
              <a:gd name="T73" fmla="*/ 3264 h 3371"/>
              <a:gd name="T74" fmla="*/ 882 w 4818"/>
              <a:gd name="T75" fmla="*/ 3218 h 3371"/>
              <a:gd name="T76" fmla="*/ 1111 w 4818"/>
              <a:gd name="T77" fmla="*/ 3161 h 3371"/>
              <a:gd name="T78" fmla="*/ 1335 w 4818"/>
              <a:gd name="T79" fmla="*/ 3092 h 3371"/>
              <a:gd name="T80" fmla="*/ 1552 w 4818"/>
              <a:gd name="T81" fmla="*/ 3012 h 3371"/>
              <a:gd name="T82" fmla="*/ 1762 w 4818"/>
              <a:gd name="T83" fmla="*/ 2920 h 3371"/>
              <a:gd name="T84" fmla="*/ 1967 w 4818"/>
              <a:gd name="T85" fmla="*/ 2819 h 3371"/>
              <a:gd name="T86" fmla="*/ 2165 w 4818"/>
              <a:gd name="T87" fmla="*/ 2708 h 3371"/>
              <a:gd name="T88" fmla="*/ 2356 w 4818"/>
              <a:gd name="T89" fmla="*/ 2588 h 3371"/>
              <a:gd name="T90" fmla="*/ 2538 w 4818"/>
              <a:gd name="T91" fmla="*/ 2460 h 3371"/>
              <a:gd name="T92" fmla="*/ 2713 w 4818"/>
              <a:gd name="T93" fmla="*/ 2321 h 3371"/>
              <a:gd name="T94" fmla="*/ 2881 w 4818"/>
              <a:gd name="T95" fmla="*/ 2175 h 3371"/>
              <a:gd name="T96" fmla="*/ 3040 w 4818"/>
              <a:gd name="T97" fmla="*/ 2021 h 3371"/>
              <a:gd name="T98" fmla="*/ 3191 w 4818"/>
              <a:gd name="T99" fmla="*/ 1860 h 3371"/>
              <a:gd name="T100" fmla="*/ 3332 w 4818"/>
              <a:gd name="T101" fmla="*/ 1690 h 3371"/>
              <a:gd name="T102" fmla="*/ 3464 w 4818"/>
              <a:gd name="T103" fmla="*/ 1516 h 3371"/>
              <a:gd name="T104" fmla="*/ 3588 w 4818"/>
              <a:gd name="T105" fmla="*/ 1335 h 3371"/>
              <a:gd name="T106" fmla="*/ 3701 w 4818"/>
              <a:gd name="T107" fmla="*/ 1148 h 3371"/>
              <a:gd name="T108" fmla="*/ 3804 w 4818"/>
              <a:gd name="T109" fmla="*/ 955 h 3371"/>
              <a:gd name="T110" fmla="*/ 3867 w 4818"/>
              <a:gd name="T111" fmla="*/ 823 h 33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818" h="3371">
                <a:moveTo>
                  <a:pt x="3529" y="634"/>
                </a:moveTo>
                <a:lnTo>
                  <a:pt x="3529" y="634"/>
                </a:lnTo>
                <a:lnTo>
                  <a:pt x="3597" y="609"/>
                </a:lnTo>
                <a:lnTo>
                  <a:pt x="3664" y="582"/>
                </a:lnTo>
                <a:lnTo>
                  <a:pt x="3733" y="554"/>
                </a:lnTo>
                <a:lnTo>
                  <a:pt x="3800" y="523"/>
                </a:lnTo>
                <a:lnTo>
                  <a:pt x="3867" y="489"/>
                </a:lnTo>
                <a:lnTo>
                  <a:pt x="3934" y="454"/>
                </a:lnTo>
                <a:lnTo>
                  <a:pt x="4000" y="418"/>
                </a:lnTo>
                <a:lnTo>
                  <a:pt x="4065" y="380"/>
                </a:lnTo>
                <a:lnTo>
                  <a:pt x="4130" y="340"/>
                </a:lnTo>
                <a:lnTo>
                  <a:pt x="4195" y="296"/>
                </a:lnTo>
                <a:lnTo>
                  <a:pt x="4260" y="252"/>
                </a:lnTo>
                <a:lnTo>
                  <a:pt x="4323" y="206"/>
                </a:lnTo>
                <a:lnTo>
                  <a:pt x="4386" y="156"/>
                </a:lnTo>
                <a:lnTo>
                  <a:pt x="4447" y="107"/>
                </a:lnTo>
                <a:lnTo>
                  <a:pt x="4510" y="53"/>
                </a:lnTo>
                <a:lnTo>
                  <a:pt x="4569" y="0"/>
                </a:lnTo>
                <a:lnTo>
                  <a:pt x="4569" y="0"/>
                </a:lnTo>
                <a:lnTo>
                  <a:pt x="4594" y="78"/>
                </a:lnTo>
                <a:lnTo>
                  <a:pt x="4619" y="156"/>
                </a:lnTo>
                <a:lnTo>
                  <a:pt x="4640" y="237"/>
                </a:lnTo>
                <a:lnTo>
                  <a:pt x="4663" y="317"/>
                </a:lnTo>
                <a:lnTo>
                  <a:pt x="4682" y="399"/>
                </a:lnTo>
                <a:lnTo>
                  <a:pt x="4701" y="481"/>
                </a:lnTo>
                <a:lnTo>
                  <a:pt x="4718" y="565"/>
                </a:lnTo>
                <a:lnTo>
                  <a:pt x="4736" y="651"/>
                </a:lnTo>
                <a:lnTo>
                  <a:pt x="4751" y="735"/>
                </a:lnTo>
                <a:lnTo>
                  <a:pt x="4764" y="823"/>
                </a:lnTo>
                <a:lnTo>
                  <a:pt x="4776" y="909"/>
                </a:lnTo>
                <a:lnTo>
                  <a:pt x="4787" y="997"/>
                </a:lnTo>
                <a:lnTo>
                  <a:pt x="4797" y="1087"/>
                </a:lnTo>
                <a:lnTo>
                  <a:pt x="4806" y="1176"/>
                </a:lnTo>
                <a:lnTo>
                  <a:pt x="4812" y="1266"/>
                </a:lnTo>
                <a:lnTo>
                  <a:pt x="4818" y="1358"/>
                </a:lnTo>
                <a:lnTo>
                  <a:pt x="4818" y="1358"/>
                </a:lnTo>
                <a:lnTo>
                  <a:pt x="4480" y="1169"/>
                </a:lnTo>
                <a:lnTo>
                  <a:pt x="4480" y="1169"/>
                </a:lnTo>
                <a:lnTo>
                  <a:pt x="4436" y="1241"/>
                </a:lnTo>
                <a:lnTo>
                  <a:pt x="4388" y="1314"/>
                </a:lnTo>
                <a:lnTo>
                  <a:pt x="4340" y="1385"/>
                </a:lnTo>
                <a:lnTo>
                  <a:pt x="4293" y="1455"/>
                </a:lnTo>
                <a:lnTo>
                  <a:pt x="4243" y="1524"/>
                </a:lnTo>
                <a:lnTo>
                  <a:pt x="4191" y="1593"/>
                </a:lnTo>
                <a:lnTo>
                  <a:pt x="4140" y="1660"/>
                </a:lnTo>
                <a:lnTo>
                  <a:pt x="4086" y="1725"/>
                </a:lnTo>
                <a:lnTo>
                  <a:pt x="4031" y="1790"/>
                </a:lnTo>
                <a:lnTo>
                  <a:pt x="3976" y="1853"/>
                </a:lnTo>
                <a:lnTo>
                  <a:pt x="3920" y="1914"/>
                </a:lnTo>
                <a:lnTo>
                  <a:pt x="3863" y="1975"/>
                </a:lnTo>
                <a:lnTo>
                  <a:pt x="3804" y="2034"/>
                </a:lnTo>
                <a:lnTo>
                  <a:pt x="3745" y="2093"/>
                </a:lnTo>
                <a:lnTo>
                  <a:pt x="3685" y="2151"/>
                </a:lnTo>
                <a:lnTo>
                  <a:pt x="3624" y="2206"/>
                </a:lnTo>
                <a:lnTo>
                  <a:pt x="3561" y="2261"/>
                </a:lnTo>
                <a:lnTo>
                  <a:pt x="3498" y="2315"/>
                </a:lnTo>
                <a:lnTo>
                  <a:pt x="3435" y="2366"/>
                </a:lnTo>
                <a:lnTo>
                  <a:pt x="3370" y="2418"/>
                </a:lnTo>
                <a:lnTo>
                  <a:pt x="3305" y="2468"/>
                </a:lnTo>
                <a:lnTo>
                  <a:pt x="3239" y="2517"/>
                </a:lnTo>
                <a:lnTo>
                  <a:pt x="3172" y="2565"/>
                </a:lnTo>
                <a:lnTo>
                  <a:pt x="3105" y="2611"/>
                </a:lnTo>
                <a:lnTo>
                  <a:pt x="3036" y="2655"/>
                </a:lnTo>
                <a:lnTo>
                  <a:pt x="2967" y="2699"/>
                </a:lnTo>
                <a:lnTo>
                  <a:pt x="2897" y="2741"/>
                </a:lnTo>
                <a:lnTo>
                  <a:pt x="2826" y="2783"/>
                </a:lnTo>
                <a:lnTo>
                  <a:pt x="2755" y="2821"/>
                </a:lnTo>
                <a:lnTo>
                  <a:pt x="2683" y="2861"/>
                </a:lnTo>
                <a:lnTo>
                  <a:pt x="2610" y="2897"/>
                </a:lnTo>
                <a:lnTo>
                  <a:pt x="2538" y="2934"/>
                </a:lnTo>
                <a:lnTo>
                  <a:pt x="2465" y="2968"/>
                </a:lnTo>
                <a:lnTo>
                  <a:pt x="2391" y="3001"/>
                </a:lnTo>
                <a:lnTo>
                  <a:pt x="2316" y="3031"/>
                </a:lnTo>
                <a:lnTo>
                  <a:pt x="2240" y="3062"/>
                </a:lnTo>
                <a:lnTo>
                  <a:pt x="2163" y="3090"/>
                </a:lnTo>
                <a:lnTo>
                  <a:pt x="2089" y="3119"/>
                </a:lnTo>
                <a:lnTo>
                  <a:pt x="2011" y="3146"/>
                </a:lnTo>
                <a:lnTo>
                  <a:pt x="1934" y="3171"/>
                </a:lnTo>
                <a:lnTo>
                  <a:pt x="1856" y="3194"/>
                </a:lnTo>
                <a:lnTo>
                  <a:pt x="1780" y="3215"/>
                </a:lnTo>
                <a:lnTo>
                  <a:pt x="1699" y="3236"/>
                </a:lnTo>
                <a:lnTo>
                  <a:pt x="1621" y="3255"/>
                </a:lnTo>
                <a:lnTo>
                  <a:pt x="1543" y="3272"/>
                </a:lnTo>
                <a:lnTo>
                  <a:pt x="1463" y="3289"/>
                </a:lnTo>
                <a:lnTo>
                  <a:pt x="1382" y="3304"/>
                </a:lnTo>
                <a:lnTo>
                  <a:pt x="1304" y="3318"/>
                </a:lnTo>
                <a:lnTo>
                  <a:pt x="1224" y="3329"/>
                </a:lnTo>
                <a:lnTo>
                  <a:pt x="1142" y="3339"/>
                </a:lnTo>
                <a:lnTo>
                  <a:pt x="1062" y="3348"/>
                </a:lnTo>
                <a:lnTo>
                  <a:pt x="981" y="3356"/>
                </a:lnTo>
                <a:lnTo>
                  <a:pt x="899" y="3362"/>
                </a:lnTo>
                <a:lnTo>
                  <a:pt x="819" y="3365"/>
                </a:lnTo>
                <a:lnTo>
                  <a:pt x="737" y="3369"/>
                </a:lnTo>
                <a:lnTo>
                  <a:pt x="655" y="3371"/>
                </a:lnTo>
                <a:lnTo>
                  <a:pt x="573" y="3369"/>
                </a:lnTo>
                <a:lnTo>
                  <a:pt x="493" y="3369"/>
                </a:lnTo>
                <a:lnTo>
                  <a:pt x="411" y="3365"/>
                </a:lnTo>
                <a:lnTo>
                  <a:pt x="328" y="3360"/>
                </a:lnTo>
                <a:lnTo>
                  <a:pt x="246" y="3354"/>
                </a:lnTo>
                <a:lnTo>
                  <a:pt x="164" y="3346"/>
                </a:lnTo>
                <a:lnTo>
                  <a:pt x="82" y="3337"/>
                </a:lnTo>
                <a:lnTo>
                  <a:pt x="0" y="3325"/>
                </a:lnTo>
                <a:lnTo>
                  <a:pt x="0" y="3325"/>
                </a:lnTo>
                <a:lnTo>
                  <a:pt x="84" y="3323"/>
                </a:lnTo>
                <a:lnTo>
                  <a:pt x="166" y="3320"/>
                </a:lnTo>
                <a:lnTo>
                  <a:pt x="248" y="3314"/>
                </a:lnTo>
                <a:lnTo>
                  <a:pt x="328" y="3306"/>
                </a:lnTo>
                <a:lnTo>
                  <a:pt x="411" y="3299"/>
                </a:lnTo>
                <a:lnTo>
                  <a:pt x="491" y="3289"/>
                </a:lnTo>
                <a:lnTo>
                  <a:pt x="569" y="3278"/>
                </a:lnTo>
                <a:lnTo>
                  <a:pt x="649" y="3264"/>
                </a:lnTo>
                <a:lnTo>
                  <a:pt x="728" y="3251"/>
                </a:lnTo>
                <a:lnTo>
                  <a:pt x="806" y="3236"/>
                </a:lnTo>
                <a:lnTo>
                  <a:pt x="882" y="3218"/>
                </a:lnTo>
                <a:lnTo>
                  <a:pt x="960" y="3201"/>
                </a:lnTo>
                <a:lnTo>
                  <a:pt x="1037" y="3182"/>
                </a:lnTo>
                <a:lnTo>
                  <a:pt x="1111" y="3161"/>
                </a:lnTo>
                <a:lnTo>
                  <a:pt x="1188" y="3140"/>
                </a:lnTo>
                <a:lnTo>
                  <a:pt x="1262" y="3115"/>
                </a:lnTo>
                <a:lnTo>
                  <a:pt x="1335" y="3092"/>
                </a:lnTo>
                <a:lnTo>
                  <a:pt x="1407" y="3066"/>
                </a:lnTo>
                <a:lnTo>
                  <a:pt x="1480" y="3039"/>
                </a:lnTo>
                <a:lnTo>
                  <a:pt x="1552" y="3012"/>
                </a:lnTo>
                <a:lnTo>
                  <a:pt x="1623" y="2983"/>
                </a:lnTo>
                <a:lnTo>
                  <a:pt x="1694" y="2953"/>
                </a:lnTo>
                <a:lnTo>
                  <a:pt x="1762" y="2920"/>
                </a:lnTo>
                <a:lnTo>
                  <a:pt x="1831" y="2888"/>
                </a:lnTo>
                <a:lnTo>
                  <a:pt x="1900" y="2855"/>
                </a:lnTo>
                <a:lnTo>
                  <a:pt x="1967" y="2819"/>
                </a:lnTo>
                <a:lnTo>
                  <a:pt x="2034" y="2785"/>
                </a:lnTo>
                <a:lnTo>
                  <a:pt x="2100" y="2747"/>
                </a:lnTo>
                <a:lnTo>
                  <a:pt x="2165" y="2708"/>
                </a:lnTo>
                <a:lnTo>
                  <a:pt x="2230" y="2670"/>
                </a:lnTo>
                <a:lnTo>
                  <a:pt x="2293" y="2630"/>
                </a:lnTo>
                <a:lnTo>
                  <a:pt x="2356" y="2588"/>
                </a:lnTo>
                <a:lnTo>
                  <a:pt x="2417" y="2546"/>
                </a:lnTo>
                <a:lnTo>
                  <a:pt x="2479" y="2504"/>
                </a:lnTo>
                <a:lnTo>
                  <a:pt x="2538" y="2460"/>
                </a:lnTo>
                <a:lnTo>
                  <a:pt x="2599" y="2414"/>
                </a:lnTo>
                <a:lnTo>
                  <a:pt x="2656" y="2368"/>
                </a:lnTo>
                <a:lnTo>
                  <a:pt x="2713" y="2321"/>
                </a:lnTo>
                <a:lnTo>
                  <a:pt x="2771" y="2273"/>
                </a:lnTo>
                <a:lnTo>
                  <a:pt x="2826" y="2225"/>
                </a:lnTo>
                <a:lnTo>
                  <a:pt x="2881" y="2175"/>
                </a:lnTo>
                <a:lnTo>
                  <a:pt x="2935" y="2124"/>
                </a:lnTo>
                <a:lnTo>
                  <a:pt x="2988" y="2074"/>
                </a:lnTo>
                <a:lnTo>
                  <a:pt x="3040" y="2021"/>
                </a:lnTo>
                <a:lnTo>
                  <a:pt x="3091" y="1967"/>
                </a:lnTo>
                <a:lnTo>
                  <a:pt x="3141" y="1914"/>
                </a:lnTo>
                <a:lnTo>
                  <a:pt x="3191" y="1860"/>
                </a:lnTo>
                <a:lnTo>
                  <a:pt x="3239" y="1805"/>
                </a:lnTo>
                <a:lnTo>
                  <a:pt x="3286" y="1748"/>
                </a:lnTo>
                <a:lnTo>
                  <a:pt x="3332" y="1690"/>
                </a:lnTo>
                <a:lnTo>
                  <a:pt x="3378" y="1633"/>
                </a:lnTo>
                <a:lnTo>
                  <a:pt x="3422" y="1576"/>
                </a:lnTo>
                <a:lnTo>
                  <a:pt x="3464" y="1516"/>
                </a:lnTo>
                <a:lnTo>
                  <a:pt x="3506" y="1457"/>
                </a:lnTo>
                <a:lnTo>
                  <a:pt x="3548" y="1396"/>
                </a:lnTo>
                <a:lnTo>
                  <a:pt x="3588" y="1335"/>
                </a:lnTo>
                <a:lnTo>
                  <a:pt x="3626" y="1274"/>
                </a:lnTo>
                <a:lnTo>
                  <a:pt x="3664" y="1211"/>
                </a:lnTo>
                <a:lnTo>
                  <a:pt x="3701" y="1148"/>
                </a:lnTo>
                <a:lnTo>
                  <a:pt x="3737" y="1085"/>
                </a:lnTo>
                <a:lnTo>
                  <a:pt x="3771" y="1020"/>
                </a:lnTo>
                <a:lnTo>
                  <a:pt x="3804" y="955"/>
                </a:lnTo>
                <a:lnTo>
                  <a:pt x="3836" y="890"/>
                </a:lnTo>
                <a:lnTo>
                  <a:pt x="3867" y="823"/>
                </a:lnTo>
                <a:lnTo>
                  <a:pt x="3867" y="823"/>
                </a:lnTo>
                <a:lnTo>
                  <a:pt x="3529" y="634"/>
                </a:lnTo>
                <a:lnTo>
                  <a:pt x="3529" y="634"/>
                </a:lnTo>
                <a:close/>
              </a:path>
            </a:pathLst>
          </a:custGeom>
          <a:ln>
            <a:solidFill>
              <a:schemeClr val="bg1">
                <a:lumMod val="85000"/>
              </a:schemeClr>
            </a:solidFill>
          </a:ln>
          <a:effectLst>
            <a:innerShdw dist="38100" dir="5400000">
              <a:prstClr val="black">
                <a:alpha val="20000"/>
              </a:prstClr>
            </a:innerShdw>
          </a:effectLst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9410700" y="5882185"/>
            <a:ext cx="185711" cy="1364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712804" y="3893488"/>
            <a:ext cx="687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8695" y="5636077"/>
            <a:ext cx="5459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Luanda,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20 de </a:t>
            </a:r>
            <a:r>
              <a:rPr lang="en-GB" sz="1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Abril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de 2017</a:t>
            </a:r>
            <a:endParaRPr lang="en-GB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1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55" y="279113"/>
            <a:ext cx="10972800" cy="584775"/>
          </a:xfr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5719" tIns="45720" rIns="45719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ts val="1000"/>
              </a:spcBef>
            </a:pPr>
            <a:r>
              <a:rPr lang="en-US" altLang="en-US" sz="3200" dirty="0" smtClean="0"/>
              <a:t>POTENCIAL DOS RECURSOS ENERGÉTICOS</a:t>
            </a:r>
            <a:endParaRPr lang="en-US" altLang="en-US" sz="3200" dirty="0"/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400755" y="1693475"/>
            <a:ext cx="1137100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1963" indent="-461963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/>
            <a:r>
              <a:rPr lang="pt-PT" dirty="0" smtClean="0">
                <a:solidFill>
                  <a:srgbClr val="486784"/>
                </a:solidFill>
              </a:rPr>
              <a:t>O potencial energético de </a:t>
            </a:r>
            <a:r>
              <a:rPr lang="pt-PT" dirty="0" smtClean="0">
                <a:solidFill>
                  <a:srgbClr val="486784"/>
                </a:solidFill>
              </a:rPr>
              <a:t>Moçambique:</a:t>
            </a:r>
            <a:endParaRPr lang="pt-PT" dirty="0" smtClean="0">
              <a:solidFill>
                <a:srgbClr val="486784"/>
              </a:solidFill>
            </a:endParaRPr>
          </a:p>
          <a:p>
            <a:pPr marL="0" indent="0" algn="just"/>
            <a:endParaRPr lang="pt-PT" altLang="pt-PT" dirty="0">
              <a:solidFill>
                <a:srgbClr val="486784"/>
              </a:solidFill>
            </a:endParaRPr>
          </a:p>
          <a:p>
            <a:pPr marL="285750" indent="-285750" algn="just">
              <a:buFont typeface="Wingdings" pitchFamily="2" charset="2"/>
              <a:buChar char="v"/>
            </a:pPr>
            <a:r>
              <a:rPr lang="en-GB" altLang="pt-PT" dirty="0" smtClean="0">
                <a:solidFill>
                  <a:srgbClr val="486784"/>
                </a:solidFill>
              </a:rPr>
              <a:t>   HIDROELÉCTRICA</a:t>
            </a:r>
            <a:r>
              <a:rPr lang="en-GB" altLang="pt-PT" b="0" dirty="0" smtClean="0">
                <a:solidFill>
                  <a:srgbClr val="486784"/>
                </a:solidFill>
              </a:rPr>
              <a:t>- </a:t>
            </a:r>
            <a:r>
              <a:rPr lang="en-GB" altLang="pt-PT" b="0" dirty="0">
                <a:solidFill>
                  <a:srgbClr val="486784"/>
                </a:solidFill>
              </a:rPr>
              <a:t>18.000MW; </a:t>
            </a:r>
          </a:p>
          <a:p>
            <a:pPr algn="just" eaLnBrk="1" hangingPunct="1"/>
            <a:endParaRPr lang="en-GB" altLang="pt-PT" b="0" dirty="0">
              <a:solidFill>
                <a:srgbClr val="486784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GB" altLang="pt-PT" dirty="0" smtClean="0">
                <a:solidFill>
                  <a:srgbClr val="486784"/>
                </a:solidFill>
              </a:rPr>
              <a:t>GÁS NATURAL </a:t>
            </a:r>
            <a:r>
              <a:rPr lang="en-GB" altLang="pt-PT" b="0" i="1" dirty="0" smtClean="0">
                <a:solidFill>
                  <a:srgbClr val="486784"/>
                </a:solidFill>
              </a:rPr>
              <a:t>– </a:t>
            </a:r>
            <a:r>
              <a:rPr lang="en-GB" altLang="pt-PT" b="0" i="1" dirty="0" err="1" smtClean="0">
                <a:solidFill>
                  <a:srgbClr val="486784"/>
                </a:solidFill>
              </a:rPr>
              <a:t>mais</a:t>
            </a:r>
            <a:r>
              <a:rPr lang="en-GB" altLang="pt-PT" b="0" i="1" dirty="0" smtClean="0">
                <a:solidFill>
                  <a:srgbClr val="486784"/>
                </a:solidFill>
              </a:rPr>
              <a:t> de </a:t>
            </a:r>
            <a:r>
              <a:rPr lang="en-GB" altLang="pt-PT" b="0" dirty="0" smtClean="0">
                <a:solidFill>
                  <a:srgbClr val="486784"/>
                </a:solidFill>
              </a:rPr>
              <a:t> </a:t>
            </a:r>
            <a:r>
              <a:rPr lang="en-GB" altLang="pt-PT" b="0" dirty="0">
                <a:solidFill>
                  <a:srgbClr val="486784"/>
                </a:solidFill>
              </a:rPr>
              <a:t>200 </a:t>
            </a:r>
            <a:r>
              <a:rPr lang="en-GB" altLang="pt-PT" b="0" dirty="0" smtClean="0">
                <a:solidFill>
                  <a:srgbClr val="486784"/>
                </a:solidFill>
              </a:rPr>
              <a:t>TCF (</a:t>
            </a:r>
            <a:r>
              <a:rPr lang="en-GB" altLang="pt-PT" b="0" dirty="0" err="1" smtClean="0">
                <a:solidFill>
                  <a:srgbClr val="486784"/>
                </a:solidFill>
              </a:rPr>
              <a:t>Triliões</a:t>
            </a:r>
            <a:r>
              <a:rPr lang="en-GB" altLang="pt-PT" b="0" dirty="0" smtClean="0">
                <a:solidFill>
                  <a:srgbClr val="486784"/>
                </a:solidFill>
              </a:rPr>
              <a:t> de </a:t>
            </a:r>
            <a:r>
              <a:rPr lang="en-GB" altLang="pt-PT" b="0" dirty="0" err="1" smtClean="0">
                <a:solidFill>
                  <a:srgbClr val="486784"/>
                </a:solidFill>
              </a:rPr>
              <a:t>Pés</a:t>
            </a:r>
            <a:r>
              <a:rPr lang="en-GB" altLang="pt-PT" b="0" dirty="0" smtClean="0">
                <a:solidFill>
                  <a:srgbClr val="486784"/>
                </a:solidFill>
              </a:rPr>
              <a:t> </a:t>
            </a:r>
            <a:r>
              <a:rPr lang="en-GB" altLang="pt-PT" b="0" dirty="0" err="1" smtClean="0">
                <a:solidFill>
                  <a:srgbClr val="486784"/>
                </a:solidFill>
              </a:rPr>
              <a:t>Cúbicos</a:t>
            </a:r>
            <a:r>
              <a:rPr lang="en-GB" altLang="pt-PT" b="0" dirty="0" smtClean="0">
                <a:solidFill>
                  <a:srgbClr val="486784"/>
                </a:solidFill>
              </a:rPr>
              <a:t>)</a:t>
            </a:r>
            <a:r>
              <a:rPr lang="en-GB" altLang="pt-PT" dirty="0" smtClean="0">
                <a:solidFill>
                  <a:srgbClr val="486784"/>
                </a:solidFill>
              </a:rPr>
              <a:t>,</a:t>
            </a:r>
            <a:endParaRPr lang="en-GB" altLang="pt-PT" dirty="0" smtClean="0">
              <a:solidFill>
                <a:srgbClr val="486784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endParaRPr lang="en-GB" altLang="pt-PT" dirty="0">
              <a:solidFill>
                <a:srgbClr val="486784"/>
              </a:solidFill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GB" altLang="pt-PT" dirty="0" smtClean="0">
                <a:solidFill>
                  <a:srgbClr val="486784"/>
                </a:solidFill>
              </a:rPr>
              <a:t>CARVÃO</a:t>
            </a:r>
            <a:r>
              <a:rPr lang="en-GB" altLang="pt-PT" b="0" dirty="0" smtClean="0">
                <a:solidFill>
                  <a:srgbClr val="486784"/>
                </a:solidFill>
              </a:rPr>
              <a:t> </a:t>
            </a:r>
            <a:r>
              <a:rPr lang="en-GB" altLang="pt-PT" b="0" dirty="0">
                <a:solidFill>
                  <a:srgbClr val="486784"/>
                </a:solidFill>
              </a:rPr>
              <a:t>-23 </a:t>
            </a:r>
            <a:r>
              <a:rPr lang="en-GB" altLang="pt-PT" b="0" dirty="0" smtClean="0">
                <a:solidFill>
                  <a:srgbClr val="486784"/>
                </a:solidFill>
              </a:rPr>
              <a:t>mil </a:t>
            </a:r>
            <a:r>
              <a:rPr lang="en-GB" altLang="pt-PT" b="0" dirty="0" err="1" smtClean="0">
                <a:solidFill>
                  <a:srgbClr val="486784"/>
                </a:solidFill>
              </a:rPr>
              <a:t>milhões</a:t>
            </a:r>
            <a:r>
              <a:rPr lang="en-GB" altLang="pt-PT" b="0" dirty="0" smtClean="0">
                <a:solidFill>
                  <a:srgbClr val="486784"/>
                </a:solidFill>
              </a:rPr>
              <a:t> de </a:t>
            </a:r>
            <a:r>
              <a:rPr lang="en-GB" altLang="pt-PT" b="0" dirty="0" err="1" smtClean="0">
                <a:solidFill>
                  <a:srgbClr val="486784"/>
                </a:solidFill>
              </a:rPr>
              <a:t>toneladas</a:t>
            </a:r>
            <a:r>
              <a:rPr lang="en-GB" altLang="pt-PT" b="0" dirty="0" smtClean="0">
                <a:solidFill>
                  <a:srgbClr val="486784"/>
                </a:solidFill>
              </a:rPr>
              <a:t>; </a:t>
            </a:r>
            <a:endParaRPr lang="en-GB" altLang="pt-PT" b="0" dirty="0">
              <a:solidFill>
                <a:srgbClr val="486784"/>
              </a:solidFill>
            </a:endParaRPr>
          </a:p>
          <a:p>
            <a:pPr algn="just" eaLnBrk="1" hangingPunct="1"/>
            <a:endParaRPr lang="en-GB" altLang="pt-PT" b="0" dirty="0">
              <a:solidFill>
                <a:srgbClr val="486784"/>
              </a:solidFill>
            </a:endParaRPr>
          </a:p>
          <a:p>
            <a:pPr algn="just" eaLnBrk="1" hangingPunct="1">
              <a:buFont typeface="Wingdings" panose="05000000000000000000" pitchFamily="2" charset="2"/>
              <a:buChar char="v"/>
            </a:pPr>
            <a:r>
              <a:rPr lang="en-GB" altLang="pt-PT" dirty="0" smtClean="0">
                <a:solidFill>
                  <a:srgbClr val="486784"/>
                </a:solidFill>
              </a:rPr>
              <a:t>RENOVÁVEIS </a:t>
            </a:r>
            <a:r>
              <a:rPr lang="en-GB" altLang="pt-PT" b="0" dirty="0" smtClean="0">
                <a:solidFill>
                  <a:srgbClr val="486784"/>
                </a:solidFill>
              </a:rPr>
              <a:t>- </a:t>
            </a:r>
            <a:r>
              <a:rPr lang="en-GB" altLang="pt-PT" b="0" dirty="0">
                <a:solidFill>
                  <a:srgbClr val="486784"/>
                </a:solidFill>
              </a:rPr>
              <a:t>7.100MW, </a:t>
            </a:r>
            <a:r>
              <a:rPr lang="en-GB" altLang="pt-PT" b="0" dirty="0" smtClean="0">
                <a:solidFill>
                  <a:srgbClr val="486784"/>
                </a:solidFill>
              </a:rPr>
              <a:t>dos </a:t>
            </a:r>
            <a:r>
              <a:rPr lang="en-GB" altLang="pt-PT" b="0" dirty="0" err="1" smtClean="0">
                <a:solidFill>
                  <a:srgbClr val="486784"/>
                </a:solidFill>
              </a:rPr>
              <a:t>quais</a:t>
            </a:r>
            <a:r>
              <a:rPr lang="en-GB" altLang="pt-PT" b="0" dirty="0" smtClean="0">
                <a:solidFill>
                  <a:srgbClr val="486784"/>
                </a:solidFill>
              </a:rPr>
              <a:t>:</a:t>
            </a: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altLang="pt-PT" b="0" dirty="0" smtClean="0">
                <a:solidFill>
                  <a:srgbClr val="486784"/>
                </a:solidFill>
              </a:rPr>
              <a:t>Micro</a:t>
            </a:r>
            <a:r>
              <a:rPr lang="en-US" altLang="pt-PT" b="0" dirty="0">
                <a:solidFill>
                  <a:srgbClr val="486784"/>
                </a:solidFill>
              </a:rPr>
              <a:t>, mini and </a:t>
            </a:r>
            <a:r>
              <a:rPr lang="en-US" altLang="pt-PT" b="0" dirty="0" err="1" smtClean="0">
                <a:solidFill>
                  <a:srgbClr val="486784"/>
                </a:solidFill>
              </a:rPr>
              <a:t>pequenas</a:t>
            </a:r>
            <a:r>
              <a:rPr lang="en-US" altLang="pt-PT" b="0" dirty="0" smtClean="0">
                <a:solidFill>
                  <a:srgbClr val="486784"/>
                </a:solidFill>
              </a:rPr>
              <a:t> </a:t>
            </a:r>
            <a:r>
              <a:rPr lang="en-US" altLang="pt-PT" b="0" dirty="0" err="1" smtClean="0">
                <a:solidFill>
                  <a:srgbClr val="486784"/>
                </a:solidFill>
              </a:rPr>
              <a:t>hidroeléctricas</a:t>
            </a:r>
            <a:r>
              <a:rPr lang="en-US" altLang="pt-PT" b="0" dirty="0" smtClean="0">
                <a:solidFill>
                  <a:srgbClr val="486784"/>
                </a:solidFill>
              </a:rPr>
              <a:t> - </a:t>
            </a:r>
            <a:r>
              <a:rPr lang="en-US" altLang="pt-PT" b="0" dirty="0">
                <a:solidFill>
                  <a:srgbClr val="486784"/>
                </a:solidFill>
              </a:rPr>
              <a:t>4.700MW; </a:t>
            </a:r>
            <a:endParaRPr lang="en-US" altLang="pt-PT" b="0" dirty="0" smtClean="0">
              <a:solidFill>
                <a:srgbClr val="486784"/>
              </a:solidFill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altLang="pt-PT" b="0" dirty="0" err="1" smtClean="0">
                <a:solidFill>
                  <a:srgbClr val="486784"/>
                </a:solidFill>
              </a:rPr>
              <a:t>Eólica</a:t>
            </a:r>
            <a:r>
              <a:rPr lang="en-US" altLang="pt-PT" b="0" dirty="0" smtClean="0">
                <a:solidFill>
                  <a:srgbClr val="486784"/>
                </a:solidFill>
              </a:rPr>
              <a:t> -1.100MW</a:t>
            </a:r>
            <a:r>
              <a:rPr lang="en-US" altLang="pt-PT" b="0" dirty="0">
                <a:solidFill>
                  <a:srgbClr val="486784"/>
                </a:solidFill>
              </a:rPr>
              <a:t>; </a:t>
            </a:r>
            <a:endParaRPr lang="en-US" altLang="pt-PT" b="0" dirty="0" smtClean="0">
              <a:solidFill>
                <a:srgbClr val="486784"/>
              </a:solidFill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altLang="pt-PT" b="0" dirty="0" smtClean="0">
                <a:solidFill>
                  <a:srgbClr val="486784"/>
                </a:solidFill>
              </a:rPr>
              <a:t>Solar -  </a:t>
            </a:r>
            <a:r>
              <a:rPr lang="en-US" altLang="pt-PT" b="0" dirty="0">
                <a:solidFill>
                  <a:srgbClr val="486784"/>
                </a:solidFill>
              </a:rPr>
              <a:t>1.200MW; </a:t>
            </a:r>
            <a:endParaRPr lang="en-US" altLang="pt-PT" b="0" dirty="0" smtClean="0">
              <a:solidFill>
                <a:srgbClr val="486784"/>
              </a:solidFill>
            </a:endParaRPr>
          </a:p>
          <a:p>
            <a:pPr lvl="1" algn="just">
              <a:buFont typeface="Courier New" panose="02070309020205020404" pitchFamily="49" charset="0"/>
              <a:buChar char="o"/>
            </a:pPr>
            <a:r>
              <a:rPr lang="en-US" altLang="pt-PT" b="0" dirty="0" err="1" smtClean="0">
                <a:solidFill>
                  <a:srgbClr val="486784"/>
                </a:solidFill>
              </a:rPr>
              <a:t>Biomassa</a:t>
            </a:r>
            <a:r>
              <a:rPr lang="en-US" altLang="pt-PT" b="0" dirty="0" smtClean="0">
                <a:solidFill>
                  <a:srgbClr val="486784"/>
                </a:solidFill>
              </a:rPr>
              <a:t> -130MW </a:t>
            </a:r>
            <a:endParaRPr lang="en-US" altLang="pt-PT" b="0" dirty="0">
              <a:solidFill>
                <a:srgbClr val="486784"/>
              </a:solidFill>
            </a:endParaRPr>
          </a:p>
          <a:p>
            <a:pPr marL="457200" lvl="1" indent="0" algn="just"/>
            <a:endParaRPr lang="en-US" altLang="pt-PT" b="0" dirty="0">
              <a:solidFill>
                <a:srgbClr val="486784"/>
              </a:solidFill>
            </a:endParaRPr>
          </a:p>
          <a:p>
            <a:pPr marL="457200" lvl="1" indent="0" algn="just"/>
            <a:r>
              <a:rPr lang="pt-PT" b="0" i="1" u="sng" dirty="0">
                <a:solidFill>
                  <a:srgbClr val="FF0000"/>
                </a:solidFill>
              </a:rPr>
              <a:t>Moçambique concluiu um mapeamento detalhado </a:t>
            </a:r>
            <a:r>
              <a:rPr lang="pt-PT" b="0" i="1" u="sng" dirty="0" smtClean="0">
                <a:solidFill>
                  <a:srgbClr val="FF0000"/>
                </a:solidFill>
              </a:rPr>
              <a:t>do potencial de energias </a:t>
            </a:r>
            <a:r>
              <a:rPr lang="pt-PT" b="0" i="1" u="sng" dirty="0">
                <a:solidFill>
                  <a:srgbClr val="FF0000"/>
                </a:solidFill>
              </a:rPr>
              <a:t>renováveis</a:t>
            </a:r>
            <a:r>
              <a:rPr lang="pt-PT" i="1" u="sng" dirty="0">
                <a:solidFill>
                  <a:srgbClr val="FF0000"/>
                </a:solidFill>
              </a:rPr>
              <a:t> - Atlas de </a:t>
            </a:r>
            <a:r>
              <a:rPr lang="pt-PT" i="1" u="sng" dirty="0" smtClean="0">
                <a:solidFill>
                  <a:srgbClr val="FF0000"/>
                </a:solidFill>
              </a:rPr>
              <a:t>Energia;</a:t>
            </a:r>
            <a:endParaRPr lang="en-GB" altLang="pt-PT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25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34661" y="1288546"/>
            <a:ext cx="9452327" cy="2852737"/>
          </a:xfrm>
        </p:spPr>
        <p:txBody>
          <a:bodyPr/>
          <a:lstStyle/>
          <a:p>
            <a:r>
              <a:rPr lang="en-US" altLang="en-US" sz="4400" dirty="0" smtClean="0">
                <a:ln>
                  <a:gradFill flip="none" rotWithShape="1">
                    <a:gsLst>
                      <a:gs pos="0">
                        <a:schemeClr val="accent3">
                          <a:lumMod val="40000"/>
                          <a:lumOff val="60000"/>
                        </a:schemeClr>
                      </a:gs>
                      <a:gs pos="46000">
                        <a:schemeClr val="accent3">
                          <a:lumMod val="95000"/>
                          <a:lumOff val="5000"/>
                        </a:schemeClr>
                      </a:gs>
                      <a:gs pos="100000">
                        <a:schemeClr val="accent3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</a:ln>
                <a:solidFill>
                  <a:srgbClr val="0070C0"/>
                </a:solidFill>
              </a:rPr>
              <a:t>INFRAESTRUTURAS</a:t>
            </a:r>
            <a:endParaRPr lang="en-GB" altLang="en-US" sz="4400" dirty="0">
              <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  <a:solidFill>
                <a:srgbClr val="0070C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5212" y="3168869"/>
            <a:ext cx="10044579" cy="3346388"/>
            <a:chOff x="26273" y="1591573"/>
            <a:chExt cx="9723176" cy="5279659"/>
          </a:xfrm>
        </p:grpSpPr>
        <p:pic>
          <p:nvPicPr>
            <p:cNvPr id="4" name="Picture 2" descr="C:\Users\kristina.abudo.PORTMAPUTO\AppData\Local\Microsoft\Windows\Temporary Internet Files\Content.Outlook\RWPUD0D1\Porto contentores2381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32" r="8624"/>
            <a:stretch/>
          </p:blipFill>
          <p:spPr bwMode="auto">
            <a:xfrm>
              <a:off x="26273" y="1591574"/>
              <a:ext cx="5057967" cy="52796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F:\photos Port of Maputo\MPDC Fotografias Aéreas 2012\541201 MPDC jpg net\PM-03-Contentores-08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309" r="3481"/>
            <a:stretch/>
          </p:blipFill>
          <p:spPr bwMode="auto">
            <a:xfrm>
              <a:off x="5084240" y="1591573"/>
              <a:ext cx="4665209" cy="5279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41861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92200" y="1962150"/>
            <a:ext cx="5105400" cy="3829050"/>
          </a:xfrm>
          <a:noFill/>
        </p:spPr>
      </p:pic>
      <p:pic>
        <p:nvPicPr>
          <p:cNvPr id="12292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951922"/>
            <a:ext cx="4591049" cy="383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3"/>
          <p:cNvSpPr txBox="1">
            <a:spLocks/>
          </p:cNvSpPr>
          <p:nvPr/>
        </p:nvSpPr>
        <p:spPr bwMode="auto">
          <a:xfrm>
            <a:off x="161925" y="5829300"/>
            <a:ext cx="1195916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pt-PT" sz="2000" b="1" i="1" dirty="0">
                <a:solidFill>
                  <a:srgbClr val="486784"/>
                </a:solidFill>
                <a:ea typeface="Arial Unicode MS" pitchFamily="34" charset="-128"/>
                <a:cs typeface="Arial Unicode MS" pitchFamily="34" charset="-128"/>
              </a:rPr>
              <a:t>O Aeroporto Internacional de Nacala será o ponto de chegada perfeito, para negócios e lazer, oferecendo uma </a:t>
            </a:r>
            <a:r>
              <a:rPr lang="pt-PT" sz="2000" b="1" i="1" dirty="0" smtClean="0">
                <a:solidFill>
                  <a:srgbClr val="486784"/>
                </a:solidFill>
                <a:ea typeface="Arial Unicode MS" pitchFamily="34" charset="-128"/>
                <a:cs typeface="Arial Unicode MS" pitchFamily="34" charset="-128"/>
              </a:rPr>
              <a:t>gama de instalações</a:t>
            </a:r>
            <a:r>
              <a:rPr lang="pt-PT" altLang="af-ZA" sz="2000" b="1" i="1" dirty="0" smtClean="0">
                <a:solidFill>
                  <a:srgbClr val="486784"/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  <a:endParaRPr lang="af-ZA" altLang="en-US" sz="2000" b="1" i="1" dirty="0">
              <a:solidFill>
                <a:srgbClr val="486784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115612"/>
            <a:ext cx="10972800" cy="7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PT" altLang="af-Z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AEROPORTO INTERNACIONAL DE NACALA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4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altLang="en-US" sz="3600" b="1" dirty="0" smtClean="0"/>
              <a:t>CONECÇÃO </a:t>
            </a:r>
            <a:r>
              <a:rPr lang="pt-PT" altLang="en-US" sz="3600" dirty="0" smtClean="0"/>
              <a:t>AO</a:t>
            </a:r>
            <a:r>
              <a:rPr lang="pt-PT" altLang="en-US" sz="3600" b="1" dirty="0" smtClean="0"/>
              <a:t>S </a:t>
            </a:r>
            <a:r>
              <a:rPr lang="pt-PT" altLang="en-US" sz="3600" b="1" dirty="0" smtClean="0"/>
              <a:t>PRINCIPAIS AEROPORTOS INTERNACIONAIS</a:t>
            </a:r>
            <a:endParaRPr lang="en-US" altLang="en-US" sz="3600" b="1" dirty="0" smtClean="0"/>
          </a:p>
        </p:txBody>
      </p:sp>
      <p:pic>
        <p:nvPicPr>
          <p:cNvPr id="1024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09725" y="2023210"/>
            <a:ext cx="9188398" cy="455077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49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CIDADELA AEROPORTUÁRIA</a:t>
            </a:r>
            <a:endParaRPr lang="en-US" sz="3600" dirty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713317" y="1874839"/>
            <a:ext cx="10456333" cy="4529137"/>
          </a:xfrm>
          <a:noFill/>
        </p:spPr>
      </p:pic>
    </p:spTree>
    <p:extLst>
      <p:ext uri="{BB962C8B-B14F-4D97-AF65-F5344CB8AC3E}">
        <p14:creationId xmlns:p14="http://schemas.microsoft.com/office/powerpoint/2010/main" xmlns="" val="389467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>
          <a:xfrm>
            <a:off x="624417" y="1"/>
            <a:ext cx="10972800" cy="7667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pt-PT" dirty="0"/>
              <a:t>CIDADELA AEROPORTUÁRIA DE </a:t>
            </a:r>
            <a:r>
              <a:rPr lang="pt-PT" dirty="0" smtClean="0"/>
              <a:t>NACALA</a:t>
            </a:r>
            <a:endParaRPr lang="en-ZA" dirty="0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90501" y="5935664"/>
            <a:ext cx="120015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PT" sz="2000" b="1" i="1" dirty="0">
                <a:solidFill>
                  <a:srgbClr val="48678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O projecto visa desenvolver infra-estruturas de apoio ao Aeroporto Internacional de Nacala (hotéis, unidades residenciais, </a:t>
            </a:r>
            <a:r>
              <a:rPr lang="pt-PT" sz="2000" b="1" i="1" dirty="0" smtClean="0">
                <a:solidFill>
                  <a:srgbClr val="48678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centros comerciais </a:t>
            </a:r>
            <a:r>
              <a:rPr lang="pt-PT" sz="2000" b="1" i="1" dirty="0">
                <a:solidFill>
                  <a:srgbClr val="486784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rPr>
              <a:t>e outros).</a:t>
            </a:r>
          </a:p>
        </p:txBody>
      </p:sp>
      <p:pic>
        <p:nvPicPr>
          <p:cNvPr id="1126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1100" y="1859745"/>
            <a:ext cx="9458325" cy="3828269"/>
          </a:xfrm>
          <a:noFill/>
        </p:spPr>
      </p:pic>
    </p:spTree>
    <p:extLst>
      <p:ext uri="{BB962C8B-B14F-4D97-AF65-F5344CB8AC3E}">
        <p14:creationId xmlns:p14="http://schemas.microsoft.com/office/powerpoint/2010/main" xmlns="" val="468073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PLANO DIRECTOR</a:t>
            </a:r>
            <a:endParaRPr lang="en-US" sz="3200" dirty="0"/>
          </a:p>
        </p:txBody>
      </p:sp>
      <p:pic>
        <p:nvPicPr>
          <p:cNvPr id="245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08000" y="1925638"/>
            <a:ext cx="4775200" cy="4754562"/>
          </a:xfrm>
          <a:noFill/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3201" y="1879600"/>
            <a:ext cx="623781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0698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PLANO DIRECTOR</a:t>
            </a:r>
            <a:endParaRPr lang="en-US" sz="3600" dirty="0"/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5084" y="1897064"/>
            <a:ext cx="10972800" cy="4484687"/>
          </a:xfrm>
          <a:noFill/>
        </p:spPr>
      </p:pic>
    </p:spTree>
    <p:extLst>
      <p:ext uri="{BB962C8B-B14F-4D97-AF65-F5344CB8AC3E}">
        <p14:creationId xmlns:p14="http://schemas.microsoft.com/office/powerpoint/2010/main" xmlns="" val="29584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HOTEL MONTE BELO</a:t>
            </a:r>
            <a:endParaRPr lang="en-US" sz="3600"/>
          </a:p>
        </p:txBody>
      </p:sp>
      <p:pic>
        <p:nvPicPr>
          <p:cNvPr id="45059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782733" y="2057400"/>
            <a:ext cx="6299200" cy="4495800"/>
          </a:xfrm>
        </p:spPr>
      </p:pic>
      <p:pic>
        <p:nvPicPr>
          <p:cNvPr id="45060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818" y="2057400"/>
            <a:ext cx="5666316" cy="4495800"/>
          </a:xfrm>
        </p:spPr>
      </p:pic>
    </p:spTree>
    <p:extLst>
      <p:ext uri="{BB962C8B-B14F-4D97-AF65-F5344CB8AC3E}">
        <p14:creationId xmlns:p14="http://schemas.microsoft.com/office/powerpoint/2010/main" xmlns="" val="110661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HOTEL MONTE BELO</a:t>
            </a:r>
            <a:endParaRPr lang="en-US" sz="3600"/>
          </a:p>
        </p:txBody>
      </p:sp>
      <p:pic>
        <p:nvPicPr>
          <p:cNvPr id="46083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6400" y="1981200"/>
            <a:ext cx="5588000" cy="4711700"/>
          </a:xfrm>
        </p:spPr>
      </p:pic>
      <p:pic>
        <p:nvPicPr>
          <p:cNvPr id="46084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197600" y="1981200"/>
            <a:ext cx="5384800" cy="4724400"/>
          </a:xfrm>
        </p:spPr>
      </p:pic>
    </p:spTree>
    <p:extLst>
      <p:ext uri="{BB962C8B-B14F-4D97-AF65-F5344CB8AC3E}">
        <p14:creationId xmlns:p14="http://schemas.microsoft.com/office/powerpoint/2010/main" xmlns="" val="25906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26628" name="think-cell Slide" r:id="rId12" imgW="360" imgH="360" progId="">
              <p:embed/>
            </p:oleObj>
          </a:graphicData>
        </a:graphic>
      </p:graphicFrame>
      <p:sp>
        <p:nvSpPr>
          <p:cNvPr id="64517" name="TextBox 278"/>
          <p:cNvSpPr txBox="1">
            <a:spLocks noChangeArrowheads="1"/>
          </p:cNvSpPr>
          <p:nvPr/>
        </p:nvSpPr>
        <p:spPr bwMode="auto">
          <a:xfrm>
            <a:off x="1776051" y="1164516"/>
            <a:ext cx="726955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19" rIns="45719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pt-BR" altLang="pt-PT" sz="24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Tw Cen MT"/>
              </a:rPr>
              <a:t>Mocambique</a:t>
            </a:r>
            <a:r>
              <a:rPr lang="pt-BR" altLang="pt-PT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Tw Cen MT"/>
              </a:rPr>
              <a:t> possui uma localização geo-estratégica, como porta de entrada para o mercado regional e internacion</a:t>
            </a:r>
            <a:r>
              <a:rPr lang="pt-BR" altLang="pt-PT" sz="2400" dirty="0" smtClean="0">
                <a:solidFill>
                  <a:srgbClr val="FF0000"/>
                </a:solidFill>
                <a:latin typeface="Calibri" panose="020F0502020204030204" pitchFamily="34" charset="0"/>
                <a:cs typeface="Tw Cen MT"/>
              </a:rPr>
              <a:t>al</a:t>
            </a:r>
            <a:endParaRPr lang="pt-BR" altLang="pt-PT" sz="2400" dirty="0">
              <a:solidFill>
                <a:srgbClr val="FF0000"/>
              </a:solidFill>
              <a:latin typeface="Calibri" panose="020F0502020204030204" pitchFamily="34" charset="0"/>
              <a:cs typeface="Tw Cen MT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gray">
          <a:xfrm>
            <a:off x="0" y="1965089"/>
            <a:ext cx="12103090" cy="5053134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90500" lvl="1" indent="-127000" eaLnBrk="0" fontAlgn="auto" hangingPunct="0">
              <a:spcBef>
                <a:spcPts val="300"/>
              </a:spcBef>
              <a:spcAft>
                <a:spcPts val="100"/>
              </a:spcAft>
              <a:buSzPct val="65000"/>
              <a:defRPr/>
            </a:pPr>
            <a:endParaRPr lang="pt-BR" sz="1200" kern="0" dirty="0">
              <a:latin typeface="Tw Cen MT (Body)"/>
              <a:cs typeface="+mn-cs"/>
            </a:endParaRPr>
          </a:p>
        </p:txBody>
      </p:sp>
      <p:grpSp>
        <p:nvGrpSpPr>
          <p:cNvPr id="64519" name="Group 352"/>
          <p:cNvGrpSpPr>
            <a:grpSpLocks/>
          </p:cNvGrpSpPr>
          <p:nvPr/>
        </p:nvGrpSpPr>
        <p:grpSpPr bwMode="auto">
          <a:xfrm>
            <a:off x="943959" y="2590193"/>
            <a:ext cx="7187988" cy="4114815"/>
            <a:chOff x="2383455" y="2282054"/>
            <a:chExt cx="3944977" cy="2863699"/>
          </a:xfrm>
        </p:grpSpPr>
        <p:pic>
          <p:nvPicPr>
            <p:cNvPr id="64524" name="Picture 2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3" cstate="print"/>
            <a:srcRect l="12534"/>
            <a:stretch>
              <a:fillRect/>
            </a:stretch>
          </p:blipFill>
          <p:spPr bwMode="auto">
            <a:xfrm rot="17100000" flipH="1">
              <a:off x="3499442" y="4765041"/>
              <a:ext cx="480149" cy="220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5" name="Picture 2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 cstate="print"/>
            <a:srcRect l="12534"/>
            <a:stretch>
              <a:fillRect/>
            </a:stretch>
          </p:blipFill>
          <p:spPr bwMode="auto">
            <a:xfrm rot="-2051004">
              <a:off x="3680519" y="4478178"/>
              <a:ext cx="1144073" cy="523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4394528" y="3341839"/>
              <a:ext cx="1009953" cy="702122"/>
            </a:xfrm>
            <a:custGeom>
              <a:avLst/>
              <a:gdLst>
                <a:gd name="T0" fmla="*/ 194 w 780"/>
                <a:gd name="T1" fmla="*/ 113 h 543"/>
                <a:gd name="T2" fmla="*/ 219 w 780"/>
                <a:gd name="T3" fmla="*/ 162 h 543"/>
                <a:gd name="T4" fmla="*/ 340 w 780"/>
                <a:gd name="T5" fmla="*/ 203 h 543"/>
                <a:gd name="T6" fmla="*/ 430 w 780"/>
                <a:gd name="T7" fmla="*/ 209 h 543"/>
                <a:gd name="T8" fmla="*/ 480 w 780"/>
                <a:gd name="T9" fmla="*/ 178 h 543"/>
                <a:gd name="T10" fmla="*/ 535 w 780"/>
                <a:gd name="T11" fmla="*/ 153 h 543"/>
                <a:gd name="T12" fmla="*/ 575 w 780"/>
                <a:gd name="T13" fmla="*/ 121 h 543"/>
                <a:gd name="T14" fmla="*/ 535 w 780"/>
                <a:gd name="T15" fmla="*/ 121 h 543"/>
                <a:gd name="T16" fmla="*/ 560 w 780"/>
                <a:gd name="T17" fmla="*/ 81 h 543"/>
                <a:gd name="T18" fmla="*/ 600 w 780"/>
                <a:gd name="T19" fmla="*/ 32 h 543"/>
                <a:gd name="T20" fmla="*/ 600 w 780"/>
                <a:gd name="T21" fmla="*/ 7 h 543"/>
                <a:gd name="T22" fmla="*/ 672 w 780"/>
                <a:gd name="T23" fmla="*/ 23 h 543"/>
                <a:gd name="T24" fmla="*/ 731 w 780"/>
                <a:gd name="T25" fmla="*/ 97 h 543"/>
                <a:gd name="T26" fmla="*/ 779 w 780"/>
                <a:gd name="T27" fmla="*/ 104 h 543"/>
                <a:gd name="T28" fmla="*/ 747 w 780"/>
                <a:gd name="T29" fmla="*/ 162 h 543"/>
                <a:gd name="T30" fmla="*/ 731 w 780"/>
                <a:gd name="T31" fmla="*/ 209 h 543"/>
                <a:gd name="T32" fmla="*/ 697 w 780"/>
                <a:gd name="T33" fmla="*/ 218 h 543"/>
                <a:gd name="T34" fmla="*/ 650 w 780"/>
                <a:gd name="T35" fmla="*/ 250 h 543"/>
                <a:gd name="T36" fmla="*/ 609 w 780"/>
                <a:gd name="T37" fmla="*/ 275 h 543"/>
                <a:gd name="T38" fmla="*/ 617 w 780"/>
                <a:gd name="T39" fmla="*/ 243 h 543"/>
                <a:gd name="T40" fmla="*/ 575 w 780"/>
                <a:gd name="T41" fmla="*/ 266 h 543"/>
                <a:gd name="T42" fmla="*/ 585 w 780"/>
                <a:gd name="T43" fmla="*/ 299 h 543"/>
                <a:gd name="T44" fmla="*/ 625 w 780"/>
                <a:gd name="T45" fmla="*/ 308 h 543"/>
                <a:gd name="T46" fmla="*/ 585 w 780"/>
                <a:gd name="T47" fmla="*/ 331 h 543"/>
                <a:gd name="T48" fmla="*/ 617 w 780"/>
                <a:gd name="T49" fmla="*/ 380 h 543"/>
                <a:gd name="T50" fmla="*/ 592 w 780"/>
                <a:gd name="T51" fmla="*/ 405 h 543"/>
                <a:gd name="T52" fmla="*/ 592 w 780"/>
                <a:gd name="T53" fmla="*/ 452 h 543"/>
                <a:gd name="T54" fmla="*/ 575 w 780"/>
                <a:gd name="T55" fmla="*/ 485 h 543"/>
                <a:gd name="T56" fmla="*/ 544 w 780"/>
                <a:gd name="T57" fmla="*/ 510 h 543"/>
                <a:gd name="T58" fmla="*/ 511 w 780"/>
                <a:gd name="T59" fmla="*/ 510 h 543"/>
                <a:gd name="T60" fmla="*/ 470 w 780"/>
                <a:gd name="T61" fmla="*/ 533 h 543"/>
                <a:gd name="T62" fmla="*/ 446 w 780"/>
                <a:gd name="T63" fmla="*/ 526 h 543"/>
                <a:gd name="T64" fmla="*/ 423 w 780"/>
                <a:gd name="T65" fmla="*/ 510 h 543"/>
                <a:gd name="T66" fmla="*/ 364 w 780"/>
                <a:gd name="T67" fmla="*/ 510 h 543"/>
                <a:gd name="T68" fmla="*/ 358 w 780"/>
                <a:gd name="T69" fmla="*/ 533 h 543"/>
                <a:gd name="T70" fmla="*/ 340 w 780"/>
                <a:gd name="T71" fmla="*/ 526 h 543"/>
                <a:gd name="T72" fmla="*/ 324 w 780"/>
                <a:gd name="T73" fmla="*/ 502 h 543"/>
                <a:gd name="T74" fmla="*/ 317 w 780"/>
                <a:gd name="T75" fmla="*/ 452 h 543"/>
                <a:gd name="T76" fmla="*/ 284 w 780"/>
                <a:gd name="T77" fmla="*/ 420 h 543"/>
                <a:gd name="T78" fmla="*/ 202 w 780"/>
                <a:gd name="T79" fmla="*/ 436 h 543"/>
                <a:gd name="T80" fmla="*/ 178 w 780"/>
                <a:gd name="T81" fmla="*/ 436 h 543"/>
                <a:gd name="T82" fmla="*/ 129 w 780"/>
                <a:gd name="T83" fmla="*/ 420 h 543"/>
                <a:gd name="T84" fmla="*/ 88 w 780"/>
                <a:gd name="T85" fmla="*/ 405 h 543"/>
                <a:gd name="T86" fmla="*/ 73 w 780"/>
                <a:gd name="T87" fmla="*/ 371 h 543"/>
                <a:gd name="T88" fmla="*/ 82 w 780"/>
                <a:gd name="T89" fmla="*/ 323 h 543"/>
                <a:gd name="T90" fmla="*/ 32 w 780"/>
                <a:gd name="T91" fmla="*/ 315 h 543"/>
                <a:gd name="T92" fmla="*/ 16 w 780"/>
                <a:gd name="T93" fmla="*/ 299 h 543"/>
                <a:gd name="T94" fmla="*/ 0 w 780"/>
                <a:gd name="T95" fmla="*/ 250 h 543"/>
                <a:gd name="T96" fmla="*/ 40 w 780"/>
                <a:gd name="T97" fmla="*/ 234 h 543"/>
                <a:gd name="T98" fmla="*/ 88 w 780"/>
                <a:gd name="T99" fmla="*/ 203 h 543"/>
                <a:gd name="T100" fmla="*/ 106 w 780"/>
                <a:gd name="T101" fmla="*/ 162 h 543"/>
                <a:gd name="T102" fmla="*/ 147 w 780"/>
                <a:gd name="T103" fmla="*/ 129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0" h="543">
                  <a:moveTo>
                    <a:pt x="162" y="97"/>
                  </a:moveTo>
                  <a:lnTo>
                    <a:pt x="178" y="89"/>
                  </a:lnTo>
                  <a:lnTo>
                    <a:pt x="194" y="113"/>
                  </a:lnTo>
                  <a:lnTo>
                    <a:pt x="212" y="113"/>
                  </a:lnTo>
                  <a:lnTo>
                    <a:pt x="219" y="129"/>
                  </a:lnTo>
                  <a:lnTo>
                    <a:pt x="219" y="162"/>
                  </a:lnTo>
                  <a:lnTo>
                    <a:pt x="268" y="178"/>
                  </a:lnTo>
                  <a:lnTo>
                    <a:pt x="293" y="203"/>
                  </a:lnTo>
                  <a:lnTo>
                    <a:pt x="340" y="203"/>
                  </a:lnTo>
                  <a:lnTo>
                    <a:pt x="364" y="218"/>
                  </a:lnTo>
                  <a:lnTo>
                    <a:pt x="398" y="226"/>
                  </a:lnTo>
                  <a:lnTo>
                    <a:pt x="430" y="209"/>
                  </a:lnTo>
                  <a:lnTo>
                    <a:pt x="463" y="209"/>
                  </a:lnTo>
                  <a:lnTo>
                    <a:pt x="486" y="184"/>
                  </a:lnTo>
                  <a:lnTo>
                    <a:pt x="480" y="178"/>
                  </a:lnTo>
                  <a:lnTo>
                    <a:pt x="495" y="162"/>
                  </a:lnTo>
                  <a:lnTo>
                    <a:pt x="511" y="169"/>
                  </a:lnTo>
                  <a:lnTo>
                    <a:pt x="535" y="153"/>
                  </a:lnTo>
                  <a:lnTo>
                    <a:pt x="551" y="137"/>
                  </a:lnTo>
                  <a:lnTo>
                    <a:pt x="585" y="137"/>
                  </a:lnTo>
                  <a:lnTo>
                    <a:pt x="575" y="121"/>
                  </a:lnTo>
                  <a:lnTo>
                    <a:pt x="567" y="113"/>
                  </a:lnTo>
                  <a:lnTo>
                    <a:pt x="551" y="121"/>
                  </a:lnTo>
                  <a:lnTo>
                    <a:pt x="535" y="121"/>
                  </a:lnTo>
                  <a:lnTo>
                    <a:pt x="535" y="89"/>
                  </a:lnTo>
                  <a:lnTo>
                    <a:pt x="544" y="72"/>
                  </a:lnTo>
                  <a:lnTo>
                    <a:pt x="560" y="81"/>
                  </a:lnTo>
                  <a:lnTo>
                    <a:pt x="585" y="72"/>
                  </a:lnTo>
                  <a:lnTo>
                    <a:pt x="592" y="41"/>
                  </a:lnTo>
                  <a:lnTo>
                    <a:pt x="600" y="32"/>
                  </a:lnTo>
                  <a:lnTo>
                    <a:pt x="600" y="23"/>
                  </a:lnTo>
                  <a:lnTo>
                    <a:pt x="592" y="23"/>
                  </a:lnTo>
                  <a:lnTo>
                    <a:pt x="600" y="7"/>
                  </a:lnTo>
                  <a:lnTo>
                    <a:pt x="632" y="0"/>
                  </a:lnTo>
                  <a:lnTo>
                    <a:pt x="657" y="7"/>
                  </a:lnTo>
                  <a:lnTo>
                    <a:pt x="672" y="23"/>
                  </a:lnTo>
                  <a:lnTo>
                    <a:pt x="690" y="81"/>
                  </a:lnTo>
                  <a:lnTo>
                    <a:pt x="706" y="81"/>
                  </a:lnTo>
                  <a:lnTo>
                    <a:pt x="731" y="97"/>
                  </a:lnTo>
                  <a:lnTo>
                    <a:pt x="731" y="113"/>
                  </a:lnTo>
                  <a:lnTo>
                    <a:pt x="747" y="113"/>
                  </a:lnTo>
                  <a:lnTo>
                    <a:pt x="779" y="104"/>
                  </a:lnTo>
                  <a:lnTo>
                    <a:pt x="779" y="121"/>
                  </a:lnTo>
                  <a:lnTo>
                    <a:pt x="756" y="169"/>
                  </a:lnTo>
                  <a:lnTo>
                    <a:pt x="747" y="162"/>
                  </a:lnTo>
                  <a:lnTo>
                    <a:pt x="731" y="169"/>
                  </a:lnTo>
                  <a:lnTo>
                    <a:pt x="737" y="194"/>
                  </a:lnTo>
                  <a:lnTo>
                    <a:pt x="731" y="209"/>
                  </a:lnTo>
                  <a:lnTo>
                    <a:pt x="722" y="209"/>
                  </a:lnTo>
                  <a:lnTo>
                    <a:pt x="706" y="218"/>
                  </a:lnTo>
                  <a:lnTo>
                    <a:pt x="697" y="218"/>
                  </a:lnTo>
                  <a:lnTo>
                    <a:pt x="690" y="226"/>
                  </a:lnTo>
                  <a:lnTo>
                    <a:pt x="682" y="226"/>
                  </a:lnTo>
                  <a:lnTo>
                    <a:pt x="650" y="250"/>
                  </a:lnTo>
                  <a:lnTo>
                    <a:pt x="650" y="259"/>
                  </a:lnTo>
                  <a:lnTo>
                    <a:pt x="632" y="259"/>
                  </a:lnTo>
                  <a:lnTo>
                    <a:pt x="609" y="275"/>
                  </a:lnTo>
                  <a:lnTo>
                    <a:pt x="609" y="266"/>
                  </a:lnTo>
                  <a:lnTo>
                    <a:pt x="609" y="259"/>
                  </a:lnTo>
                  <a:lnTo>
                    <a:pt x="617" y="243"/>
                  </a:lnTo>
                  <a:lnTo>
                    <a:pt x="609" y="234"/>
                  </a:lnTo>
                  <a:lnTo>
                    <a:pt x="585" y="259"/>
                  </a:lnTo>
                  <a:lnTo>
                    <a:pt x="575" y="266"/>
                  </a:lnTo>
                  <a:lnTo>
                    <a:pt x="567" y="266"/>
                  </a:lnTo>
                  <a:lnTo>
                    <a:pt x="560" y="275"/>
                  </a:lnTo>
                  <a:lnTo>
                    <a:pt x="585" y="299"/>
                  </a:lnTo>
                  <a:lnTo>
                    <a:pt x="600" y="291"/>
                  </a:lnTo>
                  <a:lnTo>
                    <a:pt x="625" y="299"/>
                  </a:lnTo>
                  <a:lnTo>
                    <a:pt x="625" y="308"/>
                  </a:lnTo>
                  <a:lnTo>
                    <a:pt x="617" y="299"/>
                  </a:lnTo>
                  <a:lnTo>
                    <a:pt x="600" y="308"/>
                  </a:lnTo>
                  <a:lnTo>
                    <a:pt x="585" y="331"/>
                  </a:lnTo>
                  <a:lnTo>
                    <a:pt x="592" y="340"/>
                  </a:lnTo>
                  <a:lnTo>
                    <a:pt x="600" y="371"/>
                  </a:lnTo>
                  <a:lnTo>
                    <a:pt x="617" y="380"/>
                  </a:lnTo>
                  <a:lnTo>
                    <a:pt x="609" y="380"/>
                  </a:lnTo>
                  <a:lnTo>
                    <a:pt x="617" y="396"/>
                  </a:lnTo>
                  <a:lnTo>
                    <a:pt x="592" y="405"/>
                  </a:lnTo>
                  <a:lnTo>
                    <a:pt x="617" y="405"/>
                  </a:lnTo>
                  <a:lnTo>
                    <a:pt x="609" y="436"/>
                  </a:lnTo>
                  <a:lnTo>
                    <a:pt x="592" y="452"/>
                  </a:lnTo>
                  <a:lnTo>
                    <a:pt x="585" y="452"/>
                  </a:lnTo>
                  <a:lnTo>
                    <a:pt x="585" y="468"/>
                  </a:lnTo>
                  <a:lnTo>
                    <a:pt x="575" y="485"/>
                  </a:lnTo>
                  <a:lnTo>
                    <a:pt x="567" y="485"/>
                  </a:lnTo>
                  <a:lnTo>
                    <a:pt x="567" y="493"/>
                  </a:lnTo>
                  <a:lnTo>
                    <a:pt x="544" y="510"/>
                  </a:lnTo>
                  <a:lnTo>
                    <a:pt x="520" y="510"/>
                  </a:lnTo>
                  <a:lnTo>
                    <a:pt x="520" y="517"/>
                  </a:lnTo>
                  <a:lnTo>
                    <a:pt x="511" y="510"/>
                  </a:lnTo>
                  <a:lnTo>
                    <a:pt x="511" y="517"/>
                  </a:lnTo>
                  <a:lnTo>
                    <a:pt x="503" y="517"/>
                  </a:lnTo>
                  <a:lnTo>
                    <a:pt x="470" y="533"/>
                  </a:lnTo>
                  <a:lnTo>
                    <a:pt x="463" y="542"/>
                  </a:lnTo>
                  <a:lnTo>
                    <a:pt x="463" y="526"/>
                  </a:lnTo>
                  <a:lnTo>
                    <a:pt x="446" y="526"/>
                  </a:lnTo>
                  <a:lnTo>
                    <a:pt x="438" y="526"/>
                  </a:lnTo>
                  <a:lnTo>
                    <a:pt x="423" y="526"/>
                  </a:lnTo>
                  <a:lnTo>
                    <a:pt x="423" y="510"/>
                  </a:lnTo>
                  <a:lnTo>
                    <a:pt x="405" y="510"/>
                  </a:lnTo>
                  <a:lnTo>
                    <a:pt x="373" y="517"/>
                  </a:lnTo>
                  <a:lnTo>
                    <a:pt x="364" y="510"/>
                  </a:lnTo>
                  <a:lnTo>
                    <a:pt x="364" y="517"/>
                  </a:lnTo>
                  <a:lnTo>
                    <a:pt x="358" y="517"/>
                  </a:lnTo>
                  <a:lnTo>
                    <a:pt x="358" y="533"/>
                  </a:lnTo>
                  <a:lnTo>
                    <a:pt x="349" y="533"/>
                  </a:lnTo>
                  <a:lnTo>
                    <a:pt x="349" y="526"/>
                  </a:lnTo>
                  <a:lnTo>
                    <a:pt x="340" y="526"/>
                  </a:lnTo>
                  <a:lnTo>
                    <a:pt x="324" y="517"/>
                  </a:lnTo>
                  <a:lnTo>
                    <a:pt x="324" y="510"/>
                  </a:lnTo>
                  <a:lnTo>
                    <a:pt x="324" y="502"/>
                  </a:lnTo>
                  <a:lnTo>
                    <a:pt x="317" y="493"/>
                  </a:lnTo>
                  <a:lnTo>
                    <a:pt x="308" y="493"/>
                  </a:lnTo>
                  <a:lnTo>
                    <a:pt x="317" y="452"/>
                  </a:lnTo>
                  <a:lnTo>
                    <a:pt x="308" y="436"/>
                  </a:lnTo>
                  <a:lnTo>
                    <a:pt x="299" y="436"/>
                  </a:lnTo>
                  <a:lnTo>
                    <a:pt x="284" y="420"/>
                  </a:lnTo>
                  <a:lnTo>
                    <a:pt x="268" y="420"/>
                  </a:lnTo>
                  <a:lnTo>
                    <a:pt x="227" y="436"/>
                  </a:lnTo>
                  <a:lnTo>
                    <a:pt x="202" y="436"/>
                  </a:lnTo>
                  <a:lnTo>
                    <a:pt x="194" y="445"/>
                  </a:lnTo>
                  <a:lnTo>
                    <a:pt x="187" y="436"/>
                  </a:lnTo>
                  <a:lnTo>
                    <a:pt x="178" y="436"/>
                  </a:lnTo>
                  <a:lnTo>
                    <a:pt x="154" y="436"/>
                  </a:lnTo>
                  <a:lnTo>
                    <a:pt x="137" y="428"/>
                  </a:lnTo>
                  <a:lnTo>
                    <a:pt x="129" y="420"/>
                  </a:lnTo>
                  <a:lnTo>
                    <a:pt x="122" y="420"/>
                  </a:lnTo>
                  <a:lnTo>
                    <a:pt x="106" y="405"/>
                  </a:lnTo>
                  <a:lnTo>
                    <a:pt x="88" y="405"/>
                  </a:lnTo>
                  <a:lnTo>
                    <a:pt x="65" y="396"/>
                  </a:lnTo>
                  <a:lnTo>
                    <a:pt x="57" y="371"/>
                  </a:lnTo>
                  <a:lnTo>
                    <a:pt x="73" y="371"/>
                  </a:lnTo>
                  <a:lnTo>
                    <a:pt x="65" y="355"/>
                  </a:lnTo>
                  <a:lnTo>
                    <a:pt x="82" y="340"/>
                  </a:lnTo>
                  <a:lnTo>
                    <a:pt x="82" y="323"/>
                  </a:lnTo>
                  <a:lnTo>
                    <a:pt x="73" y="315"/>
                  </a:lnTo>
                  <a:lnTo>
                    <a:pt x="48" y="323"/>
                  </a:lnTo>
                  <a:lnTo>
                    <a:pt x="32" y="315"/>
                  </a:lnTo>
                  <a:lnTo>
                    <a:pt x="25" y="308"/>
                  </a:lnTo>
                  <a:lnTo>
                    <a:pt x="8" y="299"/>
                  </a:lnTo>
                  <a:lnTo>
                    <a:pt x="16" y="299"/>
                  </a:lnTo>
                  <a:lnTo>
                    <a:pt x="16" y="275"/>
                  </a:lnTo>
                  <a:lnTo>
                    <a:pt x="0" y="275"/>
                  </a:lnTo>
                  <a:lnTo>
                    <a:pt x="0" y="250"/>
                  </a:lnTo>
                  <a:lnTo>
                    <a:pt x="16" y="243"/>
                  </a:lnTo>
                  <a:lnTo>
                    <a:pt x="32" y="243"/>
                  </a:lnTo>
                  <a:lnTo>
                    <a:pt x="40" y="234"/>
                  </a:lnTo>
                  <a:lnTo>
                    <a:pt x="57" y="234"/>
                  </a:lnTo>
                  <a:lnTo>
                    <a:pt x="82" y="218"/>
                  </a:lnTo>
                  <a:lnTo>
                    <a:pt x="88" y="203"/>
                  </a:lnTo>
                  <a:lnTo>
                    <a:pt x="82" y="169"/>
                  </a:lnTo>
                  <a:lnTo>
                    <a:pt x="82" y="162"/>
                  </a:lnTo>
                  <a:lnTo>
                    <a:pt x="106" y="162"/>
                  </a:lnTo>
                  <a:lnTo>
                    <a:pt x="113" y="129"/>
                  </a:lnTo>
                  <a:lnTo>
                    <a:pt x="137" y="129"/>
                  </a:lnTo>
                  <a:lnTo>
                    <a:pt x="147" y="129"/>
                  </a:lnTo>
                  <a:lnTo>
                    <a:pt x="154" y="104"/>
                  </a:lnTo>
                  <a:lnTo>
                    <a:pt x="162" y="9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4184170" y="3728306"/>
              <a:ext cx="274280" cy="264046"/>
            </a:xfrm>
            <a:custGeom>
              <a:avLst/>
              <a:gdLst>
                <a:gd name="T0" fmla="*/ 8 w 211"/>
                <a:gd name="T1" fmla="*/ 178 h 204"/>
                <a:gd name="T2" fmla="*/ 8 w 211"/>
                <a:gd name="T3" fmla="*/ 162 h 204"/>
                <a:gd name="T4" fmla="*/ 23 w 211"/>
                <a:gd name="T5" fmla="*/ 153 h 204"/>
                <a:gd name="T6" fmla="*/ 16 w 211"/>
                <a:gd name="T7" fmla="*/ 137 h 204"/>
                <a:gd name="T8" fmla="*/ 8 w 211"/>
                <a:gd name="T9" fmla="*/ 129 h 204"/>
                <a:gd name="T10" fmla="*/ 0 w 211"/>
                <a:gd name="T11" fmla="*/ 113 h 204"/>
                <a:gd name="T12" fmla="*/ 16 w 211"/>
                <a:gd name="T13" fmla="*/ 121 h 204"/>
                <a:gd name="T14" fmla="*/ 65 w 211"/>
                <a:gd name="T15" fmla="*/ 113 h 204"/>
                <a:gd name="T16" fmla="*/ 65 w 211"/>
                <a:gd name="T17" fmla="*/ 97 h 204"/>
                <a:gd name="T18" fmla="*/ 73 w 211"/>
                <a:gd name="T19" fmla="*/ 90 h 204"/>
                <a:gd name="T20" fmla="*/ 107 w 211"/>
                <a:gd name="T21" fmla="*/ 81 h 204"/>
                <a:gd name="T22" fmla="*/ 107 w 211"/>
                <a:gd name="T23" fmla="*/ 66 h 204"/>
                <a:gd name="T24" fmla="*/ 113 w 211"/>
                <a:gd name="T25" fmla="*/ 56 h 204"/>
                <a:gd name="T26" fmla="*/ 113 w 211"/>
                <a:gd name="T27" fmla="*/ 49 h 204"/>
                <a:gd name="T28" fmla="*/ 122 w 211"/>
                <a:gd name="T29" fmla="*/ 49 h 204"/>
                <a:gd name="T30" fmla="*/ 129 w 211"/>
                <a:gd name="T31" fmla="*/ 32 h 204"/>
                <a:gd name="T32" fmla="*/ 129 w 211"/>
                <a:gd name="T33" fmla="*/ 16 h 204"/>
                <a:gd name="T34" fmla="*/ 147 w 211"/>
                <a:gd name="T35" fmla="*/ 9 h 204"/>
                <a:gd name="T36" fmla="*/ 162 w 211"/>
                <a:gd name="T37" fmla="*/ 0 h 204"/>
                <a:gd name="T38" fmla="*/ 170 w 211"/>
                <a:gd name="T39" fmla="*/ 0 h 204"/>
                <a:gd name="T40" fmla="*/ 187 w 211"/>
                <a:gd name="T41" fmla="*/ 9 h 204"/>
                <a:gd name="T42" fmla="*/ 194 w 211"/>
                <a:gd name="T43" fmla="*/ 16 h 204"/>
                <a:gd name="T44" fmla="*/ 210 w 211"/>
                <a:gd name="T45" fmla="*/ 24 h 204"/>
                <a:gd name="T46" fmla="*/ 202 w 211"/>
                <a:gd name="T47" fmla="*/ 32 h 204"/>
                <a:gd name="T48" fmla="*/ 187 w 211"/>
                <a:gd name="T49" fmla="*/ 41 h 204"/>
                <a:gd name="T50" fmla="*/ 170 w 211"/>
                <a:gd name="T51" fmla="*/ 32 h 204"/>
                <a:gd name="T52" fmla="*/ 162 w 211"/>
                <a:gd name="T53" fmla="*/ 41 h 204"/>
                <a:gd name="T54" fmla="*/ 170 w 211"/>
                <a:gd name="T55" fmla="*/ 49 h 204"/>
                <a:gd name="T56" fmla="*/ 162 w 211"/>
                <a:gd name="T57" fmla="*/ 66 h 204"/>
                <a:gd name="T58" fmla="*/ 178 w 211"/>
                <a:gd name="T59" fmla="*/ 72 h 204"/>
                <a:gd name="T60" fmla="*/ 178 w 211"/>
                <a:gd name="T61" fmla="*/ 81 h 204"/>
                <a:gd name="T62" fmla="*/ 170 w 211"/>
                <a:gd name="T63" fmla="*/ 81 h 204"/>
                <a:gd name="T64" fmla="*/ 178 w 211"/>
                <a:gd name="T65" fmla="*/ 90 h 204"/>
                <a:gd name="T66" fmla="*/ 138 w 211"/>
                <a:gd name="T67" fmla="*/ 137 h 204"/>
                <a:gd name="T68" fmla="*/ 122 w 211"/>
                <a:gd name="T69" fmla="*/ 146 h 204"/>
                <a:gd name="T70" fmla="*/ 113 w 211"/>
                <a:gd name="T71" fmla="*/ 137 h 204"/>
                <a:gd name="T72" fmla="*/ 107 w 211"/>
                <a:gd name="T73" fmla="*/ 146 h 204"/>
                <a:gd name="T74" fmla="*/ 107 w 211"/>
                <a:gd name="T75" fmla="*/ 162 h 204"/>
                <a:gd name="T76" fmla="*/ 113 w 211"/>
                <a:gd name="T77" fmla="*/ 162 h 204"/>
                <a:gd name="T78" fmla="*/ 113 w 211"/>
                <a:gd name="T79" fmla="*/ 169 h 204"/>
                <a:gd name="T80" fmla="*/ 122 w 211"/>
                <a:gd name="T81" fmla="*/ 169 h 204"/>
                <a:gd name="T82" fmla="*/ 122 w 211"/>
                <a:gd name="T83" fmla="*/ 186 h 204"/>
                <a:gd name="T84" fmla="*/ 122 w 211"/>
                <a:gd name="T85" fmla="*/ 194 h 204"/>
                <a:gd name="T86" fmla="*/ 97 w 211"/>
                <a:gd name="T87" fmla="*/ 194 h 204"/>
                <a:gd name="T88" fmla="*/ 88 w 211"/>
                <a:gd name="T89" fmla="*/ 203 h 204"/>
                <a:gd name="T90" fmla="*/ 82 w 211"/>
                <a:gd name="T91" fmla="*/ 194 h 204"/>
                <a:gd name="T92" fmla="*/ 73 w 211"/>
                <a:gd name="T93" fmla="*/ 178 h 204"/>
                <a:gd name="T94" fmla="*/ 48 w 211"/>
                <a:gd name="T95" fmla="*/ 178 h 204"/>
                <a:gd name="T96" fmla="*/ 32 w 211"/>
                <a:gd name="T97" fmla="*/ 178 h 204"/>
                <a:gd name="T98" fmla="*/ 8 w 211"/>
                <a:gd name="T99" fmla="*/ 17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1" h="204">
                  <a:moveTo>
                    <a:pt x="8" y="178"/>
                  </a:moveTo>
                  <a:lnTo>
                    <a:pt x="8" y="162"/>
                  </a:lnTo>
                  <a:lnTo>
                    <a:pt x="23" y="153"/>
                  </a:lnTo>
                  <a:lnTo>
                    <a:pt x="16" y="137"/>
                  </a:lnTo>
                  <a:lnTo>
                    <a:pt x="8" y="129"/>
                  </a:lnTo>
                  <a:lnTo>
                    <a:pt x="0" y="113"/>
                  </a:lnTo>
                  <a:lnTo>
                    <a:pt x="16" y="121"/>
                  </a:lnTo>
                  <a:lnTo>
                    <a:pt x="65" y="113"/>
                  </a:lnTo>
                  <a:lnTo>
                    <a:pt x="65" y="97"/>
                  </a:lnTo>
                  <a:lnTo>
                    <a:pt x="73" y="90"/>
                  </a:lnTo>
                  <a:lnTo>
                    <a:pt x="107" y="81"/>
                  </a:lnTo>
                  <a:lnTo>
                    <a:pt x="107" y="66"/>
                  </a:lnTo>
                  <a:lnTo>
                    <a:pt x="113" y="56"/>
                  </a:lnTo>
                  <a:lnTo>
                    <a:pt x="113" y="49"/>
                  </a:lnTo>
                  <a:lnTo>
                    <a:pt x="122" y="49"/>
                  </a:lnTo>
                  <a:lnTo>
                    <a:pt x="129" y="32"/>
                  </a:lnTo>
                  <a:lnTo>
                    <a:pt x="129" y="16"/>
                  </a:lnTo>
                  <a:lnTo>
                    <a:pt x="147" y="9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87" y="9"/>
                  </a:lnTo>
                  <a:lnTo>
                    <a:pt x="194" y="16"/>
                  </a:lnTo>
                  <a:lnTo>
                    <a:pt x="210" y="24"/>
                  </a:lnTo>
                  <a:lnTo>
                    <a:pt x="202" y="32"/>
                  </a:lnTo>
                  <a:lnTo>
                    <a:pt x="187" y="41"/>
                  </a:lnTo>
                  <a:lnTo>
                    <a:pt x="170" y="32"/>
                  </a:lnTo>
                  <a:lnTo>
                    <a:pt x="162" y="41"/>
                  </a:lnTo>
                  <a:lnTo>
                    <a:pt x="170" y="49"/>
                  </a:lnTo>
                  <a:lnTo>
                    <a:pt x="162" y="66"/>
                  </a:lnTo>
                  <a:lnTo>
                    <a:pt x="178" y="72"/>
                  </a:lnTo>
                  <a:lnTo>
                    <a:pt x="178" y="81"/>
                  </a:lnTo>
                  <a:lnTo>
                    <a:pt x="170" y="81"/>
                  </a:lnTo>
                  <a:lnTo>
                    <a:pt x="178" y="90"/>
                  </a:lnTo>
                  <a:lnTo>
                    <a:pt x="138" y="137"/>
                  </a:lnTo>
                  <a:lnTo>
                    <a:pt x="122" y="146"/>
                  </a:lnTo>
                  <a:lnTo>
                    <a:pt x="113" y="137"/>
                  </a:lnTo>
                  <a:lnTo>
                    <a:pt x="107" y="146"/>
                  </a:lnTo>
                  <a:lnTo>
                    <a:pt x="107" y="162"/>
                  </a:lnTo>
                  <a:lnTo>
                    <a:pt x="113" y="162"/>
                  </a:lnTo>
                  <a:lnTo>
                    <a:pt x="113" y="169"/>
                  </a:lnTo>
                  <a:lnTo>
                    <a:pt x="122" y="169"/>
                  </a:lnTo>
                  <a:lnTo>
                    <a:pt x="122" y="186"/>
                  </a:lnTo>
                  <a:lnTo>
                    <a:pt x="122" y="194"/>
                  </a:lnTo>
                  <a:lnTo>
                    <a:pt x="97" y="194"/>
                  </a:lnTo>
                  <a:lnTo>
                    <a:pt x="88" y="203"/>
                  </a:lnTo>
                  <a:lnTo>
                    <a:pt x="82" y="194"/>
                  </a:lnTo>
                  <a:lnTo>
                    <a:pt x="73" y="178"/>
                  </a:lnTo>
                  <a:lnTo>
                    <a:pt x="48" y="178"/>
                  </a:lnTo>
                  <a:lnTo>
                    <a:pt x="32" y="178"/>
                  </a:lnTo>
                  <a:lnTo>
                    <a:pt x="8" y="17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173710" y="3697101"/>
              <a:ext cx="241738" cy="188432"/>
            </a:xfrm>
            <a:custGeom>
              <a:avLst/>
              <a:gdLst>
                <a:gd name="T0" fmla="*/ 179 w 188"/>
                <a:gd name="T1" fmla="*/ 24 h 146"/>
                <a:gd name="T2" fmla="*/ 171 w 188"/>
                <a:gd name="T3" fmla="*/ 24 h 146"/>
                <a:gd name="T4" fmla="*/ 156 w 188"/>
                <a:gd name="T5" fmla="*/ 33 h 146"/>
                <a:gd name="T6" fmla="*/ 138 w 188"/>
                <a:gd name="T7" fmla="*/ 40 h 146"/>
                <a:gd name="T8" fmla="*/ 138 w 188"/>
                <a:gd name="T9" fmla="*/ 56 h 146"/>
                <a:gd name="T10" fmla="*/ 131 w 188"/>
                <a:gd name="T11" fmla="*/ 73 h 146"/>
                <a:gd name="T12" fmla="*/ 122 w 188"/>
                <a:gd name="T13" fmla="*/ 73 h 146"/>
                <a:gd name="T14" fmla="*/ 122 w 188"/>
                <a:gd name="T15" fmla="*/ 80 h 146"/>
                <a:gd name="T16" fmla="*/ 116 w 188"/>
                <a:gd name="T17" fmla="*/ 90 h 146"/>
                <a:gd name="T18" fmla="*/ 116 w 188"/>
                <a:gd name="T19" fmla="*/ 105 h 146"/>
                <a:gd name="T20" fmla="*/ 82 w 188"/>
                <a:gd name="T21" fmla="*/ 114 h 146"/>
                <a:gd name="T22" fmla="*/ 74 w 188"/>
                <a:gd name="T23" fmla="*/ 121 h 146"/>
                <a:gd name="T24" fmla="*/ 74 w 188"/>
                <a:gd name="T25" fmla="*/ 137 h 146"/>
                <a:gd name="T26" fmla="*/ 25 w 188"/>
                <a:gd name="T27" fmla="*/ 145 h 146"/>
                <a:gd name="T28" fmla="*/ 9 w 188"/>
                <a:gd name="T29" fmla="*/ 137 h 146"/>
                <a:gd name="T30" fmla="*/ 17 w 188"/>
                <a:gd name="T31" fmla="*/ 121 h 146"/>
                <a:gd name="T32" fmla="*/ 17 w 188"/>
                <a:gd name="T33" fmla="*/ 114 h 146"/>
                <a:gd name="T34" fmla="*/ 0 w 188"/>
                <a:gd name="T35" fmla="*/ 105 h 146"/>
                <a:gd name="T36" fmla="*/ 0 w 188"/>
                <a:gd name="T37" fmla="*/ 73 h 146"/>
                <a:gd name="T38" fmla="*/ 9 w 188"/>
                <a:gd name="T39" fmla="*/ 56 h 146"/>
                <a:gd name="T40" fmla="*/ 9 w 188"/>
                <a:gd name="T41" fmla="*/ 48 h 146"/>
                <a:gd name="T42" fmla="*/ 32 w 188"/>
                <a:gd name="T43" fmla="*/ 48 h 146"/>
                <a:gd name="T44" fmla="*/ 32 w 188"/>
                <a:gd name="T45" fmla="*/ 40 h 146"/>
                <a:gd name="T46" fmla="*/ 50 w 188"/>
                <a:gd name="T47" fmla="*/ 40 h 146"/>
                <a:gd name="T48" fmla="*/ 57 w 188"/>
                <a:gd name="T49" fmla="*/ 24 h 146"/>
                <a:gd name="T50" fmla="*/ 66 w 188"/>
                <a:gd name="T51" fmla="*/ 24 h 146"/>
                <a:gd name="T52" fmla="*/ 66 w 188"/>
                <a:gd name="T53" fmla="*/ 16 h 146"/>
                <a:gd name="T54" fmla="*/ 97 w 188"/>
                <a:gd name="T55" fmla="*/ 24 h 146"/>
                <a:gd name="T56" fmla="*/ 116 w 188"/>
                <a:gd name="T57" fmla="*/ 24 h 146"/>
                <a:gd name="T58" fmla="*/ 116 w 188"/>
                <a:gd name="T59" fmla="*/ 16 h 146"/>
                <a:gd name="T60" fmla="*/ 122 w 188"/>
                <a:gd name="T61" fmla="*/ 16 h 146"/>
                <a:gd name="T62" fmla="*/ 131 w 188"/>
                <a:gd name="T63" fmla="*/ 0 h 146"/>
                <a:gd name="T64" fmla="*/ 138 w 188"/>
                <a:gd name="T65" fmla="*/ 8 h 146"/>
                <a:gd name="T66" fmla="*/ 147 w 188"/>
                <a:gd name="T67" fmla="*/ 33 h 146"/>
                <a:gd name="T68" fmla="*/ 162 w 188"/>
                <a:gd name="T69" fmla="*/ 16 h 146"/>
                <a:gd name="T70" fmla="*/ 187 w 188"/>
                <a:gd name="T71" fmla="*/ 24 h 146"/>
                <a:gd name="T72" fmla="*/ 179 w 188"/>
                <a:gd name="T73" fmla="*/ 2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8" h="146">
                  <a:moveTo>
                    <a:pt x="179" y="24"/>
                  </a:moveTo>
                  <a:lnTo>
                    <a:pt x="171" y="24"/>
                  </a:lnTo>
                  <a:lnTo>
                    <a:pt x="156" y="33"/>
                  </a:lnTo>
                  <a:lnTo>
                    <a:pt x="138" y="40"/>
                  </a:lnTo>
                  <a:lnTo>
                    <a:pt x="138" y="56"/>
                  </a:lnTo>
                  <a:lnTo>
                    <a:pt x="131" y="73"/>
                  </a:lnTo>
                  <a:lnTo>
                    <a:pt x="122" y="73"/>
                  </a:lnTo>
                  <a:lnTo>
                    <a:pt x="122" y="80"/>
                  </a:lnTo>
                  <a:lnTo>
                    <a:pt x="116" y="90"/>
                  </a:lnTo>
                  <a:lnTo>
                    <a:pt x="116" y="105"/>
                  </a:lnTo>
                  <a:lnTo>
                    <a:pt x="82" y="114"/>
                  </a:lnTo>
                  <a:lnTo>
                    <a:pt x="74" y="121"/>
                  </a:lnTo>
                  <a:lnTo>
                    <a:pt x="74" y="137"/>
                  </a:lnTo>
                  <a:lnTo>
                    <a:pt x="25" y="145"/>
                  </a:lnTo>
                  <a:lnTo>
                    <a:pt x="9" y="137"/>
                  </a:lnTo>
                  <a:lnTo>
                    <a:pt x="17" y="121"/>
                  </a:lnTo>
                  <a:lnTo>
                    <a:pt x="17" y="114"/>
                  </a:lnTo>
                  <a:lnTo>
                    <a:pt x="0" y="105"/>
                  </a:lnTo>
                  <a:lnTo>
                    <a:pt x="0" y="73"/>
                  </a:lnTo>
                  <a:lnTo>
                    <a:pt x="9" y="56"/>
                  </a:lnTo>
                  <a:lnTo>
                    <a:pt x="9" y="48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50" y="40"/>
                  </a:lnTo>
                  <a:lnTo>
                    <a:pt x="57" y="24"/>
                  </a:lnTo>
                  <a:lnTo>
                    <a:pt x="66" y="24"/>
                  </a:lnTo>
                  <a:lnTo>
                    <a:pt x="66" y="16"/>
                  </a:lnTo>
                  <a:lnTo>
                    <a:pt x="97" y="24"/>
                  </a:lnTo>
                  <a:lnTo>
                    <a:pt x="116" y="24"/>
                  </a:lnTo>
                  <a:lnTo>
                    <a:pt x="116" y="16"/>
                  </a:lnTo>
                  <a:lnTo>
                    <a:pt x="122" y="16"/>
                  </a:lnTo>
                  <a:lnTo>
                    <a:pt x="131" y="0"/>
                  </a:lnTo>
                  <a:lnTo>
                    <a:pt x="138" y="8"/>
                  </a:lnTo>
                  <a:lnTo>
                    <a:pt x="147" y="33"/>
                  </a:lnTo>
                  <a:lnTo>
                    <a:pt x="162" y="16"/>
                  </a:lnTo>
                  <a:lnTo>
                    <a:pt x="187" y="24"/>
                  </a:lnTo>
                  <a:lnTo>
                    <a:pt x="179" y="2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901755" y="3664695"/>
              <a:ext cx="313794" cy="295251"/>
            </a:xfrm>
            <a:custGeom>
              <a:avLst/>
              <a:gdLst>
                <a:gd name="T0" fmla="*/ 227 w 243"/>
                <a:gd name="T1" fmla="*/ 227 h 228"/>
                <a:gd name="T2" fmla="*/ 170 w 243"/>
                <a:gd name="T3" fmla="*/ 218 h 228"/>
                <a:gd name="T4" fmla="*/ 162 w 243"/>
                <a:gd name="T5" fmla="*/ 202 h 228"/>
                <a:gd name="T6" fmla="*/ 137 w 243"/>
                <a:gd name="T7" fmla="*/ 211 h 228"/>
                <a:gd name="T8" fmla="*/ 121 w 243"/>
                <a:gd name="T9" fmla="*/ 211 h 228"/>
                <a:gd name="T10" fmla="*/ 96 w 243"/>
                <a:gd name="T11" fmla="*/ 186 h 228"/>
                <a:gd name="T12" fmla="*/ 80 w 243"/>
                <a:gd name="T13" fmla="*/ 162 h 228"/>
                <a:gd name="T14" fmla="*/ 65 w 243"/>
                <a:gd name="T15" fmla="*/ 155 h 228"/>
                <a:gd name="T16" fmla="*/ 56 w 243"/>
                <a:gd name="T17" fmla="*/ 155 h 228"/>
                <a:gd name="T18" fmla="*/ 48 w 243"/>
                <a:gd name="T19" fmla="*/ 146 h 228"/>
                <a:gd name="T20" fmla="*/ 40 w 243"/>
                <a:gd name="T21" fmla="*/ 121 h 228"/>
                <a:gd name="T22" fmla="*/ 24 w 243"/>
                <a:gd name="T23" fmla="*/ 115 h 228"/>
                <a:gd name="T24" fmla="*/ 15 w 243"/>
                <a:gd name="T25" fmla="*/ 98 h 228"/>
                <a:gd name="T26" fmla="*/ 24 w 243"/>
                <a:gd name="T27" fmla="*/ 81 h 228"/>
                <a:gd name="T28" fmla="*/ 24 w 243"/>
                <a:gd name="T29" fmla="*/ 65 h 228"/>
                <a:gd name="T30" fmla="*/ 15 w 243"/>
                <a:gd name="T31" fmla="*/ 65 h 228"/>
                <a:gd name="T32" fmla="*/ 8 w 243"/>
                <a:gd name="T33" fmla="*/ 49 h 228"/>
                <a:gd name="T34" fmla="*/ 0 w 243"/>
                <a:gd name="T35" fmla="*/ 9 h 228"/>
                <a:gd name="T36" fmla="*/ 8 w 243"/>
                <a:gd name="T37" fmla="*/ 0 h 228"/>
                <a:gd name="T38" fmla="*/ 15 w 243"/>
                <a:gd name="T39" fmla="*/ 16 h 228"/>
                <a:gd name="T40" fmla="*/ 24 w 243"/>
                <a:gd name="T41" fmla="*/ 16 h 228"/>
                <a:gd name="T42" fmla="*/ 31 w 243"/>
                <a:gd name="T43" fmla="*/ 16 h 228"/>
                <a:gd name="T44" fmla="*/ 48 w 243"/>
                <a:gd name="T45" fmla="*/ 9 h 228"/>
                <a:gd name="T46" fmla="*/ 56 w 243"/>
                <a:gd name="T47" fmla="*/ 9 h 228"/>
                <a:gd name="T48" fmla="*/ 48 w 243"/>
                <a:gd name="T49" fmla="*/ 16 h 228"/>
                <a:gd name="T50" fmla="*/ 65 w 243"/>
                <a:gd name="T51" fmla="*/ 25 h 228"/>
                <a:gd name="T52" fmla="*/ 65 w 243"/>
                <a:gd name="T53" fmla="*/ 41 h 228"/>
                <a:gd name="T54" fmla="*/ 96 w 243"/>
                <a:gd name="T55" fmla="*/ 58 h 228"/>
                <a:gd name="T56" fmla="*/ 130 w 243"/>
                <a:gd name="T57" fmla="*/ 58 h 228"/>
                <a:gd name="T58" fmla="*/ 130 w 243"/>
                <a:gd name="T59" fmla="*/ 41 h 228"/>
                <a:gd name="T60" fmla="*/ 145 w 243"/>
                <a:gd name="T61" fmla="*/ 33 h 228"/>
                <a:gd name="T62" fmla="*/ 170 w 243"/>
                <a:gd name="T63" fmla="*/ 33 h 228"/>
                <a:gd name="T64" fmla="*/ 219 w 243"/>
                <a:gd name="T65" fmla="*/ 58 h 228"/>
                <a:gd name="T66" fmla="*/ 219 w 243"/>
                <a:gd name="T67" fmla="*/ 65 h 228"/>
                <a:gd name="T68" fmla="*/ 219 w 243"/>
                <a:gd name="T69" fmla="*/ 73 h 228"/>
                <a:gd name="T70" fmla="*/ 219 w 243"/>
                <a:gd name="T71" fmla="*/ 81 h 228"/>
                <a:gd name="T72" fmla="*/ 210 w 243"/>
                <a:gd name="T73" fmla="*/ 98 h 228"/>
                <a:gd name="T74" fmla="*/ 210 w 243"/>
                <a:gd name="T75" fmla="*/ 130 h 228"/>
                <a:gd name="T76" fmla="*/ 227 w 243"/>
                <a:gd name="T77" fmla="*/ 139 h 228"/>
                <a:gd name="T78" fmla="*/ 227 w 243"/>
                <a:gd name="T79" fmla="*/ 146 h 228"/>
                <a:gd name="T80" fmla="*/ 219 w 243"/>
                <a:gd name="T81" fmla="*/ 162 h 228"/>
                <a:gd name="T82" fmla="*/ 227 w 243"/>
                <a:gd name="T83" fmla="*/ 178 h 228"/>
                <a:gd name="T84" fmla="*/ 235 w 243"/>
                <a:gd name="T85" fmla="*/ 186 h 228"/>
                <a:gd name="T86" fmla="*/ 242 w 243"/>
                <a:gd name="T87" fmla="*/ 202 h 228"/>
                <a:gd name="T88" fmla="*/ 227 w 243"/>
                <a:gd name="T89" fmla="*/ 211 h 228"/>
                <a:gd name="T90" fmla="*/ 227 w 243"/>
                <a:gd name="T91" fmla="*/ 227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3" h="228">
                  <a:moveTo>
                    <a:pt x="227" y="227"/>
                  </a:moveTo>
                  <a:lnTo>
                    <a:pt x="170" y="218"/>
                  </a:lnTo>
                  <a:lnTo>
                    <a:pt x="162" y="202"/>
                  </a:lnTo>
                  <a:lnTo>
                    <a:pt x="137" y="211"/>
                  </a:lnTo>
                  <a:lnTo>
                    <a:pt x="121" y="211"/>
                  </a:lnTo>
                  <a:lnTo>
                    <a:pt x="96" y="186"/>
                  </a:lnTo>
                  <a:lnTo>
                    <a:pt x="80" y="162"/>
                  </a:lnTo>
                  <a:lnTo>
                    <a:pt x="65" y="155"/>
                  </a:lnTo>
                  <a:lnTo>
                    <a:pt x="56" y="155"/>
                  </a:lnTo>
                  <a:lnTo>
                    <a:pt x="48" y="146"/>
                  </a:lnTo>
                  <a:lnTo>
                    <a:pt x="40" y="121"/>
                  </a:lnTo>
                  <a:lnTo>
                    <a:pt x="24" y="115"/>
                  </a:lnTo>
                  <a:lnTo>
                    <a:pt x="15" y="98"/>
                  </a:lnTo>
                  <a:lnTo>
                    <a:pt x="24" y="81"/>
                  </a:lnTo>
                  <a:lnTo>
                    <a:pt x="24" y="65"/>
                  </a:lnTo>
                  <a:lnTo>
                    <a:pt x="15" y="65"/>
                  </a:lnTo>
                  <a:lnTo>
                    <a:pt x="8" y="49"/>
                  </a:lnTo>
                  <a:lnTo>
                    <a:pt x="0" y="9"/>
                  </a:lnTo>
                  <a:lnTo>
                    <a:pt x="8" y="0"/>
                  </a:lnTo>
                  <a:lnTo>
                    <a:pt x="15" y="16"/>
                  </a:lnTo>
                  <a:lnTo>
                    <a:pt x="24" y="16"/>
                  </a:lnTo>
                  <a:lnTo>
                    <a:pt x="31" y="16"/>
                  </a:lnTo>
                  <a:lnTo>
                    <a:pt x="48" y="9"/>
                  </a:lnTo>
                  <a:lnTo>
                    <a:pt x="56" y="9"/>
                  </a:lnTo>
                  <a:lnTo>
                    <a:pt x="48" y="16"/>
                  </a:lnTo>
                  <a:lnTo>
                    <a:pt x="65" y="25"/>
                  </a:lnTo>
                  <a:lnTo>
                    <a:pt x="65" y="41"/>
                  </a:lnTo>
                  <a:lnTo>
                    <a:pt x="96" y="58"/>
                  </a:lnTo>
                  <a:lnTo>
                    <a:pt x="130" y="58"/>
                  </a:lnTo>
                  <a:lnTo>
                    <a:pt x="130" y="41"/>
                  </a:lnTo>
                  <a:lnTo>
                    <a:pt x="145" y="33"/>
                  </a:lnTo>
                  <a:lnTo>
                    <a:pt x="170" y="33"/>
                  </a:lnTo>
                  <a:lnTo>
                    <a:pt x="219" y="58"/>
                  </a:lnTo>
                  <a:lnTo>
                    <a:pt x="219" y="65"/>
                  </a:lnTo>
                  <a:lnTo>
                    <a:pt x="219" y="73"/>
                  </a:lnTo>
                  <a:lnTo>
                    <a:pt x="219" y="81"/>
                  </a:lnTo>
                  <a:lnTo>
                    <a:pt x="210" y="98"/>
                  </a:lnTo>
                  <a:lnTo>
                    <a:pt x="210" y="130"/>
                  </a:lnTo>
                  <a:lnTo>
                    <a:pt x="227" y="139"/>
                  </a:lnTo>
                  <a:lnTo>
                    <a:pt x="227" y="146"/>
                  </a:lnTo>
                  <a:lnTo>
                    <a:pt x="219" y="162"/>
                  </a:lnTo>
                  <a:lnTo>
                    <a:pt x="227" y="178"/>
                  </a:lnTo>
                  <a:lnTo>
                    <a:pt x="235" y="186"/>
                  </a:lnTo>
                  <a:lnTo>
                    <a:pt x="242" y="202"/>
                  </a:lnTo>
                  <a:lnTo>
                    <a:pt x="227" y="211"/>
                  </a:lnTo>
                  <a:lnTo>
                    <a:pt x="227" y="22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4322472" y="3592682"/>
              <a:ext cx="178979" cy="85215"/>
            </a:xfrm>
            <a:custGeom>
              <a:avLst/>
              <a:gdLst>
                <a:gd name="T0" fmla="*/ 137 w 138"/>
                <a:gd name="T1" fmla="*/ 15 h 66"/>
                <a:gd name="T2" fmla="*/ 137 w 138"/>
                <a:gd name="T3" fmla="*/ 24 h 66"/>
                <a:gd name="T4" fmla="*/ 112 w 138"/>
                <a:gd name="T5" fmla="*/ 40 h 66"/>
                <a:gd name="T6" fmla="*/ 95 w 138"/>
                <a:gd name="T7" fmla="*/ 40 h 66"/>
                <a:gd name="T8" fmla="*/ 87 w 138"/>
                <a:gd name="T9" fmla="*/ 49 h 66"/>
                <a:gd name="T10" fmla="*/ 71 w 138"/>
                <a:gd name="T11" fmla="*/ 49 h 66"/>
                <a:gd name="T12" fmla="*/ 55 w 138"/>
                <a:gd name="T13" fmla="*/ 56 h 66"/>
                <a:gd name="T14" fmla="*/ 55 w 138"/>
                <a:gd name="T15" fmla="*/ 65 h 66"/>
                <a:gd name="T16" fmla="*/ 31 w 138"/>
                <a:gd name="T17" fmla="*/ 65 h 66"/>
                <a:gd name="T18" fmla="*/ 22 w 138"/>
                <a:gd name="T19" fmla="*/ 65 h 66"/>
                <a:gd name="T20" fmla="*/ 0 w 138"/>
                <a:gd name="T21" fmla="*/ 65 h 66"/>
                <a:gd name="T22" fmla="*/ 0 w 138"/>
                <a:gd name="T23" fmla="*/ 56 h 66"/>
                <a:gd name="T24" fmla="*/ 15 w 138"/>
                <a:gd name="T25" fmla="*/ 56 h 66"/>
                <a:gd name="T26" fmla="*/ 15 w 138"/>
                <a:gd name="T27" fmla="*/ 49 h 66"/>
                <a:gd name="T28" fmla="*/ 31 w 138"/>
                <a:gd name="T29" fmla="*/ 49 h 66"/>
                <a:gd name="T30" fmla="*/ 46 w 138"/>
                <a:gd name="T31" fmla="*/ 40 h 66"/>
                <a:gd name="T32" fmla="*/ 31 w 138"/>
                <a:gd name="T33" fmla="*/ 32 h 66"/>
                <a:gd name="T34" fmla="*/ 22 w 138"/>
                <a:gd name="T35" fmla="*/ 32 h 66"/>
                <a:gd name="T36" fmla="*/ 6 w 138"/>
                <a:gd name="T37" fmla="*/ 32 h 66"/>
                <a:gd name="T38" fmla="*/ 22 w 138"/>
                <a:gd name="T39" fmla="*/ 15 h 66"/>
                <a:gd name="T40" fmla="*/ 15 w 138"/>
                <a:gd name="T41" fmla="*/ 15 h 66"/>
                <a:gd name="T42" fmla="*/ 22 w 138"/>
                <a:gd name="T43" fmla="*/ 9 h 66"/>
                <a:gd name="T44" fmla="*/ 46 w 138"/>
                <a:gd name="T45" fmla="*/ 15 h 66"/>
                <a:gd name="T46" fmla="*/ 46 w 138"/>
                <a:gd name="T47" fmla="*/ 9 h 66"/>
                <a:gd name="T48" fmla="*/ 55 w 138"/>
                <a:gd name="T49" fmla="*/ 0 h 66"/>
                <a:gd name="T50" fmla="*/ 71 w 138"/>
                <a:gd name="T51" fmla="*/ 9 h 66"/>
                <a:gd name="T52" fmla="*/ 120 w 138"/>
                <a:gd name="T53" fmla="*/ 9 h 66"/>
                <a:gd name="T54" fmla="*/ 137 w 138"/>
                <a:gd name="T55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8" h="66">
                  <a:moveTo>
                    <a:pt x="137" y="15"/>
                  </a:moveTo>
                  <a:lnTo>
                    <a:pt x="137" y="24"/>
                  </a:lnTo>
                  <a:lnTo>
                    <a:pt x="112" y="40"/>
                  </a:lnTo>
                  <a:lnTo>
                    <a:pt x="95" y="40"/>
                  </a:lnTo>
                  <a:lnTo>
                    <a:pt x="87" y="49"/>
                  </a:lnTo>
                  <a:lnTo>
                    <a:pt x="71" y="49"/>
                  </a:lnTo>
                  <a:lnTo>
                    <a:pt x="55" y="56"/>
                  </a:lnTo>
                  <a:lnTo>
                    <a:pt x="55" y="65"/>
                  </a:lnTo>
                  <a:lnTo>
                    <a:pt x="31" y="65"/>
                  </a:lnTo>
                  <a:lnTo>
                    <a:pt x="22" y="65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15" y="56"/>
                  </a:lnTo>
                  <a:lnTo>
                    <a:pt x="15" y="49"/>
                  </a:lnTo>
                  <a:lnTo>
                    <a:pt x="31" y="49"/>
                  </a:lnTo>
                  <a:lnTo>
                    <a:pt x="46" y="40"/>
                  </a:lnTo>
                  <a:lnTo>
                    <a:pt x="31" y="32"/>
                  </a:lnTo>
                  <a:lnTo>
                    <a:pt x="22" y="32"/>
                  </a:lnTo>
                  <a:lnTo>
                    <a:pt x="6" y="32"/>
                  </a:lnTo>
                  <a:lnTo>
                    <a:pt x="22" y="15"/>
                  </a:lnTo>
                  <a:lnTo>
                    <a:pt x="15" y="15"/>
                  </a:lnTo>
                  <a:lnTo>
                    <a:pt x="22" y="9"/>
                  </a:lnTo>
                  <a:lnTo>
                    <a:pt x="46" y="15"/>
                  </a:lnTo>
                  <a:lnTo>
                    <a:pt x="46" y="9"/>
                  </a:lnTo>
                  <a:lnTo>
                    <a:pt x="55" y="0"/>
                  </a:lnTo>
                  <a:lnTo>
                    <a:pt x="71" y="9"/>
                  </a:lnTo>
                  <a:lnTo>
                    <a:pt x="120" y="9"/>
                  </a:lnTo>
                  <a:lnTo>
                    <a:pt x="137" y="1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4036570" y="3604684"/>
              <a:ext cx="244062" cy="156027"/>
            </a:xfrm>
            <a:custGeom>
              <a:avLst/>
              <a:gdLst>
                <a:gd name="T0" fmla="*/ 179 w 188"/>
                <a:gd name="T1" fmla="*/ 96 h 121"/>
                <a:gd name="T2" fmla="*/ 171 w 188"/>
                <a:gd name="T3" fmla="*/ 88 h 121"/>
                <a:gd name="T4" fmla="*/ 171 w 188"/>
                <a:gd name="T5" fmla="*/ 96 h 121"/>
                <a:gd name="T6" fmla="*/ 162 w 188"/>
                <a:gd name="T7" fmla="*/ 96 h 121"/>
                <a:gd name="T8" fmla="*/ 155 w 188"/>
                <a:gd name="T9" fmla="*/ 112 h 121"/>
                <a:gd name="T10" fmla="*/ 137 w 188"/>
                <a:gd name="T11" fmla="*/ 112 h 121"/>
                <a:gd name="T12" fmla="*/ 137 w 188"/>
                <a:gd name="T13" fmla="*/ 120 h 121"/>
                <a:gd name="T14" fmla="*/ 114 w 188"/>
                <a:gd name="T15" fmla="*/ 120 h 121"/>
                <a:gd name="T16" fmla="*/ 114 w 188"/>
                <a:gd name="T17" fmla="*/ 112 h 121"/>
                <a:gd name="T18" fmla="*/ 114 w 188"/>
                <a:gd name="T19" fmla="*/ 105 h 121"/>
                <a:gd name="T20" fmla="*/ 65 w 188"/>
                <a:gd name="T21" fmla="*/ 80 h 121"/>
                <a:gd name="T22" fmla="*/ 40 w 188"/>
                <a:gd name="T23" fmla="*/ 80 h 121"/>
                <a:gd name="T24" fmla="*/ 25 w 188"/>
                <a:gd name="T25" fmla="*/ 88 h 121"/>
                <a:gd name="T26" fmla="*/ 25 w 188"/>
                <a:gd name="T27" fmla="*/ 63 h 121"/>
                <a:gd name="T28" fmla="*/ 16 w 188"/>
                <a:gd name="T29" fmla="*/ 63 h 121"/>
                <a:gd name="T30" fmla="*/ 16 w 188"/>
                <a:gd name="T31" fmla="*/ 47 h 121"/>
                <a:gd name="T32" fmla="*/ 9 w 188"/>
                <a:gd name="T33" fmla="*/ 47 h 121"/>
                <a:gd name="T34" fmla="*/ 9 w 188"/>
                <a:gd name="T35" fmla="*/ 40 h 121"/>
                <a:gd name="T36" fmla="*/ 25 w 188"/>
                <a:gd name="T37" fmla="*/ 40 h 121"/>
                <a:gd name="T38" fmla="*/ 32 w 188"/>
                <a:gd name="T39" fmla="*/ 31 h 121"/>
                <a:gd name="T40" fmla="*/ 16 w 188"/>
                <a:gd name="T41" fmla="*/ 15 h 121"/>
                <a:gd name="T42" fmla="*/ 9 w 188"/>
                <a:gd name="T43" fmla="*/ 15 h 121"/>
                <a:gd name="T44" fmla="*/ 9 w 188"/>
                <a:gd name="T45" fmla="*/ 31 h 121"/>
                <a:gd name="T46" fmla="*/ 0 w 188"/>
                <a:gd name="T47" fmla="*/ 15 h 121"/>
                <a:gd name="T48" fmla="*/ 25 w 188"/>
                <a:gd name="T49" fmla="*/ 6 h 121"/>
                <a:gd name="T50" fmla="*/ 40 w 188"/>
                <a:gd name="T51" fmla="*/ 23 h 121"/>
                <a:gd name="T52" fmla="*/ 49 w 188"/>
                <a:gd name="T53" fmla="*/ 23 h 121"/>
                <a:gd name="T54" fmla="*/ 57 w 188"/>
                <a:gd name="T55" fmla="*/ 23 h 121"/>
                <a:gd name="T56" fmla="*/ 57 w 188"/>
                <a:gd name="T57" fmla="*/ 15 h 121"/>
                <a:gd name="T58" fmla="*/ 74 w 188"/>
                <a:gd name="T59" fmla="*/ 6 h 121"/>
                <a:gd name="T60" fmla="*/ 81 w 188"/>
                <a:gd name="T61" fmla="*/ 6 h 121"/>
                <a:gd name="T62" fmla="*/ 74 w 188"/>
                <a:gd name="T63" fmla="*/ 0 h 121"/>
                <a:gd name="T64" fmla="*/ 81 w 188"/>
                <a:gd name="T65" fmla="*/ 0 h 121"/>
                <a:gd name="T66" fmla="*/ 97 w 188"/>
                <a:gd name="T67" fmla="*/ 6 h 121"/>
                <a:gd name="T68" fmla="*/ 97 w 188"/>
                <a:gd name="T69" fmla="*/ 23 h 121"/>
                <a:gd name="T70" fmla="*/ 122 w 188"/>
                <a:gd name="T71" fmla="*/ 23 h 121"/>
                <a:gd name="T72" fmla="*/ 130 w 188"/>
                <a:gd name="T73" fmla="*/ 47 h 121"/>
                <a:gd name="T74" fmla="*/ 171 w 188"/>
                <a:gd name="T75" fmla="*/ 72 h 121"/>
                <a:gd name="T76" fmla="*/ 187 w 188"/>
                <a:gd name="T77" fmla="*/ 80 h 121"/>
                <a:gd name="T78" fmla="*/ 179 w 188"/>
                <a:gd name="T79" fmla="*/ 9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" h="121">
                  <a:moveTo>
                    <a:pt x="179" y="96"/>
                  </a:moveTo>
                  <a:lnTo>
                    <a:pt x="171" y="88"/>
                  </a:lnTo>
                  <a:lnTo>
                    <a:pt x="171" y="96"/>
                  </a:lnTo>
                  <a:lnTo>
                    <a:pt x="162" y="96"/>
                  </a:lnTo>
                  <a:lnTo>
                    <a:pt x="155" y="112"/>
                  </a:lnTo>
                  <a:lnTo>
                    <a:pt x="137" y="112"/>
                  </a:lnTo>
                  <a:lnTo>
                    <a:pt x="137" y="120"/>
                  </a:lnTo>
                  <a:lnTo>
                    <a:pt x="114" y="120"/>
                  </a:lnTo>
                  <a:lnTo>
                    <a:pt x="114" y="112"/>
                  </a:lnTo>
                  <a:lnTo>
                    <a:pt x="114" y="105"/>
                  </a:lnTo>
                  <a:lnTo>
                    <a:pt x="65" y="80"/>
                  </a:lnTo>
                  <a:lnTo>
                    <a:pt x="40" y="80"/>
                  </a:lnTo>
                  <a:lnTo>
                    <a:pt x="25" y="88"/>
                  </a:lnTo>
                  <a:lnTo>
                    <a:pt x="25" y="63"/>
                  </a:lnTo>
                  <a:lnTo>
                    <a:pt x="16" y="63"/>
                  </a:lnTo>
                  <a:lnTo>
                    <a:pt x="16" y="47"/>
                  </a:lnTo>
                  <a:lnTo>
                    <a:pt x="9" y="47"/>
                  </a:lnTo>
                  <a:lnTo>
                    <a:pt x="9" y="40"/>
                  </a:lnTo>
                  <a:lnTo>
                    <a:pt x="25" y="40"/>
                  </a:lnTo>
                  <a:lnTo>
                    <a:pt x="32" y="31"/>
                  </a:lnTo>
                  <a:lnTo>
                    <a:pt x="16" y="15"/>
                  </a:lnTo>
                  <a:lnTo>
                    <a:pt x="9" y="15"/>
                  </a:lnTo>
                  <a:lnTo>
                    <a:pt x="9" y="31"/>
                  </a:lnTo>
                  <a:lnTo>
                    <a:pt x="0" y="15"/>
                  </a:lnTo>
                  <a:lnTo>
                    <a:pt x="25" y="6"/>
                  </a:lnTo>
                  <a:lnTo>
                    <a:pt x="40" y="23"/>
                  </a:lnTo>
                  <a:lnTo>
                    <a:pt x="49" y="23"/>
                  </a:lnTo>
                  <a:lnTo>
                    <a:pt x="57" y="23"/>
                  </a:lnTo>
                  <a:lnTo>
                    <a:pt x="57" y="15"/>
                  </a:lnTo>
                  <a:lnTo>
                    <a:pt x="74" y="6"/>
                  </a:lnTo>
                  <a:lnTo>
                    <a:pt x="81" y="6"/>
                  </a:lnTo>
                  <a:lnTo>
                    <a:pt x="74" y="0"/>
                  </a:lnTo>
                  <a:lnTo>
                    <a:pt x="81" y="0"/>
                  </a:lnTo>
                  <a:lnTo>
                    <a:pt x="97" y="6"/>
                  </a:lnTo>
                  <a:lnTo>
                    <a:pt x="97" y="23"/>
                  </a:lnTo>
                  <a:lnTo>
                    <a:pt x="122" y="23"/>
                  </a:lnTo>
                  <a:lnTo>
                    <a:pt x="130" y="47"/>
                  </a:lnTo>
                  <a:lnTo>
                    <a:pt x="171" y="72"/>
                  </a:lnTo>
                  <a:lnTo>
                    <a:pt x="187" y="80"/>
                  </a:lnTo>
                  <a:lnTo>
                    <a:pt x="179" y="9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4100491" y="3539873"/>
              <a:ext cx="283577" cy="190834"/>
            </a:xfrm>
            <a:custGeom>
              <a:avLst/>
              <a:gdLst>
                <a:gd name="T0" fmla="*/ 130 w 219"/>
                <a:gd name="T1" fmla="*/ 146 h 147"/>
                <a:gd name="T2" fmla="*/ 147 w 219"/>
                <a:gd name="T3" fmla="*/ 146 h 147"/>
                <a:gd name="T4" fmla="*/ 153 w 219"/>
                <a:gd name="T5" fmla="*/ 130 h 147"/>
                <a:gd name="T6" fmla="*/ 153 w 219"/>
                <a:gd name="T7" fmla="*/ 113 h 147"/>
                <a:gd name="T8" fmla="*/ 147 w 219"/>
                <a:gd name="T9" fmla="*/ 106 h 147"/>
                <a:gd name="T10" fmla="*/ 162 w 219"/>
                <a:gd name="T11" fmla="*/ 106 h 147"/>
                <a:gd name="T12" fmla="*/ 172 w 219"/>
                <a:gd name="T13" fmla="*/ 90 h 147"/>
                <a:gd name="T14" fmla="*/ 172 w 219"/>
                <a:gd name="T15" fmla="*/ 81 h 147"/>
                <a:gd name="T16" fmla="*/ 187 w 219"/>
                <a:gd name="T17" fmla="*/ 81 h 147"/>
                <a:gd name="T18" fmla="*/ 187 w 219"/>
                <a:gd name="T19" fmla="*/ 90 h 147"/>
                <a:gd name="T20" fmla="*/ 203 w 219"/>
                <a:gd name="T21" fmla="*/ 90 h 147"/>
                <a:gd name="T22" fmla="*/ 218 w 219"/>
                <a:gd name="T23" fmla="*/ 81 h 147"/>
                <a:gd name="T24" fmla="*/ 203 w 219"/>
                <a:gd name="T25" fmla="*/ 73 h 147"/>
                <a:gd name="T26" fmla="*/ 194 w 219"/>
                <a:gd name="T27" fmla="*/ 73 h 147"/>
                <a:gd name="T28" fmla="*/ 178 w 219"/>
                <a:gd name="T29" fmla="*/ 73 h 147"/>
                <a:gd name="T30" fmla="*/ 194 w 219"/>
                <a:gd name="T31" fmla="*/ 56 h 147"/>
                <a:gd name="T32" fmla="*/ 187 w 219"/>
                <a:gd name="T33" fmla="*/ 56 h 147"/>
                <a:gd name="T34" fmla="*/ 162 w 219"/>
                <a:gd name="T35" fmla="*/ 81 h 147"/>
                <a:gd name="T36" fmla="*/ 153 w 219"/>
                <a:gd name="T37" fmla="*/ 73 h 147"/>
                <a:gd name="T38" fmla="*/ 138 w 219"/>
                <a:gd name="T39" fmla="*/ 73 h 147"/>
                <a:gd name="T40" fmla="*/ 138 w 219"/>
                <a:gd name="T41" fmla="*/ 65 h 147"/>
                <a:gd name="T42" fmla="*/ 130 w 219"/>
                <a:gd name="T43" fmla="*/ 65 h 147"/>
                <a:gd name="T44" fmla="*/ 130 w 219"/>
                <a:gd name="T45" fmla="*/ 50 h 147"/>
                <a:gd name="T46" fmla="*/ 113 w 219"/>
                <a:gd name="T47" fmla="*/ 31 h 147"/>
                <a:gd name="T48" fmla="*/ 73 w 219"/>
                <a:gd name="T49" fmla="*/ 31 h 147"/>
                <a:gd name="T50" fmla="*/ 48 w 219"/>
                <a:gd name="T51" fmla="*/ 9 h 147"/>
                <a:gd name="T52" fmla="*/ 32 w 219"/>
                <a:gd name="T53" fmla="*/ 0 h 147"/>
                <a:gd name="T54" fmla="*/ 0 w 219"/>
                <a:gd name="T55" fmla="*/ 9 h 147"/>
                <a:gd name="T56" fmla="*/ 0 w 219"/>
                <a:gd name="T57" fmla="*/ 73 h 147"/>
                <a:gd name="T58" fmla="*/ 8 w 219"/>
                <a:gd name="T59" fmla="*/ 73 h 147"/>
                <a:gd name="T60" fmla="*/ 8 w 219"/>
                <a:gd name="T61" fmla="*/ 65 h 147"/>
                <a:gd name="T62" fmla="*/ 25 w 219"/>
                <a:gd name="T63" fmla="*/ 56 h 147"/>
                <a:gd name="T64" fmla="*/ 32 w 219"/>
                <a:gd name="T65" fmla="*/ 56 h 147"/>
                <a:gd name="T66" fmla="*/ 25 w 219"/>
                <a:gd name="T67" fmla="*/ 50 h 147"/>
                <a:gd name="T68" fmla="*/ 32 w 219"/>
                <a:gd name="T69" fmla="*/ 50 h 147"/>
                <a:gd name="T70" fmla="*/ 48 w 219"/>
                <a:gd name="T71" fmla="*/ 56 h 147"/>
                <a:gd name="T72" fmla="*/ 48 w 219"/>
                <a:gd name="T73" fmla="*/ 73 h 147"/>
                <a:gd name="T74" fmla="*/ 73 w 219"/>
                <a:gd name="T75" fmla="*/ 73 h 147"/>
                <a:gd name="T76" fmla="*/ 81 w 219"/>
                <a:gd name="T77" fmla="*/ 97 h 147"/>
                <a:gd name="T78" fmla="*/ 122 w 219"/>
                <a:gd name="T79" fmla="*/ 122 h 147"/>
                <a:gd name="T80" fmla="*/ 138 w 219"/>
                <a:gd name="T81" fmla="*/ 130 h 147"/>
                <a:gd name="T82" fmla="*/ 130 w 219"/>
                <a:gd name="T83" fmla="*/ 14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9" h="147">
                  <a:moveTo>
                    <a:pt x="130" y="146"/>
                  </a:moveTo>
                  <a:lnTo>
                    <a:pt x="147" y="146"/>
                  </a:lnTo>
                  <a:lnTo>
                    <a:pt x="153" y="130"/>
                  </a:lnTo>
                  <a:lnTo>
                    <a:pt x="153" y="113"/>
                  </a:lnTo>
                  <a:lnTo>
                    <a:pt x="147" y="106"/>
                  </a:lnTo>
                  <a:lnTo>
                    <a:pt x="162" y="106"/>
                  </a:lnTo>
                  <a:lnTo>
                    <a:pt x="172" y="90"/>
                  </a:lnTo>
                  <a:lnTo>
                    <a:pt x="172" y="81"/>
                  </a:lnTo>
                  <a:lnTo>
                    <a:pt x="187" y="81"/>
                  </a:lnTo>
                  <a:lnTo>
                    <a:pt x="187" y="90"/>
                  </a:lnTo>
                  <a:lnTo>
                    <a:pt x="203" y="90"/>
                  </a:lnTo>
                  <a:lnTo>
                    <a:pt x="218" y="81"/>
                  </a:lnTo>
                  <a:lnTo>
                    <a:pt x="203" y="73"/>
                  </a:lnTo>
                  <a:lnTo>
                    <a:pt x="194" y="73"/>
                  </a:lnTo>
                  <a:lnTo>
                    <a:pt x="178" y="73"/>
                  </a:lnTo>
                  <a:lnTo>
                    <a:pt x="194" y="56"/>
                  </a:lnTo>
                  <a:lnTo>
                    <a:pt x="187" y="56"/>
                  </a:lnTo>
                  <a:lnTo>
                    <a:pt x="162" y="81"/>
                  </a:lnTo>
                  <a:lnTo>
                    <a:pt x="153" y="73"/>
                  </a:lnTo>
                  <a:lnTo>
                    <a:pt x="138" y="73"/>
                  </a:lnTo>
                  <a:lnTo>
                    <a:pt x="138" y="65"/>
                  </a:lnTo>
                  <a:lnTo>
                    <a:pt x="130" y="65"/>
                  </a:lnTo>
                  <a:lnTo>
                    <a:pt x="130" y="50"/>
                  </a:lnTo>
                  <a:lnTo>
                    <a:pt x="113" y="31"/>
                  </a:lnTo>
                  <a:lnTo>
                    <a:pt x="73" y="31"/>
                  </a:lnTo>
                  <a:lnTo>
                    <a:pt x="48" y="9"/>
                  </a:lnTo>
                  <a:lnTo>
                    <a:pt x="32" y="0"/>
                  </a:lnTo>
                  <a:lnTo>
                    <a:pt x="0" y="9"/>
                  </a:lnTo>
                  <a:lnTo>
                    <a:pt x="0" y="73"/>
                  </a:lnTo>
                  <a:lnTo>
                    <a:pt x="8" y="73"/>
                  </a:lnTo>
                  <a:lnTo>
                    <a:pt x="8" y="65"/>
                  </a:lnTo>
                  <a:lnTo>
                    <a:pt x="25" y="56"/>
                  </a:lnTo>
                  <a:lnTo>
                    <a:pt x="32" y="56"/>
                  </a:lnTo>
                  <a:lnTo>
                    <a:pt x="25" y="50"/>
                  </a:lnTo>
                  <a:lnTo>
                    <a:pt x="32" y="50"/>
                  </a:lnTo>
                  <a:lnTo>
                    <a:pt x="48" y="56"/>
                  </a:lnTo>
                  <a:lnTo>
                    <a:pt x="48" y="73"/>
                  </a:lnTo>
                  <a:lnTo>
                    <a:pt x="73" y="73"/>
                  </a:lnTo>
                  <a:lnTo>
                    <a:pt x="81" y="97"/>
                  </a:lnTo>
                  <a:lnTo>
                    <a:pt x="122" y="122"/>
                  </a:lnTo>
                  <a:lnTo>
                    <a:pt x="138" y="130"/>
                  </a:lnTo>
                  <a:lnTo>
                    <a:pt x="130" y="14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3941270" y="3289030"/>
              <a:ext cx="684536" cy="356462"/>
            </a:xfrm>
            <a:custGeom>
              <a:avLst/>
              <a:gdLst>
                <a:gd name="T0" fmla="*/ 504 w 529"/>
                <a:gd name="T1" fmla="*/ 144 h 275"/>
                <a:gd name="T2" fmla="*/ 487 w 529"/>
                <a:gd name="T3" fmla="*/ 169 h 275"/>
                <a:gd name="T4" fmla="*/ 456 w 529"/>
                <a:gd name="T5" fmla="*/ 202 h 275"/>
                <a:gd name="T6" fmla="*/ 432 w 529"/>
                <a:gd name="T7" fmla="*/ 209 h 275"/>
                <a:gd name="T8" fmla="*/ 432 w 529"/>
                <a:gd name="T9" fmla="*/ 249 h 275"/>
                <a:gd name="T10" fmla="*/ 366 w 529"/>
                <a:gd name="T11" fmla="*/ 243 h 275"/>
                <a:gd name="T12" fmla="*/ 341 w 529"/>
                <a:gd name="T13" fmla="*/ 243 h 275"/>
                <a:gd name="T14" fmla="*/ 317 w 529"/>
                <a:gd name="T15" fmla="*/ 243 h 275"/>
                <a:gd name="T16" fmla="*/ 285 w 529"/>
                <a:gd name="T17" fmla="*/ 274 h 275"/>
                <a:gd name="T18" fmla="*/ 261 w 529"/>
                <a:gd name="T19" fmla="*/ 266 h 275"/>
                <a:gd name="T20" fmla="*/ 253 w 529"/>
                <a:gd name="T21" fmla="*/ 258 h 275"/>
                <a:gd name="T22" fmla="*/ 236 w 529"/>
                <a:gd name="T23" fmla="*/ 224 h 275"/>
                <a:gd name="T24" fmla="*/ 171 w 529"/>
                <a:gd name="T25" fmla="*/ 202 h 275"/>
                <a:gd name="T26" fmla="*/ 123 w 529"/>
                <a:gd name="T27" fmla="*/ 202 h 275"/>
                <a:gd name="T28" fmla="*/ 114 w 529"/>
                <a:gd name="T29" fmla="*/ 266 h 275"/>
                <a:gd name="T30" fmla="*/ 74 w 529"/>
                <a:gd name="T31" fmla="*/ 258 h 275"/>
                <a:gd name="T32" fmla="*/ 65 w 529"/>
                <a:gd name="T33" fmla="*/ 243 h 275"/>
                <a:gd name="T34" fmla="*/ 49 w 529"/>
                <a:gd name="T35" fmla="*/ 218 h 275"/>
                <a:gd name="T36" fmla="*/ 59 w 529"/>
                <a:gd name="T37" fmla="*/ 209 h 275"/>
                <a:gd name="T38" fmla="*/ 99 w 529"/>
                <a:gd name="T39" fmla="*/ 202 h 275"/>
                <a:gd name="T40" fmla="*/ 74 w 529"/>
                <a:gd name="T41" fmla="*/ 169 h 275"/>
                <a:gd name="T42" fmla="*/ 34 w 529"/>
                <a:gd name="T43" fmla="*/ 177 h 275"/>
                <a:gd name="T44" fmla="*/ 34 w 529"/>
                <a:gd name="T45" fmla="*/ 169 h 275"/>
                <a:gd name="T46" fmla="*/ 9 w 529"/>
                <a:gd name="T47" fmla="*/ 153 h 275"/>
                <a:gd name="T48" fmla="*/ 9 w 529"/>
                <a:gd name="T49" fmla="*/ 96 h 275"/>
                <a:gd name="T50" fmla="*/ 34 w 529"/>
                <a:gd name="T51" fmla="*/ 112 h 275"/>
                <a:gd name="T52" fmla="*/ 49 w 529"/>
                <a:gd name="T53" fmla="*/ 72 h 275"/>
                <a:gd name="T54" fmla="*/ 74 w 529"/>
                <a:gd name="T55" fmla="*/ 72 h 275"/>
                <a:gd name="T56" fmla="*/ 114 w 529"/>
                <a:gd name="T57" fmla="*/ 96 h 275"/>
                <a:gd name="T58" fmla="*/ 148 w 529"/>
                <a:gd name="T59" fmla="*/ 87 h 275"/>
                <a:gd name="T60" fmla="*/ 188 w 529"/>
                <a:gd name="T61" fmla="*/ 96 h 275"/>
                <a:gd name="T62" fmla="*/ 171 w 529"/>
                <a:gd name="T63" fmla="*/ 72 h 275"/>
                <a:gd name="T64" fmla="*/ 179 w 529"/>
                <a:gd name="T65" fmla="*/ 56 h 275"/>
                <a:gd name="T66" fmla="*/ 188 w 529"/>
                <a:gd name="T67" fmla="*/ 22 h 275"/>
                <a:gd name="T68" fmla="*/ 276 w 529"/>
                <a:gd name="T69" fmla="*/ 7 h 275"/>
                <a:gd name="T70" fmla="*/ 285 w 529"/>
                <a:gd name="T71" fmla="*/ 0 h 275"/>
                <a:gd name="T72" fmla="*/ 317 w 529"/>
                <a:gd name="T73" fmla="*/ 16 h 275"/>
                <a:gd name="T74" fmla="*/ 326 w 529"/>
                <a:gd name="T75" fmla="*/ 22 h 275"/>
                <a:gd name="T76" fmla="*/ 341 w 529"/>
                <a:gd name="T77" fmla="*/ 40 h 275"/>
                <a:gd name="T78" fmla="*/ 375 w 529"/>
                <a:gd name="T79" fmla="*/ 22 h 275"/>
                <a:gd name="T80" fmla="*/ 398 w 529"/>
                <a:gd name="T81" fmla="*/ 40 h 275"/>
                <a:gd name="T82" fmla="*/ 438 w 529"/>
                <a:gd name="T83" fmla="*/ 81 h 275"/>
                <a:gd name="T84" fmla="*/ 472 w 529"/>
                <a:gd name="T85" fmla="*/ 87 h 275"/>
                <a:gd name="T86" fmla="*/ 512 w 529"/>
                <a:gd name="T87" fmla="*/ 121 h 275"/>
                <a:gd name="T88" fmla="*/ 528 w 529"/>
                <a:gd name="T89" fmla="*/ 12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29" h="275">
                  <a:moveTo>
                    <a:pt x="512" y="137"/>
                  </a:moveTo>
                  <a:lnTo>
                    <a:pt x="504" y="144"/>
                  </a:lnTo>
                  <a:lnTo>
                    <a:pt x="497" y="169"/>
                  </a:lnTo>
                  <a:lnTo>
                    <a:pt x="487" y="169"/>
                  </a:lnTo>
                  <a:lnTo>
                    <a:pt x="463" y="169"/>
                  </a:lnTo>
                  <a:lnTo>
                    <a:pt x="456" y="202"/>
                  </a:lnTo>
                  <a:lnTo>
                    <a:pt x="432" y="202"/>
                  </a:lnTo>
                  <a:lnTo>
                    <a:pt x="432" y="209"/>
                  </a:lnTo>
                  <a:lnTo>
                    <a:pt x="438" y="243"/>
                  </a:lnTo>
                  <a:lnTo>
                    <a:pt x="432" y="249"/>
                  </a:lnTo>
                  <a:lnTo>
                    <a:pt x="415" y="243"/>
                  </a:lnTo>
                  <a:lnTo>
                    <a:pt x="366" y="243"/>
                  </a:lnTo>
                  <a:lnTo>
                    <a:pt x="350" y="234"/>
                  </a:lnTo>
                  <a:lnTo>
                    <a:pt x="341" y="243"/>
                  </a:lnTo>
                  <a:lnTo>
                    <a:pt x="341" y="249"/>
                  </a:lnTo>
                  <a:lnTo>
                    <a:pt x="317" y="243"/>
                  </a:lnTo>
                  <a:lnTo>
                    <a:pt x="310" y="249"/>
                  </a:lnTo>
                  <a:lnTo>
                    <a:pt x="285" y="274"/>
                  </a:lnTo>
                  <a:lnTo>
                    <a:pt x="276" y="266"/>
                  </a:lnTo>
                  <a:lnTo>
                    <a:pt x="261" y="266"/>
                  </a:lnTo>
                  <a:lnTo>
                    <a:pt x="261" y="258"/>
                  </a:lnTo>
                  <a:lnTo>
                    <a:pt x="253" y="258"/>
                  </a:lnTo>
                  <a:lnTo>
                    <a:pt x="253" y="243"/>
                  </a:lnTo>
                  <a:lnTo>
                    <a:pt x="236" y="224"/>
                  </a:lnTo>
                  <a:lnTo>
                    <a:pt x="196" y="224"/>
                  </a:lnTo>
                  <a:lnTo>
                    <a:pt x="171" y="202"/>
                  </a:lnTo>
                  <a:lnTo>
                    <a:pt x="155" y="193"/>
                  </a:lnTo>
                  <a:lnTo>
                    <a:pt x="123" y="202"/>
                  </a:lnTo>
                  <a:lnTo>
                    <a:pt x="123" y="266"/>
                  </a:lnTo>
                  <a:lnTo>
                    <a:pt x="114" y="266"/>
                  </a:lnTo>
                  <a:lnTo>
                    <a:pt x="99" y="249"/>
                  </a:lnTo>
                  <a:lnTo>
                    <a:pt x="74" y="258"/>
                  </a:lnTo>
                  <a:lnTo>
                    <a:pt x="74" y="243"/>
                  </a:lnTo>
                  <a:lnTo>
                    <a:pt x="65" y="243"/>
                  </a:lnTo>
                  <a:lnTo>
                    <a:pt x="59" y="218"/>
                  </a:lnTo>
                  <a:lnTo>
                    <a:pt x="49" y="218"/>
                  </a:lnTo>
                  <a:lnTo>
                    <a:pt x="65" y="218"/>
                  </a:lnTo>
                  <a:lnTo>
                    <a:pt x="59" y="209"/>
                  </a:lnTo>
                  <a:lnTo>
                    <a:pt x="65" y="202"/>
                  </a:lnTo>
                  <a:lnTo>
                    <a:pt x="99" y="202"/>
                  </a:lnTo>
                  <a:lnTo>
                    <a:pt x="90" y="177"/>
                  </a:lnTo>
                  <a:lnTo>
                    <a:pt x="74" y="169"/>
                  </a:lnTo>
                  <a:lnTo>
                    <a:pt x="59" y="161"/>
                  </a:lnTo>
                  <a:lnTo>
                    <a:pt x="34" y="177"/>
                  </a:lnTo>
                  <a:lnTo>
                    <a:pt x="25" y="177"/>
                  </a:lnTo>
                  <a:lnTo>
                    <a:pt x="34" y="169"/>
                  </a:lnTo>
                  <a:lnTo>
                    <a:pt x="25" y="153"/>
                  </a:lnTo>
                  <a:lnTo>
                    <a:pt x="9" y="153"/>
                  </a:lnTo>
                  <a:lnTo>
                    <a:pt x="0" y="137"/>
                  </a:lnTo>
                  <a:lnTo>
                    <a:pt x="9" y="96"/>
                  </a:lnTo>
                  <a:lnTo>
                    <a:pt x="25" y="112"/>
                  </a:lnTo>
                  <a:lnTo>
                    <a:pt x="34" y="112"/>
                  </a:lnTo>
                  <a:lnTo>
                    <a:pt x="25" y="96"/>
                  </a:lnTo>
                  <a:lnTo>
                    <a:pt x="49" y="72"/>
                  </a:lnTo>
                  <a:lnTo>
                    <a:pt x="65" y="81"/>
                  </a:lnTo>
                  <a:lnTo>
                    <a:pt x="74" y="72"/>
                  </a:lnTo>
                  <a:lnTo>
                    <a:pt x="90" y="81"/>
                  </a:lnTo>
                  <a:lnTo>
                    <a:pt x="114" y="96"/>
                  </a:lnTo>
                  <a:lnTo>
                    <a:pt x="131" y="87"/>
                  </a:lnTo>
                  <a:lnTo>
                    <a:pt x="148" y="87"/>
                  </a:lnTo>
                  <a:lnTo>
                    <a:pt x="155" y="96"/>
                  </a:lnTo>
                  <a:lnTo>
                    <a:pt x="188" y="96"/>
                  </a:lnTo>
                  <a:lnTo>
                    <a:pt x="196" y="81"/>
                  </a:lnTo>
                  <a:lnTo>
                    <a:pt x="171" y="72"/>
                  </a:lnTo>
                  <a:lnTo>
                    <a:pt x="188" y="63"/>
                  </a:lnTo>
                  <a:lnTo>
                    <a:pt x="179" y="56"/>
                  </a:lnTo>
                  <a:lnTo>
                    <a:pt x="188" y="47"/>
                  </a:lnTo>
                  <a:lnTo>
                    <a:pt x="188" y="22"/>
                  </a:lnTo>
                  <a:lnTo>
                    <a:pt x="204" y="32"/>
                  </a:lnTo>
                  <a:lnTo>
                    <a:pt x="276" y="7"/>
                  </a:lnTo>
                  <a:lnTo>
                    <a:pt x="276" y="0"/>
                  </a:lnTo>
                  <a:lnTo>
                    <a:pt x="285" y="0"/>
                  </a:lnTo>
                  <a:lnTo>
                    <a:pt x="310" y="0"/>
                  </a:lnTo>
                  <a:lnTo>
                    <a:pt x="317" y="16"/>
                  </a:lnTo>
                  <a:lnTo>
                    <a:pt x="317" y="22"/>
                  </a:lnTo>
                  <a:lnTo>
                    <a:pt x="326" y="22"/>
                  </a:lnTo>
                  <a:lnTo>
                    <a:pt x="341" y="32"/>
                  </a:lnTo>
                  <a:lnTo>
                    <a:pt x="341" y="40"/>
                  </a:lnTo>
                  <a:lnTo>
                    <a:pt x="358" y="40"/>
                  </a:lnTo>
                  <a:lnTo>
                    <a:pt x="375" y="22"/>
                  </a:lnTo>
                  <a:lnTo>
                    <a:pt x="390" y="16"/>
                  </a:lnTo>
                  <a:lnTo>
                    <a:pt x="398" y="40"/>
                  </a:lnTo>
                  <a:lnTo>
                    <a:pt x="432" y="96"/>
                  </a:lnTo>
                  <a:lnTo>
                    <a:pt x="438" y="81"/>
                  </a:lnTo>
                  <a:lnTo>
                    <a:pt x="447" y="96"/>
                  </a:lnTo>
                  <a:lnTo>
                    <a:pt x="472" y="87"/>
                  </a:lnTo>
                  <a:lnTo>
                    <a:pt x="497" y="112"/>
                  </a:lnTo>
                  <a:lnTo>
                    <a:pt x="512" y="121"/>
                  </a:lnTo>
                  <a:lnTo>
                    <a:pt x="512" y="112"/>
                  </a:lnTo>
                  <a:lnTo>
                    <a:pt x="528" y="129"/>
                  </a:lnTo>
                  <a:lnTo>
                    <a:pt x="512" y="13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3572852" y="3832724"/>
              <a:ext cx="191764" cy="190834"/>
            </a:xfrm>
            <a:custGeom>
              <a:avLst/>
              <a:gdLst>
                <a:gd name="T0" fmla="*/ 147 w 148"/>
                <a:gd name="T1" fmla="*/ 130 h 147"/>
                <a:gd name="T2" fmla="*/ 122 w 148"/>
                <a:gd name="T3" fmla="*/ 146 h 147"/>
                <a:gd name="T4" fmla="*/ 115 w 148"/>
                <a:gd name="T5" fmla="*/ 137 h 147"/>
                <a:gd name="T6" fmla="*/ 10 w 148"/>
                <a:gd name="T7" fmla="*/ 137 h 147"/>
                <a:gd name="T8" fmla="*/ 10 w 148"/>
                <a:gd name="T9" fmla="*/ 48 h 147"/>
                <a:gd name="T10" fmla="*/ 0 w 148"/>
                <a:gd name="T11" fmla="*/ 32 h 147"/>
                <a:gd name="T12" fmla="*/ 10 w 148"/>
                <a:gd name="T13" fmla="*/ 0 h 147"/>
                <a:gd name="T14" fmla="*/ 10 w 148"/>
                <a:gd name="T15" fmla="*/ 9 h 147"/>
                <a:gd name="T16" fmla="*/ 34 w 148"/>
                <a:gd name="T17" fmla="*/ 9 h 147"/>
                <a:gd name="T18" fmla="*/ 57 w 148"/>
                <a:gd name="T19" fmla="*/ 16 h 147"/>
                <a:gd name="T20" fmla="*/ 91 w 148"/>
                <a:gd name="T21" fmla="*/ 9 h 147"/>
                <a:gd name="T22" fmla="*/ 97 w 148"/>
                <a:gd name="T23" fmla="*/ 9 h 147"/>
                <a:gd name="T24" fmla="*/ 97 w 148"/>
                <a:gd name="T25" fmla="*/ 16 h 147"/>
                <a:gd name="T26" fmla="*/ 107 w 148"/>
                <a:gd name="T27" fmla="*/ 9 h 147"/>
                <a:gd name="T28" fmla="*/ 107 w 148"/>
                <a:gd name="T29" fmla="*/ 16 h 147"/>
                <a:gd name="T30" fmla="*/ 122 w 148"/>
                <a:gd name="T31" fmla="*/ 9 h 147"/>
                <a:gd name="T32" fmla="*/ 131 w 148"/>
                <a:gd name="T33" fmla="*/ 40 h 147"/>
                <a:gd name="T34" fmla="*/ 122 w 148"/>
                <a:gd name="T35" fmla="*/ 65 h 147"/>
                <a:gd name="T36" fmla="*/ 115 w 148"/>
                <a:gd name="T37" fmla="*/ 48 h 147"/>
                <a:gd name="T38" fmla="*/ 107 w 148"/>
                <a:gd name="T39" fmla="*/ 25 h 147"/>
                <a:gd name="T40" fmla="*/ 107 w 148"/>
                <a:gd name="T41" fmla="*/ 32 h 147"/>
                <a:gd name="T42" fmla="*/ 107 w 148"/>
                <a:gd name="T43" fmla="*/ 40 h 147"/>
                <a:gd name="T44" fmla="*/ 147 w 148"/>
                <a:gd name="T45" fmla="*/ 13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" h="147">
                  <a:moveTo>
                    <a:pt x="147" y="130"/>
                  </a:moveTo>
                  <a:lnTo>
                    <a:pt x="122" y="146"/>
                  </a:lnTo>
                  <a:lnTo>
                    <a:pt x="115" y="137"/>
                  </a:lnTo>
                  <a:lnTo>
                    <a:pt x="10" y="137"/>
                  </a:lnTo>
                  <a:lnTo>
                    <a:pt x="10" y="48"/>
                  </a:lnTo>
                  <a:lnTo>
                    <a:pt x="0" y="32"/>
                  </a:lnTo>
                  <a:lnTo>
                    <a:pt x="10" y="0"/>
                  </a:lnTo>
                  <a:lnTo>
                    <a:pt x="10" y="9"/>
                  </a:lnTo>
                  <a:lnTo>
                    <a:pt x="34" y="9"/>
                  </a:lnTo>
                  <a:lnTo>
                    <a:pt x="57" y="16"/>
                  </a:lnTo>
                  <a:lnTo>
                    <a:pt x="91" y="9"/>
                  </a:lnTo>
                  <a:lnTo>
                    <a:pt x="97" y="9"/>
                  </a:lnTo>
                  <a:lnTo>
                    <a:pt x="97" y="16"/>
                  </a:lnTo>
                  <a:lnTo>
                    <a:pt x="107" y="9"/>
                  </a:lnTo>
                  <a:lnTo>
                    <a:pt x="107" y="16"/>
                  </a:lnTo>
                  <a:lnTo>
                    <a:pt x="122" y="9"/>
                  </a:lnTo>
                  <a:lnTo>
                    <a:pt x="131" y="40"/>
                  </a:lnTo>
                  <a:lnTo>
                    <a:pt x="122" y="65"/>
                  </a:lnTo>
                  <a:lnTo>
                    <a:pt x="115" y="48"/>
                  </a:lnTo>
                  <a:lnTo>
                    <a:pt x="107" y="25"/>
                  </a:lnTo>
                  <a:lnTo>
                    <a:pt x="107" y="32"/>
                  </a:lnTo>
                  <a:lnTo>
                    <a:pt x="107" y="40"/>
                  </a:lnTo>
                  <a:lnTo>
                    <a:pt x="147" y="13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325303" y="3813521"/>
              <a:ext cx="261495" cy="249644"/>
            </a:xfrm>
            <a:custGeom>
              <a:avLst/>
              <a:gdLst>
                <a:gd name="T0" fmla="*/ 31 w 203"/>
                <a:gd name="T1" fmla="*/ 137 h 193"/>
                <a:gd name="T2" fmla="*/ 22 w 203"/>
                <a:gd name="T3" fmla="*/ 120 h 193"/>
                <a:gd name="T4" fmla="*/ 15 w 203"/>
                <a:gd name="T5" fmla="*/ 120 h 193"/>
                <a:gd name="T6" fmla="*/ 0 w 203"/>
                <a:gd name="T7" fmla="*/ 96 h 193"/>
                <a:gd name="T8" fmla="*/ 6 w 203"/>
                <a:gd name="T9" fmla="*/ 87 h 193"/>
                <a:gd name="T10" fmla="*/ 6 w 203"/>
                <a:gd name="T11" fmla="*/ 71 h 193"/>
                <a:gd name="T12" fmla="*/ 6 w 203"/>
                <a:gd name="T13" fmla="*/ 55 h 193"/>
                <a:gd name="T14" fmla="*/ 0 w 203"/>
                <a:gd name="T15" fmla="*/ 47 h 193"/>
                <a:gd name="T16" fmla="*/ 0 w 203"/>
                <a:gd name="T17" fmla="*/ 40 h 193"/>
                <a:gd name="T18" fmla="*/ 6 w 203"/>
                <a:gd name="T19" fmla="*/ 31 h 193"/>
                <a:gd name="T20" fmla="*/ 6 w 203"/>
                <a:gd name="T21" fmla="*/ 24 h 193"/>
                <a:gd name="T22" fmla="*/ 22 w 203"/>
                <a:gd name="T23" fmla="*/ 6 h 193"/>
                <a:gd name="T24" fmla="*/ 22 w 203"/>
                <a:gd name="T25" fmla="*/ 0 h 193"/>
                <a:gd name="T26" fmla="*/ 40 w 203"/>
                <a:gd name="T27" fmla="*/ 0 h 193"/>
                <a:gd name="T28" fmla="*/ 63 w 203"/>
                <a:gd name="T29" fmla="*/ 6 h 193"/>
                <a:gd name="T30" fmla="*/ 80 w 203"/>
                <a:gd name="T31" fmla="*/ 6 h 193"/>
                <a:gd name="T32" fmla="*/ 80 w 203"/>
                <a:gd name="T33" fmla="*/ 24 h 193"/>
                <a:gd name="T34" fmla="*/ 128 w 203"/>
                <a:gd name="T35" fmla="*/ 40 h 193"/>
                <a:gd name="T36" fmla="*/ 137 w 203"/>
                <a:gd name="T37" fmla="*/ 31 h 193"/>
                <a:gd name="T38" fmla="*/ 137 w 203"/>
                <a:gd name="T39" fmla="*/ 15 h 193"/>
                <a:gd name="T40" fmla="*/ 161 w 203"/>
                <a:gd name="T41" fmla="*/ 0 h 193"/>
                <a:gd name="T42" fmla="*/ 177 w 203"/>
                <a:gd name="T43" fmla="*/ 6 h 193"/>
                <a:gd name="T44" fmla="*/ 177 w 203"/>
                <a:gd name="T45" fmla="*/ 15 h 193"/>
                <a:gd name="T46" fmla="*/ 202 w 203"/>
                <a:gd name="T47" fmla="*/ 15 h 193"/>
                <a:gd name="T48" fmla="*/ 192 w 203"/>
                <a:gd name="T49" fmla="*/ 47 h 193"/>
                <a:gd name="T50" fmla="*/ 202 w 203"/>
                <a:gd name="T51" fmla="*/ 63 h 193"/>
                <a:gd name="T52" fmla="*/ 202 w 203"/>
                <a:gd name="T53" fmla="*/ 152 h 193"/>
                <a:gd name="T54" fmla="*/ 202 w 203"/>
                <a:gd name="T55" fmla="*/ 177 h 193"/>
                <a:gd name="T56" fmla="*/ 192 w 203"/>
                <a:gd name="T57" fmla="*/ 186 h 193"/>
                <a:gd name="T58" fmla="*/ 184 w 203"/>
                <a:gd name="T59" fmla="*/ 192 h 193"/>
                <a:gd name="T60" fmla="*/ 87 w 203"/>
                <a:gd name="T61" fmla="*/ 137 h 193"/>
                <a:gd name="T62" fmla="*/ 72 w 203"/>
                <a:gd name="T63" fmla="*/ 145 h 193"/>
                <a:gd name="T64" fmla="*/ 63 w 203"/>
                <a:gd name="T65" fmla="*/ 137 h 193"/>
                <a:gd name="T66" fmla="*/ 31 w 203"/>
                <a:gd name="T67" fmla="*/ 13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3" h="193">
                  <a:moveTo>
                    <a:pt x="31" y="137"/>
                  </a:moveTo>
                  <a:lnTo>
                    <a:pt x="22" y="120"/>
                  </a:lnTo>
                  <a:lnTo>
                    <a:pt x="15" y="120"/>
                  </a:lnTo>
                  <a:lnTo>
                    <a:pt x="0" y="96"/>
                  </a:lnTo>
                  <a:lnTo>
                    <a:pt x="6" y="87"/>
                  </a:lnTo>
                  <a:lnTo>
                    <a:pt x="6" y="71"/>
                  </a:lnTo>
                  <a:lnTo>
                    <a:pt x="6" y="55"/>
                  </a:lnTo>
                  <a:lnTo>
                    <a:pt x="0" y="47"/>
                  </a:lnTo>
                  <a:lnTo>
                    <a:pt x="0" y="40"/>
                  </a:lnTo>
                  <a:lnTo>
                    <a:pt x="6" y="31"/>
                  </a:lnTo>
                  <a:lnTo>
                    <a:pt x="6" y="24"/>
                  </a:lnTo>
                  <a:lnTo>
                    <a:pt x="22" y="6"/>
                  </a:lnTo>
                  <a:lnTo>
                    <a:pt x="22" y="0"/>
                  </a:lnTo>
                  <a:lnTo>
                    <a:pt x="40" y="0"/>
                  </a:lnTo>
                  <a:lnTo>
                    <a:pt x="63" y="6"/>
                  </a:lnTo>
                  <a:lnTo>
                    <a:pt x="80" y="6"/>
                  </a:lnTo>
                  <a:lnTo>
                    <a:pt x="80" y="24"/>
                  </a:lnTo>
                  <a:lnTo>
                    <a:pt x="128" y="40"/>
                  </a:lnTo>
                  <a:lnTo>
                    <a:pt x="137" y="31"/>
                  </a:lnTo>
                  <a:lnTo>
                    <a:pt x="137" y="15"/>
                  </a:lnTo>
                  <a:lnTo>
                    <a:pt x="161" y="0"/>
                  </a:lnTo>
                  <a:lnTo>
                    <a:pt x="177" y="6"/>
                  </a:lnTo>
                  <a:lnTo>
                    <a:pt x="177" y="15"/>
                  </a:lnTo>
                  <a:lnTo>
                    <a:pt x="202" y="15"/>
                  </a:lnTo>
                  <a:lnTo>
                    <a:pt x="192" y="47"/>
                  </a:lnTo>
                  <a:lnTo>
                    <a:pt x="202" y="63"/>
                  </a:lnTo>
                  <a:lnTo>
                    <a:pt x="202" y="152"/>
                  </a:lnTo>
                  <a:lnTo>
                    <a:pt x="202" y="177"/>
                  </a:lnTo>
                  <a:lnTo>
                    <a:pt x="192" y="186"/>
                  </a:lnTo>
                  <a:lnTo>
                    <a:pt x="184" y="192"/>
                  </a:lnTo>
                  <a:lnTo>
                    <a:pt x="87" y="137"/>
                  </a:lnTo>
                  <a:lnTo>
                    <a:pt x="72" y="145"/>
                  </a:lnTo>
                  <a:lnTo>
                    <a:pt x="63" y="137"/>
                  </a:lnTo>
                  <a:lnTo>
                    <a:pt x="31" y="13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3028941" y="3728306"/>
              <a:ext cx="337038" cy="334858"/>
            </a:xfrm>
            <a:custGeom>
              <a:avLst/>
              <a:gdLst>
                <a:gd name="T0" fmla="*/ 82 w 261"/>
                <a:gd name="T1" fmla="*/ 32 h 259"/>
                <a:gd name="T2" fmla="*/ 90 w 261"/>
                <a:gd name="T3" fmla="*/ 32 h 259"/>
                <a:gd name="T4" fmla="*/ 98 w 261"/>
                <a:gd name="T5" fmla="*/ 72 h 259"/>
                <a:gd name="T6" fmla="*/ 65 w 261"/>
                <a:gd name="T7" fmla="*/ 81 h 259"/>
                <a:gd name="T8" fmla="*/ 65 w 261"/>
                <a:gd name="T9" fmla="*/ 90 h 259"/>
                <a:gd name="T10" fmla="*/ 42 w 261"/>
                <a:gd name="T11" fmla="*/ 106 h 259"/>
                <a:gd name="T12" fmla="*/ 8 w 261"/>
                <a:gd name="T13" fmla="*/ 121 h 259"/>
                <a:gd name="T14" fmla="*/ 0 w 261"/>
                <a:gd name="T15" fmla="*/ 129 h 259"/>
                <a:gd name="T16" fmla="*/ 0 w 261"/>
                <a:gd name="T17" fmla="*/ 146 h 259"/>
                <a:gd name="T18" fmla="*/ 48 w 261"/>
                <a:gd name="T19" fmla="*/ 178 h 259"/>
                <a:gd name="T20" fmla="*/ 122 w 261"/>
                <a:gd name="T21" fmla="*/ 234 h 259"/>
                <a:gd name="T22" fmla="*/ 130 w 261"/>
                <a:gd name="T23" fmla="*/ 243 h 259"/>
                <a:gd name="T24" fmla="*/ 145 w 261"/>
                <a:gd name="T25" fmla="*/ 252 h 259"/>
                <a:gd name="T26" fmla="*/ 154 w 261"/>
                <a:gd name="T27" fmla="*/ 258 h 259"/>
                <a:gd name="T28" fmla="*/ 163 w 261"/>
                <a:gd name="T29" fmla="*/ 258 h 259"/>
                <a:gd name="T30" fmla="*/ 179 w 261"/>
                <a:gd name="T31" fmla="*/ 258 h 259"/>
                <a:gd name="T32" fmla="*/ 260 w 261"/>
                <a:gd name="T33" fmla="*/ 203 h 259"/>
                <a:gd name="T34" fmla="*/ 251 w 261"/>
                <a:gd name="T35" fmla="*/ 186 h 259"/>
                <a:gd name="T36" fmla="*/ 244 w 261"/>
                <a:gd name="T37" fmla="*/ 186 h 259"/>
                <a:gd name="T38" fmla="*/ 229 w 261"/>
                <a:gd name="T39" fmla="*/ 162 h 259"/>
                <a:gd name="T40" fmla="*/ 235 w 261"/>
                <a:gd name="T41" fmla="*/ 153 h 259"/>
                <a:gd name="T42" fmla="*/ 235 w 261"/>
                <a:gd name="T43" fmla="*/ 137 h 259"/>
                <a:gd name="T44" fmla="*/ 235 w 261"/>
                <a:gd name="T45" fmla="*/ 121 h 259"/>
                <a:gd name="T46" fmla="*/ 229 w 261"/>
                <a:gd name="T47" fmla="*/ 113 h 259"/>
                <a:gd name="T48" fmla="*/ 229 w 261"/>
                <a:gd name="T49" fmla="*/ 106 h 259"/>
                <a:gd name="T50" fmla="*/ 229 w 261"/>
                <a:gd name="T51" fmla="*/ 81 h 259"/>
                <a:gd name="T52" fmla="*/ 210 w 261"/>
                <a:gd name="T53" fmla="*/ 72 h 259"/>
                <a:gd name="T54" fmla="*/ 204 w 261"/>
                <a:gd name="T55" fmla="*/ 56 h 259"/>
                <a:gd name="T56" fmla="*/ 219 w 261"/>
                <a:gd name="T57" fmla="*/ 41 h 259"/>
                <a:gd name="T58" fmla="*/ 210 w 261"/>
                <a:gd name="T59" fmla="*/ 9 h 259"/>
                <a:gd name="T60" fmla="*/ 219 w 261"/>
                <a:gd name="T61" fmla="*/ 0 h 259"/>
                <a:gd name="T62" fmla="*/ 210 w 261"/>
                <a:gd name="T63" fmla="*/ 9 h 259"/>
                <a:gd name="T64" fmla="*/ 187 w 261"/>
                <a:gd name="T65" fmla="*/ 0 h 259"/>
                <a:gd name="T66" fmla="*/ 179 w 261"/>
                <a:gd name="T67" fmla="*/ 9 h 259"/>
                <a:gd name="T68" fmla="*/ 163 w 261"/>
                <a:gd name="T69" fmla="*/ 0 h 259"/>
                <a:gd name="T70" fmla="*/ 145 w 261"/>
                <a:gd name="T71" fmla="*/ 9 h 259"/>
                <a:gd name="T72" fmla="*/ 122 w 261"/>
                <a:gd name="T73" fmla="*/ 9 h 259"/>
                <a:gd name="T74" fmla="*/ 82 w 261"/>
                <a:gd name="T75" fmla="*/ 3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1" h="259">
                  <a:moveTo>
                    <a:pt x="82" y="32"/>
                  </a:moveTo>
                  <a:lnTo>
                    <a:pt x="90" y="32"/>
                  </a:lnTo>
                  <a:lnTo>
                    <a:pt x="98" y="72"/>
                  </a:lnTo>
                  <a:lnTo>
                    <a:pt x="65" y="81"/>
                  </a:lnTo>
                  <a:lnTo>
                    <a:pt x="65" y="90"/>
                  </a:lnTo>
                  <a:lnTo>
                    <a:pt x="42" y="106"/>
                  </a:lnTo>
                  <a:lnTo>
                    <a:pt x="8" y="121"/>
                  </a:lnTo>
                  <a:lnTo>
                    <a:pt x="0" y="129"/>
                  </a:lnTo>
                  <a:lnTo>
                    <a:pt x="0" y="146"/>
                  </a:lnTo>
                  <a:lnTo>
                    <a:pt x="48" y="178"/>
                  </a:lnTo>
                  <a:lnTo>
                    <a:pt x="122" y="234"/>
                  </a:lnTo>
                  <a:lnTo>
                    <a:pt x="130" y="243"/>
                  </a:lnTo>
                  <a:lnTo>
                    <a:pt x="145" y="252"/>
                  </a:lnTo>
                  <a:lnTo>
                    <a:pt x="154" y="258"/>
                  </a:lnTo>
                  <a:lnTo>
                    <a:pt x="163" y="258"/>
                  </a:lnTo>
                  <a:lnTo>
                    <a:pt x="179" y="258"/>
                  </a:lnTo>
                  <a:lnTo>
                    <a:pt x="260" y="203"/>
                  </a:lnTo>
                  <a:lnTo>
                    <a:pt x="251" y="186"/>
                  </a:lnTo>
                  <a:lnTo>
                    <a:pt x="244" y="186"/>
                  </a:lnTo>
                  <a:lnTo>
                    <a:pt x="229" y="162"/>
                  </a:lnTo>
                  <a:lnTo>
                    <a:pt x="235" y="153"/>
                  </a:lnTo>
                  <a:lnTo>
                    <a:pt x="235" y="137"/>
                  </a:lnTo>
                  <a:lnTo>
                    <a:pt x="235" y="121"/>
                  </a:lnTo>
                  <a:lnTo>
                    <a:pt x="229" y="113"/>
                  </a:lnTo>
                  <a:lnTo>
                    <a:pt x="229" y="106"/>
                  </a:lnTo>
                  <a:lnTo>
                    <a:pt x="229" y="81"/>
                  </a:lnTo>
                  <a:lnTo>
                    <a:pt x="210" y="72"/>
                  </a:lnTo>
                  <a:lnTo>
                    <a:pt x="204" y="56"/>
                  </a:lnTo>
                  <a:lnTo>
                    <a:pt x="219" y="41"/>
                  </a:lnTo>
                  <a:lnTo>
                    <a:pt x="210" y="9"/>
                  </a:lnTo>
                  <a:lnTo>
                    <a:pt x="219" y="0"/>
                  </a:lnTo>
                  <a:lnTo>
                    <a:pt x="210" y="9"/>
                  </a:lnTo>
                  <a:lnTo>
                    <a:pt x="187" y="0"/>
                  </a:lnTo>
                  <a:lnTo>
                    <a:pt x="179" y="9"/>
                  </a:lnTo>
                  <a:lnTo>
                    <a:pt x="163" y="0"/>
                  </a:lnTo>
                  <a:lnTo>
                    <a:pt x="145" y="9"/>
                  </a:lnTo>
                  <a:lnTo>
                    <a:pt x="122" y="9"/>
                  </a:lnTo>
                  <a:lnTo>
                    <a:pt x="82" y="3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2966182" y="3958747"/>
              <a:ext cx="274280" cy="262845"/>
            </a:xfrm>
            <a:custGeom>
              <a:avLst/>
              <a:gdLst>
                <a:gd name="T0" fmla="*/ 96 w 212"/>
                <a:gd name="T1" fmla="*/ 0 h 203"/>
                <a:gd name="T2" fmla="*/ 170 w 212"/>
                <a:gd name="T3" fmla="*/ 56 h 203"/>
                <a:gd name="T4" fmla="*/ 178 w 212"/>
                <a:gd name="T5" fmla="*/ 65 h 203"/>
                <a:gd name="T6" fmla="*/ 193 w 212"/>
                <a:gd name="T7" fmla="*/ 74 h 203"/>
                <a:gd name="T8" fmla="*/ 202 w 212"/>
                <a:gd name="T9" fmla="*/ 80 h 203"/>
                <a:gd name="T10" fmla="*/ 211 w 212"/>
                <a:gd name="T11" fmla="*/ 80 h 203"/>
                <a:gd name="T12" fmla="*/ 211 w 212"/>
                <a:gd name="T13" fmla="*/ 121 h 203"/>
                <a:gd name="T14" fmla="*/ 202 w 212"/>
                <a:gd name="T15" fmla="*/ 130 h 203"/>
                <a:gd name="T16" fmla="*/ 162 w 212"/>
                <a:gd name="T17" fmla="*/ 137 h 203"/>
                <a:gd name="T18" fmla="*/ 146 w 212"/>
                <a:gd name="T19" fmla="*/ 137 h 203"/>
                <a:gd name="T20" fmla="*/ 130 w 212"/>
                <a:gd name="T21" fmla="*/ 155 h 203"/>
                <a:gd name="T22" fmla="*/ 113 w 212"/>
                <a:gd name="T23" fmla="*/ 162 h 203"/>
                <a:gd name="T24" fmla="*/ 96 w 212"/>
                <a:gd name="T25" fmla="*/ 187 h 203"/>
                <a:gd name="T26" fmla="*/ 90 w 212"/>
                <a:gd name="T27" fmla="*/ 195 h 203"/>
                <a:gd name="T28" fmla="*/ 81 w 212"/>
                <a:gd name="T29" fmla="*/ 202 h 203"/>
                <a:gd name="T30" fmla="*/ 72 w 212"/>
                <a:gd name="T31" fmla="*/ 195 h 203"/>
                <a:gd name="T32" fmla="*/ 65 w 212"/>
                <a:gd name="T33" fmla="*/ 202 h 203"/>
                <a:gd name="T34" fmla="*/ 56 w 212"/>
                <a:gd name="T35" fmla="*/ 202 h 203"/>
                <a:gd name="T36" fmla="*/ 41 w 212"/>
                <a:gd name="T37" fmla="*/ 170 h 203"/>
                <a:gd name="T38" fmla="*/ 23 w 212"/>
                <a:gd name="T39" fmla="*/ 177 h 203"/>
                <a:gd name="T40" fmla="*/ 7 w 212"/>
                <a:gd name="T41" fmla="*/ 177 h 203"/>
                <a:gd name="T42" fmla="*/ 16 w 212"/>
                <a:gd name="T43" fmla="*/ 170 h 203"/>
                <a:gd name="T44" fmla="*/ 0 w 212"/>
                <a:gd name="T45" fmla="*/ 137 h 203"/>
                <a:gd name="T46" fmla="*/ 16 w 212"/>
                <a:gd name="T47" fmla="*/ 130 h 203"/>
                <a:gd name="T48" fmla="*/ 23 w 212"/>
                <a:gd name="T49" fmla="*/ 137 h 203"/>
                <a:gd name="T50" fmla="*/ 31 w 212"/>
                <a:gd name="T51" fmla="*/ 130 h 203"/>
                <a:gd name="T52" fmla="*/ 90 w 212"/>
                <a:gd name="T53" fmla="*/ 130 h 203"/>
                <a:gd name="T54" fmla="*/ 72 w 212"/>
                <a:gd name="T55" fmla="*/ 0 h 203"/>
                <a:gd name="T56" fmla="*/ 96 w 212"/>
                <a:gd name="T5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12" h="203">
                  <a:moveTo>
                    <a:pt x="96" y="0"/>
                  </a:moveTo>
                  <a:lnTo>
                    <a:pt x="170" y="56"/>
                  </a:lnTo>
                  <a:lnTo>
                    <a:pt x="178" y="65"/>
                  </a:lnTo>
                  <a:lnTo>
                    <a:pt x="193" y="74"/>
                  </a:lnTo>
                  <a:lnTo>
                    <a:pt x="202" y="80"/>
                  </a:lnTo>
                  <a:lnTo>
                    <a:pt x="211" y="80"/>
                  </a:lnTo>
                  <a:lnTo>
                    <a:pt x="211" y="121"/>
                  </a:lnTo>
                  <a:lnTo>
                    <a:pt x="202" y="130"/>
                  </a:lnTo>
                  <a:lnTo>
                    <a:pt x="162" y="137"/>
                  </a:lnTo>
                  <a:lnTo>
                    <a:pt x="146" y="137"/>
                  </a:lnTo>
                  <a:lnTo>
                    <a:pt x="130" y="155"/>
                  </a:lnTo>
                  <a:lnTo>
                    <a:pt x="113" y="162"/>
                  </a:lnTo>
                  <a:lnTo>
                    <a:pt x="96" y="187"/>
                  </a:lnTo>
                  <a:lnTo>
                    <a:pt x="90" y="195"/>
                  </a:lnTo>
                  <a:lnTo>
                    <a:pt x="81" y="202"/>
                  </a:lnTo>
                  <a:lnTo>
                    <a:pt x="72" y="195"/>
                  </a:lnTo>
                  <a:lnTo>
                    <a:pt x="65" y="202"/>
                  </a:lnTo>
                  <a:lnTo>
                    <a:pt x="56" y="202"/>
                  </a:lnTo>
                  <a:lnTo>
                    <a:pt x="41" y="170"/>
                  </a:lnTo>
                  <a:lnTo>
                    <a:pt x="23" y="177"/>
                  </a:lnTo>
                  <a:lnTo>
                    <a:pt x="7" y="177"/>
                  </a:lnTo>
                  <a:lnTo>
                    <a:pt x="16" y="170"/>
                  </a:lnTo>
                  <a:lnTo>
                    <a:pt x="0" y="137"/>
                  </a:lnTo>
                  <a:lnTo>
                    <a:pt x="16" y="130"/>
                  </a:lnTo>
                  <a:lnTo>
                    <a:pt x="23" y="137"/>
                  </a:lnTo>
                  <a:lnTo>
                    <a:pt x="31" y="130"/>
                  </a:lnTo>
                  <a:lnTo>
                    <a:pt x="90" y="130"/>
                  </a:lnTo>
                  <a:lnTo>
                    <a:pt x="72" y="0"/>
                  </a:lnTo>
                  <a:lnTo>
                    <a:pt x="96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3028941" y="4210790"/>
              <a:ext cx="106923" cy="106818"/>
            </a:xfrm>
            <a:custGeom>
              <a:avLst/>
              <a:gdLst>
                <a:gd name="T0" fmla="*/ 73 w 83"/>
                <a:gd name="T1" fmla="*/ 72 h 82"/>
                <a:gd name="T2" fmla="*/ 73 w 83"/>
                <a:gd name="T3" fmla="*/ 47 h 82"/>
                <a:gd name="T4" fmla="*/ 82 w 83"/>
                <a:gd name="T5" fmla="*/ 32 h 82"/>
                <a:gd name="T6" fmla="*/ 73 w 83"/>
                <a:gd name="T7" fmla="*/ 16 h 82"/>
                <a:gd name="T8" fmla="*/ 65 w 83"/>
                <a:gd name="T9" fmla="*/ 7 h 82"/>
                <a:gd name="T10" fmla="*/ 48 w 83"/>
                <a:gd name="T11" fmla="*/ 7 h 82"/>
                <a:gd name="T12" fmla="*/ 42 w 83"/>
                <a:gd name="T13" fmla="*/ 0 h 82"/>
                <a:gd name="T14" fmla="*/ 33 w 83"/>
                <a:gd name="T15" fmla="*/ 7 h 82"/>
                <a:gd name="T16" fmla="*/ 24 w 83"/>
                <a:gd name="T17" fmla="*/ 0 h 82"/>
                <a:gd name="T18" fmla="*/ 17 w 83"/>
                <a:gd name="T19" fmla="*/ 7 h 82"/>
                <a:gd name="T20" fmla="*/ 8 w 83"/>
                <a:gd name="T21" fmla="*/ 7 h 82"/>
                <a:gd name="T22" fmla="*/ 8 w 83"/>
                <a:gd name="T23" fmla="*/ 16 h 82"/>
                <a:gd name="T24" fmla="*/ 8 w 83"/>
                <a:gd name="T25" fmla="*/ 23 h 82"/>
                <a:gd name="T26" fmla="*/ 8 w 83"/>
                <a:gd name="T27" fmla="*/ 32 h 82"/>
                <a:gd name="T28" fmla="*/ 8 w 83"/>
                <a:gd name="T29" fmla="*/ 41 h 82"/>
                <a:gd name="T30" fmla="*/ 0 w 83"/>
                <a:gd name="T31" fmla="*/ 41 h 82"/>
                <a:gd name="T32" fmla="*/ 0 w 83"/>
                <a:gd name="T33" fmla="*/ 56 h 82"/>
                <a:gd name="T34" fmla="*/ 17 w 83"/>
                <a:gd name="T35" fmla="*/ 65 h 82"/>
                <a:gd name="T36" fmla="*/ 17 w 83"/>
                <a:gd name="T37" fmla="*/ 81 h 82"/>
                <a:gd name="T38" fmla="*/ 33 w 83"/>
                <a:gd name="T39" fmla="*/ 72 h 82"/>
                <a:gd name="T40" fmla="*/ 57 w 83"/>
                <a:gd name="T41" fmla="*/ 72 h 82"/>
                <a:gd name="T42" fmla="*/ 73 w 83"/>
                <a:gd name="T43" fmla="*/ 7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" h="82">
                  <a:moveTo>
                    <a:pt x="73" y="72"/>
                  </a:moveTo>
                  <a:lnTo>
                    <a:pt x="73" y="47"/>
                  </a:lnTo>
                  <a:lnTo>
                    <a:pt x="82" y="32"/>
                  </a:lnTo>
                  <a:lnTo>
                    <a:pt x="73" y="16"/>
                  </a:lnTo>
                  <a:lnTo>
                    <a:pt x="65" y="7"/>
                  </a:lnTo>
                  <a:lnTo>
                    <a:pt x="48" y="7"/>
                  </a:lnTo>
                  <a:lnTo>
                    <a:pt x="42" y="0"/>
                  </a:lnTo>
                  <a:lnTo>
                    <a:pt x="33" y="7"/>
                  </a:lnTo>
                  <a:lnTo>
                    <a:pt x="24" y="0"/>
                  </a:lnTo>
                  <a:lnTo>
                    <a:pt x="17" y="7"/>
                  </a:lnTo>
                  <a:lnTo>
                    <a:pt x="8" y="7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8" y="32"/>
                  </a:lnTo>
                  <a:lnTo>
                    <a:pt x="8" y="41"/>
                  </a:lnTo>
                  <a:lnTo>
                    <a:pt x="0" y="41"/>
                  </a:lnTo>
                  <a:lnTo>
                    <a:pt x="0" y="56"/>
                  </a:lnTo>
                  <a:lnTo>
                    <a:pt x="17" y="65"/>
                  </a:lnTo>
                  <a:lnTo>
                    <a:pt x="17" y="81"/>
                  </a:lnTo>
                  <a:lnTo>
                    <a:pt x="33" y="72"/>
                  </a:lnTo>
                  <a:lnTo>
                    <a:pt x="57" y="72"/>
                  </a:lnTo>
                  <a:lnTo>
                    <a:pt x="73" y="7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3123080" y="4201189"/>
              <a:ext cx="65083" cy="105618"/>
            </a:xfrm>
            <a:custGeom>
              <a:avLst/>
              <a:gdLst>
                <a:gd name="T0" fmla="*/ 0 w 50"/>
                <a:gd name="T1" fmla="*/ 24 h 81"/>
                <a:gd name="T2" fmla="*/ 0 w 50"/>
                <a:gd name="T3" fmla="*/ 8 h 81"/>
                <a:gd name="T4" fmla="*/ 0 w 50"/>
                <a:gd name="T5" fmla="*/ 0 h 81"/>
                <a:gd name="T6" fmla="*/ 32 w 50"/>
                <a:gd name="T7" fmla="*/ 0 h 81"/>
                <a:gd name="T8" fmla="*/ 41 w 50"/>
                <a:gd name="T9" fmla="*/ 31 h 81"/>
                <a:gd name="T10" fmla="*/ 49 w 50"/>
                <a:gd name="T11" fmla="*/ 55 h 81"/>
                <a:gd name="T12" fmla="*/ 49 w 50"/>
                <a:gd name="T13" fmla="*/ 64 h 81"/>
                <a:gd name="T14" fmla="*/ 9 w 50"/>
                <a:gd name="T15" fmla="*/ 80 h 81"/>
                <a:gd name="T16" fmla="*/ 0 w 50"/>
                <a:gd name="T17" fmla="*/ 80 h 81"/>
                <a:gd name="T18" fmla="*/ 0 w 50"/>
                <a:gd name="T19" fmla="*/ 55 h 81"/>
                <a:gd name="T20" fmla="*/ 9 w 50"/>
                <a:gd name="T21" fmla="*/ 40 h 81"/>
                <a:gd name="T22" fmla="*/ 0 w 50"/>
                <a:gd name="T23" fmla="*/ 2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81">
                  <a:moveTo>
                    <a:pt x="0" y="24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32" y="0"/>
                  </a:lnTo>
                  <a:lnTo>
                    <a:pt x="41" y="31"/>
                  </a:lnTo>
                  <a:lnTo>
                    <a:pt x="49" y="55"/>
                  </a:lnTo>
                  <a:lnTo>
                    <a:pt x="49" y="64"/>
                  </a:lnTo>
                  <a:lnTo>
                    <a:pt x="9" y="80"/>
                  </a:lnTo>
                  <a:lnTo>
                    <a:pt x="0" y="80"/>
                  </a:lnTo>
                  <a:lnTo>
                    <a:pt x="0" y="55"/>
                  </a:lnTo>
                  <a:lnTo>
                    <a:pt x="9" y="40"/>
                  </a:lnTo>
                  <a:lnTo>
                    <a:pt x="0" y="2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312518" y="4348814"/>
              <a:ext cx="95301" cy="104419"/>
            </a:xfrm>
            <a:custGeom>
              <a:avLst/>
              <a:gdLst>
                <a:gd name="T0" fmla="*/ 16 w 74"/>
                <a:gd name="T1" fmla="*/ 15 h 81"/>
                <a:gd name="T2" fmla="*/ 32 w 74"/>
                <a:gd name="T3" fmla="*/ 15 h 81"/>
                <a:gd name="T4" fmla="*/ 32 w 74"/>
                <a:gd name="T5" fmla="*/ 0 h 81"/>
                <a:gd name="T6" fmla="*/ 57 w 74"/>
                <a:gd name="T7" fmla="*/ 0 h 81"/>
                <a:gd name="T8" fmla="*/ 57 w 74"/>
                <a:gd name="T9" fmla="*/ 15 h 81"/>
                <a:gd name="T10" fmla="*/ 65 w 74"/>
                <a:gd name="T11" fmla="*/ 6 h 81"/>
                <a:gd name="T12" fmla="*/ 73 w 74"/>
                <a:gd name="T13" fmla="*/ 15 h 81"/>
                <a:gd name="T14" fmla="*/ 73 w 74"/>
                <a:gd name="T15" fmla="*/ 23 h 81"/>
                <a:gd name="T16" fmla="*/ 73 w 74"/>
                <a:gd name="T17" fmla="*/ 56 h 81"/>
                <a:gd name="T18" fmla="*/ 50 w 74"/>
                <a:gd name="T19" fmla="*/ 56 h 81"/>
                <a:gd name="T20" fmla="*/ 41 w 74"/>
                <a:gd name="T21" fmla="*/ 63 h 81"/>
                <a:gd name="T22" fmla="*/ 41 w 74"/>
                <a:gd name="T23" fmla="*/ 72 h 81"/>
                <a:gd name="T24" fmla="*/ 32 w 74"/>
                <a:gd name="T25" fmla="*/ 72 h 81"/>
                <a:gd name="T26" fmla="*/ 32 w 74"/>
                <a:gd name="T27" fmla="*/ 80 h 81"/>
                <a:gd name="T28" fmla="*/ 16 w 74"/>
                <a:gd name="T29" fmla="*/ 63 h 81"/>
                <a:gd name="T30" fmla="*/ 0 w 74"/>
                <a:gd name="T31" fmla="*/ 40 h 81"/>
                <a:gd name="T32" fmla="*/ 10 w 74"/>
                <a:gd name="T33" fmla="*/ 31 h 81"/>
                <a:gd name="T34" fmla="*/ 10 w 74"/>
                <a:gd name="T35" fmla="*/ 23 h 81"/>
                <a:gd name="T36" fmla="*/ 16 w 74"/>
                <a:gd name="T37" fmla="*/ 1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81">
                  <a:moveTo>
                    <a:pt x="16" y="15"/>
                  </a:moveTo>
                  <a:lnTo>
                    <a:pt x="32" y="15"/>
                  </a:lnTo>
                  <a:lnTo>
                    <a:pt x="32" y="0"/>
                  </a:lnTo>
                  <a:lnTo>
                    <a:pt x="57" y="0"/>
                  </a:lnTo>
                  <a:lnTo>
                    <a:pt x="57" y="15"/>
                  </a:lnTo>
                  <a:lnTo>
                    <a:pt x="65" y="6"/>
                  </a:lnTo>
                  <a:lnTo>
                    <a:pt x="73" y="15"/>
                  </a:lnTo>
                  <a:lnTo>
                    <a:pt x="73" y="23"/>
                  </a:lnTo>
                  <a:lnTo>
                    <a:pt x="73" y="56"/>
                  </a:lnTo>
                  <a:lnTo>
                    <a:pt x="50" y="56"/>
                  </a:lnTo>
                  <a:lnTo>
                    <a:pt x="41" y="63"/>
                  </a:lnTo>
                  <a:lnTo>
                    <a:pt x="41" y="72"/>
                  </a:lnTo>
                  <a:lnTo>
                    <a:pt x="32" y="72"/>
                  </a:lnTo>
                  <a:lnTo>
                    <a:pt x="32" y="80"/>
                  </a:lnTo>
                  <a:lnTo>
                    <a:pt x="16" y="63"/>
                  </a:lnTo>
                  <a:lnTo>
                    <a:pt x="0" y="40"/>
                  </a:lnTo>
                  <a:lnTo>
                    <a:pt x="10" y="31"/>
                  </a:lnTo>
                  <a:lnTo>
                    <a:pt x="10" y="23"/>
                  </a:lnTo>
                  <a:lnTo>
                    <a:pt x="16" y="1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3312518" y="4168783"/>
              <a:ext cx="126680" cy="188433"/>
            </a:xfrm>
            <a:custGeom>
              <a:avLst/>
              <a:gdLst>
                <a:gd name="T0" fmla="*/ 0 w 98"/>
                <a:gd name="T1" fmla="*/ 105 h 146"/>
                <a:gd name="T2" fmla="*/ 16 w 98"/>
                <a:gd name="T3" fmla="*/ 80 h 146"/>
                <a:gd name="T4" fmla="*/ 25 w 98"/>
                <a:gd name="T5" fmla="*/ 80 h 146"/>
                <a:gd name="T6" fmla="*/ 32 w 98"/>
                <a:gd name="T7" fmla="*/ 89 h 146"/>
                <a:gd name="T8" fmla="*/ 41 w 98"/>
                <a:gd name="T9" fmla="*/ 80 h 146"/>
                <a:gd name="T10" fmla="*/ 57 w 98"/>
                <a:gd name="T11" fmla="*/ 56 h 146"/>
                <a:gd name="T12" fmla="*/ 65 w 98"/>
                <a:gd name="T13" fmla="*/ 33 h 146"/>
                <a:gd name="T14" fmla="*/ 73 w 98"/>
                <a:gd name="T15" fmla="*/ 15 h 146"/>
                <a:gd name="T16" fmla="*/ 73 w 98"/>
                <a:gd name="T17" fmla="*/ 8 h 146"/>
                <a:gd name="T18" fmla="*/ 73 w 98"/>
                <a:gd name="T19" fmla="*/ 0 h 146"/>
                <a:gd name="T20" fmla="*/ 73 w 98"/>
                <a:gd name="T21" fmla="*/ 8 h 146"/>
                <a:gd name="T22" fmla="*/ 90 w 98"/>
                <a:gd name="T23" fmla="*/ 40 h 146"/>
                <a:gd name="T24" fmla="*/ 73 w 98"/>
                <a:gd name="T25" fmla="*/ 40 h 146"/>
                <a:gd name="T26" fmla="*/ 73 w 98"/>
                <a:gd name="T27" fmla="*/ 49 h 146"/>
                <a:gd name="T28" fmla="*/ 82 w 98"/>
                <a:gd name="T29" fmla="*/ 56 h 146"/>
                <a:gd name="T30" fmla="*/ 90 w 98"/>
                <a:gd name="T31" fmla="*/ 74 h 146"/>
                <a:gd name="T32" fmla="*/ 73 w 98"/>
                <a:gd name="T33" fmla="*/ 98 h 146"/>
                <a:gd name="T34" fmla="*/ 82 w 98"/>
                <a:gd name="T35" fmla="*/ 105 h 146"/>
                <a:gd name="T36" fmla="*/ 97 w 98"/>
                <a:gd name="T37" fmla="*/ 130 h 146"/>
                <a:gd name="T38" fmla="*/ 97 w 98"/>
                <a:gd name="T39" fmla="*/ 145 h 146"/>
                <a:gd name="T40" fmla="*/ 57 w 98"/>
                <a:gd name="T41" fmla="*/ 139 h 146"/>
                <a:gd name="T42" fmla="*/ 32 w 98"/>
                <a:gd name="T43" fmla="*/ 139 h 146"/>
                <a:gd name="T44" fmla="*/ 16 w 98"/>
                <a:gd name="T45" fmla="*/ 139 h 146"/>
                <a:gd name="T46" fmla="*/ 16 w 98"/>
                <a:gd name="T47" fmla="*/ 130 h 146"/>
                <a:gd name="T48" fmla="*/ 10 w 98"/>
                <a:gd name="T49" fmla="*/ 121 h 146"/>
                <a:gd name="T50" fmla="*/ 0 w 98"/>
                <a:gd name="T51" fmla="*/ 114 h 146"/>
                <a:gd name="T52" fmla="*/ 0 w 98"/>
                <a:gd name="T53" fmla="*/ 10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8" h="146">
                  <a:moveTo>
                    <a:pt x="0" y="105"/>
                  </a:moveTo>
                  <a:lnTo>
                    <a:pt x="16" y="80"/>
                  </a:lnTo>
                  <a:lnTo>
                    <a:pt x="25" y="80"/>
                  </a:lnTo>
                  <a:lnTo>
                    <a:pt x="32" y="89"/>
                  </a:lnTo>
                  <a:lnTo>
                    <a:pt x="41" y="80"/>
                  </a:lnTo>
                  <a:lnTo>
                    <a:pt x="57" y="56"/>
                  </a:lnTo>
                  <a:lnTo>
                    <a:pt x="65" y="33"/>
                  </a:lnTo>
                  <a:lnTo>
                    <a:pt x="73" y="15"/>
                  </a:lnTo>
                  <a:lnTo>
                    <a:pt x="73" y="8"/>
                  </a:lnTo>
                  <a:lnTo>
                    <a:pt x="73" y="0"/>
                  </a:lnTo>
                  <a:lnTo>
                    <a:pt x="73" y="8"/>
                  </a:lnTo>
                  <a:lnTo>
                    <a:pt x="90" y="40"/>
                  </a:lnTo>
                  <a:lnTo>
                    <a:pt x="73" y="40"/>
                  </a:lnTo>
                  <a:lnTo>
                    <a:pt x="73" y="49"/>
                  </a:lnTo>
                  <a:lnTo>
                    <a:pt x="82" y="56"/>
                  </a:lnTo>
                  <a:lnTo>
                    <a:pt x="90" y="74"/>
                  </a:lnTo>
                  <a:lnTo>
                    <a:pt x="73" y="98"/>
                  </a:lnTo>
                  <a:lnTo>
                    <a:pt x="82" y="105"/>
                  </a:lnTo>
                  <a:lnTo>
                    <a:pt x="97" y="130"/>
                  </a:lnTo>
                  <a:lnTo>
                    <a:pt x="97" y="145"/>
                  </a:lnTo>
                  <a:lnTo>
                    <a:pt x="57" y="139"/>
                  </a:lnTo>
                  <a:lnTo>
                    <a:pt x="32" y="139"/>
                  </a:lnTo>
                  <a:lnTo>
                    <a:pt x="16" y="139"/>
                  </a:lnTo>
                  <a:lnTo>
                    <a:pt x="16" y="130"/>
                  </a:lnTo>
                  <a:lnTo>
                    <a:pt x="10" y="121"/>
                  </a:lnTo>
                  <a:lnTo>
                    <a:pt x="0" y="114"/>
                  </a:lnTo>
                  <a:lnTo>
                    <a:pt x="0" y="10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3216056" y="4160382"/>
              <a:ext cx="191763" cy="157227"/>
            </a:xfrm>
            <a:custGeom>
              <a:avLst/>
              <a:gdLst>
                <a:gd name="T0" fmla="*/ 74 w 148"/>
                <a:gd name="T1" fmla="*/ 112 h 122"/>
                <a:gd name="T2" fmla="*/ 90 w 148"/>
                <a:gd name="T3" fmla="*/ 87 h 122"/>
                <a:gd name="T4" fmla="*/ 99 w 148"/>
                <a:gd name="T5" fmla="*/ 87 h 122"/>
                <a:gd name="T6" fmla="*/ 106 w 148"/>
                <a:gd name="T7" fmla="*/ 96 h 122"/>
                <a:gd name="T8" fmla="*/ 115 w 148"/>
                <a:gd name="T9" fmla="*/ 87 h 122"/>
                <a:gd name="T10" fmla="*/ 131 w 148"/>
                <a:gd name="T11" fmla="*/ 63 h 122"/>
                <a:gd name="T12" fmla="*/ 139 w 148"/>
                <a:gd name="T13" fmla="*/ 40 h 122"/>
                <a:gd name="T14" fmla="*/ 147 w 148"/>
                <a:gd name="T15" fmla="*/ 22 h 122"/>
                <a:gd name="T16" fmla="*/ 147 w 148"/>
                <a:gd name="T17" fmla="*/ 15 h 122"/>
                <a:gd name="T18" fmla="*/ 147 w 148"/>
                <a:gd name="T19" fmla="*/ 7 h 122"/>
                <a:gd name="T20" fmla="*/ 139 w 148"/>
                <a:gd name="T21" fmla="*/ 0 h 122"/>
                <a:gd name="T22" fmla="*/ 131 w 148"/>
                <a:gd name="T23" fmla="*/ 0 h 122"/>
                <a:gd name="T24" fmla="*/ 124 w 148"/>
                <a:gd name="T25" fmla="*/ 7 h 122"/>
                <a:gd name="T26" fmla="*/ 99 w 148"/>
                <a:gd name="T27" fmla="*/ 7 h 122"/>
                <a:gd name="T28" fmla="*/ 84 w 148"/>
                <a:gd name="T29" fmla="*/ 15 h 122"/>
                <a:gd name="T30" fmla="*/ 65 w 148"/>
                <a:gd name="T31" fmla="*/ 7 h 122"/>
                <a:gd name="T32" fmla="*/ 59 w 148"/>
                <a:gd name="T33" fmla="*/ 7 h 122"/>
                <a:gd name="T34" fmla="*/ 34 w 148"/>
                <a:gd name="T35" fmla="*/ 0 h 122"/>
                <a:gd name="T36" fmla="*/ 25 w 148"/>
                <a:gd name="T37" fmla="*/ 0 h 122"/>
                <a:gd name="T38" fmla="*/ 9 w 148"/>
                <a:gd name="T39" fmla="*/ 15 h 122"/>
                <a:gd name="T40" fmla="*/ 9 w 148"/>
                <a:gd name="T41" fmla="*/ 22 h 122"/>
                <a:gd name="T42" fmla="*/ 9 w 148"/>
                <a:gd name="T43" fmla="*/ 40 h 122"/>
                <a:gd name="T44" fmla="*/ 0 w 148"/>
                <a:gd name="T45" fmla="*/ 72 h 122"/>
                <a:gd name="T46" fmla="*/ 0 w 148"/>
                <a:gd name="T47" fmla="*/ 96 h 122"/>
                <a:gd name="T48" fmla="*/ 25 w 148"/>
                <a:gd name="T49" fmla="*/ 96 h 122"/>
                <a:gd name="T50" fmla="*/ 25 w 148"/>
                <a:gd name="T51" fmla="*/ 105 h 122"/>
                <a:gd name="T52" fmla="*/ 34 w 148"/>
                <a:gd name="T53" fmla="*/ 121 h 122"/>
                <a:gd name="T54" fmla="*/ 42 w 148"/>
                <a:gd name="T55" fmla="*/ 121 h 122"/>
                <a:gd name="T56" fmla="*/ 74 w 148"/>
                <a:gd name="T57" fmla="*/ 121 h 122"/>
                <a:gd name="T58" fmla="*/ 74 w 148"/>
                <a:gd name="T59" fmla="*/ 1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122">
                  <a:moveTo>
                    <a:pt x="74" y="112"/>
                  </a:moveTo>
                  <a:lnTo>
                    <a:pt x="90" y="87"/>
                  </a:lnTo>
                  <a:lnTo>
                    <a:pt x="99" y="87"/>
                  </a:lnTo>
                  <a:lnTo>
                    <a:pt x="106" y="96"/>
                  </a:lnTo>
                  <a:lnTo>
                    <a:pt x="115" y="87"/>
                  </a:lnTo>
                  <a:lnTo>
                    <a:pt x="131" y="63"/>
                  </a:lnTo>
                  <a:lnTo>
                    <a:pt x="139" y="40"/>
                  </a:lnTo>
                  <a:lnTo>
                    <a:pt x="147" y="22"/>
                  </a:lnTo>
                  <a:lnTo>
                    <a:pt x="147" y="15"/>
                  </a:lnTo>
                  <a:lnTo>
                    <a:pt x="147" y="7"/>
                  </a:lnTo>
                  <a:lnTo>
                    <a:pt x="139" y="0"/>
                  </a:lnTo>
                  <a:lnTo>
                    <a:pt x="131" y="0"/>
                  </a:lnTo>
                  <a:lnTo>
                    <a:pt x="124" y="7"/>
                  </a:lnTo>
                  <a:lnTo>
                    <a:pt x="99" y="7"/>
                  </a:lnTo>
                  <a:lnTo>
                    <a:pt x="84" y="15"/>
                  </a:lnTo>
                  <a:lnTo>
                    <a:pt x="65" y="7"/>
                  </a:lnTo>
                  <a:lnTo>
                    <a:pt x="59" y="7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9" y="15"/>
                  </a:lnTo>
                  <a:lnTo>
                    <a:pt x="9" y="22"/>
                  </a:lnTo>
                  <a:lnTo>
                    <a:pt x="9" y="40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25" y="96"/>
                  </a:lnTo>
                  <a:lnTo>
                    <a:pt x="25" y="105"/>
                  </a:lnTo>
                  <a:lnTo>
                    <a:pt x="34" y="121"/>
                  </a:lnTo>
                  <a:lnTo>
                    <a:pt x="42" y="121"/>
                  </a:lnTo>
                  <a:lnTo>
                    <a:pt x="74" y="121"/>
                  </a:lnTo>
                  <a:lnTo>
                    <a:pt x="74" y="11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3175379" y="3991152"/>
              <a:ext cx="263820" cy="198035"/>
            </a:xfrm>
            <a:custGeom>
              <a:avLst/>
              <a:gdLst>
                <a:gd name="T0" fmla="*/ 170 w 203"/>
                <a:gd name="T1" fmla="*/ 130 h 153"/>
                <a:gd name="T2" fmla="*/ 170 w 203"/>
                <a:gd name="T3" fmla="*/ 120 h 153"/>
                <a:gd name="T4" fmla="*/ 195 w 203"/>
                <a:gd name="T5" fmla="*/ 89 h 153"/>
                <a:gd name="T6" fmla="*/ 202 w 203"/>
                <a:gd name="T7" fmla="*/ 40 h 153"/>
                <a:gd name="T8" fmla="*/ 187 w 203"/>
                <a:gd name="T9" fmla="*/ 24 h 153"/>
                <a:gd name="T10" fmla="*/ 187 w 203"/>
                <a:gd name="T11" fmla="*/ 8 h 153"/>
                <a:gd name="T12" fmla="*/ 178 w 203"/>
                <a:gd name="T13" fmla="*/ 0 h 153"/>
                <a:gd name="T14" fmla="*/ 146 w 203"/>
                <a:gd name="T15" fmla="*/ 0 h 153"/>
                <a:gd name="T16" fmla="*/ 65 w 203"/>
                <a:gd name="T17" fmla="*/ 55 h 153"/>
                <a:gd name="T18" fmla="*/ 49 w 203"/>
                <a:gd name="T19" fmla="*/ 55 h 153"/>
                <a:gd name="T20" fmla="*/ 49 w 203"/>
                <a:gd name="T21" fmla="*/ 96 h 153"/>
                <a:gd name="T22" fmla="*/ 40 w 203"/>
                <a:gd name="T23" fmla="*/ 105 h 153"/>
                <a:gd name="T24" fmla="*/ 0 w 203"/>
                <a:gd name="T25" fmla="*/ 112 h 153"/>
                <a:gd name="T26" fmla="*/ 0 w 203"/>
                <a:gd name="T27" fmla="*/ 130 h 153"/>
                <a:gd name="T28" fmla="*/ 16 w 203"/>
                <a:gd name="T29" fmla="*/ 145 h 153"/>
                <a:gd name="T30" fmla="*/ 25 w 203"/>
                <a:gd name="T31" fmla="*/ 145 h 153"/>
                <a:gd name="T32" fmla="*/ 25 w 203"/>
                <a:gd name="T33" fmla="*/ 152 h 153"/>
                <a:gd name="T34" fmla="*/ 25 w 203"/>
                <a:gd name="T35" fmla="*/ 145 h 153"/>
                <a:gd name="T36" fmla="*/ 31 w 203"/>
                <a:gd name="T37" fmla="*/ 145 h 153"/>
                <a:gd name="T38" fmla="*/ 40 w 203"/>
                <a:gd name="T39" fmla="*/ 152 h 153"/>
                <a:gd name="T40" fmla="*/ 40 w 203"/>
                <a:gd name="T41" fmla="*/ 145 h 153"/>
                <a:gd name="T42" fmla="*/ 56 w 203"/>
                <a:gd name="T43" fmla="*/ 130 h 153"/>
                <a:gd name="T44" fmla="*/ 65 w 203"/>
                <a:gd name="T45" fmla="*/ 130 h 153"/>
                <a:gd name="T46" fmla="*/ 90 w 203"/>
                <a:gd name="T47" fmla="*/ 137 h 153"/>
                <a:gd name="T48" fmla="*/ 96 w 203"/>
                <a:gd name="T49" fmla="*/ 137 h 153"/>
                <a:gd name="T50" fmla="*/ 115 w 203"/>
                <a:gd name="T51" fmla="*/ 145 h 153"/>
                <a:gd name="T52" fmla="*/ 130 w 203"/>
                <a:gd name="T53" fmla="*/ 137 h 153"/>
                <a:gd name="T54" fmla="*/ 155 w 203"/>
                <a:gd name="T55" fmla="*/ 137 h 153"/>
                <a:gd name="T56" fmla="*/ 162 w 203"/>
                <a:gd name="T57" fmla="*/ 130 h 153"/>
                <a:gd name="T58" fmla="*/ 170 w 203"/>
                <a:gd name="T59" fmla="*/ 13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153">
                  <a:moveTo>
                    <a:pt x="170" y="130"/>
                  </a:moveTo>
                  <a:lnTo>
                    <a:pt x="170" y="120"/>
                  </a:lnTo>
                  <a:lnTo>
                    <a:pt x="195" y="89"/>
                  </a:lnTo>
                  <a:lnTo>
                    <a:pt x="202" y="40"/>
                  </a:lnTo>
                  <a:lnTo>
                    <a:pt x="187" y="24"/>
                  </a:lnTo>
                  <a:lnTo>
                    <a:pt x="187" y="8"/>
                  </a:lnTo>
                  <a:lnTo>
                    <a:pt x="178" y="0"/>
                  </a:lnTo>
                  <a:lnTo>
                    <a:pt x="146" y="0"/>
                  </a:lnTo>
                  <a:lnTo>
                    <a:pt x="65" y="55"/>
                  </a:lnTo>
                  <a:lnTo>
                    <a:pt x="49" y="55"/>
                  </a:lnTo>
                  <a:lnTo>
                    <a:pt x="49" y="96"/>
                  </a:lnTo>
                  <a:lnTo>
                    <a:pt x="40" y="105"/>
                  </a:lnTo>
                  <a:lnTo>
                    <a:pt x="0" y="112"/>
                  </a:lnTo>
                  <a:lnTo>
                    <a:pt x="0" y="130"/>
                  </a:lnTo>
                  <a:lnTo>
                    <a:pt x="16" y="145"/>
                  </a:lnTo>
                  <a:lnTo>
                    <a:pt x="25" y="145"/>
                  </a:lnTo>
                  <a:lnTo>
                    <a:pt x="25" y="152"/>
                  </a:lnTo>
                  <a:lnTo>
                    <a:pt x="25" y="145"/>
                  </a:lnTo>
                  <a:lnTo>
                    <a:pt x="31" y="145"/>
                  </a:lnTo>
                  <a:lnTo>
                    <a:pt x="40" y="152"/>
                  </a:lnTo>
                  <a:lnTo>
                    <a:pt x="40" y="145"/>
                  </a:lnTo>
                  <a:lnTo>
                    <a:pt x="56" y="130"/>
                  </a:lnTo>
                  <a:lnTo>
                    <a:pt x="65" y="130"/>
                  </a:lnTo>
                  <a:lnTo>
                    <a:pt x="90" y="137"/>
                  </a:lnTo>
                  <a:lnTo>
                    <a:pt x="96" y="137"/>
                  </a:lnTo>
                  <a:lnTo>
                    <a:pt x="115" y="145"/>
                  </a:lnTo>
                  <a:lnTo>
                    <a:pt x="130" y="137"/>
                  </a:lnTo>
                  <a:lnTo>
                    <a:pt x="155" y="137"/>
                  </a:lnTo>
                  <a:lnTo>
                    <a:pt x="162" y="130"/>
                  </a:lnTo>
                  <a:lnTo>
                    <a:pt x="170" y="13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3533337" y="4001954"/>
              <a:ext cx="275442" cy="325256"/>
            </a:xfrm>
            <a:custGeom>
              <a:avLst/>
              <a:gdLst>
                <a:gd name="T0" fmla="*/ 7 w 213"/>
                <a:gd name="T1" fmla="*/ 154 h 251"/>
                <a:gd name="T2" fmla="*/ 23 w 213"/>
                <a:gd name="T3" fmla="*/ 169 h 251"/>
                <a:gd name="T4" fmla="*/ 23 w 213"/>
                <a:gd name="T5" fmla="*/ 185 h 251"/>
                <a:gd name="T6" fmla="*/ 41 w 213"/>
                <a:gd name="T7" fmla="*/ 194 h 251"/>
                <a:gd name="T8" fmla="*/ 73 w 213"/>
                <a:gd name="T9" fmla="*/ 234 h 251"/>
                <a:gd name="T10" fmla="*/ 81 w 213"/>
                <a:gd name="T11" fmla="*/ 243 h 251"/>
                <a:gd name="T12" fmla="*/ 106 w 213"/>
                <a:gd name="T13" fmla="*/ 243 h 251"/>
                <a:gd name="T14" fmla="*/ 113 w 213"/>
                <a:gd name="T15" fmla="*/ 250 h 251"/>
                <a:gd name="T16" fmla="*/ 128 w 213"/>
                <a:gd name="T17" fmla="*/ 250 h 251"/>
                <a:gd name="T18" fmla="*/ 153 w 213"/>
                <a:gd name="T19" fmla="*/ 243 h 251"/>
                <a:gd name="T20" fmla="*/ 162 w 213"/>
                <a:gd name="T21" fmla="*/ 243 h 251"/>
                <a:gd name="T22" fmla="*/ 178 w 213"/>
                <a:gd name="T23" fmla="*/ 243 h 251"/>
                <a:gd name="T24" fmla="*/ 178 w 213"/>
                <a:gd name="T25" fmla="*/ 227 h 251"/>
                <a:gd name="T26" fmla="*/ 170 w 213"/>
                <a:gd name="T27" fmla="*/ 227 h 251"/>
                <a:gd name="T28" fmla="*/ 153 w 213"/>
                <a:gd name="T29" fmla="*/ 203 h 251"/>
                <a:gd name="T30" fmla="*/ 146 w 213"/>
                <a:gd name="T31" fmla="*/ 194 h 251"/>
                <a:gd name="T32" fmla="*/ 153 w 213"/>
                <a:gd name="T33" fmla="*/ 185 h 251"/>
                <a:gd name="T34" fmla="*/ 162 w 213"/>
                <a:gd name="T35" fmla="*/ 162 h 251"/>
                <a:gd name="T36" fmla="*/ 187 w 213"/>
                <a:gd name="T37" fmla="*/ 129 h 251"/>
                <a:gd name="T38" fmla="*/ 193 w 213"/>
                <a:gd name="T39" fmla="*/ 81 h 251"/>
                <a:gd name="T40" fmla="*/ 212 w 213"/>
                <a:gd name="T41" fmla="*/ 72 h 251"/>
                <a:gd name="T42" fmla="*/ 212 w 213"/>
                <a:gd name="T43" fmla="*/ 64 h 251"/>
                <a:gd name="T44" fmla="*/ 203 w 213"/>
                <a:gd name="T45" fmla="*/ 57 h 251"/>
                <a:gd name="T46" fmla="*/ 193 w 213"/>
                <a:gd name="T47" fmla="*/ 7 h 251"/>
                <a:gd name="T48" fmla="*/ 178 w 213"/>
                <a:gd name="T49" fmla="*/ 0 h 251"/>
                <a:gd name="T50" fmla="*/ 153 w 213"/>
                <a:gd name="T51" fmla="*/ 16 h 251"/>
                <a:gd name="T52" fmla="*/ 146 w 213"/>
                <a:gd name="T53" fmla="*/ 7 h 251"/>
                <a:gd name="T54" fmla="*/ 41 w 213"/>
                <a:gd name="T55" fmla="*/ 7 h 251"/>
                <a:gd name="T56" fmla="*/ 41 w 213"/>
                <a:gd name="T57" fmla="*/ 32 h 251"/>
                <a:gd name="T58" fmla="*/ 31 w 213"/>
                <a:gd name="T59" fmla="*/ 41 h 251"/>
                <a:gd name="T60" fmla="*/ 23 w 213"/>
                <a:gd name="T61" fmla="*/ 47 h 251"/>
                <a:gd name="T62" fmla="*/ 23 w 213"/>
                <a:gd name="T63" fmla="*/ 88 h 251"/>
                <a:gd name="T64" fmla="*/ 23 w 213"/>
                <a:gd name="T65" fmla="*/ 97 h 251"/>
                <a:gd name="T66" fmla="*/ 16 w 213"/>
                <a:gd name="T67" fmla="*/ 97 h 251"/>
                <a:gd name="T68" fmla="*/ 0 w 213"/>
                <a:gd name="T69" fmla="*/ 129 h 251"/>
                <a:gd name="T70" fmla="*/ 16 w 213"/>
                <a:gd name="T71" fmla="*/ 154 h 251"/>
                <a:gd name="T72" fmla="*/ 7 w 213"/>
                <a:gd name="T73" fmla="*/ 15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3" h="251">
                  <a:moveTo>
                    <a:pt x="7" y="154"/>
                  </a:moveTo>
                  <a:lnTo>
                    <a:pt x="23" y="169"/>
                  </a:lnTo>
                  <a:lnTo>
                    <a:pt x="23" y="185"/>
                  </a:lnTo>
                  <a:lnTo>
                    <a:pt x="41" y="194"/>
                  </a:lnTo>
                  <a:lnTo>
                    <a:pt x="73" y="234"/>
                  </a:lnTo>
                  <a:lnTo>
                    <a:pt x="81" y="243"/>
                  </a:lnTo>
                  <a:lnTo>
                    <a:pt x="106" y="243"/>
                  </a:lnTo>
                  <a:lnTo>
                    <a:pt x="113" y="250"/>
                  </a:lnTo>
                  <a:lnTo>
                    <a:pt x="128" y="250"/>
                  </a:lnTo>
                  <a:lnTo>
                    <a:pt x="153" y="243"/>
                  </a:lnTo>
                  <a:lnTo>
                    <a:pt x="162" y="243"/>
                  </a:lnTo>
                  <a:lnTo>
                    <a:pt x="178" y="243"/>
                  </a:lnTo>
                  <a:lnTo>
                    <a:pt x="178" y="227"/>
                  </a:lnTo>
                  <a:lnTo>
                    <a:pt x="170" y="227"/>
                  </a:lnTo>
                  <a:lnTo>
                    <a:pt x="153" y="203"/>
                  </a:lnTo>
                  <a:lnTo>
                    <a:pt x="146" y="194"/>
                  </a:lnTo>
                  <a:lnTo>
                    <a:pt x="153" y="185"/>
                  </a:lnTo>
                  <a:lnTo>
                    <a:pt x="162" y="162"/>
                  </a:lnTo>
                  <a:lnTo>
                    <a:pt x="187" y="129"/>
                  </a:lnTo>
                  <a:lnTo>
                    <a:pt x="193" y="81"/>
                  </a:lnTo>
                  <a:lnTo>
                    <a:pt x="212" y="72"/>
                  </a:lnTo>
                  <a:lnTo>
                    <a:pt x="212" y="64"/>
                  </a:lnTo>
                  <a:lnTo>
                    <a:pt x="203" y="57"/>
                  </a:lnTo>
                  <a:lnTo>
                    <a:pt x="193" y="7"/>
                  </a:lnTo>
                  <a:lnTo>
                    <a:pt x="178" y="0"/>
                  </a:lnTo>
                  <a:lnTo>
                    <a:pt x="153" y="16"/>
                  </a:lnTo>
                  <a:lnTo>
                    <a:pt x="146" y="7"/>
                  </a:lnTo>
                  <a:lnTo>
                    <a:pt x="41" y="7"/>
                  </a:lnTo>
                  <a:lnTo>
                    <a:pt x="41" y="32"/>
                  </a:lnTo>
                  <a:lnTo>
                    <a:pt x="31" y="41"/>
                  </a:lnTo>
                  <a:lnTo>
                    <a:pt x="23" y="47"/>
                  </a:lnTo>
                  <a:lnTo>
                    <a:pt x="23" y="88"/>
                  </a:lnTo>
                  <a:lnTo>
                    <a:pt x="23" y="97"/>
                  </a:lnTo>
                  <a:lnTo>
                    <a:pt x="16" y="97"/>
                  </a:lnTo>
                  <a:lnTo>
                    <a:pt x="0" y="129"/>
                  </a:lnTo>
                  <a:lnTo>
                    <a:pt x="16" y="154"/>
                  </a:lnTo>
                  <a:lnTo>
                    <a:pt x="7" y="15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3406657" y="4201189"/>
              <a:ext cx="223143" cy="138024"/>
            </a:xfrm>
            <a:custGeom>
              <a:avLst/>
              <a:gdLst>
                <a:gd name="T0" fmla="*/ 105 w 172"/>
                <a:gd name="T1" fmla="*/ 0 h 106"/>
                <a:gd name="T2" fmla="*/ 121 w 172"/>
                <a:gd name="T3" fmla="*/ 15 h 106"/>
                <a:gd name="T4" fmla="*/ 121 w 172"/>
                <a:gd name="T5" fmla="*/ 31 h 106"/>
                <a:gd name="T6" fmla="*/ 139 w 172"/>
                <a:gd name="T7" fmla="*/ 40 h 106"/>
                <a:gd name="T8" fmla="*/ 171 w 172"/>
                <a:gd name="T9" fmla="*/ 80 h 106"/>
                <a:gd name="T10" fmla="*/ 114 w 172"/>
                <a:gd name="T11" fmla="*/ 80 h 106"/>
                <a:gd name="T12" fmla="*/ 105 w 172"/>
                <a:gd name="T13" fmla="*/ 89 h 106"/>
                <a:gd name="T14" fmla="*/ 80 w 172"/>
                <a:gd name="T15" fmla="*/ 89 h 106"/>
                <a:gd name="T16" fmla="*/ 74 w 172"/>
                <a:gd name="T17" fmla="*/ 80 h 106"/>
                <a:gd name="T18" fmla="*/ 65 w 172"/>
                <a:gd name="T19" fmla="*/ 80 h 106"/>
                <a:gd name="T20" fmla="*/ 57 w 172"/>
                <a:gd name="T21" fmla="*/ 96 h 106"/>
                <a:gd name="T22" fmla="*/ 34 w 172"/>
                <a:gd name="T23" fmla="*/ 105 h 106"/>
                <a:gd name="T24" fmla="*/ 24 w 172"/>
                <a:gd name="T25" fmla="*/ 105 h 106"/>
                <a:gd name="T26" fmla="*/ 9 w 172"/>
                <a:gd name="T27" fmla="*/ 80 h 106"/>
                <a:gd name="T28" fmla="*/ 0 w 172"/>
                <a:gd name="T29" fmla="*/ 73 h 106"/>
                <a:gd name="T30" fmla="*/ 17 w 172"/>
                <a:gd name="T31" fmla="*/ 49 h 106"/>
                <a:gd name="T32" fmla="*/ 57 w 172"/>
                <a:gd name="T33" fmla="*/ 40 h 106"/>
                <a:gd name="T34" fmla="*/ 65 w 172"/>
                <a:gd name="T35" fmla="*/ 31 h 106"/>
                <a:gd name="T36" fmla="*/ 57 w 172"/>
                <a:gd name="T37" fmla="*/ 31 h 106"/>
                <a:gd name="T38" fmla="*/ 80 w 172"/>
                <a:gd name="T39" fmla="*/ 24 h 106"/>
                <a:gd name="T40" fmla="*/ 98 w 172"/>
                <a:gd name="T41" fmla="*/ 8 h 106"/>
                <a:gd name="T42" fmla="*/ 105 w 172"/>
                <a:gd name="T43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2" h="106">
                  <a:moveTo>
                    <a:pt x="105" y="0"/>
                  </a:moveTo>
                  <a:lnTo>
                    <a:pt x="121" y="15"/>
                  </a:lnTo>
                  <a:lnTo>
                    <a:pt x="121" y="31"/>
                  </a:lnTo>
                  <a:lnTo>
                    <a:pt x="139" y="40"/>
                  </a:lnTo>
                  <a:lnTo>
                    <a:pt x="171" y="80"/>
                  </a:lnTo>
                  <a:lnTo>
                    <a:pt x="114" y="80"/>
                  </a:lnTo>
                  <a:lnTo>
                    <a:pt x="105" y="89"/>
                  </a:lnTo>
                  <a:lnTo>
                    <a:pt x="80" y="89"/>
                  </a:lnTo>
                  <a:lnTo>
                    <a:pt x="74" y="80"/>
                  </a:lnTo>
                  <a:lnTo>
                    <a:pt x="65" y="80"/>
                  </a:lnTo>
                  <a:lnTo>
                    <a:pt x="57" y="96"/>
                  </a:lnTo>
                  <a:lnTo>
                    <a:pt x="34" y="105"/>
                  </a:lnTo>
                  <a:lnTo>
                    <a:pt x="24" y="105"/>
                  </a:lnTo>
                  <a:lnTo>
                    <a:pt x="9" y="80"/>
                  </a:lnTo>
                  <a:lnTo>
                    <a:pt x="0" y="73"/>
                  </a:lnTo>
                  <a:lnTo>
                    <a:pt x="17" y="49"/>
                  </a:lnTo>
                  <a:lnTo>
                    <a:pt x="57" y="40"/>
                  </a:lnTo>
                  <a:lnTo>
                    <a:pt x="65" y="31"/>
                  </a:lnTo>
                  <a:lnTo>
                    <a:pt x="57" y="31"/>
                  </a:lnTo>
                  <a:lnTo>
                    <a:pt x="80" y="24"/>
                  </a:lnTo>
                  <a:lnTo>
                    <a:pt x="98" y="8"/>
                  </a:lnTo>
                  <a:lnTo>
                    <a:pt x="105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3730911" y="4316409"/>
              <a:ext cx="139464" cy="146426"/>
            </a:xfrm>
            <a:custGeom>
              <a:avLst/>
              <a:gdLst>
                <a:gd name="T0" fmla="*/ 106 w 107"/>
                <a:gd name="T1" fmla="*/ 7 h 114"/>
                <a:gd name="T2" fmla="*/ 90 w 107"/>
                <a:gd name="T3" fmla="*/ 0 h 114"/>
                <a:gd name="T4" fmla="*/ 65 w 107"/>
                <a:gd name="T5" fmla="*/ 7 h 114"/>
                <a:gd name="T6" fmla="*/ 25 w 107"/>
                <a:gd name="T7" fmla="*/ 0 h 114"/>
                <a:gd name="T8" fmla="*/ 9 w 107"/>
                <a:gd name="T9" fmla="*/ 0 h 114"/>
                <a:gd name="T10" fmla="*/ 0 w 107"/>
                <a:gd name="T11" fmla="*/ 0 h 114"/>
                <a:gd name="T12" fmla="*/ 9 w 107"/>
                <a:gd name="T13" fmla="*/ 7 h 114"/>
                <a:gd name="T14" fmla="*/ 17 w 107"/>
                <a:gd name="T15" fmla="*/ 31 h 114"/>
                <a:gd name="T16" fmla="*/ 0 w 107"/>
                <a:gd name="T17" fmla="*/ 56 h 114"/>
                <a:gd name="T18" fmla="*/ 0 w 107"/>
                <a:gd name="T19" fmla="*/ 65 h 114"/>
                <a:gd name="T20" fmla="*/ 9 w 107"/>
                <a:gd name="T21" fmla="*/ 65 h 114"/>
                <a:gd name="T22" fmla="*/ 50 w 107"/>
                <a:gd name="T23" fmla="*/ 88 h 114"/>
                <a:gd name="T24" fmla="*/ 50 w 107"/>
                <a:gd name="T25" fmla="*/ 105 h 114"/>
                <a:gd name="T26" fmla="*/ 74 w 107"/>
                <a:gd name="T27" fmla="*/ 113 h 114"/>
                <a:gd name="T28" fmla="*/ 82 w 107"/>
                <a:gd name="T29" fmla="*/ 88 h 114"/>
                <a:gd name="T30" fmla="*/ 90 w 107"/>
                <a:gd name="T31" fmla="*/ 88 h 114"/>
                <a:gd name="T32" fmla="*/ 99 w 107"/>
                <a:gd name="T33" fmla="*/ 72 h 114"/>
                <a:gd name="T34" fmla="*/ 90 w 107"/>
                <a:gd name="T35" fmla="*/ 65 h 114"/>
                <a:gd name="T36" fmla="*/ 90 w 107"/>
                <a:gd name="T37" fmla="*/ 25 h 114"/>
                <a:gd name="T38" fmla="*/ 106 w 107"/>
                <a:gd name="T3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7" h="114">
                  <a:moveTo>
                    <a:pt x="106" y="7"/>
                  </a:moveTo>
                  <a:lnTo>
                    <a:pt x="90" y="0"/>
                  </a:lnTo>
                  <a:lnTo>
                    <a:pt x="65" y="7"/>
                  </a:lnTo>
                  <a:lnTo>
                    <a:pt x="25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9" y="7"/>
                  </a:lnTo>
                  <a:lnTo>
                    <a:pt x="17" y="31"/>
                  </a:lnTo>
                  <a:lnTo>
                    <a:pt x="0" y="56"/>
                  </a:lnTo>
                  <a:lnTo>
                    <a:pt x="0" y="65"/>
                  </a:lnTo>
                  <a:lnTo>
                    <a:pt x="9" y="65"/>
                  </a:lnTo>
                  <a:lnTo>
                    <a:pt x="50" y="88"/>
                  </a:lnTo>
                  <a:lnTo>
                    <a:pt x="50" y="105"/>
                  </a:lnTo>
                  <a:lnTo>
                    <a:pt x="74" y="113"/>
                  </a:lnTo>
                  <a:lnTo>
                    <a:pt x="82" y="88"/>
                  </a:lnTo>
                  <a:lnTo>
                    <a:pt x="90" y="88"/>
                  </a:lnTo>
                  <a:lnTo>
                    <a:pt x="99" y="72"/>
                  </a:lnTo>
                  <a:lnTo>
                    <a:pt x="90" y="65"/>
                  </a:lnTo>
                  <a:lnTo>
                    <a:pt x="90" y="25"/>
                  </a:lnTo>
                  <a:lnTo>
                    <a:pt x="106" y="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3658854" y="4316409"/>
              <a:ext cx="96463" cy="93616"/>
            </a:xfrm>
            <a:custGeom>
              <a:avLst/>
              <a:gdLst>
                <a:gd name="T0" fmla="*/ 56 w 74"/>
                <a:gd name="T1" fmla="*/ 0 h 73"/>
                <a:gd name="T2" fmla="*/ 65 w 74"/>
                <a:gd name="T3" fmla="*/ 7 h 73"/>
                <a:gd name="T4" fmla="*/ 73 w 74"/>
                <a:gd name="T5" fmla="*/ 31 h 73"/>
                <a:gd name="T6" fmla="*/ 56 w 74"/>
                <a:gd name="T7" fmla="*/ 56 h 73"/>
                <a:gd name="T8" fmla="*/ 56 w 74"/>
                <a:gd name="T9" fmla="*/ 65 h 73"/>
                <a:gd name="T10" fmla="*/ 31 w 74"/>
                <a:gd name="T11" fmla="*/ 65 h 73"/>
                <a:gd name="T12" fmla="*/ 16 w 74"/>
                <a:gd name="T13" fmla="*/ 65 h 73"/>
                <a:gd name="T14" fmla="*/ 0 w 74"/>
                <a:gd name="T15" fmla="*/ 72 h 73"/>
                <a:gd name="T16" fmla="*/ 9 w 74"/>
                <a:gd name="T17" fmla="*/ 48 h 73"/>
                <a:gd name="T18" fmla="*/ 16 w 74"/>
                <a:gd name="T19" fmla="*/ 40 h 73"/>
                <a:gd name="T20" fmla="*/ 25 w 74"/>
                <a:gd name="T21" fmla="*/ 25 h 73"/>
                <a:gd name="T22" fmla="*/ 16 w 74"/>
                <a:gd name="T23" fmla="*/ 25 h 73"/>
                <a:gd name="T24" fmla="*/ 16 w 74"/>
                <a:gd name="T25" fmla="*/ 7 h 73"/>
                <a:gd name="T26" fmla="*/ 31 w 74"/>
                <a:gd name="T27" fmla="*/ 7 h 73"/>
                <a:gd name="T28" fmla="*/ 56 w 74"/>
                <a:gd name="T2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73">
                  <a:moveTo>
                    <a:pt x="56" y="0"/>
                  </a:moveTo>
                  <a:lnTo>
                    <a:pt x="65" y="7"/>
                  </a:lnTo>
                  <a:lnTo>
                    <a:pt x="73" y="31"/>
                  </a:lnTo>
                  <a:lnTo>
                    <a:pt x="56" y="56"/>
                  </a:lnTo>
                  <a:lnTo>
                    <a:pt x="56" y="65"/>
                  </a:lnTo>
                  <a:lnTo>
                    <a:pt x="31" y="65"/>
                  </a:lnTo>
                  <a:lnTo>
                    <a:pt x="16" y="65"/>
                  </a:lnTo>
                  <a:lnTo>
                    <a:pt x="0" y="72"/>
                  </a:lnTo>
                  <a:lnTo>
                    <a:pt x="9" y="48"/>
                  </a:lnTo>
                  <a:lnTo>
                    <a:pt x="16" y="40"/>
                  </a:lnTo>
                  <a:lnTo>
                    <a:pt x="25" y="25"/>
                  </a:lnTo>
                  <a:lnTo>
                    <a:pt x="16" y="25"/>
                  </a:lnTo>
                  <a:lnTo>
                    <a:pt x="16" y="7"/>
                  </a:lnTo>
                  <a:lnTo>
                    <a:pt x="31" y="7"/>
                  </a:lnTo>
                  <a:lnTo>
                    <a:pt x="56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4" name="Freeform 30"/>
            <p:cNvSpPr>
              <a:spLocks/>
            </p:cNvSpPr>
            <p:nvPr/>
          </p:nvSpPr>
          <p:spPr bwMode="auto">
            <a:xfrm>
              <a:off x="3658854" y="4400424"/>
              <a:ext cx="180142" cy="178831"/>
            </a:xfrm>
            <a:custGeom>
              <a:avLst/>
              <a:gdLst>
                <a:gd name="T0" fmla="*/ 49 w 139"/>
                <a:gd name="T1" fmla="*/ 113 h 138"/>
                <a:gd name="T2" fmla="*/ 25 w 139"/>
                <a:gd name="T3" fmla="*/ 97 h 138"/>
                <a:gd name="T4" fmla="*/ 16 w 139"/>
                <a:gd name="T5" fmla="*/ 97 h 138"/>
                <a:gd name="T6" fmla="*/ 0 w 139"/>
                <a:gd name="T7" fmla="*/ 72 h 138"/>
                <a:gd name="T8" fmla="*/ 0 w 139"/>
                <a:gd name="T9" fmla="*/ 48 h 138"/>
                <a:gd name="T10" fmla="*/ 16 w 139"/>
                <a:gd name="T11" fmla="*/ 32 h 138"/>
                <a:gd name="T12" fmla="*/ 16 w 139"/>
                <a:gd name="T13" fmla="*/ 23 h 138"/>
                <a:gd name="T14" fmla="*/ 16 w 139"/>
                <a:gd name="T15" fmla="*/ 16 h 138"/>
                <a:gd name="T16" fmla="*/ 16 w 139"/>
                <a:gd name="T17" fmla="*/ 0 h 138"/>
                <a:gd name="T18" fmla="*/ 31 w 139"/>
                <a:gd name="T19" fmla="*/ 0 h 138"/>
                <a:gd name="T20" fmla="*/ 56 w 139"/>
                <a:gd name="T21" fmla="*/ 0 h 138"/>
                <a:gd name="T22" fmla="*/ 65 w 139"/>
                <a:gd name="T23" fmla="*/ 0 h 138"/>
                <a:gd name="T24" fmla="*/ 106 w 139"/>
                <a:gd name="T25" fmla="*/ 23 h 138"/>
                <a:gd name="T26" fmla="*/ 106 w 139"/>
                <a:gd name="T27" fmla="*/ 40 h 138"/>
                <a:gd name="T28" fmla="*/ 130 w 139"/>
                <a:gd name="T29" fmla="*/ 48 h 138"/>
                <a:gd name="T30" fmla="*/ 121 w 139"/>
                <a:gd name="T31" fmla="*/ 63 h 138"/>
                <a:gd name="T32" fmla="*/ 130 w 139"/>
                <a:gd name="T33" fmla="*/ 80 h 138"/>
                <a:gd name="T34" fmla="*/ 130 w 139"/>
                <a:gd name="T35" fmla="*/ 103 h 138"/>
                <a:gd name="T36" fmla="*/ 130 w 139"/>
                <a:gd name="T37" fmla="*/ 113 h 138"/>
                <a:gd name="T38" fmla="*/ 138 w 139"/>
                <a:gd name="T39" fmla="*/ 122 h 138"/>
                <a:gd name="T40" fmla="*/ 121 w 139"/>
                <a:gd name="T41" fmla="*/ 137 h 138"/>
                <a:gd name="T42" fmla="*/ 90 w 139"/>
                <a:gd name="T43" fmla="*/ 137 h 138"/>
                <a:gd name="T44" fmla="*/ 73 w 139"/>
                <a:gd name="T45" fmla="*/ 137 h 138"/>
                <a:gd name="T46" fmla="*/ 65 w 139"/>
                <a:gd name="T47" fmla="*/ 113 h 138"/>
                <a:gd name="T48" fmla="*/ 56 w 139"/>
                <a:gd name="T49" fmla="*/ 113 h 138"/>
                <a:gd name="T50" fmla="*/ 49 w 139"/>
                <a:gd name="T51" fmla="*/ 113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9" h="138">
                  <a:moveTo>
                    <a:pt x="49" y="113"/>
                  </a:moveTo>
                  <a:lnTo>
                    <a:pt x="25" y="97"/>
                  </a:lnTo>
                  <a:lnTo>
                    <a:pt x="16" y="97"/>
                  </a:lnTo>
                  <a:lnTo>
                    <a:pt x="0" y="72"/>
                  </a:lnTo>
                  <a:lnTo>
                    <a:pt x="0" y="48"/>
                  </a:lnTo>
                  <a:lnTo>
                    <a:pt x="16" y="32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56" y="0"/>
                  </a:lnTo>
                  <a:lnTo>
                    <a:pt x="65" y="0"/>
                  </a:lnTo>
                  <a:lnTo>
                    <a:pt x="106" y="23"/>
                  </a:lnTo>
                  <a:lnTo>
                    <a:pt x="106" y="40"/>
                  </a:lnTo>
                  <a:lnTo>
                    <a:pt x="130" y="48"/>
                  </a:lnTo>
                  <a:lnTo>
                    <a:pt x="121" y="63"/>
                  </a:lnTo>
                  <a:lnTo>
                    <a:pt x="130" y="80"/>
                  </a:lnTo>
                  <a:lnTo>
                    <a:pt x="130" y="103"/>
                  </a:lnTo>
                  <a:lnTo>
                    <a:pt x="130" y="113"/>
                  </a:lnTo>
                  <a:lnTo>
                    <a:pt x="138" y="122"/>
                  </a:lnTo>
                  <a:lnTo>
                    <a:pt x="121" y="137"/>
                  </a:lnTo>
                  <a:lnTo>
                    <a:pt x="90" y="137"/>
                  </a:lnTo>
                  <a:lnTo>
                    <a:pt x="73" y="137"/>
                  </a:lnTo>
                  <a:lnTo>
                    <a:pt x="65" y="113"/>
                  </a:lnTo>
                  <a:lnTo>
                    <a:pt x="56" y="113"/>
                  </a:lnTo>
                  <a:lnTo>
                    <a:pt x="49" y="113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3377602" y="4304407"/>
              <a:ext cx="314957" cy="307254"/>
            </a:xfrm>
            <a:custGeom>
              <a:avLst/>
              <a:gdLst>
                <a:gd name="T0" fmla="*/ 194 w 244"/>
                <a:gd name="T1" fmla="*/ 0 h 237"/>
                <a:gd name="T2" fmla="*/ 137 w 244"/>
                <a:gd name="T3" fmla="*/ 0 h 237"/>
                <a:gd name="T4" fmla="*/ 128 w 244"/>
                <a:gd name="T5" fmla="*/ 9 h 237"/>
                <a:gd name="T6" fmla="*/ 103 w 244"/>
                <a:gd name="T7" fmla="*/ 9 h 237"/>
                <a:gd name="T8" fmla="*/ 97 w 244"/>
                <a:gd name="T9" fmla="*/ 0 h 237"/>
                <a:gd name="T10" fmla="*/ 88 w 244"/>
                <a:gd name="T11" fmla="*/ 0 h 237"/>
                <a:gd name="T12" fmla="*/ 80 w 244"/>
                <a:gd name="T13" fmla="*/ 16 h 237"/>
                <a:gd name="T14" fmla="*/ 63 w 244"/>
                <a:gd name="T15" fmla="*/ 74 h 237"/>
                <a:gd name="T16" fmla="*/ 47 w 244"/>
                <a:gd name="T17" fmla="*/ 90 h 237"/>
                <a:gd name="T18" fmla="*/ 40 w 244"/>
                <a:gd name="T19" fmla="*/ 114 h 237"/>
                <a:gd name="T20" fmla="*/ 23 w 244"/>
                <a:gd name="T21" fmla="*/ 122 h 237"/>
                <a:gd name="T22" fmla="*/ 7 w 244"/>
                <a:gd name="T23" fmla="*/ 122 h 237"/>
                <a:gd name="T24" fmla="*/ 0 w 244"/>
                <a:gd name="T25" fmla="*/ 137 h 237"/>
                <a:gd name="T26" fmla="*/ 0 w 244"/>
                <a:gd name="T27" fmla="*/ 146 h 237"/>
                <a:gd name="T28" fmla="*/ 15 w 244"/>
                <a:gd name="T29" fmla="*/ 137 h 237"/>
                <a:gd name="T30" fmla="*/ 47 w 244"/>
                <a:gd name="T31" fmla="*/ 137 h 237"/>
                <a:gd name="T32" fmla="*/ 57 w 244"/>
                <a:gd name="T33" fmla="*/ 137 h 237"/>
                <a:gd name="T34" fmla="*/ 57 w 244"/>
                <a:gd name="T35" fmla="*/ 154 h 237"/>
                <a:gd name="T36" fmla="*/ 72 w 244"/>
                <a:gd name="T37" fmla="*/ 171 h 237"/>
                <a:gd name="T38" fmla="*/ 88 w 244"/>
                <a:gd name="T39" fmla="*/ 162 h 237"/>
                <a:gd name="T40" fmla="*/ 88 w 244"/>
                <a:gd name="T41" fmla="*/ 154 h 237"/>
                <a:gd name="T42" fmla="*/ 103 w 244"/>
                <a:gd name="T43" fmla="*/ 154 h 237"/>
                <a:gd name="T44" fmla="*/ 121 w 244"/>
                <a:gd name="T45" fmla="*/ 162 h 237"/>
                <a:gd name="T46" fmla="*/ 121 w 244"/>
                <a:gd name="T47" fmla="*/ 187 h 237"/>
                <a:gd name="T48" fmla="*/ 128 w 244"/>
                <a:gd name="T49" fmla="*/ 196 h 237"/>
                <a:gd name="T50" fmla="*/ 121 w 244"/>
                <a:gd name="T51" fmla="*/ 202 h 237"/>
                <a:gd name="T52" fmla="*/ 121 w 244"/>
                <a:gd name="T53" fmla="*/ 211 h 237"/>
                <a:gd name="T54" fmla="*/ 144 w 244"/>
                <a:gd name="T55" fmla="*/ 202 h 237"/>
                <a:gd name="T56" fmla="*/ 177 w 244"/>
                <a:gd name="T57" fmla="*/ 219 h 237"/>
                <a:gd name="T58" fmla="*/ 186 w 244"/>
                <a:gd name="T59" fmla="*/ 211 h 237"/>
                <a:gd name="T60" fmla="*/ 209 w 244"/>
                <a:gd name="T61" fmla="*/ 227 h 237"/>
                <a:gd name="T62" fmla="*/ 218 w 244"/>
                <a:gd name="T63" fmla="*/ 236 h 237"/>
                <a:gd name="T64" fmla="*/ 218 w 244"/>
                <a:gd name="T65" fmla="*/ 219 h 237"/>
                <a:gd name="T66" fmla="*/ 209 w 244"/>
                <a:gd name="T67" fmla="*/ 219 h 237"/>
                <a:gd name="T68" fmla="*/ 209 w 244"/>
                <a:gd name="T69" fmla="*/ 211 h 237"/>
                <a:gd name="T70" fmla="*/ 209 w 244"/>
                <a:gd name="T71" fmla="*/ 177 h 237"/>
                <a:gd name="T72" fmla="*/ 209 w 244"/>
                <a:gd name="T73" fmla="*/ 171 h 237"/>
                <a:gd name="T74" fmla="*/ 234 w 244"/>
                <a:gd name="T75" fmla="*/ 171 h 237"/>
                <a:gd name="T76" fmla="*/ 218 w 244"/>
                <a:gd name="T77" fmla="*/ 146 h 237"/>
                <a:gd name="T78" fmla="*/ 218 w 244"/>
                <a:gd name="T79" fmla="*/ 122 h 237"/>
                <a:gd name="T80" fmla="*/ 218 w 244"/>
                <a:gd name="T81" fmla="*/ 106 h 237"/>
                <a:gd name="T82" fmla="*/ 218 w 244"/>
                <a:gd name="T83" fmla="*/ 97 h 237"/>
                <a:gd name="T84" fmla="*/ 209 w 244"/>
                <a:gd name="T85" fmla="*/ 97 h 237"/>
                <a:gd name="T86" fmla="*/ 218 w 244"/>
                <a:gd name="T87" fmla="*/ 81 h 237"/>
                <a:gd name="T88" fmla="*/ 227 w 244"/>
                <a:gd name="T89" fmla="*/ 57 h 237"/>
                <a:gd name="T90" fmla="*/ 234 w 244"/>
                <a:gd name="T91" fmla="*/ 49 h 237"/>
                <a:gd name="T92" fmla="*/ 243 w 244"/>
                <a:gd name="T93" fmla="*/ 34 h 237"/>
                <a:gd name="T94" fmla="*/ 234 w 244"/>
                <a:gd name="T95" fmla="*/ 34 h 237"/>
                <a:gd name="T96" fmla="*/ 234 w 244"/>
                <a:gd name="T97" fmla="*/ 16 h 237"/>
                <a:gd name="T98" fmla="*/ 227 w 244"/>
                <a:gd name="T99" fmla="*/ 9 h 237"/>
                <a:gd name="T100" fmla="*/ 202 w 244"/>
                <a:gd name="T101" fmla="*/ 9 h 237"/>
                <a:gd name="T102" fmla="*/ 194 w 244"/>
                <a:gd name="T103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4" h="237">
                  <a:moveTo>
                    <a:pt x="194" y="0"/>
                  </a:moveTo>
                  <a:lnTo>
                    <a:pt x="137" y="0"/>
                  </a:lnTo>
                  <a:lnTo>
                    <a:pt x="128" y="9"/>
                  </a:lnTo>
                  <a:lnTo>
                    <a:pt x="103" y="9"/>
                  </a:lnTo>
                  <a:lnTo>
                    <a:pt x="97" y="0"/>
                  </a:lnTo>
                  <a:lnTo>
                    <a:pt x="88" y="0"/>
                  </a:lnTo>
                  <a:lnTo>
                    <a:pt x="80" y="16"/>
                  </a:lnTo>
                  <a:lnTo>
                    <a:pt x="63" y="74"/>
                  </a:lnTo>
                  <a:lnTo>
                    <a:pt x="47" y="90"/>
                  </a:lnTo>
                  <a:lnTo>
                    <a:pt x="40" y="114"/>
                  </a:lnTo>
                  <a:lnTo>
                    <a:pt x="23" y="122"/>
                  </a:lnTo>
                  <a:lnTo>
                    <a:pt x="7" y="122"/>
                  </a:lnTo>
                  <a:lnTo>
                    <a:pt x="0" y="137"/>
                  </a:lnTo>
                  <a:lnTo>
                    <a:pt x="0" y="146"/>
                  </a:lnTo>
                  <a:lnTo>
                    <a:pt x="15" y="137"/>
                  </a:lnTo>
                  <a:lnTo>
                    <a:pt x="47" y="137"/>
                  </a:lnTo>
                  <a:lnTo>
                    <a:pt x="57" y="137"/>
                  </a:lnTo>
                  <a:lnTo>
                    <a:pt x="57" y="154"/>
                  </a:lnTo>
                  <a:lnTo>
                    <a:pt x="72" y="171"/>
                  </a:lnTo>
                  <a:lnTo>
                    <a:pt x="88" y="162"/>
                  </a:lnTo>
                  <a:lnTo>
                    <a:pt x="88" y="154"/>
                  </a:lnTo>
                  <a:lnTo>
                    <a:pt x="103" y="154"/>
                  </a:lnTo>
                  <a:lnTo>
                    <a:pt x="121" y="162"/>
                  </a:lnTo>
                  <a:lnTo>
                    <a:pt x="121" y="187"/>
                  </a:lnTo>
                  <a:lnTo>
                    <a:pt x="128" y="196"/>
                  </a:lnTo>
                  <a:lnTo>
                    <a:pt x="121" y="202"/>
                  </a:lnTo>
                  <a:lnTo>
                    <a:pt x="121" y="211"/>
                  </a:lnTo>
                  <a:lnTo>
                    <a:pt x="144" y="202"/>
                  </a:lnTo>
                  <a:lnTo>
                    <a:pt x="177" y="219"/>
                  </a:lnTo>
                  <a:lnTo>
                    <a:pt x="186" y="211"/>
                  </a:lnTo>
                  <a:lnTo>
                    <a:pt x="209" y="227"/>
                  </a:lnTo>
                  <a:lnTo>
                    <a:pt x="218" y="236"/>
                  </a:lnTo>
                  <a:lnTo>
                    <a:pt x="218" y="219"/>
                  </a:lnTo>
                  <a:lnTo>
                    <a:pt x="209" y="219"/>
                  </a:lnTo>
                  <a:lnTo>
                    <a:pt x="209" y="211"/>
                  </a:lnTo>
                  <a:lnTo>
                    <a:pt x="209" y="177"/>
                  </a:lnTo>
                  <a:lnTo>
                    <a:pt x="209" y="171"/>
                  </a:lnTo>
                  <a:lnTo>
                    <a:pt x="234" y="171"/>
                  </a:lnTo>
                  <a:lnTo>
                    <a:pt x="218" y="146"/>
                  </a:lnTo>
                  <a:lnTo>
                    <a:pt x="218" y="122"/>
                  </a:lnTo>
                  <a:lnTo>
                    <a:pt x="218" y="106"/>
                  </a:lnTo>
                  <a:lnTo>
                    <a:pt x="218" y="97"/>
                  </a:lnTo>
                  <a:lnTo>
                    <a:pt x="209" y="97"/>
                  </a:lnTo>
                  <a:lnTo>
                    <a:pt x="218" y="81"/>
                  </a:lnTo>
                  <a:lnTo>
                    <a:pt x="227" y="57"/>
                  </a:lnTo>
                  <a:lnTo>
                    <a:pt x="234" y="49"/>
                  </a:lnTo>
                  <a:lnTo>
                    <a:pt x="243" y="34"/>
                  </a:lnTo>
                  <a:lnTo>
                    <a:pt x="234" y="34"/>
                  </a:lnTo>
                  <a:lnTo>
                    <a:pt x="234" y="16"/>
                  </a:lnTo>
                  <a:lnTo>
                    <a:pt x="227" y="9"/>
                  </a:lnTo>
                  <a:lnTo>
                    <a:pt x="202" y="9"/>
                  </a:lnTo>
                  <a:lnTo>
                    <a:pt x="194" y="0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3533337" y="4526445"/>
              <a:ext cx="198737" cy="158428"/>
            </a:xfrm>
            <a:custGeom>
              <a:avLst/>
              <a:gdLst>
                <a:gd name="T0" fmla="*/ 23 w 154"/>
                <a:gd name="T1" fmla="*/ 31 h 122"/>
                <a:gd name="T2" fmla="*/ 56 w 154"/>
                <a:gd name="T3" fmla="*/ 48 h 122"/>
                <a:gd name="T4" fmla="*/ 65 w 154"/>
                <a:gd name="T5" fmla="*/ 40 h 122"/>
                <a:gd name="T6" fmla="*/ 88 w 154"/>
                <a:gd name="T7" fmla="*/ 56 h 122"/>
                <a:gd name="T8" fmla="*/ 97 w 154"/>
                <a:gd name="T9" fmla="*/ 65 h 122"/>
                <a:gd name="T10" fmla="*/ 97 w 154"/>
                <a:gd name="T11" fmla="*/ 48 h 122"/>
                <a:gd name="T12" fmla="*/ 88 w 154"/>
                <a:gd name="T13" fmla="*/ 48 h 122"/>
                <a:gd name="T14" fmla="*/ 88 w 154"/>
                <a:gd name="T15" fmla="*/ 40 h 122"/>
                <a:gd name="T16" fmla="*/ 88 w 154"/>
                <a:gd name="T17" fmla="*/ 6 h 122"/>
                <a:gd name="T18" fmla="*/ 88 w 154"/>
                <a:gd name="T19" fmla="*/ 0 h 122"/>
                <a:gd name="T20" fmla="*/ 113 w 154"/>
                <a:gd name="T21" fmla="*/ 0 h 122"/>
                <a:gd name="T22" fmla="*/ 122 w 154"/>
                <a:gd name="T23" fmla="*/ 0 h 122"/>
                <a:gd name="T24" fmla="*/ 146 w 154"/>
                <a:gd name="T25" fmla="*/ 16 h 122"/>
                <a:gd name="T26" fmla="*/ 153 w 154"/>
                <a:gd name="T27" fmla="*/ 31 h 122"/>
                <a:gd name="T28" fmla="*/ 146 w 154"/>
                <a:gd name="T29" fmla="*/ 40 h 122"/>
                <a:gd name="T30" fmla="*/ 146 w 154"/>
                <a:gd name="T31" fmla="*/ 48 h 122"/>
                <a:gd name="T32" fmla="*/ 138 w 154"/>
                <a:gd name="T33" fmla="*/ 65 h 122"/>
                <a:gd name="T34" fmla="*/ 146 w 154"/>
                <a:gd name="T35" fmla="*/ 72 h 122"/>
                <a:gd name="T36" fmla="*/ 106 w 154"/>
                <a:gd name="T37" fmla="*/ 88 h 122"/>
                <a:gd name="T38" fmla="*/ 106 w 154"/>
                <a:gd name="T39" fmla="*/ 97 h 122"/>
                <a:gd name="T40" fmla="*/ 88 w 154"/>
                <a:gd name="T41" fmla="*/ 97 h 122"/>
                <a:gd name="T42" fmla="*/ 88 w 154"/>
                <a:gd name="T43" fmla="*/ 105 h 122"/>
                <a:gd name="T44" fmla="*/ 65 w 154"/>
                <a:gd name="T45" fmla="*/ 121 h 122"/>
                <a:gd name="T46" fmla="*/ 41 w 154"/>
                <a:gd name="T47" fmla="*/ 121 h 122"/>
                <a:gd name="T48" fmla="*/ 23 w 154"/>
                <a:gd name="T49" fmla="*/ 112 h 122"/>
                <a:gd name="T50" fmla="*/ 16 w 154"/>
                <a:gd name="T51" fmla="*/ 121 h 122"/>
                <a:gd name="T52" fmla="*/ 0 w 154"/>
                <a:gd name="T53" fmla="*/ 105 h 122"/>
                <a:gd name="T54" fmla="*/ 0 w 154"/>
                <a:gd name="T55" fmla="*/ 65 h 122"/>
                <a:gd name="T56" fmla="*/ 31 w 154"/>
                <a:gd name="T57" fmla="*/ 56 h 122"/>
                <a:gd name="T58" fmla="*/ 23 w 154"/>
                <a:gd name="T59" fmla="*/ 3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4" h="122">
                  <a:moveTo>
                    <a:pt x="23" y="31"/>
                  </a:moveTo>
                  <a:lnTo>
                    <a:pt x="56" y="48"/>
                  </a:lnTo>
                  <a:lnTo>
                    <a:pt x="65" y="40"/>
                  </a:lnTo>
                  <a:lnTo>
                    <a:pt x="88" y="56"/>
                  </a:lnTo>
                  <a:lnTo>
                    <a:pt x="97" y="65"/>
                  </a:lnTo>
                  <a:lnTo>
                    <a:pt x="97" y="48"/>
                  </a:lnTo>
                  <a:lnTo>
                    <a:pt x="88" y="48"/>
                  </a:lnTo>
                  <a:lnTo>
                    <a:pt x="88" y="40"/>
                  </a:lnTo>
                  <a:lnTo>
                    <a:pt x="88" y="6"/>
                  </a:lnTo>
                  <a:lnTo>
                    <a:pt x="88" y="0"/>
                  </a:lnTo>
                  <a:lnTo>
                    <a:pt x="113" y="0"/>
                  </a:lnTo>
                  <a:lnTo>
                    <a:pt x="122" y="0"/>
                  </a:lnTo>
                  <a:lnTo>
                    <a:pt x="146" y="16"/>
                  </a:lnTo>
                  <a:lnTo>
                    <a:pt x="153" y="31"/>
                  </a:lnTo>
                  <a:lnTo>
                    <a:pt x="146" y="40"/>
                  </a:lnTo>
                  <a:lnTo>
                    <a:pt x="146" y="48"/>
                  </a:lnTo>
                  <a:lnTo>
                    <a:pt x="138" y="65"/>
                  </a:lnTo>
                  <a:lnTo>
                    <a:pt x="146" y="72"/>
                  </a:lnTo>
                  <a:lnTo>
                    <a:pt x="106" y="88"/>
                  </a:lnTo>
                  <a:lnTo>
                    <a:pt x="106" y="97"/>
                  </a:lnTo>
                  <a:lnTo>
                    <a:pt x="88" y="97"/>
                  </a:lnTo>
                  <a:lnTo>
                    <a:pt x="88" y="105"/>
                  </a:lnTo>
                  <a:lnTo>
                    <a:pt x="65" y="121"/>
                  </a:lnTo>
                  <a:lnTo>
                    <a:pt x="41" y="121"/>
                  </a:lnTo>
                  <a:lnTo>
                    <a:pt x="23" y="112"/>
                  </a:lnTo>
                  <a:lnTo>
                    <a:pt x="16" y="121"/>
                  </a:lnTo>
                  <a:lnTo>
                    <a:pt x="0" y="105"/>
                  </a:lnTo>
                  <a:lnTo>
                    <a:pt x="0" y="65"/>
                  </a:lnTo>
                  <a:lnTo>
                    <a:pt x="31" y="56"/>
                  </a:lnTo>
                  <a:lnTo>
                    <a:pt x="23" y="31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3712316" y="4546849"/>
              <a:ext cx="52299" cy="126022"/>
            </a:xfrm>
            <a:custGeom>
              <a:avLst/>
              <a:gdLst>
                <a:gd name="T0" fmla="*/ 8 w 41"/>
                <a:gd name="T1" fmla="*/ 56 h 97"/>
                <a:gd name="T2" fmla="*/ 0 w 41"/>
                <a:gd name="T3" fmla="*/ 49 h 97"/>
                <a:gd name="T4" fmla="*/ 8 w 41"/>
                <a:gd name="T5" fmla="*/ 32 h 97"/>
                <a:gd name="T6" fmla="*/ 8 w 41"/>
                <a:gd name="T7" fmla="*/ 24 h 97"/>
                <a:gd name="T8" fmla="*/ 15 w 41"/>
                <a:gd name="T9" fmla="*/ 15 h 97"/>
                <a:gd name="T10" fmla="*/ 8 w 41"/>
                <a:gd name="T11" fmla="*/ 0 h 97"/>
                <a:gd name="T12" fmla="*/ 15 w 41"/>
                <a:gd name="T13" fmla="*/ 0 h 97"/>
                <a:gd name="T14" fmla="*/ 24 w 41"/>
                <a:gd name="T15" fmla="*/ 0 h 97"/>
                <a:gd name="T16" fmla="*/ 32 w 41"/>
                <a:gd name="T17" fmla="*/ 24 h 97"/>
                <a:gd name="T18" fmla="*/ 24 w 41"/>
                <a:gd name="T19" fmla="*/ 32 h 97"/>
                <a:gd name="T20" fmla="*/ 32 w 41"/>
                <a:gd name="T21" fmla="*/ 49 h 97"/>
                <a:gd name="T22" fmla="*/ 40 w 41"/>
                <a:gd name="T23" fmla="*/ 64 h 97"/>
                <a:gd name="T24" fmla="*/ 40 w 41"/>
                <a:gd name="T25" fmla="*/ 81 h 97"/>
                <a:gd name="T26" fmla="*/ 32 w 41"/>
                <a:gd name="T27" fmla="*/ 96 h 97"/>
                <a:gd name="T28" fmla="*/ 24 w 41"/>
                <a:gd name="T29" fmla="*/ 81 h 97"/>
                <a:gd name="T30" fmla="*/ 24 w 41"/>
                <a:gd name="T31" fmla="*/ 64 h 97"/>
                <a:gd name="T32" fmla="*/ 15 w 41"/>
                <a:gd name="T33" fmla="*/ 64 h 97"/>
                <a:gd name="T34" fmla="*/ 8 w 41"/>
                <a:gd name="T35" fmla="*/ 5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97">
                  <a:moveTo>
                    <a:pt x="8" y="56"/>
                  </a:moveTo>
                  <a:lnTo>
                    <a:pt x="0" y="49"/>
                  </a:lnTo>
                  <a:lnTo>
                    <a:pt x="8" y="32"/>
                  </a:lnTo>
                  <a:lnTo>
                    <a:pt x="8" y="24"/>
                  </a:lnTo>
                  <a:lnTo>
                    <a:pt x="15" y="15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4" y="0"/>
                  </a:lnTo>
                  <a:lnTo>
                    <a:pt x="32" y="24"/>
                  </a:lnTo>
                  <a:lnTo>
                    <a:pt x="24" y="32"/>
                  </a:lnTo>
                  <a:lnTo>
                    <a:pt x="32" y="49"/>
                  </a:lnTo>
                  <a:lnTo>
                    <a:pt x="40" y="64"/>
                  </a:lnTo>
                  <a:lnTo>
                    <a:pt x="40" y="81"/>
                  </a:lnTo>
                  <a:lnTo>
                    <a:pt x="32" y="96"/>
                  </a:lnTo>
                  <a:lnTo>
                    <a:pt x="24" y="81"/>
                  </a:lnTo>
                  <a:lnTo>
                    <a:pt x="24" y="64"/>
                  </a:lnTo>
                  <a:lnTo>
                    <a:pt x="15" y="64"/>
                  </a:lnTo>
                  <a:lnTo>
                    <a:pt x="8" y="56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8" name="Freeform 34"/>
            <p:cNvSpPr>
              <a:spLocks/>
            </p:cNvSpPr>
            <p:nvPr/>
          </p:nvSpPr>
          <p:spPr bwMode="auto">
            <a:xfrm>
              <a:off x="3385737" y="4147179"/>
              <a:ext cx="44164" cy="33606"/>
            </a:xfrm>
            <a:custGeom>
              <a:avLst/>
              <a:gdLst>
                <a:gd name="T0" fmla="*/ 0 w 34"/>
                <a:gd name="T1" fmla="*/ 10 h 26"/>
                <a:gd name="T2" fmla="*/ 16 w 34"/>
                <a:gd name="T3" fmla="*/ 25 h 26"/>
                <a:gd name="T4" fmla="*/ 25 w 34"/>
                <a:gd name="T5" fmla="*/ 17 h 26"/>
                <a:gd name="T6" fmla="*/ 33 w 34"/>
                <a:gd name="T7" fmla="*/ 17 h 26"/>
                <a:gd name="T8" fmla="*/ 16 w 34"/>
                <a:gd name="T9" fmla="*/ 10 h 26"/>
                <a:gd name="T10" fmla="*/ 8 w 34"/>
                <a:gd name="T11" fmla="*/ 0 h 26"/>
                <a:gd name="T12" fmla="*/ 0 w 34"/>
                <a:gd name="T13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6">
                  <a:moveTo>
                    <a:pt x="0" y="10"/>
                  </a:moveTo>
                  <a:lnTo>
                    <a:pt x="16" y="25"/>
                  </a:lnTo>
                  <a:lnTo>
                    <a:pt x="25" y="17"/>
                  </a:lnTo>
                  <a:lnTo>
                    <a:pt x="33" y="17"/>
                  </a:lnTo>
                  <a:lnTo>
                    <a:pt x="16" y="10"/>
                  </a:lnTo>
                  <a:lnTo>
                    <a:pt x="8" y="0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3385737" y="4147179"/>
              <a:ext cx="44164" cy="33606"/>
            </a:xfrm>
            <a:custGeom>
              <a:avLst/>
              <a:gdLst>
                <a:gd name="T0" fmla="*/ 0 w 34"/>
                <a:gd name="T1" fmla="*/ 10 h 26"/>
                <a:gd name="T2" fmla="*/ 16 w 34"/>
                <a:gd name="T3" fmla="*/ 25 h 26"/>
                <a:gd name="T4" fmla="*/ 25 w 34"/>
                <a:gd name="T5" fmla="*/ 17 h 26"/>
                <a:gd name="T6" fmla="*/ 33 w 34"/>
                <a:gd name="T7" fmla="*/ 17 h 26"/>
                <a:gd name="T8" fmla="*/ 16 w 34"/>
                <a:gd name="T9" fmla="*/ 10 h 26"/>
                <a:gd name="T10" fmla="*/ 8 w 34"/>
                <a:gd name="T11" fmla="*/ 0 h 26"/>
                <a:gd name="T12" fmla="*/ 0 w 34"/>
                <a:gd name="T13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6">
                  <a:moveTo>
                    <a:pt x="0" y="10"/>
                  </a:moveTo>
                  <a:lnTo>
                    <a:pt x="16" y="25"/>
                  </a:lnTo>
                  <a:lnTo>
                    <a:pt x="25" y="17"/>
                  </a:lnTo>
                  <a:lnTo>
                    <a:pt x="33" y="17"/>
                  </a:lnTo>
                  <a:lnTo>
                    <a:pt x="16" y="10"/>
                  </a:lnTo>
                  <a:lnTo>
                    <a:pt x="8" y="0"/>
                  </a:lnTo>
                  <a:lnTo>
                    <a:pt x="0" y="1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0" name="Line 37"/>
            <p:cNvSpPr>
              <a:spLocks noChangeShapeType="1"/>
            </p:cNvSpPr>
            <p:nvPr/>
          </p:nvSpPr>
          <p:spPr bwMode="auto">
            <a:xfrm>
              <a:off x="3605393" y="3697101"/>
              <a:ext cx="0" cy="10802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1" name="Freeform 39"/>
            <p:cNvSpPr>
              <a:spLocks/>
            </p:cNvSpPr>
            <p:nvPr/>
          </p:nvSpPr>
          <p:spPr bwMode="auto">
            <a:xfrm>
              <a:off x="3627475" y="3497866"/>
              <a:ext cx="233602" cy="147625"/>
            </a:xfrm>
            <a:custGeom>
              <a:avLst/>
              <a:gdLst>
                <a:gd name="T0" fmla="*/ 114 w 180"/>
                <a:gd name="T1" fmla="*/ 41 h 114"/>
                <a:gd name="T2" fmla="*/ 105 w 180"/>
                <a:gd name="T3" fmla="*/ 41 h 114"/>
                <a:gd name="T4" fmla="*/ 89 w 180"/>
                <a:gd name="T5" fmla="*/ 32 h 114"/>
                <a:gd name="T6" fmla="*/ 130 w 180"/>
                <a:gd name="T7" fmla="*/ 8 h 114"/>
                <a:gd name="T8" fmla="*/ 145 w 180"/>
                <a:gd name="T9" fmla="*/ 0 h 114"/>
                <a:gd name="T10" fmla="*/ 154 w 180"/>
                <a:gd name="T11" fmla="*/ 8 h 114"/>
                <a:gd name="T12" fmla="*/ 130 w 180"/>
                <a:gd name="T13" fmla="*/ 16 h 114"/>
                <a:gd name="T14" fmla="*/ 139 w 180"/>
                <a:gd name="T15" fmla="*/ 23 h 114"/>
                <a:gd name="T16" fmla="*/ 120 w 180"/>
                <a:gd name="T17" fmla="*/ 41 h 114"/>
                <a:gd name="T18" fmla="*/ 114 w 180"/>
                <a:gd name="T19" fmla="*/ 41 h 114"/>
                <a:gd name="T20" fmla="*/ 120 w 180"/>
                <a:gd name="T21" fmla="*/ 41 h 114"/>
                <a:gd name="T22" fmla="*/ 179 w 180"/>
                <a:gd name="T23" fmla="*/ 88 h 114"/>
                <a:gd name="T24" fmla="*/ 179 w 180"/>
                <a:gd name="T25" fmla="*/ 97 h 114"/>
                <a:gd name="T26" fmla="*/ 179 w 180"/>
                <a:gd name="T27" fmla="*/ 105 h 114"/>
                <a:gd name="T28" fmla="*/ 154 w 180"/>
                <a:gd name="T29" fmla="*/ 113 h 114"/>
                <a:gd name="T30" fmla="*/ 120 w 180"/>
                <a:gd name="T31" fmla="*/ 113 h 114"/>
                <a:gd name="T32" fmla="*/ 97 w 180"/>
                <a:gd name="T33" fmla="*/ 97 h 114"/>
                <a:gd name="T34" fmla="*/ 73 w 180"/>
                <a:gd name="T35" fmla="*/ 97 h 114"/>
                <a:gd name="T36" fmla="*/ 49 w 180"/>
                <a:gd name="T37" fmla="*/ 113 h 114"/>
                <a:gd name="T38" fmla="*/ 33 w 180"/>
                <a:gd name="T39" fmla="*/ 113 h 114"/>
                <a:gd name="T40" fmla="*/ 15 w 180"/>
                <a:gd name="T41" fmla="*/ 113 h 114"/>
                <a:gd name="T42" fmla="*/ 8 w 180"/>
                <a:gd name="T43" fmla="*/ 97 h 114"/>
                <a:gd name="T44" fmla="*/ 0 w 180"/>
                <a:gd name="T45" fmla="*/ 88 h 114"/>
                <a:gd name="T46" fmla="*/ 8 w 180"/>
                <a:gd name="T47" fmla="*/ 73 h 114"/>
                <a:gd name="T48" fmla="*/ 15 w 180"/>
                <a:gd name="T49" fmla="*/ 73 h 114"/>
                <a:gd name="T50" fmla="*/ 15 w 180"/>
                <a:gd name="T51" fmla="*/ 63 h 114"/>
                <a:gd name="T52" fmla="*/ 15 w 180"/>
                <a:gd name="T53" fmla="*/ 57 h 114"/>
                <a:gd name="T54" fmla="*/ 24 w 180"/>
                <a:gd name="T55" fmla="*/ 48 h 114"/>
                <a:gd name="T56" fmla="*/ 24 w 180"/>
                <a:gd name="T57" fmla="*/ 41 h 114"/>
                <a:gd name="T58" fmla="*/ 24 w 180"/>
                <a:gd name="T59" fmla="*/ 32 h 114"/>
                <a:gd name="T60" fmla="*/ 33 w 180"/>
                <a:gd name="T61" fmla="*/ 32 h 114"/>
                <a:gd name="T62" fmla="*/ 40 w 180"/>
                <a:gd name="T63" fmla="*/ 16 h 114"/>
                <a:gd name="T64" fmla="*/ 55 w 180"/>
                <a:gd name="T65" fmla="*/ 16 h 114"/>
                <a:gd name="T66" fmla="*/ 55 w 180"/>
                <a:gd name="T67" fmla="*/ 23 h 114"/>
                <a:gd name="T68" fmla="*/ 80 w 180"/>
                <a:gd name="T69" fmla="*/ 32 h 114"/>
                <a:gd name="T70" fmla="*/ 65 w 180"/>
                <a:gd name="T71" fmla="*/ 41 h 114"/>
                <a:gd name="T72" fmla="*/ 73 w 180"/>
                <a:gd name="T73" fmla="*/ 48 h 114"/>
                <a:gd name="T74" fmla="*/ 73 w 180"/>
                <a:gd name="T75" fmla="*/ 57 h 114"/>
                <a:gd name="T76" fmla="*/ 80 w 180"/>
                <a:gd name="T77" fmla="*/ 57 h 114"/>
                <a:gd name="T78" fmla="*/ 105 w 180"/>
                <a:gd name="T79" fmla="*/ 41 h 114"/>
                <a:gd name="T80" fmla="*/ 114 w 180"/>
                <a:gd name="T81" fmla="*/ 41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0" h="114">
                  <a:moveTo>
                    <a:pt x="114" y="41"/>
                  </a:moveTo>
                  <a:lnTo>
                    <a:pt x="105" y="41"/>
                  </a:lnTo>
                  <a:lnTo>
                    <a:pt x="89" y="32"/>
                  </a:lnTo>
                  <a:lnTo>
                    <a:pt x="130" y="8"/>
                  </a:lnTo>
                  <a:lnTo>
                    <a:pt x="145" y="0"/>
                  </a:lnTo>
                  <a:lnTo>
                    <a:pt x="154" y="8"/>
                  </a:lnTo>
                  <a:lnTo>
                    <a:pt x="130" y="16"/>
                  </a:lnTo>
                  <a:lnTo>
                    <a:pt x="139" y="23"/>
                  </a:lnTo>
                  <a:lnTo>
                    <a:pt x="120" y="41"/>
                  </a:lnTo>
                  <a:lnTo>
                    <a:pt x="114" y="41"/>
                  </a:lnTo>
                  <a:lnTo>
                    <a:pt x="120" y="41"/>
                  </a:lnTo>
                  <a:lnTo>
                    <a:pt x="179" y="88"/>
                  </a:lnTo>
                  <a:lnTo>
                    <a:pt x="179" y="97"/>
                  </a:lnTo>
                  <a:lnTo>
                    <a:pt x="179" y="105"/>
                  </a:lnTo>
                  <a:lnTo>
                    <a:pt x="154" y="113"/>
                  </a:lnTo>
                  <a:lnTo>
                    <a:pt x="120" y="113"/>
                  </a:lnTo>
                  <a:lnTo>
                    <a:pt x="97" y="97"/>
                  </a:lnTo>
                  <a:lnTo>
                    <a:pt x="73" y="97"/>
                  </a:lnTo>
                  <a:lnTo>
                    <a:pt x="49" y="113"/>
                  </a:lnTo>
                  <a:lnTo>
                    <a:pt x="33" y="113"/>
                  </a:lnTo>
                  <a:lnTo>
                    <a:pt x="15" y="113"/>
                  </a:lnTo>
                  <a:lnTo>
                    <a:pt x="8" y="97"/>
                  </a:lnTo>
                  <a:lnTo>
                    <a:pt x="0" y="88"/>
                  </a:lnTo>
                  <a:lnTo>
                    <a:pt x="8" y="73"/>
                  </a:lnTo>
                  <a:lnTo>
                    <a:pt x="15" y="73"/>
                  </a:lnTo>
                  <a:lnTo>
                    <a:pt x="15" y="63"/>
                  </a:lnTo>
                  <a:lnTo>
                    <a:pt x="15" y="57"/>
                  </a:lnTo>
                  <a:lnTo>
                    <a:pt x="24" y="48"/>
                  </a:lnTo>
                  <a:lnTo>
                    <a:pt x="24" y="41"/>
                  </a:lnTo>
                  <a:lnTo>
                    <a:pt x="24" y="32"/>
                  </a:lnTo>
                  <a:lnTo>
                    <a:pt x="33" y="32"/>
                  </a:lnTo>
                  <a:lnTo>
                    <a:pt x="40" y="16"/>
                  </a:lnTo>
                  <a:lnTo>
                    <a:pt x="55" y="16"/>
                  </a:lnTo>
                  <a:lnTo>
                    <a:pt x="55" y="23"/>
                  </a:lnTo>
                  <a:lnTo>
                    <a:pt x="80" y="32"/>
                  </a:lnTo>
                  <a:lnTo>
                    <a:pt x="65" y="41"/>
                  </a:lnTo>
                  <a:lnTo>
                    <a:pt x="73" y="48"/>
                  </a:lnTo>
                  <a:lnTo>
                    <a:pt x="73" y="57"/>
                  </a:lnTo>
                  <a:lnTo>
                    <a:pt x="80" y="57"/>
                  </a:lnTo>
                  <a:lnTo>
                    <a:pt x="105" y="41"/>
                  </a:lnTo>
                  <a:lnTo>
                    <a:pt x="114" y="4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3627475" y="3497866"/>
              <a:ext cx="231278" cy="146426"/>
            </a:xfrm>
            <a:custGeom>
              <a:avLst/>
              <a:gdLst>
                <a:gd name="T0" fmla="*/ 105 w 179"/>
                <a:gd name="T1" fmla="*/ 41 h 113"/>
                <a:gd name="T2" fmla="*/ 89 w 179"/>
                <a:gd name="T3" fmla="*/ 32 h 113"/>
                <a:gd name="T4" fmla="*/ 130 w 179"/>
                <a:gd name="T5" fmla="*/ 8 h 113"/>
                <a:gd name="T6" fmla="*/ 145 w 179"/>
                <a:gd name="T7" fmla="*/ 0 h 113"/>
                <a:gd name="T8" fmla="*/ 154 w 179"/>
                <a:gd name="T9" fmla="*/ 8 h 113"/>
                <a:gd name="T10" fmla="*/ 130 w 179"/>
                <a:gd name="T11" fmla="*/ 16 h 113"/>
                <a:gd name="T12" fmla="*/ 139 w 179"/>
                <a:gd name="T13" fmla="*/ 23 h 113"/>
                <a:gd name="T14" fmla="*/ 120 w 179"/>
                <a:gd name="T15" fmla="*/ 41 h 113"/>
                <a:gd name="T16" fmla="*/ 120 w 179"/>
                <a:gd name="T17" fmla="*/ 41 h 113"/>
                <a:gd name="T18" fmla="*/ 179 w 179"/>
                <a:gd name="T19" fmla="*/ 88 h 113"/>
                <a:gd name="T20" fmla="*/ 179 w 179"/>
                <a:gd name="T21" fmla="*/ 97 h 113"/>
                <a:gd name="T22" fmla="*/ 179 w 179"/>
                <a:gd name="T23" fmla="*/ 105 h 113"/>
                <a:gd name="T24" fmla="*/ 154 w 179"/>
                <a:gd name="T25" fmla="*/ 113 h 113"/>
                <a:gd name="T26" fmla="*/ 120 w 179"/>
                <a:gd name="T27" fmla="*/ 113 h 113"/>
                <a:gd name="T28" fmla="*/ 97 w 179"/>
                <a:gd name="T29" fmla="*/ 97 h 113"/>
                <a:gd name="T30" fmla="*/ 73 w 179"/>
                <a:gd name="T31" fmla="*/ 97 h 113"/>
                <a:gd name="T32" fmla="*/ 49 w 179"/>
                <a:gd name="T33" fmla="*/ 113 h 113"/>
                <a:gd name="T34" fmla="*/ 33 w 179"/>
                <a:gd name="T35" fmla="*/ 113 h 113"/>
                <a:gd name="T36" fmla="*/ 15 w 179"/>
                <a:gd name="T37" fmla="*/ 113 h 113"/>
                <a:gd name="T38" fmla="*/ 8 w 179"/>
                <a:gd name="T39" fmla="*/ 97 h 113"/>
                <a:gd name="T40" fmla="*/ 0 w 179"/>
                <a:gd name="T41" fmla="*/ 88 h 113"/>
                <a:gd name="T42" fmla="*/ 8 w 179"/>
                <a:gd name="T43" fmla="*/ 73 h 113"/>
                <a:gd name="T44" fmla="*/ 15 w 179"/>
                <a:gd name="T45" fmla="*/ 73 h 113"/>
                <a:gd name="T46" fmla="*/ 15 w 179"/>
                <a:gd name="T47" fmla="*/ 63 h 113"/>
                <a:gd name="T48" fmla="*/ 15 w 179"/>
                <a:gd name="T49" fmla="*/ 57 h 113"/>
                <a:gd name="T50" fmla="*/ 24 w 179"/>
                <a:gd name="T51" fmla="*/ 48 h 113"/>
                <a:gd name="T52" fmla="*/ 24 w 179"/>
                <a:gd name="T53" fmla="*/ 41 h 113"/>
                <a:gd name="T54" fmla="*/ 24 w 179"/>
                <a:gd name="T55" fmla="*/ 32 h 113"/>
                <a:gd name="T56" fmla="*/ 33 w 179"/>
                <a:gd name="T57" fmla="*/ 32 h 113"/>
                <a:gd name="T58" fmla="*/ 40 w 179"/>
                <a:gd name="T59" fmla="*/ 16 h 113"/>
                <a:gd name="T60" fmla="*/ 55 w 179"/>
                <a:gd name="T61" fmla="*/ 16 h 113"/>
                <a:gd name="T62" fmla="*/ 55 w 179"/>
                <a:gd name="T63" fmla="*/ 23 h 113"/>
                <a:gd name="T64" fmla="*/ 80 w 179"/>
                <a:gd name="T65" fmla="*/ 32 h 113"/>
                <a:gd name="T66" fmla="*/ 65 w 179"/>
                <a:gd name="T67" fmla="*/ 41 h 113"/>
                <a:gd name="T68" fmla="*/ 73 w 179"/>
                <a:gd name="T69" fmla="*/ 48 h 113"/>
                <a:gd name="T70" fmla="*/ 73 w 179"/>
                <a:gd name="T71" fmla="*/ 57 h 113"/>
                <a:gd name="T72" fmla="*/ 80 w 179"/>
                <a:gd name="T73" fmla="*/ 57 h 113"/>
                <a:gd name="T74" fmla="*/ 105 w 179"/>
                <a:gd name="T75" fmla="*/ 4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9" h="113">
                  <a:moveTo>
                    <a:pt x="105" y="41"/>
                  </a:moveTo>
                  <a:lnTo>
                    <a:pt x="89" y="32"/>
                  </a:lnTo>
                  <a:lnTo>
                    <a:pt x="130" y="8"/>
                  </a:lnTo>
                  <a:lnTo>
                    <a:pt x="145" y="0"/>
                  </a:lnTo>
                  <a:lnTo>
                    <a:pt x="154" y="8"/>
                  </a:lnTo>
                  <a:lnTo>
                    <a:pt x="130" y="16"/>
                  </a:lnTo>
                  <a:lnTo>
                    <a:pt x="139" y="23"/>
                  </a:lnTo>
                  <a:lnTo>
                    <a:pt x="120" y="41"/>
                  </a:lnTo>
                  <a:lnTo>
                    <a:pt x="120" y="41"/>
                  </a:lnTo>
                  <a:lnTo>
                    <a:pt x="179" y="88"/>
                  </a:lnTo>
                  <a:lnTo>
                    <a:pt x="179" y="97"/>
                  </a:lnTo>
                  <a:lnTo>
                    <a:pt x="179" y="105"/>
                  </a:lnTo>
                  <a:lnTo>
                    <a:pt x="154" y="113"/>
                  </a:lnTo>
                  <a:lnTo>
                    <a:pt x="120" y="113"/>
                  </a:lnTo>
                  <a:lnTo>
                    <a:pt x="97" y="97"/>
                  </a:lnTo>
                  <a:lnTo>
                    <a:pt x="73" y="97"/>
                  </a:lnTo>
                  <a:lnTo>
                    <a:pt x="49" y="113"/>
                  </a:lnTo>
                  <a:lnTo>
                    <a:pt x="33" y="113"/>
                  </a:lnTo>
                  <a:lnTo>
                    <a:pt x="15" y="113"/>
                  </a:lnTo>
                  <a:lnTo>
                    <a:pt x="8" y="97"/>
                  </a:lnTo>
                  <a:lnTo>
                    <a:pt x="0" y="88"/>
                  </a:lnTo>
                  <a:lnTo>
                    <a:pt x="8" y="73"/>
                  </a:lnTo>
                  <a:lnTo>
                    <a:pt x="15" y="73"/>
                  </a:lnTo>
                  <a:lnTo>
                    <a:pt x="15" y="63"/>
                  </a:lnTo>
                  <a:lnTo>
                    <a:pt x="15" y="57"/>
                  </a:lnTo>
                  <a:lnTo>
                    <a:pt x="24" y="48"/>
                  </a:lnTo>
                  <a:lnTo>
                    <a:pt x="24" y="41"/>
                  </a:lnTo>
                  <a:lnTo>
                    <a:pt x="24" y="32"/>
                  </a:lnTo>
                  <a:lnTo>
                    <a:pt x="33" y="32"/>
                  </a:lnTo>
                  <a:lnTo>
                    <a:pt x="40" y="16"/>
                  </a:lnTo>
                  <a:lnTo>
                    <a:pt x="55" y="16"/>
                  </a:lnTo>
                  <a:lnTo>
                    <a:pt x="55" y="23"/>
                  </a:lnTo>
                  <a:lnTo>
                    <a:pt x="80" y="32"/>
                  </a:lnTo>
                  <a:lnTo>
                    <a:pt x="65" y="41"/>
                  </a:lnTo>
                  <a:lnTo>
                    <a:pt x="73" y="48"/>
                  </a:lnTo>
                  <a:lnTo>
                    <a:pt x="73" y="57"/>
                  </a:lnTo>
                  <a:lnTo>
                    <a:pt x="80" y="57"/>
                  </a:lnTo>
                  <a:lnTo>
                    <a:pt x="105" y="4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4889626" y="3277028"/>
              <a:ext cx="105760" cy="126022"/>
            </a:xfrm>
            <a:custGeom>
              <a:avLst/>
              <a:gdLst>
                <a:gd name="T0" fmla="*/ 0 w 81"/>
                <a:gd name="T1" fmla="*/ 90 h 97"/>
                <a:gd name="T2" fmla="*/ 6 w 81"/>
                <a:gd name="T3" fmla="*/ 96 h 97"/>
                <a:gd name="T4" fmla="*/ 31 w 81"/>
                <a:gd name="T5" fmla="*/ 90 h 97"/>
                <a:gd name="T6" fmla="*/ 31 w 81"/>
                <a:gd name="T7" fmla="*/ 81 h 97"/>
                <a:gd name="T8" fmla="*/ 55 w 81"/>
                <a:gd name="T9" fmla="*/ 65 h 97"/>
                <a:gd name="T10" fmla="*/ 72 w 81"/>
                <a:gd name="T11" fmla="*/ 41 h 97"/>
                <a:gd name="T12" fmla="*/ 80 w 81"/>
                <a:gd name="T13" fmla="*/ 0 h 97"/>
                <a:gd name="T14" fmla="*/ 72 w 81"/>
                <a:gd name="T15" fmla="*/ 0 h 97"/>
                <a:gd name="T16" fmla="*/ 55 w 81"/>
                <a:gd name="T17" fmla="*/ 41 h 97"/>
                <a:gd name="T18" fmla="*/ 22 w 81"/>
                <a:gd name="T19" fmla="*/ 81 h 97"/>
                <a:gd name="T20" fmla="*/ 0 w 81"/>
                <a:gd name="T21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97">
                  <a:moveTo>
                    <a:pt x="0" y="90"/>
                  </a:moveTo>
                  <a:lnTo>
                    <a:pt x="6" y="96"/>
                  </a:lnTo>
                  <a:lnTo>
                    <a:pt x="31" y="90"/>
                  </a:lnTo>
                  <a:lnTo>
                    <a:pt x="31" y="81"/>
                  </a:lnTo>
                  <a:lnTo>
                    <a:pt x="55" y="65"/>
                  </a:lnTo>
                  <a:lnTo>
                    <a:pt x="72" y="4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5" y="41"/>
                  </a:lnTo>
                  <a:lnTo>
                    <a:pt x="22" y="81"/>
                  </a:lnTo>
                  <a:lnTo>
                    <a:pt x="0" y="9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4" name="Freeform 42"/>
            <p:cNvSpPr>
              <a:spLocks/>
            </p:cNvSpPr>
            <p:nvPr/>
          </p:nvSpPr>
          <p:spPr bwMode="auto">
            <a:xfrm>
              <a:off x="4889626" y="3277028"/>
              <a:ext cx="105760" cy="126022"/>
            </a:xfrm>
            <a:custGeom>
              <a:avLst/>
              <a:gdLst>
                <a:gd name="T0" fmla="*/ 0 w 81"/>
                <a:gd name="T1" fmla="*/ 90 h 97"/>
                <a:gd name="T2" fmla="*/ 6 w 81"/>
                <a:gd name="T3" fmla="*/ 96 h 97"/>
                <a:gd name="T4" fmla="*/ 31 w 81"/>
                <a:gd name="T5" fmla="*/ 90 h 97"/>
                <a:gd name="T6" fmla="*/ 31 w 81"/>
                <a:gd name="T7" fmla="*/ 81 h 97"/>
                <a:gd name="T8" fmla="*/ 55 w 81"/>
                <a:gd name="T9" fmla="*/ 65 h 97"/>
                <a:gd name="T10" fmla="*/ 72 w 81"/>
                <a:gd name="T11" fmla="*/ 41 h 97"/>
                <a:gd name="T12" fmla="*/ 80 w 81"/>
                <a:gd name="T13" fmla="*/ 0 h 97"/>
                <a:gd name="T14" fmla="*/ 72 w 81"/>
                <a:gd name="T15" fmla="*/ 0 h 97"/>
                <a:gd name="T16" fmla="*/ 55 w 81"/>
                <a:gd name="T17" fmla="*/ 41 h 97"/>
                <a:gd name="T18" fmla="*/ 22 w 81"/>
                <a:gd name="T19" fmla="*/ 81 h 97"/>
                <a:gd name="T20" fmla="*/ 0 w 81"/>
                <a:gd name="T21" fmla="*/ 9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97">
                  <a:moveTo>
                    <a:pt x="0" y="90"/>
                  </a:moveTo>
                  <a:lnTo>
                    <a:pt x="6" y="96"/>
                  </a:lnTo>
                  <a:lnTo>
                    <a:pt x="31" y="90"/>
                  </a:lnTo>
                  <a:lnTo>
                    <a:pt x="31" y="81"/>
                  </a:lnTo>
                  <a:lnTo>
                    <a:pt x="55" y="65"/>
                  </a:lnTo>
                  <a:lnTo>
                    <a:pt x="72" y="4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55" y="41"/>
                  </a:lnTo>
                  <a:lnTo>
                    <a:pt x="22" y="81"/>
                  </a:lnTo>
                  <a:lnTo>
                    <a:pt x="0" y="9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3670477" y="3088595"/>
              <a:ext cx="41839" cy="64811"/>
            </a:xfrm>
            <a:custGeom>
              <a:avLst/>
              <a:gdLst>
                <a:gd name="T0" fmla="*/ 0 w 33"/>
                <a:gd name="T1" fmla="*/ 16 h 50"/>
                <a:gd name="T2" fmla="*/ 7 w 33"/>
                <a:gd name="T3" fmla="*/ 25 h 50"/>
                <a:gd name="T4" fmla="*/ 16 w 33"/>
                <a:gd name="T5" fmla="*/ 49 h 50"/>
                <a:gd name="T6" fmla="*/ 22 w 33"/>
                <a:gd name="T7" fmla="*/ 40 h 50"/>
                <a:gd name="T8" fmla="*/ 32 w 33"/>
                <a:gd name="T9" fmla="*/ 40 h 50"/>
                <a:gd name="T10" fmla="*/ 32 w 33"/>
                <a:gd name="T11" fmla="*/ 25 h 50"/>
                <a:gd name="T12" fmla="*/ 16 w 33"/>
                <a:gd name="T13" fmla="*/ 0 h 50"/>
                <a:gd name="T14" fmla="*/ 7 w 33"/>
                <a:gd name="T15" fmla="*/ 0 h 50"/>
                <a:gd name="T16" fmla="*/ 0 w 33"/>
                <a:gd name="T17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50">
                  <a:moveTo>
                    <a:pt x="0" y="16"/>
                  </a:moveTo>
                  <a:lnTo>
                    <a:pt x="7" y="25"/>
                  </a:lnTo>
                  <a:lnTo>
                    <a:pt x="16" y="49"/>
                  </a:lnTo>
                  <a:lnTo>
                    <a:pt x="22" y="40"/>
                  </a:lnTo>
                  <a:lnTo>
                    <a:pt x="32" y="40"/>
                  </a:lnTo>
                  <a:lnTo>
                    <a:pt x="32" y="25"/>
                  </a:lnTo>
                  <a:lnTo>
                    <a:pt x="16" y="0"/>
                  </a:lnTo>
                  <a:lnTo>
                    <a:pt x="7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6" name="Freeform 44"/>
            <p:cNvSpPr>
              <a:spLocks/>
            </p:cNvSpPr>
            <p:nvPr/>
          </p:nvSpPr>
          <p:spPr bwMode="auto">
            <a:xfrm>
              <a:off x="3670477" y="3088595"/>
              <a:ext cx="41839" cy="64811"/>
            </a:xfrm>
            <a:custGeom>
              <a:avLst/>
              <a:gdLst>
                <a:gd name="T0" fmla="*/ 0 w 33"/>
                <a:gd name="T1" fmla="*/ 16 h 50"/>
                <a:gd name="T2" fmla="*/ 7 w 33"/>
                <a:gd name="T3" fmla="*/ 25 h 50"/>
                <a:gd name="T4" fmla="*/ 16 w 33"/>
                <a:gd name="T5" fmla="*/ 49 h 50"/>
                <a:gd name="T6" fmla="*/ 22 w 33"/>
                <a:gd name="T7" fmla="*/ 40 h 50"/>
                <a:gd name="T8" fmla="*/ 32 w 33"/>
                <a:gd name="T9" fmla="*/ 40 h 50"/>
                <a:gd name="T10" fmla="*/ 32 w 33"/>
                <a:gd name="T11" fmla="*/ 25 h 50"/>
                <a:gd name="T12" fmla="*/ 16 w 33"/>
                <a:gd name="T13" fmla="*/ 0 h 50"/>
                <a:gd name="T14" fmla="*/ 7 w 33"/>
                <a:gd name="T15" fmla="*/ 0 h 50"/>
                <a:gd name="T16" fmla="*/ 0 w 33"/>
                <a:gd name="T17" fmla="*/ 1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50">
                  <a:moveTo>
                    <a:pt x="0" y="16"/>
                  </a:moveTo>
                  <a:lnTo>
                    <a:pt x="7" y="25"/>
                  </a:lnTo>
                  <a:lnTo>
                    <a:pt x="16" y="49"/>
                  </a:lnTo>
                  <a:lnTo>
                    <a:pt x="22" y="40"/>
                  </a:lnTo>
                  <a:lnTo>
                    <a:pt x="32" y="40"/>
                  </a:lnTo>
                  <a:lnTo>
                    <a:pt x="32" y="25"/>
                  </a:lnTo>
                  <a:lnTo>
                    <a:pt x="16" y="0"/>
                  </a:lnTo>
                  <a:lnTo>
                    <a:pt x="7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7" name="Freeform 45"/>
            <p:cNvSpPr>
              <a:spLocks/>
            </p:cNvSpPr>
            <p:nvPr/>
          </p:nvSpPr>
          <p:spPr bwMode="auto">
            <a:xfrm>
              <a:off x="3743696" y="3047787"/>
              <a:ext cx="32542" cy="62411"/>
            </a:xfrm>
            <a:custGeom>
              <a:avLst/>
              <a:gdLst>
                <a:gd name="T0" fmla="*/ 0 w 26"/>
                <a:gd name="T1" fmla="*/ 32 h 49"/>
                <a:gd name="T2" fmla="*/ 16 w 26"/>
                <a:gd name="T3" fmla="*/ 41 h 49"/>
                <a:gd name="T4" fmla="*/ 16 w 26"/>
                <a:gd name="T5" fmla="*/ 48 h 49"/>
                <a:gd name="T6" fmla="*/ 25 w 26"/>
                <a:gd name="T7" fmla="*/ 48 h 49"/>
                <a:gd name="T8" fmla="*/ 16 w 26"/>
                <a:gd name="T9" fmla="*/ 23 h 49"/>
                <a:gd name="T10" fmla="*/ 16 w 26"/>
                <a:gd name="T11" fmla="*/ 7 h 49"/>
                <a:gd name="T12" fmla="*/ 8 w 26"/>
                <a:gd name="T13" fmla="*/ 7 h 49"/>
                <a:gd name="T14" fmla="*/ 0 w 26"/>
                <a:gd name="T15" fmla="*/ 0 h 49"/>
                <a:gd name="T16" fmla="*/ 8 w 26"/>
                <a:gd name="T17" fmla="*/ 7 h 49"/>
                <a:gd name="T18" fmla="*/ 8 w 26"/>
                <a:gd name="T19" fmla="*/ 17 h 49"/>
                <a:gd name="T20" fmla="*/ 0 w 26"/>
                <a:gd name="T21" fmla="*/ 17 h 49"/>
                <a:gd name="T22" fmla="*/ 0 w 26"/>
                <a:gd name="T23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49">
                  <a:moveTo>
                    <a:pt x="0" y="32"/>
                  </a:moveTo>
                  <a:lnTo>
                    <a:pt x="16" y="41"/>
                  </a:lnTo>
                  <a:lnTo>
                    <a:pt x="16" y="48"/>
                  </a:lnTo>
                  <a:lnTo>
                    <a:pt x="25" y="48"/>
                  </a:lnTo>
                  <a:lnTo>
                    <a:pt x="16" y="23"/>
                  </a:lnTo>
                  <a:lnTo>
                    <a:pt x="16" y="7"/>
                  </a:lnTo>
                  <a:lnTo>
                    <a:pt x="8" y="7"/>
                  </a:lnTo>
                  <a:lnTo>
                    <a:pt x="0" y="0"/>
                  </a:lnTo>
                  <a:lnTo>
                    <a:pt x="8" y="7"/>
                  </a:lnTo>
                  <a:lnTo>
                    <a:pt x="8" y="17"/>
                  </a:lnTo>
                  <a:lnTo>
                    <a:pt x="0" y="17"/>
                  </a:lnTo>
                  <a:lnTo>
                    <a:pt x="0" y="3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8" name="Freeform 46"/>
            <p:cNvSpPr>
              <a:spLocks/>
            </p:cNvSpPr>
            <p:nvPr/>
          </p:nvSpPr>
          <p:spPr bwMode="auto">
            <a:xfrm>
              <a:off x="3743696" y="3047787"/>
              <a:ext cx="32542" cy="62411"/>
            </a:xfrm>
            <a:custGeom>
              <a:avLst/>
              <a:gdLst>
                <a:gd name="T0" fmla="*/ 0 w 26"/>
                <a:gd name="T1" fmla="*/ 32 h 49"/>
                <a:gd name="T2" fmla="*/ 16 w 26"/>
                <a:gd name="T3" fmla="*/ 41 h 49"/>
                <a:gd name="T4" fmla="*/ 16 w 26"/>
                <a:gd name="T5" fmla="*/ 48 h 49"/>
                <a:gd name="T6" fmla="*/ 25 w 26"/>
                <a:gd name="T7" fmla="*/ 48 h 49"/>
                <a:gd name="T8" fmla="*/ 16 w 26"/>
                <a:gd name="T9" fmla="*/ 23 h 49"/>
                <a:gd name="T10" fmla="*/ 16 w 26"/>
                <a:gd name="T11" fmla="*/ 7 h 49"/>
                <a:gd name="T12" fmla="*/ 8 w 26"/>
                <a:gd name="T13" fmla="*/ 7 h 49"/>
                <a:gd name="T14" fmla="*/ 0 w 26"/>
                <a:gd name="T15" fmla="*/ 0 h 49"/>
                <a:gd name="T16" fmla="*/ 8 w 26"/>
                <a:gd name="T17" fmla="*/ 7 h 49"/>
                <a:gd name="T18" fmla="*/ 8 w 26"/>
                <a:gd name="T19" fmla="*/ 17 h 49"/>
                <a:gd name="T20" fmla="*/ 0 w 26"/>
                <a:gd name="T21" fmla="*/ 17 h 49"/>
                <a:gd name="T22" fmla="*/ 0 w 26"/>
                <a:gd name="T23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49">
                  <a:moveTo>
                    <a:pt x="0" y="32"/>
                  </a:moveTo>
                  <a:lnTo>
                    <a:pt x="16" y="41"/>
                  </a:lnTo>
                  <a:lnTo>
                    <a:pt x="16" y="48"/>
                  </a:lnTo>
                  <a:lnTo>
                    <a:pt x="25" y="48"/>
                  </a:lnTo>
                  <a:lnTo>
                    <a:pt x="16" y="23"/>
                  </a:lnTo>
                  <a:lnTo>
                    <a:pt x="16" y="7"/>
                  </a:lnTo>
                  <a:lnTo>
                    <a:pt x="8" y="7"/>
                  </a:lnTo>
                  <a:lnTo>
                    <a:pt x="0" y="0"/>
                  </a:lnTo>
                  <a:lnTo>
                    <a:pt x="8" y="7"/>
                  </a:lnTo>
                  <a:lnTo>
                    <a:pt x="8" y="17"/>
                  </a:lnTo>
                  <a:lnTo>
                    <a:pt x="0" y="17"/>
                  </a:lnTo>
                  <a:lnTo>
                    <a:pt x="0" y="3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49" name="Freeform 55"/>
            <p:cNvSpPr>
              <a:spLocks/>
            </p:cNvSpPr>
            <p:nvPr/>
          </p:nvSpPr>
          <p:spPr bwMode="auto">
            <a:xfrm>
              <a:off x="3450821" y="3446257"/>
              <a:ext cx="92976" cy="42008"/>
            </a:xfrm>
            <a:custGeom>
              <a:avLst/>
              <a:gdLst>
                <a:gd name="T0" fmla="*/ 71 w 72"/>
                <a:gd name="T1" fmla="*/ 8 h 33"/>
                <a:gd name="T2" fmla="*/ 55 w 72"/>
                <a:gd name="T3" fmla="*/ 0 h 33"/>
                <a:gd name="T4" fmla="*/ 40 w 72"/>
                <a:gd name="T5" fmla="*/ 8 h 33"/>
                <a:gd name="T6" fmla="*/ 31 w 72"/>
                <a:gd name="T7" fmla="*/ 0 h 33"/>
                <a:gd name="T8" fmla="*/ 23 w 72"/>
                <a:gd name="T9" fmla="*/ 0 h 33"/>
                <a:gd name="T10" fmla="*/ 0 w 72"/>
                <a:gd name="T11" fmla="*/ 16 h 33"/>
                <a:gd name="T12" fmla="*/ 0 w 72"/>
                <a:gd name="T13" fmla="*/ 32 h 33"/>
                <a:gd name="T14" fmla="*/ 15 w 72"/>
                <a:gd name="T15" fmla="*/ 32 h 33"/>
                <a:gd name="T16" fmla="*/ 46 w 72"/>
                <a:gd name="T17" fmla="*/ 16 h 33"/>
                <a:gd name="T18" fmla="*/ 64 w 72"/>
                <a:gd name="T19" fmla="*/ 23 h 33"/>
                <a:gd name="T20" fmla="*/ 71 w 72"/>
                <a:gd name="T21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33">
                  <a:moveTo>
                    <a:pt x="71" y="8"/>
                  </a:moveTo>
                  <a:lnTo>
                    <a:pt x="55" y="0"/>
                  </a:lnTo>
                  <a:lnTo>
                    <a:pt x="40" y="8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15" y="32"/>
                  </a:lnTo>
                  <a:lnTo>
                    <a:pt x="46" y="16"/>
                  </a:lnTo>
                  <a:lnTo>
                    <a:pt x="64" y="23"/>
                  </a:lnTo>
                  <a:lnTo>
                    <a:pt x="71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0" name="Freeform 56"/>
            <p:cNvSpPr>
              <a:spLocks/>
            </p:cNvSpPr>
            <p:nvPr/>
          </p:nvSpPr>
          <p:spPr bwMode="auto">
            <a:xfrm>
              <a:off x="3450821" y="3446257"/>
              <a:ext cx="92976" cy="42008"/>
            </a:xfrm>
            <a:custGeom>
              <a:avLst/>
              <a:gdLst>
                <a:gd name="T0" fmla="*/ 71 w 72"/>
                <a:gd name="T1" fmla="*/ 8 h 33"/>
                <a:gd name="T2" fmla="*/ 55 w 72"/>
                <a:gd name="T3" fmla="*/ 0 h 33"/>
                <a:gd name="T4" fmla="*/ 40 w 72"/>
                <a:gd name="T5" fmla="*/ 8 h 33"/>
                <a:gd name="T6" fmla="*/ 31 w 72"/>
                <a:gd name="T7" fmla="*/ 0 h 33"/>
                <a:gd name="T8" fmla="*/ 23 w 72"/>
                <a:gd name="T9" fmla="*/ 0 h 33"/>
                <a:gd name="T10" fmla="*/ 0 w 72"/>
                <a:gd name="T11" fmla="*/ 16 h 33"/>
                <a:gd name="T12" fmla="*/ 0 w 72"/>
                <a:gd name="T13" fmla="*/ 32 h 33"/>
                <a:gd name="T14" fmla="*/ 15 w 72"/>
                <a:gd name="T15" fmla="*/ 32 h 33"/>
                <a:gd name="T16" fmla="*/ 46 w 72"/>
                <a:gd name="T17" fmla="*/ 16 h 33"/>
                <a:gd name="T18" fmla="*/ 64 w 72"/>
                <a:gd name="T19" fmla="*/ 23 h 33"/>
                <a:gd name="T20" fmla="*/ 71 w 72"/>
                <a:gd name="T21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33">
                  <a:moveTo>
                    <a:pt x="71" y="8"/>
                  </a:moveTo>
                  <a:lnTo>
                    <a:pt x="55" y="0"/>
                  </a:lnTo>
                  <a:lnTo>
                    <a:pt x="40" y="8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0" y="16"/>
                  </a:lnTo>
                  <a:lnTo>
                    <a:pt x="0" y="32"/>
                  </a:lnTo>
                  <a:lnTo>
                    <a:pt x="15" y="32"/>
                  </a:lnTo>
                  <a:lnTo>
                    <a:pt x="46" y="16"/>
                  </a:lnTo>
                  <a:lnTo>
                    <a:pt x="64" y="23"/>
                  </a:lnTo>
                  <a:lnTo>
                    <a:pt x="71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1" name="Freeform 57"/>
            <p:cNvSpPr>
              <a:spLocks/>
            </p:cNvSpPr>
            <p:nvPr/>
          </p:nvSpPr>
          <p:spPr bwMode="auto">
            <a:xfrm>
              <a:off x="3617015" y="2282054"/>
              <a:ext cx="2710254" cy="1351435"/>
            </a:xfrm>
            <a:custGeom>
              <a:avLst/>
              <a:gdLst>
                <a:gd name="T0" fmla="*/ 1030 w 2093"/>
                <a:gd name="T1" fmla="*/ 210 h 1044"/>
                <a:gd name="T2" fmla="*/ 1014 w 2093"/>
                <a:gd name="T3" fmla="*/ 73 h 1044"/>
                <a:gd name="T4" fmla="*/ 949 w 2093"/>
                <a:gd name="T5" fmla="*/ 73 h 1044"/>
                <a:gd name="T6" fmla="*/ 682 w 2093"/>
                <a:gd name="T7" fmla="*/ 218 h 1044"/>
                <a:gd name="T8" fmla="*/ 640 w 2093"/>
                <a:gd name="T9" fmla="*/ 266 h 1044"/>
                <a:gd name="T10" fmla="*/ 608 w 2093"/>
                <a:gd name="T11" fmla="*/ 340 h 1044"/>
                <a:gd name="T12" fmla="*/ 560 w 2093"/>
                <a:gd name="T13" fmla="*/ 477 h 1044"/>
                <a:gd name="T14" fmla="*/ 585 w 2093"/>
                <a:gd name="T15" fmla="*/ 250 h 1044"/>
                <a:gd name="T16" fmla="*/ 511 w 2093"/>
                <a:gd name="T17" fmla="*/ 372 h 1044"/>
                <a:gd name="T18" fmla="*/ 438 w 2093"/>
                <a:gd name="T19" fmla="*/ 396 h 1044"/>
                <a:gd name="T20" fmla="*/ 349 w 2093"/>
                <a:gd name="T21" fmla="*/ 396 h 1044"/>
                <a:gd name="T22" fmla="*/ 243 w 2093"/>
                <a:gd name="T23" fmla="*/ 412 h 1044"/>
                <a:gd name="T24" fmla="*/ 194 w 2093"/>
                <a:gd name="T25" fmla="*/ 486 h 1044"/>
                <a:gd name="T26" fmla="*/ 122 w 2093"/>
                <a:gd name="T27" fmla="*/ 558 h 1044"/>
                <a:gd name="T28" fmla="*/ 147 w 2093"/>
                <a:gd name="T29" fmla="*/ 493 h 1044"/>
                <a:gd name="T30" fmla="*/ 63 w 2093"/>
                <a:gd name="T31" fmla="*/ 364 h 1044"/>
                <a:gd name="T32" fmla="*/ 41 w 2093"/>
                <a:gd name="T33" fmla="*/ 501 h 1044"/>
                <a:gd name="T34" fmla="*/ 32 w 2093"/>
                <a:gd name="T35" fmla="*/ 632 h 1044"/>
                <a:gd name="T36" fmla="*/ 0 w 2093"/>
                <a:gd name="T37" fmla="*/ 688 h 1044"/>
                <a:gd name="T38" fmla="*/ 48 w 2093"/>
                <a:gd name="T39" fmla="*/ 769 h 1044"/>
                <a:gd name="T40" fmla="*/ 57 w 2093"/>
                <a:gd name="T41" fmla="*/ 825 h 1044"/>
                <a:gd name="T42" fmla="*/ 105 w 2093"/>
                <a:gd name="T43" fmla="*/ 859 h 1044"/>
                <a:gd name="T44" fmla="*/ 153 w 2093"/>
                <a:gd name="T45" fmla="*/ 922 h 1044"/>
                <a:gd name="T46" fmla="*/ 147 w 2093"/>
                <a:gd name="T47" fmla="*/ 962 h 1044"/>
                <a:gd name="T48" fmla="*/ 234 w 2093"/>
                <a:gd name="T49" fmla="*/ 1021 h 1044"/>
                <a:gd name="T50" fmla="*/ 259 w 2093"/>
                <a:gd name="T51" fmla="*/ 1002 h 1044"/>
                <a:gd name="T52" fmla="*/ 275 w 2093"/>
                <a:gd name="T53" fmla="*/ 955 h 1044"/>
                <a:gd name="T54" fmla="*/ 275 w 2093"/>
                <a:gd name="T55" fmla="*/ 890 h 1044"/>
                <a:gd name="T56" fmla="*/ 340 w 2093"/>
                <a:gd name="T57" fmla="*/ 859 h 1044"/>
                <a:gd name="T58" fmla="*/ 446 w 2093"/>
                <a:gd name="T59" fmla="*/ 859 h 1044"/>
                <a:gd name="T60" fmla="*/ 454 w 2093"/>
                <a:gd name="T61" fmla="*/ 810 h 1044"/>
                <a:gd name="T62" fmla="*/ 567 w 2093"/>
                <a:gd name="T63" fmla="*/ 800 h 1044"/>
                <a:gd name="T64" fmla="*/ 640 w 2093"/>
                <a:gd name="T65" fmla="*/ 794 h 1044"/>
                <a:gd name="T66" fmla="*/ 747 w 2093"/>
                <a:gd name="T67" fmla="*/ 890 h 1044"/>
                <a:gd name="T68" fmla="*/ 859 w 2093"/>
                <a:gd name="T69" fmla="*/ 882 h 1044"/>
                <a:gd name="T70" fmla="*/ 973 w 2093"/>
                <a:gd name="T71" fmla="*/ 882 h 1044"/>
                <a:gd name="T72" fmla="*/ 1120 w 2093"/>
                <a:gd name="T73" fmla="*/ 882 h 1044"/>
                <a:gd name="T74" fmla="*/ 1200 w 2093"/>
                <a:gd name="T75" fmla="*/ 841 h 1044"/>
                <a:gd name="T76" fmla="*/ 1290 w 2093"/>
                <a:gd name="T77" fmla="*/ 899 h 1044"/>
                <a:gd name="T78" fmla="*/ 1379 w 2093"/>
                <a:gd name="T79" fmla="*/ 939 h 1044"/>
                <a:gd name="T80" fmla="*/ 1347 w 2093"/>
                <a:gd name="T81" fmla="*/ 1012 h 1044"/>
                <a:gd name="T82" fmla="*/ 1461 w 2093"/>
                <a:gd name="T83" fmla="*/ 850 h 1044"/>
                <a:gd name="T84" fmla="*/ 1419 w 2093"/>
                <a:gd name="T85" fmla="*/ 800 h 1044"/>
                <a:gd name="T86" fmla="*/ 1518 w 2093"/>
                <a:gd name="T87" fmla="*/ 679 h 1044"/>
                <a:gd name="T88" fmla="*/ 1598 w 2093"/>
                <a:gd name="T89" fmla="*/ 679 h 1044"/>
                <a:gd name="T90" fmla="*/ 1704 w 2093"/>
                <a:gd name="T91" fmla="*/ 614 h 1044"/>
                <a:gd name="T92" fmla="*/ 1754 w 2093"/>
                <a:gd name="T93" fmla="*/ 608 h 1044"/>
                <a:gd name="T94" fmla="*/ 1663 w 2093"/>
                <a:gd name="T95" fmla="*/ 874 h 1044"/>
                <a:gd name="T96" fmla="*/ 1729 w 2093"/>
                <a:gd name="T97" fmla="*/ 769 h 1044"/>
                <a:gd name="T98" fmla="*/ 1744 w 2093"/>
                <a:gd name="T99" fmla="*/ 688 h 1044"/>
                <a:gd name="T100" fmla="*/ 1817 w 2093"/>
                <a:gd name="T101" fmla="*/ 655 h 1044"/>
                <a:gd name="T102" fmla="*/ 1938 w 2093"/>
                <a:gd name="T103" fmla="*/ 551 h 1044"/>
                <a:gd name="T104" fmla="*/ 1963 w 2093"/>
                <a:gd name="T105" fmla="*/ 493 h 1044"/>
                <a:gd name="T106" fmla="*/ 2061 w 2093"/>
                <a:gd name="T107" fmla="*/ 526 h 1044"/>
                <a:gd name="T108" fmla="*/ 1956 w 2093"/>
                <a:gd name="T109" fmla="*/ 396 h 1044"/>
                <a:gd name="T110" fmla="*/ 1809 w 2093"/>
                <a:gd name="T111" fmla="*/ 372 h 1044"/>
                <a:gd name="T112" fmla="*/ 1711 w 2093"/>
                <a:gd name="T113" fmla="*/ 372 h 1044"/>
                <a:gd name="T114" fmla="*/ 1598 w 2093"/>
                <a:gd name="T115" fmla="*/ 307 h 1044"/>
                <a:gd name="T116" fmla="*/ 1436 w 2093"/>
                <a:gd name="T117" fmla="*/ 275 h 1044"/>
                <a:gd name="T118" fmla="*/ 1322 w 2093"/>
                <a:gd name="T119" fmla="*/ 324 h 1044"/>
                <a:gd name="T120" fmla="*/ 1225 w 2093"/>
                <a:gd name="T121" fmla="*/ 225 h 1044"/>
                <a:gd name="T122" fmla="*/ 1063 w 2093"/>
                <a:gd name="T123" fmla="*/ 194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93" h="1044">
                  <a:moveTo>
                    <a:pt x="1063" y="194"/>
                  </a:moveTo>
                  <a:lnTo>
                    <a:pt x="1055" y="201"/>
                  </a:lnTo>
                  <a:lnTo>
                    <a:pt x="1063" y="218"/>
                  </a:lnTo>
                  <a:lnTo>
                    <a:pt x="1030" y="235"/>
                  </a:lnTo>
                  <a:lnTo>
                    <a:pt x="1023" y="235"/>
                  </a:lnTo>
                  <a:lnTo>
                    <a:pt x="1030" y="210"/>
                  </a:lnTo>
                  <a:lnTo>
                    <a:pt x="1111" y="138"/>
                  </a:lnTo>
                  <a:lnTo>
                    <a:pt x="1111" y="88"/>
                  </a:lnTo>
                  <a:lnTo>
                    <a:pt x="1080" y="57"/>
                  </a:lnTo>
                  <a:lnTo>
                    <a:pt x="1038" y="57"/>
                  </a:lnTo>
                  <a:lnTo>
                    <a:pt x="1038" y="73"/>
                  </a:lnTo>
                  <a:lnTo>
                    <a:pt x="1014" y="73"/>
                  </a:lnTo>
                  <a:lnTo>
                    <a:pt x="1030" y="41"/>
                  </a:lnTo>
                  <a:lnTo>
                    <a:pt x="989" y="33"/>
                  </a:lnTo>
                  <a:lnTo>
                    <a:pt x="1014" y="16"/>
                  </a:lnTo>
                  <a:lnTo>
                    <a:pt x="989" y="0"/>
                  </a:lnTo>
                  <a:lnTo>
                    <a:pt x="949" y="41"/>
                  </a:lnTo>
                  <a:lnTo>
                    <a:pt x="949" y="73"/>
                  </a:lnTo>
                  <a:lnTo>
                    <a:pt x="924" y="73"/>
                  </a:lnTo>
                  <a:lnTo>
                    <a:pt x="852" y="88"/>
                  </a:lnTo>
                  <a:lnTo>
                    <a:pt x="787" y="128"/>
                  </a:lnTo>
                  <a:lnTo>
                    <a:pt x="762" y="162"/>
                  </a:lnTo>
                  <a:lnTo>
                    <a:pt x="769" y="201"/>
                  </a:lnTo>
                  <a:lnTo>
                    <a:pt x="682" y="218"/>
                  </a:lnTo>
                  <a:lnTo>
                    <a:pt x="688" y="266"/>
                  </a:lnTo>
                  <a:lnTo>
                    <a:pt x="713" y="290"/>
                  </a:lnTo>
                  <a:lnTo>
                    <a:pt x="697" y="299"/>
                  </a:lnTo>
                  <a:lnTo>
                    <a:pt x="673" y="266"/>
                  </a:lnTo>
                  <a:lnTo>
                    <a:pt x="648" y="259"/>
                  </a:lnTo>
                  <a:lnTo>
                    <a:pt x="640" y="266"/>
                  </a:lnTo>
                  <a:lnTo>
                    <a:pt x="625" y="250"/>
                  </a:lnTo>
                  <a:lnTo>
                    <a:pt x="608" y="235"/>
                  </a:lnTo>
                  <a:lnTo>
                    <a:pt x="608" y="243"/>
                  </a:lnTo>
                  <a:lnTo>
                    <a:pt x="616" y="266"/>
                  </a:lnTo>
                  <a:lnTo>
                    <a:pt x="591" y="307"/>
                  </a:lnTo>
                  <a:lnTo>
                    <a:pt x="608" y="340"/>
                  </a:lnTo>
                  <a:lnTo>
                    <a:pt x="600" y="372"/>
                  </a:lnTo>
                  <a:lnTo>
                    <a:pt x="600" y="396"/>
                  </a:lnTo>
                  <a:lnTo>
                    <a:pt x="608" y="405"/>
                  </a:lnTo>
                  <a:lnTo>
                    <a:pt x="616" y="446"/>
                  </a:lnTo>
                  <a:lnTo>
                    <a:pt x="567" y="486"/>
                  </a:lnTo>
                  <a:lnTo>
                    <a:pt x="560" y="477"/>
                  </a:lnTo>
                  <a:lnTo>
                    <a:pt x="591" y="437"/>
                  </a:lnTo>
                  <a:lnTo>
                    <a:pt x="600" y="412"/>
                  </a:lnTo>
                  <a:lnTo>
                    <a:pt x="585" y="396"/>
                  </a:lnTo>
                  <a:lnTo>
                    <a:pt x="585" y="315"/>
                  </a:lnTo>
                  <a:lnTo>
                    <a:pt x="576" y="299"/>
                  </a:lnTo>
                  <a:lnTo>
                    <a:pt x="585" y="250"/>
                  </a:lnTo>
                  <a:lnTo>
                    <a:pt x="567" y="243"/>
                  </a:lnTo>
                  <a:lnTo>
                    <a:pt x="576" y="235"/>
                  </a:lnTo>
                  <a:lnTo>
                    <a:pt x="567" y="218"/>
                  </a:lnTo>
                  <a:lnTo>
                    <a:pt x="551" y="225"/>
                  </a:lnTo>
                  <a:lnTo>
                    <a:pt x="511" y="331"/>
                  </a:lnTo>
                  <a:lnTo>
                    <a:pt x="511" y="372"/>
                  </a:lnTo>
                  <a:lnTo>
                    <a:pt x="535" y="405"/>
                  </a:lnTo>
                  <a:lnTo>
                    <a:pt x="535" y="421"/>
                  </a:lnTo>
                  <a:lnTo>
                    <a:pt x="511" y="405"/>
                  </a:lnTo>
                  <a:lnTo>
                    <a:pt x="414" y="340"/>
                  </a:lnTo>
                  <a:lnTo>
                    <a:pt x="405" y="356"/>
                  </a:lnTo>
                  <a:lnTo>
                    <a:pt x="438" y="396"/>
                  </a:lnTo>
                  <a:lnTo>
                    <a:pt x="421" y="405"/>
                  </a:lnTo>
                  <a:lnTo>
                    <a:pt x="414" y="396"/>
                  </a:lnTo>
                  <a:lnTo>
                    <a:pt x="364" y="412"/>
                  </a:lnTo>
                  <a:lnTo>
                    <a:pt x="356" y="427"/>
                  </a:lnTo>
                  <a:lnTo>
                    <a:pt x="349" y="412"/>
                  </a:lnTo>
                  <a:lnTo>
                    <a:pt x="349" y="396"/>
                  </a:lnTo>
                  <a:lnTo>
                    <a:pt x="267" y="446"/>
                  </a:lnTo>
                  <a:lnTo>
                    <a:pt x="267" y="461"/>
                  </a:lnTo>
                  <a:lnTo>
                    <a:pt x="250" y="469"/>
                  </a:lnTo>
                  <a:lnTo>
                    <a:pt x="227" y="452"/>
                  </a:lnTo>
                  <a:lnTo>
                    <a:pt x="250" y="437"/>
                  </a:lnTo>
                  <a:lnTo>
                    <a:pt x="243" y="412"/>
                  </a:lnTo>
                  <a:lnTo>
                    <a:pt x="210" y="405"/>
                  </a:lnTo>
                  <a:lnTo>
                    <a:pt x="219" y="421"/>
                  </a:lnTo>
                  <a:lnTo>
                    <a:pt x="219" y="461"/>
                  </a:lnTo>
                  <a:lnTo>
                    <a:pt x="227" y="477"/>
                  </a:lnTo>
                  <a:lnTo>
                    <a:pt x="219" y="493"/>
                  </a:lnTo>
                  <a:lnTo>
                    <a:pt x="194" y="486"/>
                  </a:lnTo>
                  <a:lnTo>
                    <a:pt x="162" y="509"/>
                  </a:lnTo>
                  <a:lnTo>
                    <a:pt x="178" y="542"/>
                  </a:lnTo>
                  <a:lnTo>
                    <a:pt x="128" y="526"/>
                  </a:lnTo>
                  <a:lnTo>
                    <a:pt x="122" y="533"/>
                  </a:lnTo>
                  <a:lnTo>
                    <a:pt x="138" y="558"/>
                  </a:lnTo>
                  <a:lnTo>
                    <a:pt x="122" y="558"/>
                  </a:lnTo>
                  <a:lnTo>
                    <a:pt x="97" y="542"/>
                  </a:lnTo>
                  <a:lnTo>
                    <a:pt x="97" y="493"/>
                  </a:lnTo>
                  <a:lnTo>
                    <a:pt x="73" y="477"/>
                  </a:lnTo>
                  <a:lnTo>
                    <a:pt x="63" y="461"/>
                  </a:lnTo>
                  <a:lnTo>
                    <a:pt x="81" y="469"/>
                  </a:lnTo>
                  <a:lnTo>
                    <a:pt x="147" y="493"/>
                  </a:lnTo>
                  <a:lnTo>
                    <a:pt x="187" y="469"/>
                  </a:lnTo>
                  <a:lnTo>
                    <a:pt x="178" y="446"/>
                  </a:lnTo>
                  <a:lnTo>
                    <a:pt x="128" y="396"/>
                  </a:lnTo>
                  <a:lnTo>
                    <a:pt x="81" y="380"/>
                  </a:lnTo>
                  <a:lnTo>
                    <a:pt x="81" y="372"/>
                  </a:lnTo>
                  <a:lnTo>
                    <a:pt x="63" y="364"/>
                  </a:lnTo>
                  <a:lnTo>
                    <a:pt x="48" y="372"/>
                  </a:lnTo>
                  <a:lnTo>
                    <a:pt x="23" y="396"/>
                  </a:lnTo>
                  <a:lnTo>
                    <a:pt x="23" y="421"/>
                  </a:lnTo>
                  <a:lnTo>
                    <a:pt x="41" y="437"/>
                  </a:lnTo>
                  <a:lnTo>
                    <a:pt x="32" y="461"/>
                  </a:lnTo>
                  <a:lnTo>
                    <a:pt x="41" y="501"/>
                  </a:lnTo>
                  <a:lnTo>
                    <a:pt x="32" y="526"/>
                  </a:lnTo>
                  <a:lnTo>
                    <a:pt x="48" y="551"/>
                  </a:lnTo>
                  <a:lnTo>
                    <a:pt x="41" y="566"/>
                  </a:lnTo>
                  <a:lnTo>
                    <a:pt x="57" y="583"/>
                  </a:lnTo>
                  <a:lnTo>
                    <a:pt x="57" y="591"/>
                  </a:lnTo>
                  <a:lnTo>
                    <a:pt x="32" y="632"/>
                  </a:lnTo>
                  <a:lnTo>
                    <a:pt x="8" y="648"/>
                  </a:lnTo>
                  <a:lnTo>
                    <a:pt x="16" y="648"/>
                  </a:lnTo>
                  <a:lnTo>
                    <a:pt x="32" y="663"/>
                  </a:lnTo>
                  <a:lnTo>
                    <a:pt x="16" y="679"/>
                  </a:lnTo>
                  <a:lnTo>
                    <a:pt x="8" y="688"/>
                  </a:lnTo>
                  <a:lnTo>
                    <a:pt x="0" y="688"/>
                  </a:lnTo>
                  <a:lnTo>
                    <a:pt x="8" y="713"/>
                  </a:lnTo>
                  <a:lnTo>
                    <a:pt x="8" y="720"/>
                  </a:lnTo>
                  <a:lnTo>
                    <a:pt x="8" y="736"/>
                  </a:lnTo>
                  <a:lnTo>
                    <a:pt x="16" y="753"/>
                  </a:lnTo>
                  <a:lnTo>
                    <a:pt x="41" y="760"/>
                  </a:lnTo>
                  <a:lnTo>
                    <a:pt x="48" y="769"/>
                  </a:lnTo>
                  <a:lnTo>
                    <a:pt x="48" y="785"/>
                  </a:lnTo>
                  <a:lnTo>
                    <a:pt x="63" y="810"/>
                  </a:lnTo>
                  <a:lnTo>
                    <a:pt x="73" y="810"/>
                  </a:lnTo>
                  <a:lnTo>
                    <a:pt x="63" y="825"/>
                  </a:lnTo>
                  <a:lnTo>
                    <a:pt x="57" y="818"/>
                  </a:lnTo>
                  <a:lnTo>
                    <a:pt x="57" y="825"/>
                  </a:lnTo>
                  <a:lnTo>
                    <a:pt x="63" y="841"/>
                  </a:lnTo>
                  <a:lnTo>
                    <a:pt x="88" y="841"/>
                  </a:lnTo>
                  <a:lnTo>
                    <a:pt x="97" y="850"/>
                  </a:lnTo>
                  <a:lnTo>
                    <a:pt x="88" y="850"/>
                  </a:lnTo>
                  <a:lnTo>
                    <a:pt x="97" y="859"/>
                  </a:lnTo>
                  <a:lnTo>
                    <a:pt x="105" y="859"/>
                  </a:lnTo>
                  <a:lnTo>
                    <a:pt x="113" y="874"/>
                  </a:lnTo>
                  <a:lnTo>
                    <a:pt x="122" y="882"/>
                  </a:lnTo>
                  <a:lnTo>
                    <a:pt x="128" y="874"/>
                  </a:lnTo>
                  <a:lnTo>
                    <a:pt x="170" y="899"/>
                  </a:lnTo>
                  <a:lnTo>
                    <a:pt x="162" y="931"/>
                  </a:lnTo>
                  <a:lnTo>
                    <a:pt x="153" y="922"/>
                  </a:lnTo>
                  <a:lnTo>
                    <a:pt x="147" y="931"/>
                  </a:lnTo>
                  <a:lnTo>
                    <a:pt x="147" y="947"/>
                  </a:lnTo>
                  <a:lnTo>
                    <a:pt x="153" y="939"/>
                  </a:lnTo>
                  <a:lnTo>
                    <a:pt x="162" y="947"/>
                  </a:lnTo>
                  <a:lnTo>
                    <a:pt x="138" y="955"/>
                  </a:lnTo>
                  <a:lnTo>
                    <a:pt x="147" y="962"/>
                  </a:lnTo>
                  <a:lnTo>
                    <a:pt x="128" y="980"/>
                  </a:lnTo>
                  <a:lnTo>
                    <a:pt x="128" y="980"/>
                  </a:lnTo>
                  <a:lnTo>
                    <a:pt x="162" y="1012"/>
                  </a:lnTo>
                  <a:lnTo>
                    <a:pt x="202" y="1012"/>
                  </a:lnTo>
                  <a:lnTo>
                    <a:pt x="219" y="1021"/>
                  </a:lnTo>
                  <a:lnTo>
                    <a:pt x="234" y="1021"/>
                  </a:lnTo>
                  <a:lnTo>
                    <a:pt x="250" y="1036"/>
                  </a:lnTo>
                  <a:lnTo>
                    <a:pt x="259" y="1044"/>
                  </a:lnTo>
                  <a:lnTo>
                    <a:pt x="267" y="1044"/>
                  </a:lnTo>
                  <a:lnTo>
                    <a:pt x="275" y="1036"/>
                  </a:lnTo>
                  <a:lnTo>
                    <a:pt x="259" y="1021"/>
                  </a:lnTo>
                  <a:lnTo>
                    <a:pt x="259" y="1002"/>
                  </a:lnTo>
                  <a:lnTo>
                    <a:pt x="250" y="987"/>
                  </a:lnTo>
                  <a:lnTo>
                    <a:pt x="267" y="962"/>
                  </a:lnTo>
                  <a:lnTo>
                    <a:pt x="275" y="971"/>
                  </a:lnTo>
                  <a:lnTo>
                    <a:pt x="284" y="962"/>
                  </a:lnTo>
                  <a:lnTo>
                    <a:pt x="284" y="955"/>
                  </a:lnTo>
                  <a:lnTo>
                    <a:pt x="275" y="955"/>
                  </a:lnTo>
                  <a:lnTo>
                    <a:pt x="284" y="947"/>
                  </a:lnTo>
                  <a:lnTo>
                    <a:pt x="275" y="931"/>
                  </a:lnTo>
                  <a:lnTo>
                    <a:pt x="259" y="931"/>
                  </a:lnTo>
                  <a:lnTo>
                    <a:pt x="250" y="915"/>
                  </a:lnTo>
                  <a:lnTo>
                    <a:pt x="259" y="874"/>
                  </a:lnTo>
                  <a:lnTo>
                    <a:pt x="275" y="890"/>
                  </a:lnTo>
                  <a:lnTo>
                    <a:pt x="284" y="890"/>
                  </a:lnTo>
                  <a:lnTo>
                    <a:pt x="275" y="874"/>
                  </a:lnTo>
                  <a:lnTo>
                    <a:pt x="299" y="850"/>
                  </a:lnTo>
                  <a:lnTo>
                    <a:pt x="315" y="859"/>
                  </a:lnTo>
                  <a:lnTo>
                    <a:pt x="324" y="850"/>
                  </a:lnTo>
                  <a:lnTo>
                    <a:pt x="340" y="859"/>
                  </a:lnTo>
                  <a:lnTo>
                    <a:pt x="364" y="874"/>
                  </a:lnTo>
                  <a:lnTo>
                    <a:pt x="381" y="865"/>
                  </a:lnTo>
                  <a:lnTo>
                    <a:pt x="398" y="865"/>
                  </a:lnTo>
                  <a:lnTo>
                    <a:pt x="405" y="874"/>
                  </a:lnTo>
                  <a:lnTo>
                    <a:pt x="438" y="874"/>
                  </a:lnTo>
                  <a:lnTo>
                    <a:pt x="446" y="859"/>
                  </a:lnTo>
                  <a:lnTo>
                    <a:pt x="421" y="850"/>
                  </a:lnTo>
                  <a:lnTo>
                    <a:pt x="438" y="841"/>
                  </a:lnTo>
                  <a:lnTo>
                    <a:pt x="429" y="834"/>
                  </a:lnTo>
                  <a:lnTo>
                    <a:pt x="438" y="825"/>
                  </a:lnTo>
                  <a:lnTo>
                    <a:pt x="438" y="800"/>
                  </a:lnTo>
                  <a:lnTo>
                    <a:pt x="454" y="810"/>
                  </a:lnTo>
                  <a:lnTo>
                    <a:pt x="526" y="785"/>
                  </a:lnTo>
                  <a:lnTo>
                    <a:pt x="526" y="778"/>
                  </a:lnTo>
                  <a:lnTo>
                    <a:pt x="535" y="778"/>
                  </a:lnTo>
                  <a:lnTo>
                    <a:pt x="560" y="778"/>
                  </a:lnTo>
                  <a:lnTo>
                    <a:pt x="567" y="794"/>
                  </a:lnTo>
                  <a:lnTo>
                    <a:pt x="567" y="800"/>
                  </a:lnTo>
                  <a:lnTo>
                    <a:pt x="576" y="800"/>
                  </a:lnTo>
                  <a:lnTo>
                    <a:pt x="591" y="810"/>
                  </a:lnTo>
                  <a:lnTo>
                    <a:pt x="591" y="818"/>
                  </a:lnTo>
                  <a:lnTo>
                    <a:pt x="608" y="818"/>
                  </a:lnTo>
                  <a:lnTo>
                    <a:pt x="625" y="800"/>
                  </a:lnTo>
                  <a:lnTo>
                    <a:pt x="640" y="794"/>
                  </a:lnTo>
                  <a:lnTo>
                    <a:pt x="648" y="818"/>
                  </a:lnTo>
                  <a:lnTo>
                    <a:pt x="682" y="874"/>
                  </a:lnTo>
                  <a:lnTo>
                    <a:pt x="688" y="859"/>
                  </a:lnTo>
                  <a:lnTo>
                    <a:pt x="697" y="874"/>
                  </a:lnTo>
                  <a:lnTo>
                    <a:pt x="722" y="865"/>
                  </a:lnTo>
                  <a:lnTo>
                    <a:pt x="747" y="890"/>
                  </a:lnTo>
                  <a:lnTo>
                    <a:pt x="762" y="899"/>
                  </a:lnTo>
                  <a:lnTo>
                    <a:pt x="762" y="890"/>
                  </a:lnTo>
                  <a:lnTo>
                    <a:pt x="778" y="907"/>
                  </a:lnTo>
                  <a:lnTo>
                    <a:pt x="787" y="899"/>
                  </a:lnTo>
                  <a:lnTo>
                    <a:pt x="827" y="874"/>
                  </a:lnTo>
                  <a:lnTo>
                    <a:pt x="859" y="882"/>
                  </a:lnTo>
                  <a:lnTo>
                    <a:pt x="875" y="890"/>
                  </a:lnTo>
                  <a:lnTo>
                    <a:pt x="908" y="890"/>
                  </a:lnTo>
                  <a:lnTo>
                    <a:pt x="908" y="859"/>
                  </a:lnTo>
                  <a:lnTo>
                    <a:pt x="924" y="850"/>
                  </a:lnTo>
                  <a:lnTo>
                    <a:pt x="958" y="859"/>
                  </a:lnTo>
                  <a:lnTo>
                    <a:pt x="973" y="882"/>
                  </a:lnTo>
                  <a:lnTo>
                    <a:pt x="983" y="882"/>
                  </a:lnTo>
                  <a:lnTo>
                    <a:pt x="998" y="874"/>
                  </a:lnTo>
                  <a:lnTo>
                    <a:pt x="1046" y="899"/>
                  </a:lnTo>
                  <a:lnTo>
                    <a:pt x="1070" y="907"/>
                  </a:lnTo>
                  <a:lnTo>
                    <a:pt x="1103" y="899"/>
                  </a:lnTo>
                  <a:lnTo>
                    <a:pt x="1120" y="882"/>
                  </a:lnTo>
                  <a:lnTo>
                    <a:pt x="1144" y="890"/>
                  </a:lnTo>
                  <a:lnTo>
                    <a:pt x="1160" y="899"/>
                  </a:lnTo>
                  <a:lnTo>
                    <a:pt x="1185" y="890"/>
                  </a:lnTo>
                  <a:lnTo>
                    <a:pt x="1192" y="859"/>
                  </a:lnTo>
                  <a:lnTo>
                    <a:pt x="1200" y="850"/>
                  </a:lnTo>
                  <a:lnTo>
                    <a:pt x="1200" y="841"/>
                  </a:lnTo>
                  <a:lnTo>
                    <a:pt x="1192" y="841"/>
                  </a:lnTo>
                  <a:lnTo>
                    <a:pt x="1200" y="825"/>
                  </a:lnTo>
                  <a:lnTo>
                    <a:pt x="1232" y="818"/>
                  </a:lnTo>
                  <a:lnTo>
                    <a:pt x="1257" y="825"/>
                  </a:lnTo>
                  <a:lnTo>
                    <a:pt x="1272" y="841"/>
                  </a:lnTo>
                  <a:lnTo>
                    <a:pt x="1290" y="899"/>
                  </a:lnTo>
                  <a:lnTo>
                    <a:pt x="1306" y="899"/>
                  </a:lnTo>
                  <a:lnTo>
                    <a:pt x="1331" y="915"/>
                  </a:lnTo>
                  <a:lnTo>
                    <a:pt x="1331" y="931"/>
                  </a:lnTo>
                  <a:lnTo>
                    <a:pt x="1347" y="931"/>
                  </a:lnTo>
                  <a:lnTo>
                    <a:pt x="1379" y="922"/>
                  </a:lnTo>
                  <a:lnTo>
                    <a:pt x="1379" y="939"/>
                  </a:lnTo>
                  <a:lnTo>
                    <a:pt x="1356" y="987"/>
                  </a:lnTo>
                  <a:lnTo>
                    <a:pt x="1347" y="980"/>
                  </a:lnTo>
                  <a:lnTo>
                    <a:pt x="1331" y="987"/>
                  </a:lnTo>
                  <a:lnTo>
                    <a:pt x="1331" y="1027"/>
                  </a:lnTo>
                  <a:lnTo>
                    <a:pt x="1337" y="1012"/>
                  </a:lnTo>
                  <a:lnTo>
                    <a:pt x="1347" y="1012"/>
                  </a:lnTo>
                  <a:lnTo>
                    <a:pt x="1347" y="1021"/>
                  </a:lnTo>
                  <a:lnTo>
                    <a:pt x="1356" y="1027"/>
                  </a:lnTo>
                  <a:lnTo>
                    <a:pt x="1379" y="1012"/>
                  </a:lnTo>
                  <a:lnTo>
                    <a:pt x="1452" y="922"/>
                  </a:lnTo>
                  <a:lnTo>
                    <a:pt x="1452" y="865"/>
                  </a:lnTo>
                  <a:lnTo>
                    <a:pt x="1461" y="850"/>
                  </a:lnTo>
                  <a:lnTo>
                    <a:pt x="1461" y="825"/>
                  </a:lnTo>
                  <a:lnTo>
                    <a:pt x="1443" y="800"/>
                  </a:lnTo>
                  <a:lnTo>
                    <a:pt x="1436" y="800"/>
                  </a:lnTo>
                  <a:lnTo>
                    <a:pt x="1428" y="818"/>
                  </a:lnTo>
                  <a:lnTo>
                    <a:pt x="1411" y="818"/>
                  </a:lnTo>
                  <a:lnTo>
                    <a:pt x="1419" y="800"/>
                  </a:lnTo>
                  <a:lnTo>
                    <a:pt x="1411" y="800"/>
                  </a:lnTo>
                  <a:lnTo>
                    <a:pt x="1403" y="794"/>
                  </a:lnTo>
                  <a:lnTo>
                    <a:pt x="1387" y="794"/>
                  </a:lnTo>
                  <a:lnTo>
                    <a:pt x="1387" y="785"/>
                  </a:lnTo>
                  <a:lnTo>
                    <a:pt x="1484" y="688"/>
                  </a:lnTo>
                  <a:lnTo>
                    <a:pt x="1518" y="679"/>
                  </a:lnTo>
                  <a:lnTo>
                    <a:pt x="1524" y="688"/>
                  </a:lnTo>
                  <a:lnTo>
                    <a:pt x="1533" y="679"/>
                  </a:lnTo>
                  <a:lnTo>
                    <a:pt x="1558" y="688"/>
                  </a:lnTo>
                  <a:lnTo>
                    <a:pt x="1565" y="672"/>
                  </a:lnTo>
                  <a:lnTo>
                    <a:pt x="1590" y="679"/>
                  </a:lnTo>
                  <a:lnTo>
                    <a:pt x="1598" y="679"/>
                  </a:lnTo>
                  <a:lnTo>
                    <a:pt x="1590" y="688"/>
                  </a:lnTo>
                  <a:lnTo>
                    <a:pt x="1590" y="695"/>
                  </a:lnTo>
                  <a:lnTo>
                    <a:pt x="1638" y="688"/>
                  </a:lnTo>
                  <a:lnTo>
                    <a:pt x="1630" y="679"/>
                  </a:lnTo>
                  <a:lnTo>
                    <a:pt x="1663" y="623"/>
                  </a:lnTo>
                  <a:lnTo>
                    <a:pt x="1704" y="614"/>
                  </a:lnTo>
                  <a:lnTo>
                    <a:pt x="1704" y="632"/>
                  </a:lnTo>
                  <a:lnTo>
                    <a:pt x="1704" y="648"/>
                  </a:lnTo>
                  <a:lnTo>
                    <a:pt x="1744" y="623"/>
                  </a:lnTo>
                  <a:lnTo>
                    <a:pt x="1744" y="598"/>
                  </a:lnTo>
                  <a:lnTo>
                    <a:pt x="1760" y="598"/>
                  </a:lnTo>
                  <a:lnTo>
                    <a:pt x="1754" y="608"/>
                  </a:lnTo>
                  <a:lnTo>
                    <a:pt x="1744" y="648"/>
                  </a:lnTo>
                  <a:lnTo>
                    <a:pt x="1729" y="655"/>
                  </a:lnTo>
                  <a:lnTo>
                    <a:pt x="1679" y="713"/>
                  </a:lnTo>
                  <a:lnTo>
                    <a:pt x="1663" y="720"/>
                  </a:lnTo>
                  <a:lnTo>
                    <a:pt x="1646" y="778"/>
                  </a:lnTo>
                  <a:lnTo>
                    <a:pt x="1663" y="874"/>
                  </a:lnTo>
                  <a:lnTo>
                    <a:pt x="1679" y="859"/>
                  </a:lnTo>
                  <a:lnTo>
                    <a:pt x="1704" y="825"/>
                  </a:lnTo>
                  <a:lnTo>
                    <a:pt x="1704" y="800"/>
                  </a:lnTo>
                  <a:lnTo>
                    <a:pt x="1711" y="800"/>
                  </a:lnTo>
                  <a:lnTo>
                    <a:pt x="1729" y="794"/>
                  </a:lnTo>
                  <a:lnTo>
                    <a:pt x="1729" y="769"/>
                  </a:lnTo>
                  <a:lnTo>
                    <a:pt x="1735" y="760"/>
                  </a:lnTo>
                  <a:lnTo>
                    <a:pt x="1744" y="760"/>
                  </a:lnTo>
                  <a:lnTo>
                    <a:pt x="1744" y="745"/>
                  </a:lnTo>
                  <a:lnTo>
                    <a:pt x="1744" y="728"/>
                  </a:lnTo>
                  <a:lnTo>
                    <a:pt x="1729" y="713"/>
                  </a:lnTo>
                  <a:lnTo>
                    <a:pt x="1744" y="688"/>
                  </a:lnTo>
                  <a:lnTo>
                    <a:pt x="1744" y="672"/>
                  </a:lnTo>
                  <a:lnTo>
                    <a:pt x="1760" y="672"/>
                  </a:lnTo>
                  <a:lnTo>
                    <a:pt x="1785" y="655"/>
                  </a:lnTo>
                  <a:lnTo>
                    <a:pt x="1785" y="672"/>
                  </a:lnTo>
                  <a:lnTo>
                    <a:pt x="1794" y="663"/>
                  </a:lnTo>
                  <a:lnTo>
                    <a:pt x="1817" y="655"/>
                  </a:lnTo>
                  <a:lnTo>
                    <a:pt x="1834" y="672"/>
                  </a:lnTo>
                  <a:lnTo>
                    <a:pt x="1841" y="655"/>
                  </a:lnTo>
                  <a:lnTo>
                    <a:pt x="1922" y="598"/>
                  </a:lnTo>
                  <a:lnTo>
                    <a:pt x="1946" y="608"/>
                  </a:lnTo>
                  <a:lnTo>
                    <a:pt x="1956" y="598"/>
                  </a:lnTo>
                  <a:lnTo>
                    <a:pt x="1938" y="551"/>
                  </a:lnTo>
                  <a:lnTo>
                    <a:pt x="1931" y="551"/>
                  </a:lnTo>
                  <a:lnTo>
                    <a:pt x="1931" y="533"/>
                  </a:lnTo>
                  <a:lnTo>
                    <a:pt x="1938" y="533"/>
                  </a:lnTo>
                  <a:lnTo>
                    <a:pt x="1956" y="526"/>
                  </a:lnTo>
                  <a:lnTo>
                    <a:pt x="1971" y="509"/>
                  </a:lnTo>
                  <a:lnTo>
                    <a:pt x="1963" y="493"/>
                  </a:lnTo>
                  <a:lnTo>
                    <a:pt x="1971" y="486"/>
                  </a:lnTo>
                  <a:lnTo>
                    <a:pt x="1980" y="509"/>
                  </a:lnTo>
                  <a:lnTo>
                    <a:pt x="1996" y="509"/>
                  </a:lnTo>
                  <a:lnTo>
                    <a:pt x="2011" y="526"/>
                  </a:lnTo>
                  <a:lnTo>
                    <a:pt x="2053" y="551"/>
                  </a:lnTo>
                  <a:lnTo>
                    <a:pt x="2061" y="526"/>
                  </a:lnTo>
                  <a:lnTo>
                    <a:pt x="2061" y="509"/>
                  </a:lnTo>
                  <a:lnTo>
                    <a:pt x="2077" y="509"/>
                  </a:lnTo>
                  <a:lnTo>
                    <a:pt x="2093" y="493"/>
                  </a:lnTo>
                  <a:lnTo>
                    <a:pt x="2068" y="469"/>
                  </a:lnTo>
                  <a:lnTo>
                    <a:pt x="2028" y="461"/>
                  </a:lnTo>
                  <a:lnTo>
                    <a:pt x="1956" y="396"/>
                  </a:lnTo>
                  <a:lnTo>
                    <a:pt x="1906" y="364"/>
                  </a:lnTo>
                  <a:lnTo>
                    <a:pt x="1841" y="356"/>
                  </a:lnTo>
                  <a:lnTo>
                    <a:pt x="1841" y="396"/>
                  </a:lnTo>
                  <a:lnTo>
                    <a:pt x="1825" y="405"/>
                  </a:lnTo>
                  <a:lnTo>
                    <a:pt x="1809" y="387"/>
                  </a:lnTo>
                  <a:lnTo>
                    <a:pt x="1809" y="372"/>
                  </a:lnTo>
                  <a:lnTo>
                    <a:pt x="1817" y="372"/>
                  </a:lnTo>
                  <a:lnTo>
                    <a:pt x="1825" y="364"/>
                  </a:lnTo>
                  <a:lnTo>
                    <a:pt x="1809" y="364"/>
                  </a:lnTo>
                  <a:lnTo>
                    <a:pt x="1794" y="380"/>
                  </a:lnTo>
                  <a:lnTo>
                    <a:pt x="1754" y="372"/>
                  </a:lnTo>
                  <a:lnTo>
                    <a:pt x="1711" y="372"/>
                  </a:lnTo>
                  <a:lnTo>
                    <a:pt x="1695" y="364"/>
                  </a:lnTo>
                  <a:lnTo>
                    <a:pt x="1704" y="349"/>
                  </a:lnTo>
                  <a:lnTo>
                    <a:pt x="1688" y="324"/>
                  </a:lnTo>
                  <a:lnTo>
                    <a:pt x="1655" y="315"/>
                  </a:lnTo>
                  <a:lnTo>
                    <a:pt x="1605" y="331"/>
                  </a:lnTo>
                  <a:lnTo>
                    <a:pt x="1598" y="307"/>
                  </a:lnTo>
                  <a:lnTo>
                    <a:pt x="1583" y="307"/>
                  </a:lnTo>
                  <a:lnTo>
                    <a:pt x="1573" y="299"/>
                  </a:lnTo>
                  <a:lnTo>
                    <a:pt x="1573" y="275"/>
                  </a:lnTo>
                  <a:lnTo>
                    <a:pt x="1518" y="259"/>
                  </a:lnTo>
                  <a:lnTo>
                    <a:pt x="1452" y="243"/>
                  </a:lnTo>
                  <a:lnTo>
                    <a:pt x="1436" y="275"/>
                  </a:lnTo>
                  <a:lnTo>
                    <a:pt x="1452" y="299"/>
                  </a:lnTo>
                  <a:lnTo>
                    <a:pt x="1396" y="299"/>
                  </a:lnTo>
                  <a:lnTo>
                    <a:pt x="1379" y="307"/>
                  </a:lnTo>
                  <a:lnTo>
                    <a:pt x="1356" y="284"/>
                  </a:lnTo>
                  <a:lnTo>
                    <a:pt x="1337" y="331"/>
                  </a:lnTo>
                  <a:lnTo>
                    <a:pt x="1322" y="324"/>
                  </a:lnTo>
                  <a:lnTo>
                    <a:pt x="1306" y="290"/>
                  </a:lnTo>
                  <a:lnTo>
                    <a:pt x="1315" y="250"/>
                  </a:lnTo>
                  <a:lnTo>
                    <a:pt x="1297" y="225"/>
                  </a:lnTo>
                  <a:lnTo>
                    <a:pt x="1250" y="210"/>
                  </a:lnTo>
                  <a:lnTo>
                    <a:pt x="1232" y="210"/>
                  </a:lnTo>
                  <a:lnTo>
                    <a:pt x="1225" y="225"/>
                  </a:lnTo>
                  <a:lnTo>
                    <a:pt x="1232" y="243"/>
                  </a:lnTo>
                  <a:lnTo>
                    <a:pt x="1167" y="235"/>
                  </a:lnTo>
                  <a:lnTo>
                    <a:pt x="1175" y="210"/>
                  </a:lnTo>
                  <a:lnTo>
                    <a:pt x="1135" y="201"/>
                  </a:lnTo>
                  <a:lnTo>
                    <a:pt x="1111" y="218"/>
                  </a:lnTo>
                  <a:lnTo>
                    <a:pt x="1063" y="19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2" name="Freeform 58"/>
            <p:cNvSpPr>
              <a:spLocks/>
            </p:cNvSpPr>
            <p:nvPr/>
          </p:nvSpPr>
          <p:spPr bwMode="auto">
            <a:xfrm>
              <a:off x="3248598" y="2690125"/>
              <a:ext cx="443961" cy="517291"/>
            </a:xfrm>
            <a:custGeom>
              <a:avLst/>
              <a:gdLst>
                <a:gd name="T0" fmla="*/ 81 w 343"/>
                <a:gd name="T1" fmla="*/ 373 h 399"/>
                <a:gd name="T2" fmla="*/ 74 w 343"/>
                <a:gd name="T3" fmla="*/ 373 h 399"/>
                <a:gd name="T4" fmla="*/ 40 w 343"/>
                <a:gd name="T5" fmla="*/ 398 h 399"/>
                <a:gd name="T6" fmla="*/ 9 w 343"/>
                <a:gd name="T7" fmla="*/ 388 h 399"/>
                <a:gd name="T8" fmla="*/ 0 w 343"/>
                <a:gd name="T9" fmla="*/ 324 h 399"/>
                <a:gd name="T10" fmla="*/ 0 w 343"/>
                <a:gd name="T11" fmla="*/ 299 h 399"/>
                <a:gd name="T12" fmla="*/ 40 w 343"/>
                <a:gd name="T13" fmla="*/ 268 h 399"/>
                <a:gd name="T14" fmla="*/ 81 w 343"/>
                <a:gd name="T15" fmla="*/ 218 h 399"/>
                <a:gd name="T16" fmla="*/ 114 w 343"/>
                <a:gd name="T17" fmla="*/ 162 h 399"/>
                <a:gd name="T18" fmla="*/ 146 w 343"/>
                <a:gd name="T19" fmla="*/ 106 h 399"/>
                <a:gd name="T20" fmla="*/ 106 w 343"/>
                <a:gd name="T21" fmla="*/ 122 h 399"/>
                <a:gd name="T22" fmla="*/ 122 w 343"/>
                <a:gd name="T23" fmla="*/ 90 h 399"/>
                <a:gd name="T24" fmla="*/ 146 w 343"/>
                <a:gd name="T25" fmla="*/ 90 h 399"/>
                <a:gd name="T26" fmla="*/ 156 w 343"/>
                <a:gd name="T27" fmla="*/ 65 h 399"/>
                <a:gd name="T28" fmla="*/ 179 w 343"/>
                <a:gd name="T29" fmla="*/ 41 h 399"/>
                <a:gd name="T30" fmla="*/ 211 w 343"/>
                <a:gd name="T31" fmla="*/ 34 h 399"/>
                <a:gd name="T32" fmla="*/ 251 w 343"/>
                <a:gd name="T33" fmla="*/ 16 h 399"/>
                <a:gd name="T34" fmla="*/ 293 w 343"/>
                <a:gd name="T35" fmla="*/ 0 h 399"/>
                <a:gd name="T36" fmla="*/ 342 w 343"/>
                <a:gd name="T37" fmla="*/ 34 h 399"/>
                <a:gd name="T38" fmla="*/ 308 w 343"/>
                <a:gd name="T39" fmla="*/ 41 h 399"/>
                <a:gd name="T40" fmla="*/ 333 w 343"/>
                <a:gd name="T41" fmla="*/ 57 h 399"/>
                <a:gd name="T42" fmla="*/ 317 w 343"/>
                <a:gd name="T43" fmla="*/ 57 h 399"/>
                <a:gd name="T44" fmla="*/ 276 w 343"/>
                <a:gd name="T45" fmla="*/ 49 h 399"/>
                <a:gd name="T46" fmla="*/ 261 w 343"/>
                <a:gd name="T47" fmla="*/ 90 h 399"/>
                <a:gd name="T48" fmla="*/ 211 w 343"/>
                <a:gd name="T49" fmla="*/ 72 h 399"/>
                <a:gd name="T50" fmla="*/ 196 w 343"/>
                <a:gd name="T51" fmla="*/ 81 h 399"/>
                <a:gd name="T52" fmla="*/ 179 w 343"/>
                <a:gd name="T53" fmla="*/ 97 h 399"/>
                <a:gd name="T54" fmla="*/ 171 w 343"/>
                <a:gd name="T55" fmla="*/ 112 h 399"/>
                <a:gd name="T56" fmla="*/ 156 w 343"/>
                <a:gd name="T57" fmla="*/ 122 h 399"/>
                <a:gd name="T58" fmla="*/ 146 w 343"/>
                <a:gd name="T59" fmla="*/ 154 h 399"/>
                <a:gd name="T60" fmla="*/ 122 w 343"/>
                <a:gd name="T61" fmla="*/ 203 h 399"/>
                <a:gd name="T62" fmla="*/ 122 w 343"/>
                <a:gd name="T63" fmla="*/ 236 h 399"/>
                <a:gd name="T64" fmla="*/ 99 w 343"/>
                <a:gd name="T65" fmla="*/ 251 h 399"/>
                <a:gd name="T66" fmla="*/ 99 w 343"/>
                <a:gd name="T67" fmla="*/ 317 h 399"/>
                <a:gd name="T68" fmla="*/ 90 w 343"/>
                <a:gd name="T69" fmla="*/ 357 h 399"/>
                <a:gd name="T70" fmla="*/ 81 w 343"/>
                <a:gd name="T71" fmla="*/ 380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3" h="399">
                  <a:moveTo>
                    <a:pt x="81" y="380"/>
                  </a:moveTo>
                  <a:lnTo>
                    <a:pt x="81" y="373"/>
                  </a:lnTo>
                  <a:lnTo>
                    <a:pt x="74" y="364"/>
                  </a:lnTo>
                  <a:lnTo>
                    <a:pt x="74" y="373"/>
                  </a:lnTo>
                  <a:lnTo>
                    <a:pt x="65" y="373"/>
                  </a:lnTo>
                  <a:lnTo>
                    <a:pt x="40" y="398"/>
                  </a:lnTo>
                  <a:lnTo>
                    <a:pt x="25" y="398"/>
                  </a:lnTo>
                  <a:lnTo>
                    <a:pt x="9" y="388"/>
                  </a:lnTo>
                  <a:lnTo>
                    <a:pt x="9" y="340"/>
                  </a:lnTo>
                  <a:lnTo>
                    <a:pt x="0" y="324"/>
                  </a:lnTo>
                  <a:lnTo>
                    <a:pt x="9" y="308"/>
                  </a:lnTo>
                  <a:lnTo>
                    <a:pt x="0" y="299"/>
                  </a:lnTo>
                  <a:lnTo>
                    <a:pt x="34" y="276"/>
                  </a:lnTo>
                  <a:lnTo>
                    <a:pt x="40" y="268"/>
                  </a:lnTo>
                  <a:lnTo>
                    <a:pt x="59" y="259"/>
                  </a:lnTo>
                  <a:lnTo>
                    <a:pt x="81" y="218"/>
                  </a:lnTo>
                  <a:lnTo>
                    <a:pt x="99" y="203"/>
                  </a:lnTo>
                  <a:lnTo>
                    <a:pt x="114" y="162"/>
                  </a:lnTo>
                  <a:lnTo>
                    <a:pt x="131" y="122"/>
                  </a:lnTo>
                  <a:lnTo>
                    <a:pt x="146" y="106"/>
                  </a:lnTo>
                  <a:lnTo>
                    <a:pt x="122" y="112"/>
                  </a:lnTo>
                  <a:lnTo>
                    <a:pt x="106" y="122"/>
                  </a:lnTo>
                  <a:lnTo>
                    <a:pt x="114" y="106"/>
                  </a:lnTo>
                  <a:lnTo>
                    <a:pt x="122" y="90"/>
                  </a:lnTo>
                  <a:lnTo>
                    <a:pt x="146" y="72"/>
                  </a:lnTo>
                  <a:lnTo>
                    <a:pt x="146" y="90"/>
                  </a:lnTo>
                  <a:lnTo>
                    <a:pt x="156" y="81"/>
                  </a:lnTo>
                  <a:lnTo>
                    <a:pt x="156" y="65"/>
                  </a:lnTo>
                  <a:lnTo>
                    <a:pt x="171" y="57"/>
                  </a:lnTo>
                  <a:lnTo>
                    <a:pt x="179" y="41"/>
                  </a:lnTo>
                  <a:lnTo>
                    <a:pt x="196" y="41"/>
                  </a:lnTo>
                  <a:lnTo>
                    <a:pt x="211" y="34"/>
                  </a:lnTo>
                  <a:lnTo>
                    <a:pt x="236" y="9"/>
                  </a:lnTo>
                  <a:lnTo>
                    <a:pt x="251" y="16"/>
                  </a:lnTo>
                  <a:lnTo>
                    <a:pt x="268" y="0"/>
                  </a:lnTo>
                  <a:lnTo>
                    <a:pt x="293" y="0"/>
                  </a:lnTo>
                  <a:lnTo>
                    <a:pt x="308" y="9"/>
                  </a:lnTo>
                  <a:lnTo>
                    <a:pt x="342" y="34"/>
                  </a:lnTo>
                  <a:lnTo>
                    <a:pt x="326" y="41"/>
                  </a:lnTo>
                  <a:lnTo>
                    <a:pt x="308" y="41"/>
                  </a:lnTo>
                  <a:lnTo>
                    <a:pt x="326" y="49"/>
                  </a:lnTo>
                  <a:lnTo>
                    <a:pt x="333" y="57"/>
                  </a:lnTo>
                  <a:lnTo>
                    <a:pt x="308" y="81"/>
                  </a:lnTo>
                  <a:lnTo>
                    <a:pt x="317" y="57"/>
                  </a:lnTo>
                  <a:lnTo>
                    <a:pt x="293" y="41"/>
                  </a:lnTo>
                  <a:lnTo>
                    <a:pt x="276" y="49"/>
                  </a:lnTo>
                  <a:lnTo>
                    <a:pt x="268" y="81"/>
                  </a:lnTo>
                  <a:lnTo>
                    <a:pt x="261" y="90"/>
                  </a:lnTo>
                  <a:lnTo>
                    <a:pt x="227" y="90"/>
                  </a:lnTo>
                  <a:lnTo>
                    <a:pt x="211" y="72"/>
                  </a:lnTo>
                  <a:lnTo>
                    <a:pt x="202" y="81"/>
                  </a:lnTo>
                  <a:lnTo>
                    <a:pt x="196" y="81"/>
                  </a:lnTo>
                  <a:lnTo>
                    <a:pt x="196" y="97"/>
                  </a:lnTo>
                  <a:lnTo>
                    <a:pt x="179" y="97"/>
                  </a:lnTo>
                  <a:lnTo>
                    <a:pt x="171" y="97"/>
                  </a:lnTo>
                  <a:lnTo>
                    <a:pt x="171" y="112"/>
                  </a:lnTo>
                  <a:lnTo>
                    <a:pt x="162" y="112"/>
                  </a:lnTo>
                  <a:lnTo>
                    <a:pt x="156" y="122"/>
                  </a:lnTo>
                  <a:lnTo>
                    <a:pt x="146" y="137"/>
                  </a:lnTo>
                  <a:lnTo>
                    <a:pt x="146" y="154"/>
                  </a:lnTo>
                  <a:lnTo>
                    <a:pt x="131" y="178"/>
                  </a:lnTo>
                  <a:lnTo>
                    <a:pt x="122" y="203"/>
                  </a:lnTo>
                  <a:lnTo>
                    <a:pt x="114" y="218"/>
                  </a:lnTo>
                  <a:lnTo>
                    <a:pt x="122" y="236"/>
                  </a:lnTo>
                  <a:lnTo>
                    <a:pt x="106" y="243"/>
                  </a:lnTo>
                  <a:lnTo>
                    <a:pt x="99" y="251"/>
                  </a:lnTo>
                  <a:lnTo>
                    <a:pt x="90" y="283"/>
                  </a:lnTo>
                  <a:lnTo>
                    <a:pt x="99" y="317"/>
                  </a:lnTo>
                  <a:lnTo>
                    <a:pt x="99" y="348"/>
                  </a:lnTo>
                  <a:lnTo>
                    <a:pt x="90" y="357"/>
                  </a:lnTo>
                  <a:lnTo>
                    <a:pt x="90" y="380"/>
                  </a:lnTo>
                  <a:lnTo>
                    <a:pt x="81" y="3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3" name="Freeform 59"/>
            <p:cNvSpPr>
              <a:spLocks/>
            </p:cNvSpPr>
            <p:nvPr/>
          </p:nvSpPr>
          <p:spPr bwMode="auto">
            <a:xfrm>
              <a:off x="3596096" y="3623888"/>
              <a:ext cx="316119" cy="127222"/>
            </a:xfrm>
            <a:custGeom>
              <a:avLst/>
              <a:gdLst>
                <a:gd name="T0" fmla="*/ 244 w 245"/>
                <a:gd name="T1" fmla="*/ 32 h 98"/>
                <a:gd name="T2" fmla="*/ 236 w 245"/>
                <a:gd name="T3" fmla="*/ 32 h 98"/>
                <a:gd name="T4" fmla="*/ 227 w 245"/>
                <a:gd name="T5" fmla="*/ 8 h 98"/>
                <a:gd name="T6" fmla="*/ 204 w 245"/>
                <a:gd name="T7" fmla="*/ 8 h 98"/>
                <a:gd name="T8" fmla="*/ 179 w 245"/>
                <a:gd name="T9" fmla="*/ 16 h 98"/>
                <a:gd name="T10" fmla="*/ 145 w 245"/>
                <a:gd name="T11" fmla="*/ 16 h 98"/>
                <a:gd name="T12" fmla="*/ 122 w 245"/>
                <a:gd name="T13" fmla="*/ 0 h 98"/>
                <a:gd name="T14" fmla="*/ 98 w 245"/>
                <a:gd name="T15" fmla="*/ 0 h 98"/>
                <a:gd name="T16" fmla="*/ 74 w 245"/>
                <a:gd name="T17" fmla="*/ 16 h 98"/>
                <a:gd name="T18" fmla="*/ 58 w 245"/>
                <a:gd name="T19" fmla="*/ 16 h 98"/>
                <a:gd name="T20" fmla="*/ 40 w 245"/>
                <a:gd name="T21" fmla="*/ 16 h 98"/>
                <a:gd name="T22" fmla="*/ 33 w 245"/>
                <a:gd name="T23" fmla="*/ 0 h 98"/>
                <a:gd name="T24" fmla="*/ 17 w 245"/>
                <a:gd name="T25" fmla="*/ 0 h 98"/>
                <a:gd name="T26" fmla="*/ 8 w 245"/>
                <a:gd name="T27" fmla="*/ 8 h 98"/>
                <a:gd name="T28" fmla="*/ 0 w 245"/>
                <a:gd name="T29" fmla="*/ 25 h 98"/>
                <a:gd name="T30" fmla="*/ 8 w 245"/>
                <a:gd name="T31" fmla="*/ 25 h 98"/>
                <a:gd name="T32" fmla="*/ 8 w 245"/>
                <a:gd name="T33" fmla="*/ 32 h 98"/>
                <a:gd name="T34" fmla="*/ 25 w 245"/>
                <a:gd name="T35" fmla="*/ 16 h 98"/>
                <a:gd name="T36" fmla="*/ 40 w 245"/>
                <a:gd name="T37" fmla="*/ 16 h 98"/>
                <a:gd name="T38" fmla="*/ 49 w 245"/>
                <a:gd name="T39" fmla="*/ 25 h 98"/>
                <a:gd name="T40" fmla="*/ 40 w 245"/>
                <a:gd name="T41" fmla="*/ 25 h 98"/>
                <a:gd name="T42" fmla="*/ 40 w 245"/>
                <a:gd name="T43" fmla="*/ 32 h 98"/>
                <a:gd name="T44" fmla="*/ 17 w 245"/>
                <a:gd name="T45" fmla="*/ 32 h 98"/>
                <a:gd name="T46" fmla="*/ 8 w 245"/>
                <a:gd name="T47" fmla="*/ 41 h 98"/>
                <a:gd name="T48" fmla="*/ 8 w 245"/>
                <a:gd name="T49" fmla="*/ 48 h 98"/>
                <a:gd name="T50" fmla="*/ 17 w 245"/>
                <a:gd name="T51" fmla="*/ 41 h 98"/>
                <a:gd name="T52" fmla="*/ 17 w 245"/>
                <a:gd name="T53" fmla="*/ 48 h 98"/>
                <a:gd name="T54" fmla="*/ 8 w 245"/>
                <a:gd name="T55" fmla="*/ 57 h 98"/>
                <a:gd name="T56" fmla="*/ 8 w 245"/>
                <a:gd name="T57" fmla="*/ 65 h 98"/>
                <a:gd name="T58" fmla="*/ 17 w 245"/>
                <a:gd name="T59" fmla="*/ 73 h 98"/>
                <a:gd name="T60" fmla="*/ 25 w 245"/>
                <a:gd name="T61" fmla="*/ 81 h 98"/>
                <a:gd name="T62" fmla="*/ 33 w 245"/>
                <a:gd name="T63" fmla="*/ 81 h 98"/>
                <a:gd name="T64" fmla="*/ 33 w 245"/>
                <a:gd name="T65" fmla="*/ 90 h 98"/>
                <a:gd name="T66" fmla="*/ 49 w 245"/>
                <a:gd name="T67" fmla="*/ 97 h 98"/>
                <a:gd name="T68" fmla="*/ 65 w 245"/>
                <a:gd name="T69" fmla="*/ 90 h 98"/>
                <a:gd name="T70" fmla="*/ 74 w 245"/>
                <a:gd name="T71" fmla="*/ 90 h 98"/>
                <a:gd name="T72" fmla="*/ 90 w 245"/>
                <a:gd name="T73" fmla="*/ 97 h 98"/>
                <a:gd name="T74" fmla="*/ 98 w 245"/>
                <a:gd name="T75" fmla="*/ 97 h 98"/>
                <a:gd name="T76" fmla="*/ 114 w 245"/>
                <a:gd name="T77" fmla="*/ 90 h 98"/>
                <a:gd name="T78" fmla="*/ 130 w 245"/>
                <a:gd name="T79" fmla="*/ 90 h 98"/>
                <a:gd name="T80" fmla="*/ 130 w 245"/>
                <a:gd name="T81" fmla="*/ 97 h 98"/>
                <a:gd name="T82" fmla="*/ 139 w 245"/>
                <a:gd name="T83" fmla="*/ 97 h 98"/>
                <a:gd name="T84" fmla="*/ 139 w 245"/>
                <a:gd name="T85" fmla="*/ 90 h 98"/>
                <a:gd name="T86" fmla="*/ 164 w 245"/>
                <a:gd name="T87" fmla="*/ 81 h 98"/>
                <a:gd name="T88" fmla="*/ 170 w 245"/>
                <a:gd name="T89" fmla="*/ 90 h 98"/>
                <a:gd name="T90" fmla="*/ 195 w 245"/>
                <a:gd name="T91" fmla="*/ 81 h 98"/>
                <a:gd name="T92" fmla="*/ 219 w 245"/>
                <a:gd name="T93" fmla="*/ 81 h 98"/>
                <a:gd name="T94" fmla="*/ 219 w 245"/>
                <a:gd name="T95" fmla="*/ 73 h 98"/>
                <a:gd name="T96" fmla="*/ 244 w 245"/>
                <a:gd name="T97" fmla="*/ 81 h 98"/>
                <a:gd name="T98" fmla="*/ 236 w 245"/>
                <a:gd name="T99" fmla="*/ 41 h 98"/>
                <a:gd name="T100" fmla="*/ 244 w 245"/>
                <a:gd name="T101" fmla="*/ 3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" h="98">
                  <a:moveTo>
                    <a:pt x="244" y="32"/>
                  </a:moveTo>
                  <a:lnTo>
                    <a:pt x="236" y="32"/>
                  </a:lnTo>
                  <a:lnTo>
                    <a:pt x="227" y="8"/>
                  </a:lnTo>
                  <a:lnTo>
                    <a:pt x="204" y="8"/>
                  </a:lnTo>
                  <a:lnTo>
                    <a:pt x="179" y="16"/>
                  </a:lnTo>
                  <a:lnTo>
                    <a:pt x="145" y="16"/>
                  </a:lnTo>
                  <a:lnTo>
                    <a:pt x="122" y="0"/>
                  </a:lnTo>
                  <a:lnTo>
                    <a:pt x="98" y="0"/>
                  </a:lnTo>
                  <a:lnTo>
                    <a:pt x="74" y="16"/>
                  </a:lnTo>
                  <a:lnTo>
                    <a:pt x="58" y="16"/>
                  </a:lnTo>
                  <a:lnTo>
                    <a:pt x="40" y="16"/>
                  </a:lnTo>
                  <a:lnTo>
                    <a:pt x="33" y="0"/>
                  </a:lnTo>
                  <a:lnTo>
                    <a:pt x="17" y="0"/>
                  </a:lnTo>
                  <a:lnTo>
                    <a:pt x="8" y="8"/>
                  </a:lnTo>
                  <a:lnTo>
                    <a:pt x="0" y="25"/>
                  </a:lnTo>
                  <a:lnTo>
                    <a:pt x="8" y="25"/>
                  </a:lnTo>
                  <a:lnTo>
                    <a:pt x="8" y="32"/>
                  </a:lnTo>
                  <a:lnTo>
                    <a:pt x="25" y="16"/>
                  </a:lnTo>
                  <a:lnTo>
                    <a:pt x="40" y="16"/>
                  </a:lnTo>
                  <a:lnTo>
                    <a:pt x="49" y="25"/>
                  </a:lnTo>
                  <a:lnTo>
                    <a:pt x="40" y="25"/>
                  </a:lnTo>
                  <a:lnTo>
                    <a:pt x="40" y="32"/>
                  </a:lnTo>
                  <a:lnTo>
                    <a:pt x="17" y="32"/>
                  </a:lnTo>
                  <a:lnTo>
                    <a:pt x="8" y="41"/>
                  </a:lnTo>
                  <a:lnTo>
                    <a:pt x="8" y="48"/>
                  </a:lnTo>
                  <a:lnTo>
                    <a:pt x="17" y="41"/>
                  </a:lnTo>
                  <a:lnTo>
                    <a:pt x="17" y="48"/>
                  </a:lnTo>
                  <a:lnTo>
                    <a:pt x="8" y="57"/>
                  </a:lnTo>
                  <a:lnTo>
                    <a:pt x="8" y="65"/>
                  </a:lnTo>
                  <a:lnTo>
                    <a:pt x="17" y="73"/>
                  </a:lnTo>
                  <a:lnTo>
                    <a:pt x="25" y="81"/>
                  </a:lnTo>
                  <a:lnTo>
                    <a:pt x="33" y="81"/>
                  </a:lnTo>
                  <a:lnTo>
                    <a:pt x="33" y="90"/>
                  </a:lnTo>
                  <a:lnTo>
                    <a:pt x="49" y="97"/>
                  </a:lnTo>
                  <a:lnTo>
                    <a:pt x="65" y="90"/>
                  </a:lnTo>
                  <a:lnTo>
                    <a:pt x="74" y="90"/>
                  </a:lnTo>
                  <a:lnTo>
                    <a:pt x="90" y="97"/>
                  </a:lnTo>
                  <a:lnTo>
                    <a:pt x="98" y="97"/>
                  </a:lnTo>
                  <a:lnTo>
                    <a:pt x="114" y="90"/>
                  </a:lnTo>
                  <a:lnTo>
                    <a:pt x="130" y="90"/>
                  </a:lnTo>
                  <a:lnTo>
                    <a:pt x="130" y="97"/>
                  </a:lnTo>
                  <a:lnTo>
                    <a:pt x="139" y="97"/>
                  </a:lnTo>
                  <a:lnTo>
                    <a:pt x="139" y="90"/>
                  </a:lnTo>
                  <a:lnTo>
                    <a:pt x="164" y="81"/>
                  </a:lnTo>
                  <a:lnTo>
                    <a:pt x="170" y="90"/>
                  </a:lnTo>
                  <a:lnTo>
                    <a:pt x="195" y="81"/>
                  </a:lnTo>
                  <a:lnTo>
                    <a:pt x="219" y="81"/>
                  </a:lnTo>
                  <a:lnTo>
                    <a:pt x="219" y="73"/>
                  </a:lnTo>
                  <a:lnTo>
                    <a:pt x="244" y="81"/>
                  </a:lnTo>
                  <a:lnTo>
                    <a:pt x="236" y="41"/>
                  </a:lnTo>
                  <a:lnTo>
                    <a:pt x="244" y="3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4" name="Freeform 72"/>
            <p:cNvSpPr>
              <a:spLocks/>
            </p:cNvSpPr>
            <p:nvPr/>
          </p:nvSpPr>
          <p:spPr bwMode="auto">
            <a:xfrm>
              <a:off x="4645564" y="3905937"/>
              <a:ext cx="53461" cy="22804"/>
            </a:xfrm>
            <a:custGeom>
              <a:avLst/>
              <a:gdLst>
                <a:gd name="T0" fmla="*/ 33 w 41"/>
                <a:gd name="T1" fmla="*/ 0 h 17"/>
                <a:gd name="T2" fmla="*/ 8 w 41"/>
                <a:gd name="T3" fmla="*/ 0 h 17"/>
                <a:gd name="T4" fmla="*/ 0 w 41"/>
                <a:gd name="T5" fmla="*/ 9 h 17"/>
                <a:gd name="T6" fmla="*/ 0 w 41"/>
                <a:gd name="T7" fmla="*/ 16 h 17"/>
                <a:gd name="T8" fmla="*/ 33 w 41"/>
                <a:gd name="T9" fmla="*/ 16 h 17"/>
                <a:gd name="T10" fmla="*/ 40 w 41"/>
                <a:gd name="T11" fmla="*/ 16 h 17"/>
                <a:gd name="T12" fmla="*/ 33 w 41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7">
                  <a:moveTo>
                    <a:pt x="33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3" y="16"/>
                  </a:lnTo>
                  <a:lnTo>
                    <a:pt x="40" y="16"/>
                  </a:lnTo>
                  <a:lnTo>
                    <a:pt x="33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5" name="Freeform 73"/>
            <p:cNvSpPr>
              <a:spLocks/>
            </p:cNvSpPr>
            <p:nvPr/>
          </p:nvSpPr>
          <p:spPr bwMode="auto">
            <a:xfrm>
              <a:off x="4645564" y="3905937"/>
              <a:ext cx="53461" cy="22804"/>
            </a:xfrm>
            <a:custGeom>
              <a:avLst/>
              <a:gdLst>
                <a:gd name="T0" fmla="*/ 33 w 41"/>
                <a:gd name="T1" fmla="*/ 0 h 17"/>
                <a:gd name="T2" fmla="*/ 8 w 41"/>
                <a:gd name="T3" fmla="*/ 0 h 17"/>
                <a:gd name="T4" fmla="*/ 0 w 41"/>
                <a:gd name="T5" fmla="*/ 9 h 17"/>
                <a:gd name="T6" fmla="*/ 0 w 41"/>
                <a:gd name="T7" fmla="*/ 16 h 17"/>
                <a:gd name="T8" fmla="*/ 33 w 41"/>
                <a:gd name="T9" fmla="*/ 16 h 17"/>
                <a:gd name="T10" fmla="*/ 40 w 41"/>
                <a:gd name="T11" fmla="*/ 16 h 17"/>
                <a:gd name="T12" fmla="*/ 33 w 41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7">
                  <a:moveTo>
                    <a:pt x="33" y="0"/>
                  </a:moveTo>
                  <a:lnTo>
                    <a:pt x="8" y="0"/>
                  </a:lnTo>
                  <a:lnTo>
                    <a:pt x="0" y="9"/>
                  </a:lnTo>
                  <a:lnTo>
                    <a:pt x="0" y="16"/>
                  </a:lnTo>
                  <a:lnTo>
                    <a:pt x="33" y="16"/>
                  </a:lnTo>
                  <a:lnTo>
                    <a:pt x="40" y="16"/>
                  </a:lnTo>
                  <a:lnTo>
                    <a:pt x="33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6" name="Freeform 74"/>
            <p:cNvSpPr>
              <a:spLocks/>
            </p:cNvSpPr>
            <p:nvPr/>
          </p:nvSpPr>
          <p:spPr bwMode="auto">
            <a:xfrm>
              <a:off x="4299228" y="3749910"/>
              <a:ext cx="483476" cy="504088"/>
            </a:xfrm>
            <a:custGeom>
              <a:avLst/>
              <a:gdLst>
                <a:gd name="T0" fmla="*/ 358 w 374"/>
                <a:gd name="T1" fmla="*/ 105 h 390"/>
                <a:gd name="T2" fmla="*/ 373 w 374"/>
                <a:gd name="T3" fmla="*/ 137 h 390"/>
                <a:gd name="T4" fmla="*/ 349 w 374"/>
                <a:gd name="T5" fmla="*/ 146 h 390"/>
                <a:gd name="T6" fmla="*/ 326 w 374"/>
                <a:gd name="T7" fmla="*/ 187 h 390"/>
                <a:gd name="T8" fmla="*/ 318 w 374"/>
                <a:gd name="T9" fmla="*/ 211 h 390"/>
                <a:gd name="T10" fmla="*/ 308 w 374"/>
                <a:gd name="T11" fmla="*/ 178 h 390"/>
                <a:gd name="T12" fmla="*/ 293 w 374"/>
                <a:gd name="T13" fmla="*/ 187 h 390"/>
                <a:gd name="T14" fmla="*/ 308 w 374"/>
                <a:gd name="T15" fmla="*/ 162 h 390"/>
                <a:gd name="T16" fmla="*/ 276 w 374"/>
                <a:gd name="T17" fmla="*/ 146 h 390"/>
                <a:gd name="T18" fmla="*/ 261 w 374"/>
                <a:gd name="T19" fmla="*/ 146 h 390"/>
                <a:gd name="T20" fmla="*/ 252 w 374"/>
                <a:gd name="T21" fmla="*/ 170 h 390"/>
                <a:gd name="T22" fmla="*/ 268 w 374"/>
                <a:gd name="T23" fmla="*/ 211 h 390"/>
                <a:gd name="T24" fmla="*/ 261 w 374"/>
                <a:gd name="T25" fmla="*/ 202 h 390"/>
                <a:gd name="T26" fmla="*/ 236 w 374"/>
                <a:gd name="T27" fmla="*/ 236 h 390"/>
                <a:gd name="T28" fmla="*/ 180 w 374"/>
                <a:gd name="T29" fmla="*/ 276 h 390"/>
                <a:gd name="T30" fmla="*/ 171 w 374"/>
                <a:gd name="T31" fmla="*/ 283 h 390"/>
                <a:gd name="T32" fmla="*/ 156 w 374"/>
                <a:gd name="T33" fmla="*/ 292 h 390"/>
                <a:gd name="T34" fmla="*/ 156 w 374"/>
                <a:gd name="T35" fmla="*/ 324 h 390"/>
                <a:gd name="T36" fmla="*/ 147 w 374"/>
                <a:gd name="T37" fmla="*/ 364 h 390"/>
                <a:gd name="T38" fmla="*/ 131 w 374"/>
                <a:gd name="T39" fmla="*/ 380 h 390"/>
                <a:gd name="T40" fmla="*/ 106 w 374"/>
                <a:gd name="T41" fmla="*/ 380 h 390"/>
                <a:gd name="T42" fmla="*/ 65 w 374"/>
                <a:gd name="T43" fmla="*/ 283 h 390"/>
                <a:gd name="T44" fmla="*/ 59 w 374"/>
                <a:gd name="T45" fmla="*/ 202 h 390"/>
                <a:gd name="T46" fmla="*/ 34 w 374"/>
                <a:gd name="T47" fmla="*/ 227 h 390"/>
                <a:gd name="T48" fmla="*/ 25 w 374"/>
                <a:gd name="T49" fmla="*/ 202 h 390"/>
                <a:gd name="T50" fmla="*/ 19 w 374"/>
                <a:gd name="T51" fmla="*/ 195 h 390"/>
                <a:gd name="T52" fmla="*/ 9 w 374"/>
                <a:gd name="T53" fmla="*/ 178 h 390"/>
                <a:gd name="T54" fmla="*/ 34 w 374"/>
                <a:gd name="T55" fmla="*/ 170 h 390"/>
                <a:gd name="T56" fmla="*/ 25 w 374"/>
                <a:gd name="T57" fmla="*/ 153 h 390"/>
                <a:gd name="T58" fmla="*/ 19 w 374"/>
                <a:gd name="T59" fmla="*/ 146 h 390"/>
                <a:gd name="T60" fmla="*/ 25 w 374"/>
                <a:gd name="T61" fmla="*/ 121 h 390"/>
                <a:gd name="T62" fmla="*/ 50 w 374"/>
                <a:gd name="T63" fmla="*/ 121 h 390"/>
                <a:gd name="T64" fmla="*/ 82 w 374"/>
                <a:gd name="T65" fmla="*/ 65 h 390"/>
                <a:gd name="T66" fmla="*/ 90 w 374"/>
                <a:gd name="T67" fmla="*/ 56 h 390"/>
                <a:gd name="T68" fmla="*/ 82 w 374"/>
                <a:gd name="T69" fmla="*/ 33 h 390"/>
                <a:gd name="T70" fmla="*/ 82 w 374"/>
                <a:gd name="T71" fmla="*/ 16 h 390"/>
                <a:gd name="T72" fmla="*/ 114 w 374"/>
                <a:gd name="T73" fmla="*/ 16 h 390"/>
                <a:gd name="T74" fmla="*/ 147 w 374"/>
                <a:gd name="T75" fmla="*/ 0 h 390"/>
                <a:gd name="T76" fmla="*/ 156 w 374"/>
                <a:gd name="T77" fmla="*/ 25 h 390"/>
                <a:gd name="T78" fmla="*/ 147 w 374"/>
                <a:gd name="T79" fmla="*/ 56 h 390"/>
                <a:gd name="T80" fmla="*/ 139 w 374"/>
                <a:gd name="T81" fmla="*/ 81 h 390"/>
                <a:gd name="T82" fmla="*/ 156 w 374"/>
                <a:gd name="T83" fmla="*/ 113 h 390"/>
                <a:gd name="T84" fmla="*/ 243 w 374"/>
                <a:gd name="T85" fmla="*/ 146 h 390"/>
                <a:gd name="T86" fmla="*/ 252 w 374"/>
                <a:gd name="T87" fmla="*/ 137 h 390"/>
                <a:gd name="T88" fmla="*/ 261 w 374"/>
                <a:gd name="T89" fmla="*/ 121 h 390"/>
                <a:gd name="T90" fmla="*/ 268 w 374"/>
                <a:gd name="T91" fmla="*/ 137 h 390"/>
                <a:gd name="T92" fmla="*/ 308 w 374"/>
                <a:gd name="T93" fmla="*/ 137 h 390"/>
                <a:gd name="T94" fmla="*/ 342 w 374"/>
                <a:gd name="T95" fmla="*/ 10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74" h="390">
                  <a:moveTo>
                    <a:pt x="342" y="105"/>
                  </a:moveTo>
                  <a:lnTo>
                    <a:pt x="358" y="105"/>
                  </a:lnTo>
                  <a:lnTo>
                    <a:pt x="373" y="121"/>
                  </a:lnTo>
                  <a:lnTo>
                    <a:pt x="373" y="137"/>
                  </a:lnTo>
                  <a:lnTo>
                    <a:pt x="358" y="137"/>
                  </a:lnTo>
                  <a:lnTo>
                    <a:pt x="349" y="146"/>
                  </a:lnTo>
                  <a:lnTo>
                    <a:pt x="333" y="178"/>
                  </a:lnTo>
                  <a:lnTo>
                    <a:pt x="326" y="187"/>
                  </a:lnTo>
                  <a:lnTo>
                    <a:pt x="318" y="202"/>
                  </a:lnTo>
                  <a:lnTo>
                    <a:pt x="318" y="211"/>
                  </a:lnTo>
                  <a:lnTo>
                    <a:pt x="308" y="187"/>
                  </a:lnTo>
                  <a:lnTo>
                    <a:pt x="308" y="178"/>
                  </a:lnTo>
                  <a:lnTo>
                    <a:pt x="301" y="187"/>
                  </a:lnTo>
                  <a:lnTo>
                    <a:pt x="293" y="187"/>
                  </a:lnTo>
                  <a:lnTo>
                    <a:pt x="293" y="178"/>
                  </a:lnTo>
                  <a:lnTo>
                    <a:pt x="308" y="162"/>
                  </a:lnTo>
                  <a:lnTo>
                    <a:pt x="276" y="162"/>
                  </a:lnTo>
                  <a:lnTo>
                    <a:pt x="276" y="146"/>
                  </a:lnTo>
                  <a:lnTo>
                    <a:pt x="268" y="146"/>
                  </a:lnTo>
                  <a:lnTo>
                    <a:pt x="261" y="146"/>
                  </a:lnTo>
                  <a:lnTo>
                    <a:pt x="261" y="153"/>
                  </a:lnTo>
                  <a:lnTo>
                    <a:pt x="252" y="170"/>
                  </a:lnTo>
                  <a:lnTo>
                    <a:pt x="261" y="170"/>
                  </a:lnTo>
                  <a:lnTo>
                    <a:pt x="268" y="211"/>
                  </a:lnTo>
                  <a:lnTo>
                    <a:pt x="261" y="211"/>
                  </a:lnTo>
                  <a:lnTo>
                    <a:pt x="261" y="202"/>
                  </a:lnTo>
                  <a:lnTo>
                    <a:pt x="243" y="211"/>
                  </a:lnTo>
                  <a:lnTo>
                    <a:pt x="236" y="236"/>
                  </a:lnTo>
                  <a:lnTo>
                    <a:pt x="221" y="242"/>
                  </a:lnTo>
                  <a:lnTo>
                    <a:pt x="180" y="276"/>
                  </a:lnTo>
                  <a:lnTo>
                    <a:pt x="180" y="283"/>
                  </a:lnTo>
                  <a:lnTo>
                    <a:pt x="171" y="283"/>
                  </a:lnTo>
                  <a:lnTo>
                    <a:pt x="162" y="292"/>
                  </a:lnTo>
                  <a:lnTo>
                    <a:pt x="156" y="292"/>
                  </a:lnTo>
                  <a:lnTo>
                    <a:pt x="156" y="299"/>
                  </a:lnTo>
                  <a:lnTo>
                    <a:pt x="156" y="324"/>
                  </a:lnTo>
                  <a:lnTo>
                    <a:pt x="147" y="339"/>
                  </a:lnTo>
                  <a:lnTo>
                    <a:pt x="147" y="364"/>
                  </a:lnTo>
                  <a:lnTo>
                    <a:pt x="139" y="373"/>
                  </a:lnTo>
                  <a:lnTo>
                    <a:pt x="131" y="380"/>
                  </a:lnTo>
                  <a:lnTo>
                    <a:pt x="122" y="389"/>
                  </a:lnTo>
                  <a:lnTo>
                    <a:pt x="106" y="380"/>
                  </a:lnTo>
                  <a:lnTo>
                    <a:pt x="82" y="307"/>
                  </a:lnTo>
                  <a:lnTo>
                    <a:pt x="65" y="283"/>
                  </a:lnTo>
                  <a:lnTo>
                    <a:pt x="59" y="236"/>
                  </a:lnTo>
                  <a:lnTo>
                    <a:pt x="59" y="202"/>
                  </a:lnTo>
                  <a:lnTo>
                    <a:pt x="50" y="218"/>
                  </a:lnTo>
                  <a:lnTo>
                    <a:pt x="34" y="227"/>
                  </a:lnTo>
                  <a:lnTo>
                    <a:pt x="9" y="202"/>
                  </a:lnTo>
                  <a:lnTo>
                    <a:pt x="25" y="202"/>
                  </a:lnTo>
                  <a:lnTo>
                    <a:pt x="25" y="195"/>
                  </a:lnTo>
                  <a:lnTo>
                    <a:pt x="19" y="195"/>
                  </a:lnTo>
                  <a:lnTo>
                    <a:pt x="0" y="187"/>
                  </a:lnTo>
                  <a:lnTo>
                    <a:pt x="9" y="178"/>
                  </a:lnTo>
                  <a:lnTo>
                    <a:pt x="34" y="178"/>
                  </a:lnTo>
                  <a:lnTo>
                    <a:pt x="34" y="170"/>
                  </a:lnTo>
                  <a:lnTo>
                    <a:pt x="34" y="153"/>
                  </a:lnTo>
                  <a:lnTo>
                    <a:pt x="25" y="153"/>
                  </a:lnTo>
                  <a:lnTo>
                    <a:pt x="25" y="146"/>
                  </a:lnTo>
                  <a:lnTo>
                    <a:pt x="19" y="146"/>
                  </a:lnTo>
                  <a:lnTo>
                    <a:pt x="19" y="130"/>
                  </a:lnTo>
                  <a:lnTo>
                    <a:pt x="25" y="121"/>
                  </a:lnTo>
                  <a:lnTo>
                    <a:pt x="34" y="130"/>
                  </a:lnTo>
                  <a:lnTo>
                    <a:pt x="50" y="121"/>
                  </a:lnTo>
                  <a:lnTo>
                    <a:pt x="90" y="74"/>
                  </a:lnTo>
                  <a:lnTo>
                    <a:pt x="82" y="65"/>
                  </a:lnTo>
                  <a:lnTo>
                    <a:pt x="90" y="65"/>
                  </a:lnTo>
                  <a:lnTo>
                    <a:pt x="90" y="56"/>
                  </a:lnTo>
                  <a:lnTo>
                    <a:pt x="74" y="50"/>
                  </a:lnTo>
                  <a:lnTo>
                    <a:pt x="82" y="33"/>
                  </a:lnTo>
                  <a:lnTo>
                    <a:pt x="74" y="25"/>
                  </a:lnTo>
                  <a:lnTo>
                    <a:pt x="82" y="16"/>
                  </a:lnTo>
                  <a:lnTo>
                    <a:pt x="99" y="25"/>
                  </a:lnTo>
                  <a:lnTo>
                    <a:pt x="114" y="16"/>
                  </a:lnTo>
                  <a:lnTo>
                    <a:pt x="122" y="8"/>
                  </a:lnTo>
                  <a:lnTo>
                    <a:pt x="147" y="0"/>
                  </a:lnTo>
                  <a:lnTo>
                    <a:pt x="156" y="8"/>
                  </a:lnTo>
                  <a:lnTo>
                    <a:pt x="156" y="25"/>
                  </a:lnTo>
                  <a:lnTo>
                    <a:pt x="139" y="40"/>
                  </a:lnTo>
                  <a:lnTo>
                    <a:pt x="147" y="56"/>
                  </a:lnTo>
                  <a:lnTo>
                    <a:pt x="131" y="56"/>
                  </a:lnTo>
                  <a:lnTo>
                    <a:pt x="139" y="81"/>
                  </a:lnTo>
                  <a:lnTo>
                    <a:pt x="162" y="90"/>
                  </a:lnTo>
                  <a:lnTo>
                    <a:pt x="156" y="113"/>
                  </a:lnTo>
                  <a:lnTo>
                    <a:pt x="171" y="121"/>
                  </a:lnTo>
                  <a:lnTo>
                    <a:pt x="243" y="146"/>
                  </a:lnTo>
                  <a:lnTo>
                    <a:pt x="252" y="146"/>
                  </a:lnTo>
                  <a:lnTo>
                    <a:pt x="252" y="137"/>
                  </a:lnTo>
                  <a:lnTo>
                    <a:pt x="252" y="121"/>
                  </a:lnTo>
                  <a:lnTo>
                    <a:pt x="261" y="121"/>
                  </a:lnTo>
                  <a:lnTo>
                    <a:pt x="268" y="130"/>
                  </a:lnTo>
                  <a:lnTo>
                    <a:pt x="268" y="137"/>
                  </a:lnTo>
                  <a:lnTo>
                    <a:pt x="301" y="137"/>
                  </a:lnTo>
                  <a:lnTo>
                    <a:pt x="308" y="137"/>
                  </a:lnTo>
                  <a:lnTo>
                    <a:pt x="301" y="121"/>
                  </a:lnTo>
                  <a:lnTo>
                    <a:pt x="342" y="10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7" name="Freeform 75"/>
            <p:cNvSpPr>
              <a:spLocks/>
            </p:cNvSpPr>
            <p:nvPr/>
          </p:nvSpPr>
          <p:spPr bwMode="auto">
            <a:xfrm>
              <a:off x="4624644" y="3382646"/>
              <a:ext cx="528801" cy="252044"/>
            </a:xfrm>
            <a:custGeom>
              <a:avLst/>
              <a:gdLst>
                <a:gd name="T0" fmla="*/ 268 w 408"/>
                <a:gd name="T1" fmla="*/ 49 h 195"/>
                <a:gd name="T2" fmla="*/ 220 w 408"/>
                <a:gd name="T3" fmla="*/ 24 h 195"/>
                <a:gd name="T4" fmla="*/ 205 w 408"/>
                <a:gd name="T5" fmla="*/ 32 h 195"/>
                <a:gd name="T6" fmla="*/ 195 w 408"/>
                <a:gd name="T7" fmla="*/ 32 h 195"/>
                <a:gd name="T8" fmla="*/ 180 w 408"/>
                <a:gd name="T9" fmla="*/ 9 h 195"/>
                <a:gd name="T10" fmla="*/ 146 w 408"/>
                <a:gd name="T11" fmla="*/ 0 h 195"/>
                <a:gd name="T12" fmla="*/ 130 w 408"/>
                <a:gd name="T13" fmla="*/ 9 h 195"/>
                <a:gd name="T14" fmla="*/ 130 w 408"/>
                <a:gd name="T15" fmla="*/ 24 h 195"/>
                <a:gd name="T16" fmla="*/ 130 w 408"/>
                <a:gd name="T17" fmla="*/ 40 h 195"/>
                <a:gd name="T18" fmla="*/ 97 w 408"/>
                <a:gd name="T19" fmla="*/ 40 h 195"/>
                <a:gd name="T20" fmla="*/ 81 w 408"/>
                <a:gd name="T21" fmla="*/ 32 h 195"/>
                <a:gd name="T22" fmla="*/ 49 w 408"/>
                <a:gd name="T23" fmla="*/ 24 h 195"/>
                <a:gd name="T24" fmla="*/ 9 w 408"/>
                <a:gd name="T25" fmla="*/ 49 h 195"/>
                <a:gd name="T26" fmla="*/ 0 w 408"/>
                <a:gd name="T27" fmla="*/ 57 h 195"/>
                <a:gd name="T28" fmla="*/ 16 w 408"/>
                <a:gd name="T29" fmla="*/ 81 h 195"/>
                <a:gd name="T30" fmla="*/ 34 w 408"/>
                <a:gd name="T31" fmla="*/ 81 h 195"/>
                <a:gd name="T32" fmla="*/ 41 w 408"/>
                <a:gd name="T33" fmla="*/ 97 h 195"/>
                <a:gd name="T34" fmla="*/ 41 w 408"/>
                <a:gd name="T35" fmla="*/ 130 h 195"/>
                <a:gd name="T36" fmla="*/ 90 w 408"/>
                <a:gd name="T37" fmla="*/ 146 h 195"/>
                <a:gd name="T38" fmla="*/ 115 w 408"/>
                <a:gd name="T39" fmla="*/ 171 h 195"/>
                <a:gd name="T40" fmla="*/ 162 w 408"/>
                <a:gd name="T41" fmla="*/ 171 h 195"/>
                <a:gd name="T42" fmla="*/ 186 w 408"/>
                <a:gd name="T43" fmla="*/ 186 h 195"/>
                <a:gd name="T44" fmla="*/ 220 w 408"/>
                <a:gd name="T45" fmla="*/ 194 h 195"/>
                <a:gd name="T46" fmla="*/ 252 w 408"/>
                <a:gd name="T47" fmla="*/ 177 h 195"/>
                <a:gd name="T48" fmla="*/ 285 w 408"/>
                <a:gd name="T49" fmla="*/ 177 h 195"/>
                <a:gd name="T50" fmla="*/ 308 w 408"/>
                <a:gd name="T51" fmla="*/ 152 h 195"/>
                <a:gd name="T52" fmla="*/ 302 w 408"/>
                <a:gd name="T53" fmla="*/ 146 h 195"/>
                <a:gd name="T54" fmla="*/ 317 w 408"/>
                <a:gd name="T55" fmla="*/ 130 h 195"/>
                <a:gd name="T56" fmla="*/ 333 w 408"/>
                <a:gd name="T57" fmla="*/ 137 h 195"/>
                <a:gd name="T58" fmla="*/ 357 w 408"/>
                <a:gd name="T59" fmla="*/ 121 h 195"/>
                <a:gd name="T60" fmla="*/ 373 w 408"/>
                <a:gd name="T61" fmla="*/ 105 h 195"/>
                <a:gd name="T62" fmla="*/ 407 w 408"/>
                <a:gd name="T63" fmla="*/ 105 h 195"/>
                <a:gd name="T64" fmla="*/ 397 w 408"/>
                <a:gd name="T65" fmla="*/ 89 h 195"/>
                <a:gd name="T66" fmla="*/ 389 w 408"/>
                <a:gd name="T67" fmla="*/ 81 h 195"/>
                <a:gd name="T68" fmla="*/ 373 w 408"/>
                <a:gd name="T69" fmla="*/ 89 h 195"/>
                <a:gd name="T70" fmla="*/ 357 w 408"/>
                <a:gd name="T71" fmla="*/ 89 h 195"/>
                <a:gd name="T72" fmla="*/ 357 w 408"/>
                <a:gd name="T73" fmla="*/ 57 h 195"/>
                <a:gd name="T74" fmla="*/ 366 w 408"/>
                <a:gd name="T75" fmla="*/ 40 h 195"/>
                <a:gd name="T76" fmla="*/ 342 w 408"/>
                <a:gd name="T77" fmla="*/ 32 h 195"/>
                <a:gd name="T78" fmla="*/ 325 w 408"/>
                <a:gd name="T79" fmla="*/ 49 h 195"/>
                <a:gd name="T80" fmla="*/ 292 w 408"/>
                <a:gd name="T81" fmla="*/ 57 h 195"/>
                <a:gd name="T82" fmla="*/ 268 w 408"/>
                <a:gd name="T83" fmla="*/ 4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08" h="195">
                  <a:moveTo>
                    <a:pt x="268" y="49"/>
                  </a:moveTo>
                  <a:lnTo>
                    <a:pt x="220" y="24"/>
                  </a:lnTo>
                  <a:lnTo>
                    <a:pt x="205" y="32"/>
                  </a:lnTo>
                  <a:lnTo>
                    <a:pt x="195" y="32"/>
                  </a:lnTo>
                  <a:lnTo>
                    <a:pt x="180" y="9"/>
                  </a:lnTo>
                  <a:lnTo>
                    <a:pt x="146" y="0"/>
                  </a:lnTo>
                  <a:lnTo>
                    <a:pt x="130" y="9"/>
                  </a:lnTo>
                  <a:lnTo>
                    <a:pt x="130" y="24"/>
                  </a:lnTo>
                  <a:lnTo>
                    <a:pt x="130" y="40"/>
                  </a:lnTo>
                  <a:lnTo>
                    <a:pt x="97" y="40"/>
                  </a:lnTo>
                  <a:lnTo>
                    <a:pt x="81" y="32"/>
                  </a:lnTo>
                  <a:lnTo>
                    <a:pt x="49" y="24"/>
                  </a:lnTo>
                  <a:lnTo>
                    <a:pt x="9" y="49"/>
                  </a:lnTo>
                  <a:lnTo>
                    <a:pt x="0" y="57"/>
                  </a:lnTo>
                  <a:lnTo>
                    <a:pt x="16" y="81"/>
                  </a:lnTo>
                  <a:lnTo>
                    <a:pt x="34" y="81"/>
                  </a:lnTo>
                  <a:lnTo>
                    <a:pt x="41" y="97"/>
                  </a:lnTo>
                  <a:lnTo>
                    <a:pt x="41" y="130"/>
                  </a:lnTo>
                  <a:lnTo>
                    <a:pt x="90" y="146"/>
                  </a:lnTo>
                  <a:lnTo>
                    <a:pt x="115" y="171"/>
                  </a:lnTo>
                  <a:lnTo>
                    <a:pt x="162" y="171"/>
                  </a:lnTo>
                  <a:lnTo>
                    <a:pt x="186" y="186"/>
                  </a:lnTo>
                  <a:lnTo>
                    <a:pt x="220" y="194"/>
                  </a:lnTo>
                  <a:lnTo>
                    <a:pt x="252" y="177"/>
                  </a:lnTo>
                  <a:lnTo>
                    <a:pt x="285" y="177"/>
                  </a:lnTo>
                  <a:lnTo>
                    <a:pt x="308" y="152"/>
                  </a:lnTo>
                  <a:lnTo>
                    <a:pt x="302" y="146"/>
                  </a:lnTo>
                  <a:lnTo>
                    <a:pt x="317" y="130"/>
                  </a:lnTo>
                  <a:lnTo>
                    <a:pt x="333" y="137"/>
                  </a:lnTo>
                  <a:lnTo>
                    <a:pt x="357" y="121"/>
                  </a:lnTo>
                  <a:lnTo>
                    <a:pt x="373" y="105"/>
                  </a:lnTo>
                  <a:lnTo>
                    <a:pt x="407" y="105"/>
                  </a:lnTo>
                  <a:lnTo>
                    <a:pt x="397" y="89"/>
                  </a:lnTo>
                  <a:lnTo>
                    <a:pt x="389" y="81"/>
                  </a:lnTo>
                  <a:lnTo>
                    <a:pt x="373" y="89"/>
                  </a:lnTo>
                  <a:lnTo>
                    <a:pt x="357" y="89"/>
                  </a:lnTo>
                  <a:lnTo>
                    <a:pt x="357" y="57"/>
                  </a:lnTo>
                  <a:lnTo>
                    <a:pt x="366" y="40"/>
                  </a:lnTo>
                  <a:lnTo>
                    <a:pt x="342" y="32"/>
                  </a:lnTo>
                  <a:lnTo>
                    <a:pt x="325" y="49"/>
                  </a:lnTo>
                  <a:lnTo>
                    <a:pt x="292" y="57"/>
                  </a:lnTo>
                  <a:lnTo>
                    <a:pt x="268" y="4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8" name="Freeform 76"/>
            <p:cNvSpPr>
              <a:spLocks/>
            </p:cNvSpPr>
            <p:nvPr/>
          </p:nvSpPr>
          <p:spPr bwMode="auto">
            <a:xfrm>
              <a:off x="3510093" y="2742934"/>
              <a:ext cx="182466" cy="399670"/>
            </a:xfrm>
            <a:custGeom>
              <a:avLst/>
              <a:gdLst>
                <a:gd name="T0" fmla="*/ 106 w 141"/>
                <a:gd name="T1" fmla="*/ 40 h 308"/>
                <a:gd name="T2" fmla="*/ 106 w 141"/>
                <a:gd name="T3" fmla="*/ 65 h 308"/>
                <a:gd name="T4" fmla="*/ 124 w 141"/>
                <a:gd name="T5" fmla="*/ 81 h 308"/>
                <a:gd name="T6" fmla="*/ 115 w 141"/>
                <a:gd name="T7" fmla="*/ 105 h 308"/>
                <a:gd name="T8" fmla="*/ 124 w 141"/>
                <a:gd name="T9" fmla="*/ 145 h 308"/>
                <a:gd name="T10" fmla="*/ 115 w 141"/>
                <a:gd name="T11" fmla="*/ 170 h 308"/>
                <a:gd name="T12" fmla="*/ 131 w 141"/>
                <a:gd name="T13" fmla="*/ 195 h 308"/>
                <a:gd name="T14" fmla="*/ 124 w 141"/>
                <a:gd name="T15" fmla="*/ 210 h 308"/>
                <a:gd name="T16" fmla="*/ 140 w 141"/>
                <a:gd name="T17" fmla="*/ 227 h 308"/>
                <a:gd name="T18" fmla="*/ 140 w 141"/>
                <a:gd name="T19" fmla="*/ 235 h 308"/>
                <a:gd name="T20" fmla="*/ 115 w 141"/>
                <a:gd name="T21" fmla="*/ 276 h 308"/>
                <a:gd name="T22" fmla="*/ 91 w 141"/>
                <a:gd name="T23" fmla="*/ 292 h 308"/>
                <a:gd name="T24" fmla="*/ 83 w 141"/>
                <a:gd name="T25" fmla="*/ 292 h 308"/>
                <a:gd name="T26" fmla="*/ 41 w 141"/>
                <a:gd name="T27" fmla="*/ 307 h 308"/>
                <a:gd name="T28" fmla="*/ 9 w 141"/>
                <a:gd name="T29" fmla="*/ 292 h 308"/>
                <a:gd name="T30" fmla="*/ 18 w 141"/>
                <a:gd name="T31" fmla="*/ 267 h 308"/>
                <a:gd name="T32" fmla="*/ 9 w 141"/>
                <a:gd name="T33" fmla="*/ 242 h 308"/>
                <a:gd name="T34" fmla="*/ 18 w 141"/>
                <a:gd name="T35" fmla="*/ 227 h 308"/>
                <a:gd name="T36" fmla="*/ 49 w 141"/>
                <a:gd name="T37" fmla="*/ 177 h 308"/>
                <a:gd name="T38" fmla="*/ 59 w 141"/>
                <a:gd name="T39" fmla="*/ 170 h 308"/>
                <a:gd name="T40" fmla="*/ 59 w 141"/>
                <a:gd name="T41" fmla="*/ 153 h 308"/>
                <a:gd name="T42" fmla="*/ 49 w 141"/>
                <a:gd name="T43" fmla="*/ 145 h 308"/>
                <a:gd name="T44" fmla="*/ 41 w 141"/>
                <a:gd name="T45" fmla="*/ 145 h 308"/>
                <a:gd name="T46" fmla="*/ 34 w 141"/>
                <a:gd name="T47" fmla="*/ 71 h 308"/>
                <a:gd name="T48" fmla="*/ 0 w 141"/>
                <a:gd name="T49" fmla="*/ 40 h 308"/>
                <a:gd name="T50" fmla="*/ 9 w 141"/>
                <a:gd name="T51" fmla="*/ 31 h 308"/>
                <a:gd name="T52" fmla="*/ 25 w 141"/>
                <a:gd name="T53" fmla="*/ 49 h 308"/>
                <a:gd name="T54" fmla="*/ 59 w 141"/>
                <a:gd name="T55" fmla="*/ 49 h 308"/>
                <a:gd name="T56" fmla="*/ 66 w 141"/>
                <a:gd name="T57" fmla="*/ 40 h 308"/>
                <a:gd name="T58" fmla="*/ 74 w 141"/>
                <a:gd name="T59" fmla="*/ 8 h 308"/>
                <a:gd name="T60" fmla="*/ 91 w 141"/>
                <a:gd name="T61" fmla="*/ 0 h 308"/>
                <a:gd name="T62" fmla="*/ 115 w 141"/>
                <a:gd name="T63" fmla="*/ 16 h 308"/>
                <a:gd name="T64" fmla="*/ 106 w 141"/>
                <a:gd name="T65" fmla="*/ 4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1" h="308">
                  <a:moveTo>
                    <a:pt x="106" y="40"/>
                  </a:moveTo>
                  <a:lnTo>
                    <a:pt x="106" y="65"/>
                  </a:lnTo>
                  <a:lnTo>
                    <a:pt x="124" y="81"/>
                  </a:lnTo>
                  <a:lnTo>
                    <a:pt x="115" y="105"/>
                  </a:lnTo>
                  <a:lnTo>
                    <a:pt x="124" y="145"/>
                  </a:lnTo>
                  <a:lnTo>
                    <a:pt x="115" y="170"/>
                  </a:lnTo>
                  <a:lnTo>
                    <a:pt x="131" y="195"/>
                  </a:lnTo>
                  <a:lnTo>
                    <a:pt x="124" y="210"/>
                  </a:lnTo>
                  <a:lnTo>
                    <a:pt x="140" y="227"/>
                  </a:lnTo>
                  <a:lnTo>
                    <a:pt x="140" y="235"/>
                  </a:lnTo>
                  <a:lnTo>
                    <a:pt x="115" y="276"/>
                  </a:lnTo>
                  <a:lnTo>
                    <a:pt x="91" y="292"/>
                  </a:lnTo>
                  <a:lnTo>
                    <a:pt x="83" y="292"/>
                  </a:lnTo>
                  <a:lnTo>
                    <a:pt x="41" y="307"/>
                  </a:lnTo>
                  <a:lnTo>
                    <a:pt x="9" y="292"/>
                  </a:lnTo>
                  <a:lnTo>
                    <a:pt x="18" y="267"/>
                  </a:lnTo>
                  <a:lnTo>
                    <a:pt x="9" y="242"/>
                  </a:lnTo>
                  <a:lnTo>
                    <a:pt x="18" y="227"/>
                  </a:lnTo>
                  <a:lnTo>
                    <a:pt x="49" y="177"/>
                  </a:lnTo>
                  <a:lnTo>
                    <a:pt x="59" y="170"/>
                  </a:lnTo>
                  <a:lnTo>
                    <a:pt x="59" y="153"/>
                  </a:lnTo>
                  <a:lnTo>
                    <a:pt x="49" y="145"/>
                  </a:lnTo>
                  <a:lnTo>
                    <a:pt x="41" y="145"/>
                  </a:lnTo>
                  <a:lnTo>
                    <a:pt x="34" y="71"/>
                  </a:lnTo>
                  <a:lnTo>
                    <a:pt x="0" y="40"/>
                  </a:lnTo>
                  <a:lnTo>
                    <a:pt x="9" y="31"/>
                  </a:lnTo>
                  <a:lnTo>
                    <a:pt x="25" y="49"/>
                  </a:lnTo>
                  <a:lnTo>
                    <a:pt x="59" y="49"/>
                  </a:lnTo>
                  <a:lnTo>
                    <a:pt x="66" y="40"/>
                  </a:lnTo>
                  <a:lnTo>
                    <a:pt x="74" y="8"/>
                  </a:lnTo>
                  <a:lnTo>
                    <a:pt x="91" y="0"/>
                  </a:lnTo>
                  <a:lnTo>
                    <a:pt x="115" y="16"/>
                  </a:lnTo>
                  <a:lnTo>
                    <a:pt x="106" y="4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59" name="Freeform 103"/>
            <p:cNvSpPr>
              <a:spLocks/>
            </p:cNvSpPr>
            <p:nvPr/>
          </p:nvSpPr>
          <p:spPr bwMode="auto">
            <a:xfrm>
              <a:off x="3554256" y="3256624"/>
              <a:ext cx="158059" cy="139224"/>
            </a:xfrm>
            <a:custGeom>
              <a:avLst/>
              <a:gdLst>
                <a:gd name="T0" fmla="*/ 112 w 123"/>
                <a:gd name="T1" fmla="*/ 88 h 107"/>
                <a:gd name="T2" fmla="*/ 106 w 123"/>
                <a:gd name="T3" fmla="*/ 72 h 107"/>
                <a:gd name="T4" fmla="*/ 106 w 123"/>
                <a:gd name="T5" fmla="*/ 65 h 107"/>
                <a:gd name="T6" fmla="*/ 112 w 123"/>
                <a:gd name="T7" fmla="*/ 72 h 107"/>
                <a:gd name="T8" fmla="*/ 122 w 123"/>
                <a:gd name="T9" fmla="*/ 57 h 107"/>
                <a:gd name="T10" fmla="*/ 112 w 123"/>
                <a:gd name="T11" fmla="*/ 57 h 107"/>
                <a:gd name="T12" fmla="*/ 97 w 123"/>
                <a:gd name="T13" fmla="*/ 32 h 107"/>
                <a:gd name="T14" fmla="*/ 97 w 123"/>
                <a:gd name="T15" fmla="*/ 16 h 107"/>
                <a:gd name="T16" fmla="*/ 90 w 123"/>
                <a:gd name="T17" fmla="*/ 7 h 107"/>
                <a:gd name="T18" fmla="*/ 65 w 123"/>
                <a:gd name="T19" fmla="*/ 0 h 107"/>
                <a:gd name="T20" fmla="*/ 49 w 123"/>
                <a:gd name="T21" fmla="*/ 16 h 107"/>
                <a:gd name="T22" fmla="*/ 49 w 123"/>
                <a:gd name="T23" fmla="*/ 25 h 107"/>
                <a:gd name="T24" fmla="*/ 32 w 123"/>
                <a:gd name="T25" fmla="*/ 32 h 107"/>
                <a:gd name="T26" fmla="*/ 32 w 123"/>
                <a:gd name="T27" fmla="*/ 47 h 107"/>
                <a:gd name="T28" fmla="*/ 25 w 123"/>
                <a:gd name="T29" fmla="*/ 47 h 107"/>
                <a:gd name="T30" fmla="*/ 7 w 123"/>
                <a:gd name="T31" fmla="*/ 57 h 107"/>
                <a:gd name="T32" fmla="*/ 0 w 123"/>
                <a:gd name="T33" fmla="*/ 57 h 107"/>
                <a:gd name="T34" fmla="*/ 7 w 123"/>
                <a:gd name="T35" fmla="*/ 72 h 107"/>
                <a:gd name="T36" fmla="*/ 0 w 123"/>
                <a:gd name="T37" fmla="*/ 88 h 107"/>
                <a:gd name="T38" fmla="*/ 0 w 123"/>
                <a:gd name="T39" fmla="*/ 106 h 107"/>
                <a:gd name="T40" fmla="*/ 15 w 123"/>
                <a:gd name="T41" fmla="*/ 97 h 107"/>
                <a:gd name="T42" fmla="*/ 32 w 123"/>
                <a:gd name="T43" fmla="*/ 97 h 107"/>
                <a:gd name="T44" fmla="*/ 57 w 123"/>
                <a:gd name="T45" fmla="*/ 106 h 107"/>
                <a:gd name="T46" fmla="*/ 65 w 123"/>
                <a:gd name="T47" fmla="*/ 106 h 107"/>
                <a:gd name="T48" fmla="*/ 72 w 123"/>
                <a:gd name="T49" fmla="*/ 106 h 107"/>
                <a:gd name="T50" fmla="*/ 81 w 123"/>
                <a:gd name="T51" fmla="*/ 106 h 107"/>
                <a:gd name="T52" fmla="*/ 97 w 123"/>
                <a:gd name="T53" fmla="*/ 106 h 107"/>
                <a:gd name="T54" fmla="*/ 106 w 123"/>
                <a:gd name="T55" fmla="*/ 88 h 107"/>
                <a:gd name="T56" fmla="*/ 112 w 123"/>
                <a:gd name="T57" fmla="*/ 8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3" h="107">
                  <a:moveTo>
                    <a:pt x="112" y="88"/>
                  </a:moveTo>
                  <a:lnTo>
                    <a:pt x="106" y="72"/>
                  </a:lnTo>
                  <a:lnTo>
                    <a:pt x="106" y="65"/>
                  </a:lnTo>
                  <a:lnTo>
                    <a:pt x="112" y="72"/>
                  </a:lnTo>
                  <a:lnTo>
                    <a:pt x="122" y="57"/>
                  </a:lnTo>
                  <a:lnTo>
                    <a:pt x="112" y="57"/>
                  </a:lnTo>
                  <a:lnTo>
                    <a:pt x="97" y="32"/>
                  </a:lnTo>
                  <a:lnTo>
                    <a:pt x="97" y="16"/>
                  </a:lnTo>
                  <a:lnTo>
                    <a:pt x="90" y="7"/>
                  </a:lnTo>
                  <a:lnTo>
                    <a:pt x="65" y="0"/>
                  </a:lnTo>
                  <a:lnTo>
                    <a:pt x="49" y="16"/>
                  </a:lnTo>
                  <a:lnTo>
                    <a:pt x="49" y="25"/>
                  </a:lnTo>
                  <a:lnTo>
                    <a:pt x="32" y="32"/>
                  </a:lnTo>
                  <a:lnTo>
                    <a:pt x="32" y="47"/>
                  </a:lnTo>
                  <a:lnTo>
                    <a:pt x="25" y="47"/>
                  </a:lnTo>
                  <a:lnTo>
                    <a:pt x="7" y="57"/>
                  </a:lnTo>
                  <a:lnTo>
                    <a:pt x="0" y="57"/>
                  </a:lnTo>
                  <a:lnTo>
                    <a:pt x="7" y="72"/>
                  </a:lnTo>
                  <a:lnTo>
                    <a:pt x="0" y="88"/>
                  </a:lnTo>
                  <a:lnTo>
                    <a:pt x="0" y="106"/>
                  </a:lnTo>
                  <a:lnTo>
                    <a:pt x="15" y="97"/>
                  </a:lnTo>
                  <a:lnTo>
                    <a:pt x="32" y="97"/>
                  </a:lnTo>
                  <a:lnTo>
                    <a:pt x="57" y="106"/>
                  </a:lnTo>
                  <a:lnTo>
                    <a:pt x="65" y="106"/>
                  </a:lnTo>
                  <a:lnTo>
                    <a:pt x="72" y="106"/>
                  </a:lnTo>
                  <a:lnTo>
                    <a:pt x="81" y="106"/>
                  </a:lnTo>
                  <a:lnTo>
                    <a:pt x="97" y="106"/>
                  </a:lnTo>
                  <a:lnTo>
                    <a:pt x="106" y="88"/>
                  </a:lnTo>
                  <a:lnTo>
                    <a:pt x="112" y="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0" name="Freeform 104"/>
            <p:cNvSpPr>
              <a:spLocks/>
            </p:cNvSpPr>
            <p:nvPr/>
          </p:nvSpPr>
          <p:spPr bwMode="auto">
            <a:xfrm>
              <a:off x="3533337" y="3371844"/>
              <a:ext cx="304497" cy="200435"/>
            </a:xfrm>
            <a:custGeom>
              <a:avLst/>
              <a:gdLst>
                <a:gd name="T0" fmla="*/ 97 w 235"/>
                <a:gd name="T1" fmla="*/ 139 h 155"/>
                <a:gd name="T2" fmla="*/ 81 w 235"/>
                <a:gd name="T3" fmla="*/ 139 h 155"/>
                <a:gd name="T4" fmla="*/ 81 w 235"/>
                <a:gd name="T5" fmla="*/ 130 h 155"/>
                <a:gd name="T6" fmla="*/ 88 w 235"/>
                <a:gd name="T7" fmla="*/ 114 h 155"/>
                <a:gd name="T8" fmla="*/ 106 w 235"/>
                <a:gd name="T9" fmla="*/ 114 h 155"/>
                <a:gd name="T10" fmla="*/ 106 w 235"/>
                <a:gd name="T11" fmla="*/ 106 h 155"/>
                <a:gd name="T12" fmla="*/ 97 w 235"/>
                <a:gd name="T13" fmla="*/ 90 h 155"/>
                <a:gd name="T14" fmla="*/ 97 w 235"/>
                <a:gd name="T15" fmla="*/ 81 h 155"/>
                <a:gd name="T16" fmla="*/ 73 w 235"/>
                <a:gd name="T17" fmla="*/ 74 h 155"/>
                <a:gd name="T18" fmla="*/ 56 w 235"/>
                <a:gd name="T19" fmla="*/ 81 h 155"/>
                <a:gd name="T20" fmla="*/ 41 w 235"/>
                <a:gd name="T21" fmla="*/ 90 h 155"/>
                <a:gd name="T22" fmla="*/ 31 w 235"/>
                <a:gd name="T23" fmla="*/ 90 h 155"/>
                <a:gd name="T24" fmla="*/ 7 w 235"/>
                <a:gd name="T25" fmla="*/ 90 h 155"/>
                <a:gd name="T26" fmla="*/ 0 w 235"/>
                <a:gd name="T27" fmla="*/ 81 h 155"/>
                <a:gd name="T28" fmla="*/ 7 w 235"/>
                <a:gd name="T29" fmla="*/ 66 h 155"/>
                <a:gd name="T30" fmla="*/ 16 w 235"/>
                <a:gd name="T31" fmla="*/ 49 h 155"/>
                <a:gd name="T32" fmla="*/ 23 w 235"/>
                <a:gd name="T33" fmla="*/ 41 h 155"/>
                <a:gd name="T34" fmla="*/ 16 w 235"/>
                <a:gd name="T35" fmla="*/ 18 h 155"/>
                <a:gd name="T36" fmla="*/ 31 w 235"/>
                <a:gd name="T37" fmla="*/ 9 h 155"/>
                <a:gd name="T38" fmla="*/ 48 w 235"/>
                <a:gd name="T39" fmla="*/ 9 h 155"/>
                <a:gd name="T40" fmla="*/ 73 w 235"/>
                <a:gd name="T41" fmla="*/ 18 h 155"/>
                <a:gd name="T42" fmla="*/ 81 w 235"/>
                <a:gd name="T43" fmla="*/ 18 h 155"/>
                <a:gd name="T44" fmla="*/ 88 w 235"/>
                <a:gd name="T45" fmla="*/ 18 h 155"/>
                <a:gd name="T46" fmla="*/ 97 w 235"/>
                <a:gd name="T47" fmla="*/ 18 h 155"/>
                <a:gd name="T48" fmla="*/ 113 w 235"/>
                <a:gd name="T49" fmla="*/ 18 h 155"/>
                <a:gd name="T50" fmla="*/ 122 w 235"/>
                <a:gd name="T51" fmla="*/ 0 h 155"/>
                <a:gd name="T52" fmla="*/ 128 w 235"/>
                <a:gd name="T53" fmla="*/ 0 h 155"/>
                <a:gd name="T54" fmla="*/ 153 w 235"/>
                <a:gd name="T55" fmla="*/ 0 h 155"/>
                <a:gd name="T56" fmla="*/ 162 w 235"/>
                <a:gd name="T57" fmla="*/ 9 h 155"/>
                <a:gd name="T58" fmla="*/ 153 w 235"/>
                <a:gd name="T59" fmla="*/ 9 h 155"/>
                <a:gd name="T60" fmla="*/ 162 w 235"/>
                <a:gd name="T61" fmla="*/ 18 h 155"/>
                <a:gd name="T62" fmla="*/ 170 w 235"/>
                <a:gd name="T63" fmla="*/ 18 h 155"/>
                <a:gd name="T64" fmla="*/ 178 w 235"/>
                <a:gd name="T65" fmla="*/ 33 h 155"/>
                <a:gd name="T66" fmla="*/ 187 w 235"/>
                <a:gd name="T67" fmla="*/ 41 h 155"/>
                <a:gd name="T68" fmla="*/ 193 w 235"/>
                <a:gd name="T69" fmla="*/ 33 h 155"/>
                <a:gd name="T70" fmla="*/ 235 w 235"/>
                <a:gd name="T71" fmla="*/ 58 h 155"/>
                <a:gd name="T72" fmla="*/ 227 w 235"/>
                <a:gd name="T73" fmla="*/ 90 h 155"/>
                <a:gd name="T74" fmla="*/ 218 w 235"/>
                <a:gd name="T75" fmla="*/ 81 h 155"/>
                <a:gd name="T76" fmla="*/ 212 w 235"/>
                <a:gd name="T77" fmla="*/ 90 h 155"/>
                <a:gd name="T78" fmla="*/ 212 w 235"/>
                <a:gd name="T79" fmla="*/ 106 h 155"/>
                <a:gd name="T80" fmla="*/ 203 w 235"/>
                <a:gd name="T81" fmla="*/ 106 h 155"/>
                <a:gd name="T82" fmla="*/ 162 w 235"/>
                <a:gd name="T83" fmla="*/ 130 h 155"/>
                <a:gd name="T84" fmla="*/ 178 w 235"/>
                <a:gd name="T85" fmla="*/ 139 h 155"/>
                <a:gd name="T86" fmla="*/ 178 w 235"/>
                <a:gd name="T87" fmla="*/ 139 h 155"/>
                <a:gd name="T88" fmla="*/ 153 w 235"/>
                <a:gd name="T89" fmla="*/ 155 h 155"/>
                <a:gd name="T90" fmla="*/ 146 w 235"/>
                <a:gd name="T91" fmla="*/ 155 h 155"/>
                <a:gd name="T92" fmla="*/ 146 w 235"/>
                <a:gd name="T93" fmla="*/ 146 h 155"/>
                <a:gd name="T94" fmla="*/ 138 w 235"/>
                <a:gd name="T95" fmla="*/ 139 h 155"/>
                <a:gd name="T96" fmla="*/ 153 w 235"/>
                <a:gd name="T97" fmla="*/ 130 h 155"/>
                <a:gd name="T98" fmla="*/ 128 w 235"/>
                <a:gd name="T99" fmla="*/ 121 h 155"/>
                <a:gd name="T100" fmla="*/ 128 w 235"/>
                <a:gd name="T101" fmla="*/ 114 h 155"/>
                <a:gd name="T102" fmla="*/ 113 w 235"/>
                <a:gd name="T103" fmla="*/ 114 h 155"/>
                <a:gd name="T104" fmla="*/ 106 w 235"/>
                <a:gd name="T105" fmla="*/ 130 h 155"/>
                <a:gd name="T106" fmla="*/ 97 w 235"/>
                <a:gd name="T107" fmla="*/ 130 h 155"/>
                <a:gd name="T108" fmla="*/ 97 w 235"/>
                <a:gd name="T109" fmla="*/ 13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5" h="155">
                  <a:moveTo>
                    <a:pt x="97" y="139"/>
                  </a:moveTo>
                  <a:lnTo>
                    <a:pt x="81" y="139"/>
                  </a:lnTo>
                  <a:lnTo>
                    <a:pt x="81" y="130"/>
                  </a:lnTo>
                  <a:lnTo>
                    <a:pt x="88" y="114"/>
                  </a:lnTo>
                  <a:lnTo>
                    <a:pt x="106" y="114"/>
                  </a:lnTo>
                  <a:lnTo>
                    <a:pt x="106" y="106"/>
                  </a:lnTo>
                  <a:lnTo>
                    <a:pt x="97" y="90"/>
                  </a:lnTo>
                  <a:lnTo>
                    <a:pt x="97" y="81"/>
                  </a:lnTo>
                  <a:lnTo>
                    <a:pt x="73" y="74"/>
                  </a:lnTo>
                  <a:lnTo>
                    <a:pt x="56" y="81"/>
                  </a:lnTo>
                  <a:lnTo>
                    <a:pt x="41" y="90"/>
                  </a:lnTo>
                  <a:lnTo>
                    <a:pt x="31" y="90"/>
                  </a:lnTo>
                  <a:lnTo>
                    <a:pt x="7" y="90"/>
                  </a:lnTo>
                  <a:lnTo>
                    <a:pt x="0" y="81"/>
                  </a:lnTo>
                  <a:lnTo>
                    <a:pt x="7" y="66"/>
                  </a:lnTo>
                  <a:lnTo>
                    <a:pt x="16" y="49"/>
                  </a:lnTo>
                  <a:lnTo>
                    <a:pt x="23" y="41"/>
                  </a:lnTo>
                  <a:lnTo>
                    <a:pt x="16" y="18"/>
                  </a:lnTo>
                  <a:lnTo>
                    <a:pt x="31" y="9"/>
                  </a:lnTo>
                  <a:lnTo>
                    <a:pt x="48" y="9"/>
                  </a:lnTo>
                  <a:lnTo>
                    <a:pt x="73" y="18"/>
                  </a:lnTo>
                  <a:lnTo>
                    <a:pt x="81" y="18"/>
                  </a:lnTo>
                  <a:lnTo>
                    <a:pt x="88" y="18"/>
                  </a:lnTo>
                  <a:lnTo>
                    <a:pt x="97" y="18"/>
                  </a:lnTo>
                  <a:lnTo>
                    <a:pt x="113" y="18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53" y="0"/>
                  </a:lnTo>
                  <a:lnTo>
                    <a:pt x="162" y="9"/>
                  </a:lnTo>
                  <a:lnTo>
                    <a:pt x="153" y="9"/>
                  </a:lnTo>
                  <a:lnTo>
                    <a:pt x="162" y="18"/>
                  </a:lnTo>
                  <a:lnTo>
                    <a:pt x="170" y="18"/>
                  </a:lnTo>
                  <a:lnTo>
                    <a:pt x="178" y="33"/>
                  </a:lnTo>
                  <a:lnTo>
                    <a:pt x="187" y="41"/>
                  </a:lnTo>
                  <a:lnTo>
                    <a:pt x="193" y="33"/>
                  </a:lnTo>
                  <a:lnTo>
                    <a:pt x="235" y="58"/>
                  </a:lnTo>
                  <a:lnTo>
                    <a:pt x="227" y="90"/>
                  </a:lnTo>
                  <a:lnTo>
                    <a:pt x="218" y="81"/>
                  </a:lnTo>
                  <a:lnTo>
                    <a:pt x="212" y="90"/>
                  </a:lnTo>
                  <a:lnTo>
                    <a:pt x="212" y="106"/>
                  </a:lnTo>
                  <a:lnTo>
                    <a:pt x="203" y="106"/>
                  </a:lnTo>
                  <a:lnTo>
                    <a:pt x="162" y="130"/>
                  </a:lnTo>
                  <a:lnTo>
                    <a:pt x="178" y="139"/>
                  </a:lnTo>
                  <a:lnTo>
                    <a:pt x="178" y="139"/>
                  </a:lnTo>
                  <a:lnTo>
                    <a:pt x="153" y="155"/>
                  </a:lnTo>
                  <a:lnTo>
                    <a:pt x="146" y="155"/>
                  </a:lnTo>
                  <a:lnTo>
                    <a:pt x="146" y="146"/>
                  </a:lnTo>
                  <a:lnTo>
                    <a:pt x="138" y="139"/>
                  </a:lnTo>
                  <a:lnTo>
                    <a:pt x="153" y="130"/>
                  </a:lnTo>
                  <a:lnTo>
                    <a:pt x="128" y="121"/>
                  </a:lnTo>
                  <a:lnTo>
                    <a:pt x="128" y="114"/>
                  </a:lnTo>
                  <a:lnTo>
                    <a:pt x="113" y="114"/>
                  </a:lnTo>
                  <a:lnTo>
                    <a:pt x="106" y="130"/>
                  </a:lnTo>
                  <a:lnTo>
                    <a:pt x="97" y="130"/>
                  </a:lnTo>
                  <a:lnTo>
                    <a:pt x="97" y="13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1" name="Freeform 105"/>
            <p:cNvSpPr>
              <a:spLocks/>
            </p:cNvSpPr>
            <p:nvPr/>
          </p:nvSpPr>
          <p:spPr bwMode="auto">
            <a:xfrm>
              <a:off x="3521715" y="3206215"/>
              <a:ext cx="117383" cy="73213"/>
            </a:xfrm>
            <a:custGeom>
              <a:avLst/>
              <a:gdLst>
                <a:gd name="T0" fmla="*/ 40 w 91"/>
                <a:gd name="T1" fmla="*/ 0 h 57"/>
                <a:gd name="T2" fmla="*/ 40 w 91"/>
                <a:gd name="T3" fmla="*/ 23 h 57"/>
                <a:gd name="T4" fmla="*/ 25 w 91"/>
                <a:gd name="T5" fmla="*/ 23 h 57"/>
                <a:gd name="T6" fmla="*/ 16 w 91"/>
                <a:gd name="T7" fmla="*/ 7 h 57"/>
                <a:gd name="T8" fmla="*/ 9 w 91"/>
                <a:gd name="T9" fmla="*/ 15 h 57"/>
                <a:gd name="T10" fmla="*/ 0 w 91"/>
                <a:gd name="T11" fmla="*/ 32 h 57"/>
                <a:gd name="T12" fmla="*/ 0 w 91"/>
                <a:gd name="T13" fmla="*/ 47 h 57"/>
                <a:gd name="T14" fmla="*/ 9 w 91"/>
                <a:gd name="T15" fmla="*/ 40 h 57"/>
                <a:gd name="T16" fmla="*/ 50 w 91"/>
                <a:gd name="T17" fmla="*/ 40 h 57"/>
                <a:gd name="T18" fmla="*/ 74 w 91"/>
                <a:gd name="T19" fmla="*/ 56 h 57"/>
                <a:gd name="T20" fmla="*/ 90 w 91"/>
                <a:gd name="T21" fmla="*/ 40 h 57"/>
                <a:gd name="T22" fmla="*/ 82 w 91"/>
                <a:gd name="T23" fmla="*/ 23 h 57"/>
                <a:gd name="T24" fmla="*/ 82 w 91"/>
                <a:gd name="T25" fmla="*/ 7 h 57"/>
                <a:gd name="T26" fmla="*/ 65 w 91"/>
                <a:gd name="T27" fmla="*/ 7 h 57"/>
                <a:gd name="T28" fmla="*/ 50 w 91"/>
                <a:gd name="T29" fmla="*/ 0 h 57"/>
                <a:gd name="T30" fmla="*/ 40 w 91"/>
                <a:gd name="T3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1" h="57">
                  <a:moveTo>
                    <a:pt x="40" y="0"/>
                  </a:moveTo>
                  <a:lnTo>
                    <a:pt x="40" y="23"/>
                  </a:lnTo>
                  <a:lnTo>
                    <a:pt x="25" y="23"/>
                  </a:lnTo>
                  <a:lnTo>
                    <a:pt x="16" y="7"/>
                  </a:lnTo>
                  <a:lnTo>
                    <a:pt x="9" y="15"/>
                  </a:lnTo>
                  <a:lnTo>
                    <a:pt x="0" y="32"/>
                  </a:lnTo>
                  <a:lnTo>
                    <a:pt x="0" y="47"/>
                  </a:lnTo>
                  <a:lnTo>
                    <a:pt x="9" y="40"/>
                  </a:lnTo>
                  <a:lnTo>
                    <a:pt x="50" y="40"/>
                  </a:lnTo>
                  <a:lnTo>
                    <a:pt x="74" y="56"/>
                  </a:lnTo>
                  <a:lnTo>
                    <a:pt x="90" y="40"/>
                  </a:lnTo>
                  <a:lnTo>
                    <a:pt x="82" y="23"/>
                  </a:lnTo>
                  <a:lnTo>
                    <a:pt x="82" y="7"/>
                  </a:lnTo>
                  <a:lnTo>
                    <a:pt x="65" y="7"/>
                  </a:lnTo>
                  <a:lnTo>
                    <a:pt x="50" y="0"/>
                  </a:lnTo>
                  <a:lnTo>
                    <a:pt x="4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2" name="Freeform 106"/>
            <p:cNvSpPr>
              <a:spLocks/>
            </p:cNvSpPr>
            <p:nvPr/>
          </p:nvSpPr>
          <p:spPr bwMode="auto">
            <a:xfrm>
              <a:off x="3521715" y="3256624"/>
              <a:ext cx="96463" cy="75614"/>
            </a:xfrm>
            <a:custGeom>
              <a:avLst/>
              <a:gdLst>
                <a:gd name="T0" fmla="*/ 0 w 75"/>
                <a:gd name="T1" fmla="*/ 25 h 58"/>
                <a:gd name="T2" fmla="*/ 0 w 75"/>
                <a:gd name="T3" fmla="*/ 16 h 58"/>
                <a:gd name="T4" fmla="*/ 0 w 75"/>
                <a:gd name="T5" fmla="*/ 7 h 58"/>
                <a:gd name="T6" fmla="*/ 9 w 75"/>
                <a:gd name="T7" fmla="*/ 0 h 58"/>
                <a:gd name="T8" fmla="*/ 50 w 75"/>
                <a:gd name="T9" fmla="*/ 0 h 58"/>
                <a:gd name="T10" fmla="*/ 74 w 75"/>
                <a:gd name="T11" fmla="*/ 16 h 58"/>
                <a:gd name="T12" fmla="*/ 74 w 75"/>
                <a:gd name="T13" fmla="*/ 25 h 58"/>
                <a:gd name="T14" fmla="*/ 57 w 75"/>
                <a:gd name="T15" fmla="*/ 32 h 58"/>
                <a:gd name="T16" fmla="*/ 57 w 75"/>
                <a:gd name="T17" fmla="*/ 47 h 58"/>
                <a:gd name="T18" fmla="*/ 50 w 75"/>
                <a:gd name="T19" fmla="*/ 47 h 58"/>
                <a:gd name="T20" fmla="*/ 32 w 75"/>
                <a:gd name="T21" fmla="*/ 57 h 58"/>
                <a:gd name="T22" fmla="*/ 25 w 75"/>
                <a:gd name="T23" fmla="*/ 57 h 58"/>
                <a:gd name="T24" fmla="*/ 16 w 75"/>
                <a:gd name="T25" fmla="*/ 47 h 58"/>
                <a:gd name="T26" fmla="*/ 16 w 75"/>
                <a:gd name="T27" fmla="*/ 25 h 58"/>
                <a:gd name="T28" fmla="*/ 0 w 75"/>
                <a:gd name="T29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5" h="58">
                  <a:moveTo>
                    <a:pt x="0" y="25"/>
                  </a:moveTo>
                  <a:lnTo>
                    <a:pt x="0" y="16"/>
                  </a:lnTo>
                  <a:lnTo>
                    <a:pt x="0" y="7"/>
                  </a:lnTo>
                  <a:lnTo>
                    <a:pt x="9" y="0"/>
                  </a:lnTo>
                  <a:lnTo>
                    <a:pt x="50" y="0"/>
                  </a:lnTo>
                  <a:lnTo>
                    <a:pt x="74" y="16"/>
                  </a:lnTo>
                  <a:lnTo>
                    <a:pt x="74" y="25"/>
                  </a:lnTo>
                  <a:lnTo>
                    <a:pt x="57" y="32"/>
                  </a:lnTo>
                  <a:lnTo>
                    <a:pt x="57" y="47"/>
                  </a:lnTo>
                  <a:lnTo>
                    <a:pt x="50" y="47"/>
                  </a:lnTo>
                  <a:lnTo>
                    <a:pt x="32" y="57"/>
                  </a:lnTo>
                  <a:lnTo>
                    <a:pt x="25" y="57"/>
                  </a:lnTo>
                  <a:lnTo>
                    <a:pt x="16" y="47"/>
                  </a:lnTo>
                  <a:lnTo>
                    <a:pt x="16" y="25"/>
                  </a:lnTo>
                  <a:lnTo>
                    <a:pt x="0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3" name="Freeform 107"/>
            <p:cNvSpPr>
              <a:spLocks/>
            </p:cNvSpPr>
            <p:nvPr/>
          </p:nvSpPr>
          <p:spPr bwMode="auto">
            <a:xfrm>
              <a:off x="3563554" y="3161808"/>
              <a:ext cx="75543" cy="54009"/>
            </a:xfrm>
            <a:custGeom>
              <a:avLst/>
              <a:gdLst>
                <a:gd name="T0" fmla="*/ 8 w 59"/>
                <a:gd name="T1" fmla="*/ 34 h 42"/>
                <a:gd name="T2" fmla="*/ 0 w 59"/>
                <a:gd name="T3" fmla="*/ 24 h 42"/>
                <a:gd name="T4" fmla="*/ 0 w 59"/>
                <a:gd name="T5" fmla="*/ 9 h 42"/>
                <a:gd name="T6" fmla="*/ 8 w 59"/>
                <a:gd name="T7" fmla="*/ 0 h 42"/>
                <a:gd name="T8" fmla="*/ 58 w 59"/>
                <a:gd name="T9" fmla="*/ 0 h 42"/>
                <a:gd name="T10" fmla="*/ 50 w 59"/>
                <a:gd name="T11" fmla="*/ 9 h 42"/>
                <a:gd name="T12" fmla="*/ 42 w 59"/>
                <a:gd name="T13" fmla="*/ 9 h 42"/>
                <a:gd name="T14" fmla="*/ 50 w 59"/>
                <a:gd name="T15" fmla="*/ 34 h 42"/>
                <a:gd name="T16" fmla="*/ 50 w 59"/>
                <a:gd name="T17" fmla="*/ 41 h 42"/>
                <a:gd name="T18" fmla="*/ 33 w 59"/>
                <a:gd name="T19" fmla="*/ 41 h 42"/>
                <a:gd name="T20" fmla="*/ 18 w 59"/>
                <a:gd name="T21" fmla="*/ 34 h 42"/>
                <a:gd name="T22" fmla="*/ 8 w 59"/>
                <a:gd name="T23" fmla="*/ 3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42">
                  <a:moveTo>
                    <a:pt x="8" y="34"/>
                  </a:moveTo>
                  <a:lnTo>
                    <a:pt x="0" y="24"/>
                  </a:lnTo>
                  <a:lnTo>
                    <a:pt x="0" y="9"/>
                  </a:lnTo>
                  <a:lnTo>
                    <a:pt x="8" y="0"/>
                  </a:lnTo>
                  <a:lnTo>
                    <a:pt x="58" y="0"/>
                  </a:lnTo>
                  <a:lnTo>
                    <a:pt x="50" y="9"/>
                  </a:lnTo>
                  <a:lnTo>
                    <a:pt x="42" y="9"/>
                  </a:lnTo>
                  <a:lnTo>
                    <a:pt x="50" y="34"/>
                  </a:lnTo>
                  <a:lnTo>
                    <a:pt x="50" y="41"/>
                  </a:lnTo>
                  <a:lnTo>
                    <a:pt x="33" y="41"/>
                  </a:lnTo>
                  <a:lnTo>
                    <a:pt x="18" y="34"/>
                  </a:lnTo>
                  <a:lnTo>
                    <a:pt x="8" y="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4" name="Freeform 108"/>
            <p:cNvSpPr>
              <a:spLocks/>
            </p:cNvSpPr>
            <p:nvPr/>
          </p:nvSpPr>
          <p:spPr bwMode="auto">
            <a:xfrm>
              <a:off x="3490336" y="3289030"/>
              <a:ext cx="53461" cy="31205"/>
            </a:xfrm>
            <a:custGeom>
              <a:avLst/>
              <a:gdLst>
                <a:gd name="T0" fmla="*/ 40 w 41"/>
                <a:gd name="T1" fmla="*/ 0 h 23"/>
                <a:gd name="T2" fmla="*/ 40 w 41"/>
                <a:gd name="T3" fmla="*/ 22 h 23"/>
                <a:gd name="T4" fmla="*/ 24 w 41"/>
                <a:gd name="T5" fmla="*/ 22 h 23"/>
                <a:gd name="T6" fmla="*/ 0 w 41"/>
                <a:gd name="T7" fmla="*/ 16 h 23"/>
                <a:gd name="T8" fmla="*/ 15 w 41"/>
                <a:gd name="T9" fmla="*/ 7 h 23"/>
                <a:gd name="T10" fmla="*/ 24 w 41"/>
                <a:gd name="T11" fmla="*/ 0 h 23"/>
                <a:gd name="T12" fmla="*/ 40 w 41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3">
                  <a:moveTo>
                    <a:pt x="40" y="0"/>
                  </a:moveTo>
                  <a:lnTo>
                    <a:pt x="40" y="22"/>
                  </a:lnTo>
                  <a:lnTo>
                    <a:pt x="24" y="22"/>
                  </a:lnTo>
                  <a:lnTo>
                    <a:pt x="0" y="16"/>
                  </a:lnTo>
                  <a:lnTo>
                    <a:pt x="15" y="7"/>
                  </a:lnTo>
                  <a:lnTo>
                    <a:pt x="24" y="0"/>
                  </a:lnTo>
                  <a:lnTo>
                    <a:pt x="4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5" name="Freeform 109"/>
            <p:cNvSpPr>
              <a:spLocks/>
            </p:cNvSpPr>
            <p:nvPr/>
          </p:nvSpPr>
          <p:spPr bwMode="auto">
            <a:xfrm>
              <a:off x="3827374" y="3592682"/>
              <a:ext cx="115058" cy="42008"/>
            </a:xfrm>
            <a:custGeom>
              <a:avLst/>
              <a:gdLst>
                <a:gd name="T0" fmla="*/ 25 w 89"/>
                <a:gd name="T1" fmla="*/ 32 h 33"/>
                <a:gd name="T2" fmla="*/ 25 w 89"/>
                <a:gd name="T3" fmla="*/ 24 h 33"/>
                <a:gd name="T4" fmla="*/ 25 w 89"/>
                <a:gd name="T5" fmla="*/ 15 h 33"/>
                <a:gd name="T6" fmla="*/ 0 w 89"/>
                <a:gd name="T7" fmla="*/ 0 h 33"/>
                <a:gd name="T8" fmla="*/ 40 w 89"/>
                <a:gd name="T9" fmla="*/ 0 h 33"/>
                <a:gd name="T10" fmla="*/ 57 w 89"/>
                <a:gd name="T11" fmla="*/ 9 h 33"/>
                <a:gd name="T12" fmla="*/ 72 w 89"/>
                <a:gd name="T13" fmla="*/ 9 h 33"/>
                <a:gd name="T14" fmla="*/ 88 w 89"/>
                <a:gd name="T15" fmla="*/ 24 h 33"/>
                <a:gd name="T16" fmla="*/ 81 w 89"/>
                <a:gd name="T17" fmla="*/ 24 h 33"/>
                <a:gd name="T18" fmla="*/ 88 w 89"/>
                <a:gd name="T19" fmla="*/ 32 h 33"/>
                <a:gd name="T20" fmla="*/ 72 w 89"/>
                <a:gd name="T21" fmla="*/ 32 h 33"/>
                <a:gd name="T22" fmla="*/ 65 w 89"/>
                <a:gd name="T23" fmla="*/ 32 h 33"/>
                <a:gd name="T24" fmla="*/ 48 w 89"/>
                <a:gd name="T25" fmla="*/ 32 h 33"/>
                <a:gd name="T26" fmla="*/ 25 w 89"/>
                <a:gd name="T27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9" h="33">
                  <a:moveTo>
                    <a:pt x="25" y="32"/>
                  </a:moveTo>
                  <a:lnTo>
                    <a:pt x="25" y="24"/>
                  </a:lnTo>
                  <a:lnTo>
                    <a:pt x="25" y="15"/>
                  </a:lnTo>
                  <a:lnTo>
                    <a:pt x="0" y="0"/>
                  </a:lnTo>
                  <a:lnTo>
                    <a:pt x="40" y="0"/>
                  </a:lnTo>
                  <a:lnTo>
                    <a:pt x="57" y="9"/>
                  </a:lnTo>
                  <a:lnTo>
                    <a:pt x="72" y="9"/>
                  </a:lnTo>
                  <a:lnTo>
                    <a:pt x="88" y="24"/>
                  </a:lnTo>
                  <a:lnTo>
                    <a:pt x="81" y="24"/>
                  </a:lnTo>
                  <a:lnTo>
                    <a:pt x="88" y="32"/>
                  </a:lnTo>
                  <a:lnTo>
                    <a:pt x="72" y="32"/>
                  </a:lnTo>
                  <a:lnTo>
                    <a:pt x="65" y="32"/>
                  </a:lnTo>
                  <a:lnTo>
                    <a:pt x="48" y="32"/>
                  </a:lnTo>
                  <a:lnTo>
                    <a:pt x="25" y="3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6" name="Freeform 110"/>
            <p:cNvSpPr>
              <a:spLocks/>
            </p:cNvSpPr>
            <p:nvPr/>
          </p:nvSpPr>
          <p:spPr bwMode="auto">
            <a:xfrm>
              <a:off x="3888970" y="3633489"/>
              <a:ext cx="53461" cy="52809"/>
            </a:xfrm>
            <a:custGeom>
              <a:avLst/>
              <a:gdLst>
                <a:gd name="T0" fmla="*/ 40 w 41"/>
                <a:gd name="T1" fmla="*/ 40 h 41"/>
                <a:gd name="T2" fmla="*/ 40 w 41"/>
                <a:gd name="T3" fmla="*/ 33 h 41"/>
                <a:gd name="T4" fmla="*/ 33 w 41"/>
                <a:gd name="T5" fmla="*/ 24 h 41"/>
                <a:gd name="T6" fmla="*/ 33 w 41"/>
                <a:gd name="T7" fmla="*/ 17 h 41"/>
                <a:gd name="T8" fmla="*/ 17 w 41"/>
                <a:gd name="T9" fmla="*/ 0 h 41"/>
                <a:gd name="T10" fmla="*/ 0 w 41"/>
                <a:gd name="T11" fmla="*/ 0 h 41"/>
                <a:gd name="T12" fmla="*/ 9 w 41"/>
                <a:gd name="T13" fmla="*/ 24 h 41"/>
                <a:gd name="T14" fmla="*/ 17 w 41"/>
                <a:gd name="T15" fmla="*/ 24 h 41"/>
                <a:gd name="T16" fmla="*/ 33 w 41"/>
                <a:gd name="T17" fmla="*/ 33 h 41"/>
                <a:gd name="T18" fmla="*/ 33 w 41"/>
                <a:gd name="T19" fmla="*/ 40 h 41"/>
                <a:gd name="T20" fmla="*/ 40 w 41"/>
                <a:gd name="T21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40" y="40"/>
                  </a:moveTo>
                  <a:lnTo>
                    <a:pt x="40" y="33"/>
                  </a:lnTo>
                  <a:lnTo>
                    <a:pt x="33" y="24"/>
                  </a:lnTo>
                  <a:lnTo>
                    <a:pt x="33" y="17"/>
                  </a:lnTo>
                  <a:lnTo>
                    <a:pt x="17" y="0"/>
                  </a:lnTo>
                  <a:lnTo>
                    <a:pt x="0" y="0"/>
                  </a:lnTo>
                  <a:lnTo>
                    <a:pt x="9" y="24"/>
                  </a:lnTo>
                  <a:lnTo>
                    <a:pt x="17" y="24"/>
                  </a:lnTo>
                  <a:lnTo>
                    <a:pt x="33" y="33"/>
                  </a:lnTo>
                  <a:lnTo>
                    <a:pt x="33" y="40"/>
                  </a:lnTo>
                  <a:lnTo>
                    <a:pt x="40" y="4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7" name="Freeform 111"/>
            <p:cNvSpPr>
              <a:spLocks/>
            </p:cNvSpPr>
            <p:nvPr/>
          </p:nvSpPr>
          <p:spPr bwMode="auto">
            <a:xfrm>
              <a:off x="3911053" y="3664695"/>
              <a:ext cx="23244" cy="21604"/>
            </a:xfrm>
            <a:custGeom>
              <a:avLst/>
              <a:gdLst>
                <a:gd name="T0" fmla="*/ 16 w 17"/>
                <a:gd name="T1" fmla="*/ 16 h 17"/>
                <a:gd name="T2" fmla="*/ 7 w 17"/>
                <a:gd name="T3" fmla="*/ 16 h 17"/>
                <a:gd name="T4" fmla="*/ 0 w 17"/>
                <a:gd name="T5" fmla="*/ 0 h 17"/>
                <a:gd name="T6" fmla="*/ 16 w 17"/>
                <a:gd name="T7" fmla="*/ 9 h 17"/>
                <a:gd name="T8" fmla="*/ 16 w 17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6" y="16"/>
                  </a:moveTo>
                  <a:lnTo>
                    <a:pt x="7" y="16"/>
                  </a:lnTo>
                  <a:lnTo>
                    <a:pt x="0" y="0"/>
                  </a:lnTo>
                  <a:lnTo>
                    <a:pt x="16" y="9"/>
                  </a:lnTo>
                  <a:lnTo>
                    <a:pt x="16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8" name="Freeform 112"/>
            <p:cNvSpPr>
              <a:spLocks/>
            </p:cNvSpPr>
            <p:nvPr/>
          </p:nvSpPr>
          <p:spPr bwMode="auto">
            <a:xfrm>
              <a:off x="3911053" y="3623888"/>
              <a:ext cx="94138" cy="74413"/>
            </a:xfrm>
            <a:custGeom>
              <a:avLst/>
              <a:gdLst>
                <a:gd name="T0" fmla="*/ 23 w 73"/>
                <a:gd name="T1" fmla="*/ 48 h 58"/>
                <a:gd name="T2" fmla="*/ 40 w 73"/>
                <a:gd name="T3" fmla="*/ 41 h 58"/>
                <a:gd name="T4" fmla="*/ 48 w 73"/>
                <a:gd name="T5" fmla="*/ 41 h 58"/>
                <a:gd name="T6" fmla="*/ 40 w 73"/>
                <a:gd name="T7" fmla="*/ 48 h 58"/>
                <a:gd name="T8" fmla="*/ 57 w 73"/>
                <a:gd name="T9" fmla="*/ 57 h 58"/>
                <a:gd name="T10" fmla="*/ 48 w 73"/>
                <a:gd name="T11" fmla="*/ 48 h 58"/>
                <a:gd name="T12" fmla="*/ 57 w 73"/>
                <a:gd name="T13" fmla="*/ 48 h 58"/>
                <a:gd name="T14" fmla="*/ 57 w 73"/>
                <a:gd name="T15" fmla="*/ 32 h 58"/>
                <a:gd name="T16" fmla="*/ 72 w 73"/>
                <a:gd name="T17" fmla="*/ 25 h 58"/>
                <a:gd name="T18" fmla="*/ 57 w 73"/>
                <a:gd name="T19" fmla="*/ 16 h 58"/>
                <a:gd name="T20" fmla="*/ 48 w 73"/>
                <a:gd name="T21" fmla="*/ 0 h 58"/>
                <a:gd name="T22" fmla="*/ 40 w 73"/>
                <a:gd name="T23" fmla="*/ 8 h 58"/>
                <a:gd name="T24" fmla="*/ 32 w 73"/>
                <a:gd name="T25" fmla="*/ 8 h 58"/>
                <a:gd name="T26" fmla="*/ 23 w 73"/>
                <a:gd name="T27" fmla="*/ 0 h 58"/>
                <a:gd name="T28" fmla="*/ 16 w 73"/>
                <a:gd name="T29" fmla="*/ 0 h 58"/>
                <a:gd name="T30" fmla="*/ 23 w 73"/>
                <a:gd name="T31" fmla="*/ 8 h 58"/>
                <a:gd name="T32" fmla="*/ 7 w 73"/>
                <a:gd name="T33" fmla="*/ 8 h 58"/>
                <a:gd name="T34" fmla="*/ 0 w 73"/>
                <a:gd name="T35" fmla="*/ 8 h 58"/>
                <a:gd name="T36" fmla="*/ 16 w 73"/>
                <a:gd name="T37" fmla="*/ 25 h 58"/>
                <a:gd name="T38" fmla="*/ 16 w 73"/>
                <a:gd name="T39" fmla="*/ 32 h 58"/>
                <a:gd name="T40" fmla="*/ 23 w 73"/>
                <a:gd name="T41" fmla="*/ 41 h 58"/>
                <a:gd name="T42" fmla="*/ 23 w 73"/>
                <a:gd name="T43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58">
                  <a:moveTo>
                    <a:pt x="23" y="48"/>
                  </a:moveTo>
                  <a:lnTo>
                    <a:pt x="40" y="41"/>
                  </a:lnTo>
                  <a:lnTo>
                    <a:pt x="48" y="41"/>
                  </a:lnTo>
                  <a:lnTo>
                    <a:pt x="40" y="48"/>
                  </a:lnTo>
                  <a:lnTo>
                    <a:pt x="57" y="57"/>
                  </a:lnTo>
                  <a:lnTo>
                    <a:pt x="48" y="48"/>
                  </a:lnTo>
                  <a:lnTo>
                    <a:pt x="57" y="48"/>
                  </a:lnTo>
                  <a:lnTo>
                    <a:pt x="57" y="32"/>
                  </a:lnTo>
                  <a:lnTo>
                    <a:pt x="72" y="25"/>
                  </a:lnTo>
                  <a:lnTo>
                    <a:pt x="57" y="16"/>
                  </a:lnTo>
                  <a:lnTo>
                    <a:pt x="48" y="0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23" y="8"/>
                  </a:lnTo>
                  <a:lnTo>
                    <a:pt x="7" y="8"/>
                  </a:lnTo>
                  <a:lnTo>
                    <a:pt x="0" y="8"/>
                  </a:lnTo>
                  <a:lnTo>
                    <a:pt x="16" y="25"/>
                  </a:lnTo>
                  <a:lnTo>
                    <a:pt x="16" y="32"/>
                  </a:lnTo>
                  <a:lnTo>
                    <a:pt x="23" y="41"/>
                  </a:lnTo>
                  <a:lnTo>
                    <a:pt x="23" y="4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69" name="Freeform 113"/>
            <p:cNvSpPr>
              <a:spLocks/>
            </p:cNvSpPr>
            <p:nvPr/>
          </p:nvSpPr>
          <p:spPr bwMode="auto">
            <a:xfrm>
              <a:off x="3353196" y="2795744"/>
              <a:ext cx="211521" cy="494486"/>
            </a:xfrm>
            <a:custGeom>
              <a:avLst/>
              <a:gdLst>
                <a:gd name="T0" fmla="*/ 0 w 163"/>
                <a:gd name="T1" fmla="*/ 299 h 383"/>
                <a:gd name="T2" fmla="*/ 9 w 163"/>
                <a:gd name="T3" fmla="*/ 299 h 383"/>
                <a:gd name="T4" fmla="*/ 9 w 163"/>
                <a:gd name="T5" fmla="*/ 276 h 383"/>
                <a:gd name="T6" fmla="*/ 18 w 163"/>
                <a:gd name="T7" fmla="*/ 267 h 383"/>
                <a:gd name="T8" fmla="*/ 18 w 163"/>
                <a:gd name="T9" fmla="*/ 243 h 383"/>
                <a:gd name="T10" fmla="*/ 18 w 163"/>
                <a:gd name="T11" fmla="*/ 236 h 383"/>
                <a:gd name="T12" fmla="*/ 9 w 163"/>
                <a:gd name="T13" fmla="*/ 202 h 383"/>
                <a:gd name="T14" fmla="*/ 18 w 163"/>
                <a:gd name="T15" fmla="*/ 170 h 383"/>
                <a:gd name="T16" fmla="*/ 25 w 163"/>
                <a:gd name="T17" fmla="*/ 162 h 383"/>
                <a:gd name="T18" fmla="*/ 41 w 163"/>
                <a:gd name="T19" fmla="*/ 155 h 383"/>
                <a:gd name="T20" fmla="*/ 33 w 163"/>
                <a:gd name="T21" fmla="*/ 137 h 383"/>
                <a:gd name="T22" fmla="*/ 41 w 163"/>
                <a:gd name="T23" fmla="*/ 122 h 383"/>
                <a:gd name="T24" fmla="*/ 50 w 163"/>
                <a:gd name="T25" fmla="*/ 97 h 383"/>
                <a:gd name="T26" fmla="*/ 65 w 163"/>
                <a:gd name="T27" fmla="*/ 73 h 383"/>
                <a:gd name="T28" fmla="*/ 65 w 163"/>
                <a:gd name="T29" fmla="*/ 56 h 383"/>
                <a:gd name="T30" fmla="*/ 75 w 163"/>
                <a:gd name="T31" fmla="*/ 41 h 383"/>
                <a:gd name="T32" fmla="*/ 81 w 163"/>
                <a:gd name="T33" fmla="*/ 31 h 383"/>
                <a:gd name="T34" fmla="*/ 90 w 163"/>
                <a:gd name="T35" fmla="*/ 31 h 383"/>
                <a:gd name="T36" fmla="*/ 90 w 163"/>
                <a:gd name="T37" fmla="*/ 16 h 383"/>
                <a:gd name="T38" fmla="*/ 98 w 163"/>
                <a:gd name="T39" fmla="*/ 16 h 383"/>
                <a:gd name="T40" fmla="*/ 115 w 163"/>
                <a:gd name="T41" fmla="*/ 16 h 383"/>
                <a:gd name="T42" fmla="*/ 115 w 163"/>
                <a:gd name="T43" fmla="*/ 0 h 383"/>
                <a:gd name="T44" fmla="*/ 121 w 163"/>
                <a:gd name="T45" fmla="*/ 0 h 383"/>
                <a:gd name="T46" fmla="*/ 155 w 163"/>
                <a:gd name="T47" fmla="*/ 31 h 383"/>
                <a:gd name="T48" fmla="*/ 162 w 163"/>
                <a:gd name="T49" fmla="*/ 105 h 383"/>
                <a:gd name="T50" fmla="*/ 146 w 163"/>
                <a:gd name="T51" fmla="*/ 105 h 383"/>
                <a:gd name="T52" fmla="*/ 130 w 163"/>
                <a:gd name="T53" fmla="*/ 122 h 383"/>
                <a:gd name="T54" fmla="*/ 130 w 163"/>
                <a:gd name="T55" fmla="*/ 130 h 383"/>
                <a:gd name="T56" fmla="*/ 130 w 163"/>
                <a:gd name="T57" fmla="*/ 137 h 383"/>
                <a:gd name="T58" fmla="*/ 139 w 163"/>
                <a:gd name="T59" fmla="*/ 146 h 383"/>
                <a:gd name="T60" fmla="*/ 121 w 163"/>
                <a:gd name="T61" fmla="*/ 162 h 383"/>
                <a:gd name="T62" fmla="*/ 98 w 163"/>
                <a:gd name="T63" fmla="*/ 187 h 383"/>
                <a:gd name="T64" fmla="*/ 81 w 163"/>
                <a:gd name="T65" fmla="*/ 212 h 383"/>
                <a:gd name="T66" fmla="*/ 81 w 163"/>
                <a:gd name="T67" fmla="*/ 252 h 383"/>
                <a:gd name="T68" fmla="*/ 98 w 163"/>
                <a:gd name="T69" fmla="*/ 276 h 383"/>
                <a:gd name="T70" fmla="*/ 90 w 163"/>
                <a:gd name="T71" fmla="*/ 283 h 383"/>
                <a:gd name="T72" fmla="*/ 90 w 163"/>
                <a:gd name="T73" fmla="*/ 292 h 383"/>
                <a:gd name="T74" fmla="*/ 75 w 163"/>
                <a:gd name="T75" fmla="*/ 307 h 383"/>
                <a:gd name="T76" fmla="*/ 65 w 163"/>
                <a:gd name="T77" fmla="*/ 364 h 383"/>
                <a:gd name="T78" fmla="*/ 50 w 163"/>
                <a:gd name="T79" fmla="*/ 364 h 383"/>
                <a:gd name="T80" fmla="*/ 41 w 163"/>
                <a:gd name="T81" fmla="*/ 373 h 383"/>
                <a:gd name="T82" fmla="*/ 41 w 163"/>
                <a:gd name="T83" fmla="*/ 382 h 383"/>
                <a:gd name="T84" fmla="*/ 25 w 163"/>
                <a:gd name="T85" fmla="*/ 382 h 383"/>
                <a:gd name="T86" fmla="*/ 18 w 163"/>
                <a:gd name="T87" fmla="*/ 364 h 383"/>
                <a:gd name="T88" fmla="*/ 25 w 163"/>
                <a:gd name="T89" fmla="*/ 357 h 383"/>
                <a:gd name="T90" fmla="*/ 18 w 163"/>
                <a:gd name="T91" fmla="*/ 349 h 383"/>
                <a:gd name="T92" fmla="*/ 0 w 163"/>
                <a:gd name="T93" fmla="*/ 29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383">
                  <a:moveTo>
                    <a:pt x="0" y="299"/>
                  </a:moveTo>
                  <a:lnTo>
                    <a:pt x="9" y="299"/>
                  </a:lnTo>
                  <a:lnTo>
                    <a:pt x="9" y="276"/>
                  </a:lnTo>
                  <a:lnTo>
                    <a:pt x="18" y="267"/>
                  </a:lnTo>
                  <a:lnTo>
                    <a:pt x="18" y="243"/>
                  </a:lnTo>
                  <a:lnTo>
                    <a:pt x="18" y="236"/>
                  </a:lnTo>
                  <a:lnTo>
                    <a:pt x="9" y="202"/>
                  </a:lnTo>
                  <a:lnTo>
                    <a:pt x="18" y="170"/>
                  </a:lnTo>
                  <a:lnTo>
                    <a:pt x="25" y="162"/>
                  </a:lnTo>
                  <a:lnTo>
                    <a:pt x="41" y="155"/>
                  </a:lnTo>
                  <a:lnTo>
                    <a:pt x="33" y="137"/>
                  </a:lnTo>
                  <a:lnTo>
                    <a:pt x="41" y="122"/>
                  </a:lnTo>
                  <a:lnTo>
                    <a:pt x="50" y="97"/>
                  </a:lnTo>
                  <a:lnTo>
                    <a:pt x="65" y="73"/>
                  </a:lnTo>
                  <a:lnTo>
                    <a:pt x="65" y="56"/>
                  </a:lnTo>
                  <a:lnTo>
                    <a:pt x="75" y="41"/>
                  </a:lnTo>
                  <a:lnTo>
                    <a:pt x="81" y="31"/>
                  </a:lnTo>
                  <a:lnTo>
                    <a:pt x="90" y="31"/>
                  </a:lnTo>
                  <a:lnTo>
                    <a:pt x="90" y="16"/>
                  </a:lnTo>
                  <a:lnTo>
                    <a:pt x="98" y="16"/>
                  </a:lnTo>
                  <a:lnTo>
                    <a:pt x="115" y="16"/>
                  </a:lnTo>
                  <a:lnTo>
                    <a:pt x="115" y="0"/>
                  </a:lnTo>
                  <a:lnTo>
                    <a:pt x="121" y="0"/>
                  </a:lnTo>
                  <a:lnTo>
                    <a:pt x="155" y="31"/>
                  </a:lnTo>
                  <a:lnTo>
                    <a:pt x="162" y="105"/>
                  </a:lnTo>
                  <a:lnTo>
                    <a:pt x="146" y="105"/>
                  </a:lnTo>
                  <a:lnTo>
                    <a:pt x="130" y="122"/>
                  </a:lnTo>
                  <a:lnTo>
                    <a:pt x="130" y="130"/>
                  </a:lnTo>
                  <a:lnTo>
                    <a:pt x="130" y="137"/>
                  </a:lnTo>
                  <a:lnTo>
                    <a:pt x="139" y="146"/>
                  </a:lnTo>
                  <a:lnTo>
                    <a:pt x="121" y="162"/>
                  </a:lnTo>
                  <a:lnTo>
                    <a:pt x="98" y="187"/>
                  </a:lnTo>
                  <a:lnTo>
                    <a:pt x="81" y="212"/>
                  </a:lnTo>
                  <a:lnTo>
                    <a:pt x="81" y="252"/>
                  </a:lnTo>
                  <a:lnTo>
                    <a:pt x="98" y="276"/>
                  </a:lnTo>
                  <a:lnTo>
                    <a:pt x="90" y="283"/>
                  </a:lnTo>
                  <a:lnTo>
                    <a:pt x="90" y="292"/>
                  </a:lnTo>
                  <a:lnTo>
                    <a:pt x="75" y="307"/>
                  </a:lnTo>
                  <a:lnTo>
                    <a:pt x="65" y="364"/>
                  </a:lnTo>
                  <a:lnTo>
                    <a:pt x="50" y="364"/>
                  </a:lnTo>
                  <a:lnTo>
                    <a:pt x="41" y="373"/>
                  </a:lnTo>
                  <a:lnTo>
                    <a:pt x="41" y="382"/>
                  </a:lnTo>
                  <a:lnTo>
                    <a:pt x="25" y="382"/>
                  </a:lnTo>
                  <a:lnTo>
                    <a:pt x="18" y="364"/>
                  </a:lnTo>
                  <a:lnTo>
                    <a:pt x="25" y="357"/>
                  </a:lnTo>
                  <a:lnTo>
                    <a:pt x="18" y="349"/>
                  </a:lnTo>
                  <a:lnTo>
                    <a:pt x="0" y="29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0" name="Freeform 114"/>
            <p:cNvSpPr>
              <a:spLocks/>
            </p:cNvSpPr>
            <p:nvPr/>
          </p:nvSpPr>
          <p:spPr bwMode="auto">
            <a:xfrm>
              <a:off x="3039401" y="3289030"/>
              <a:ext cx="44164" cy="43208"/>
            </a:xfrm>
            <a:custGeom>
              <a:avLst/>
              <a:gdLst>
                <a:gd name="T0" fmla="*/ 25 w 35"/>
                <a:gd name="T1" fmla="*/ 32 h 33"/>
                <a:gd name="T2" fmla="*/ 25 w 35"/>
                <a:gd name="T3" fmla="*/ 22 h 33"/>
                <a:gd name="T4" fmla="*/ 9 w 35"/>
                <a:gd name="T5" fmla="*/ 22 h 33"/>
                <a:gd name="T6" fmla="*/ 0 w 35"/>
                <a:gd name="T7" fmla="*/ 16 h 33"/>
                <a:gd name="T8" fmla="*/ 9 w 35"/>
                <a:gd name="T9" fmla="*/ 0 h 33"/>
                <a:gd name="T10" fmla="*/ 25 w 35"/>
                <a:gd name="T11" fmla="*/ 7 h 33"/>
                <a:gd name="T12" fmla="*/ 34 w 35"/>
                <a:gd name="T13" fmla="*/ 22 h 33"/>
                <a:gd name="T14" fmla="*/ 25 w 35"/>
                <a:gd name="T15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33">
                  <a:moveTo>
                    <a:pt x="25" y="32"/>
                  </a:moveTo>
                  <a:lnTo>
                    <a:pt x="25" y="22"/>
                  </a:lnTo>
                  <a:lnTo>
                    <a:pt x="9" y="22"/>
                  </a:lnTo>
                  <a:lnTo>
                    <a:pt x="0" y="16"/>
                  </a:lnTo>
                  <a:lnTo>
                    <a:pt x="9" y="0"/>
                  </a:lnTo>
                  <a:lnTo>
                    <a:pt x="25" y="7"/>
                  </a:lnTo>
                  <a:lnTo>
                    <a:pt x="34" y="22"/>
                  </a:lnTo>
                  <a:lnTo>
                    <a:pt x="25" y="3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1" name="Freeform 115"/>
            <p:cNvSpPr>
              <a:spLocks/>
            </p:cNvSpPr>
            <p:nvPr/>
          </p:nvSpPr>
          <p:spPr bwMode="auto">
            <a:xfrm>
              <a:off x="2996400" y="3289030"/>
              <a:ext cx="76705" cy="106818"/>
            </a:xfrm>
            <a:custGeom>
              <a:avLst/>
              <a:gdLst>
                <a:gd name="T0" fmla="*/ 42 w 59"/>
                <a:gd name="T1" fmla="*/ 0 h 82"/>
                <a:gd name="T2" fmla="*/ 33 w 59"/>
                <a:gd name="T3" fmla="*/ 16 h 82"/>
                <a:gd name="T4" fmla="*/ 42 w 59"/>
                <a:gd name="T5" fmla="*/ 22 h 82"/>
                <a:gd name="T6" fmla="*/ 58 w 59"/>
                <a:gd name="T7" fmla="*/ 22 h 82"/>
                <a:gd name="T8" fmla="*/ 58 w 59"/>
                <a:gd name="T9" fmla="*/ 32 h 82"/>
                <a:gd name="T10" fmla="*/ 58 w 59"/>
                <a:gd name="T11" fmla="*/ 47 h 82"/>
                <a:gd name="T12" fmla="*/ 49 w 59"/>
                <a:gd name="T13" fmla="*/ 72 h 82"/>
                <a:gd name="T14" fmla="*/ 8 w 59"/>
                <a:gd name="T15" fmla="*/ 81 h 82"/>
                <a:gd name="T16" fmla="*/ 0 w 59"/>
                <a:gd name="T17" fmla="*/ 72 h 82"/>
                <a:gd name="T18" fmla="*/ 8 w 59"/>
                <a:gd name="T19" fmla="*/ 72 h 82"/>
                <a:gd name="T20" fmla="*/ 18 w 59"/>
                <a:gd name="T21" fmla="*/ 47 h 82"/>
                <a:gd name="T22" fmla="*/ 8 w 59"/>
                <a:gd name="T23" fmla="*/ 40 h 82"/>
                <a:gd name="T24" fmla="*/ 18 w 59"/>
                <a:gd name="T25" fmla="*/ 32 h 82"/>
                <a:gd name="T26" fmla="*/ 8 w 59"/>
                <a:gd name="T27" fmla="*/ 32 h 82"/>
                <a:gd name="T28" fmla="*/ 8 w 59"/>
                <a:gd name="T29" fmla="*/ 22 h 82"/>
                <a:gd name="T30" fmla="*/ 25 w 59"/>
                <a:gd name="T31" fmla="*/ 22 h 82"/>
                <a:gd name="T32" fmla="*/ 33 w 59"/>
                <a:gd name="T33" fmla="*/ 16 h 82"/>
                <a:gd name="T34" fmla="*/ 25 w 59"/>
                <a:gd name="T35" fmla="*/ 16 h 82"/>
                <a:gd name="T36" fmla="*/ 25 w 59"/>
                <a:gd name="T37" fmla="*/ 7 h 82"/>
                <a:gd name="T38" fmla="*/ 42 w 59"/>
                <a:gd name="T3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82">
                  <a:moveTo>
                    <a:pt x="42" y="0"/>
                  </a:moveTo>
                  <a:lnTo>
                    <a:pt x="33" y="16"/>
                  </a:lnTo>
                  <a:lnTo>
                    <a:pt x="42" y="22"/>
                  </a:lnTo>
                  <a:lnTo>
                    <a:pt x="58" y="22"/>
                  </a:lnTo>
                  <a:lnTo>
                    <a:pt x="58" y="32"/>
                  </a:lnTo>
                  <a:lnTo>
                    <a:pt x="58" y="47"/>
                  </a:lnTo>
                  <a:lnTo>
                    <a:pt x="49" y="72"/>
                  </a:lnTo>
                  <a:lnTo>
                    <a:pt x="8" y="81"/>
                  </a:lnTo>
                  <a:lnTo>
                    <a:pt x="0" y="72"/>
                  </a:lnTo>
                  <a:lnTo>
                    <a:pt x="8" y="72"/>
                  </a:lnTo>
                  <a:lnTo>
                    <a:pt x="18" y="47"/>
                  </a:lnTo>
                  <a:lnTo>
                    <a:pt x="8" y="40"/>
                  </a:lnTo>
                  <a:lnTo>
                    <a:pt x="18" y="32"/>
                  </a:lnTo>
                  <a:lnTo>
                    <a:pt x="8" y="32"/>
                  </a:lnTo>
                  <a:lnTo>
                    <a:pt x="8" y="22"/>
                  </a:lnTo>
                  <a:lnTo>
                    <a:pt x="25" y="22"/>
                  </a:lnTo>
                  <a:lnTo>
                    <a:pt x="33" y="16"/>
                  </a:lnTo>
                  <a:lnTo>
                    <a:pt x="25" y="16"/>
                  </a:lnTo>
                  <a:lnTo>
                    <a:pt x="25" y="7"/>
                  </a:lnTo>
                  <a:lnTo>
                    <a:pt x="42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2" name="Freeform 116"/>
            <p:cNvSpPr>
              <a:spLocks/>
            </p:cNvSpPr>
            <p:nvPr/>
          </p:nvSpPr>
          <p:spPr bwMode="auto">
            <a:xfrm>
              <a:off x="3299735" y="3224219"/>
              <a:ext cx="54623" cy="75613"/>
            </a:xfrm>
            <a:custGeom>
              <a:avLst/>
              <a:gdLst>
                <a:gd name="T0" fmla="*/ 9 w 42"/>
                <a:gd name="T1" fmla="*/ 57 h 58"/>
                <a:gd name="T2" fmla="*/ 19 w 42"/>
                <a:gd name="T3" fmla="*/ 57 h 58"/>
                <a:gd name="T4" fmla="*/ 25 w 42"/>
                <a:gd name="T5" fmla="*/ 57 h 58"/>
                <a:gd name="T6" fmla="*/ 34 w 42"/>
                <a:gd name="T7" fmla="*/ 32 h 58"/>
                <a:gd name="T8" fmla="*/ 41 w 42"/>
                <a:gd name="T9" fmla="*/ 32 h 58"/>
                <a:gd name="T10" fmla="*/ 41 w 42"/>
                <a:gd name="T11" fmla="*/ 25 h 58"/>
                <a:gd name="T12" fmla="*/ 34 w 42"/>
                <a:gd name="T13" fmla="*/ 25 h 58"/>
                <a:gd name="T14" fmla="*/ 34 w 42"/>
                <a:gd name="T15" fmla="*/ 0 h 58"/>
                <a:gd name="T16" fmla="*/ 9 w 42"/>
                <a:gd name="T17" fmla="*/ 8 h 58"/>
                <a:gd name="T18" fmla="*/ 0 w 42"/>
                <a:gd name="T19" fmla="*/ 25 h 58"/>
                <a:gd name="T20" fmla="*/ 0 w 42"/>
                <a:gd name="T21" fmla="*/ 41 h 58"/>
                <a:gd name="T22" fmla="*/ 9 w 42"/>
                <a:gd name="T23" fmla="*/ 50 h 58"/>
                <a:gd name="T24" fmla="*/ 9 w 42"/>
                <a:gd name="T25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" h="58">
                  <a:moveTo>
                    <a:pt x="9" y="57"/>
                  </a:moveTo>
                  <a:lnTo>
                    <a:pt x="19" y="57"/>
                  </a:lnTo>
                  <a:lnTo>
                    <a:pt x="25" y="57"/>
                  </a:lnTo>
                  <a:lnTo>
                    <a:pt x="34" y="32"/>
                  </a:lnTo>
                  <a:lnTo>
                    <a:pt x="41" y="32"/>
                  </a:lnTo>
                  <a:lnTo>
                    <a:pt x="41" y="25"/>
                  </a:lnTo>
                  <a:lnTo>
                    <a:pt x="34" y="25"/>
                  </a:lnTo>
                  <a:lnTo>
                    <a:pt x="34" y="0"/>
                  </a:lnTo>
                  <a:lnTo>
                    <a:pt x="9" y="8"/>
                  </a:lnTo>
                  <a:lnTo>
                    <a:pt x="0" y="25"/>
                  </a:lnTo>
                  <a:lnTo>
                    <a:pt x="0" y="41"/>
                  </a:lnTo>
                  <a:lnTo>
                    <a:pt x="9" y="50"/>
                  </a:lnTo>
                  <a:lnTo>
                    <a:pt x="9" y="5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3" name="Freeform 117"/>
            <p:cNvSpPr>
              <a:spLocks/>
            </p:cNvSpPr>
            <p:nvPr/>
          </p:nvSpPr>
          <p:spPr bwMode="auto">
            <a:xfrm>
              <a:off x="3227678" y="3341839"/>
              <a:ext cx="66245" cy="73212"/>
            </a:xfrm>
            <a:custGeom>
              <a:avLst/>
              <a:gdLst>
                <a:gd name="T0" fmla="*/ 33 w 51"/>
                <a:gd name="T1" fmla="*/ 56 h 57"/>
                <a:gd name="T2" fmla="*/ 33 w 51"/>
                <a:gd name="T3" fmla="*/ 32 h 57"/>
                <a:gd name="T4" fmla="*/ 41 w 51"/>
                <a:gd name="T5" fmla="*/ 23 h 57"/>
                <a:gd name="T6" fmla="*/ 50 w 51"/>
                <a:gd name="T7" fmla="*/ 0 h 57"/>
                <a:gd name="T8" fmla="*/ 25 w 51"/>
                <a:gd name="T9" fmla="*/ 7 h 57"/>
                <a:gd name="T10" fmla="*/ 33 w 51"/>
                <a:gd name="T11" fmla="*/ 23 h 57"/>
                <a:gd name="T12" fmla="*/ 25 w 51"/>
                <a:gd name="T13" fmla="*/ 23 h 57"/>
                <a:gd name="T14" fmla="*/ 25 w 51"/>
                <a:gd name="T15" fmla="*/ 16 h 57"/>
                <a:gd name="T16" fmla="*/ 16 w 51"/>
                <a:gd name="T17" fmla="*/ 16 h 57"/>
                <a:gd name="T18" fmla="*/ 0 w 51"/>
                <a:gd name="T19" fmla="*/ 47 h 57"/>
                <a:gd name="T20" fmla="*/ 25 w 51"/>
                <a:gd name="T21" fmla="*/ 47 h 57"/>
                <a:gd name="T22" fmla="*/ 33 w 51"/>
                <a:gd name="T23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57">
                  <a:moveTo>
                    <a:pt x="33" y="56"/>
                  </a:moveTo>
                  <a:lnTo>
                    <a:pt x="33" y="32"/>
                  </a:lnTo>
                  <a:lnTo>
                    <a:pt x="41" y="23"/>
                  </a:lnTo>
                  <a:lnTo>
                    <a:pt x="50" y="0"/>
                  </a:lnTo>
                  <a:lnTo>
                    <a:pt x="25" y="7"/>
                  </a:lnTo>
                  <a:lnTo>
                    <a:pt x="33" y="23"/>
                  </a:lnTo>
                  <a:lnTo>
                    <a:pt x="25" y="23"/>
                  </a:lnTo>
                  <a:lnTo>
                    <a:pt x="25" y="16"/>
                  </a:lnTo>
                  <a:lnTo>
                    <a:pt x="16" y="16"/>
                  </a:lnTo>
                  <a:lnTo>
                    <a:pt x="0" y="47"/>
                  </a:lnTo>
                  <a:lnTo>
                    <a:pt x="25" y="47"/>
                  </a:lnTo>
                  <a:lnTo>
                    <a:pt x="33" y="5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4" name="Freeform 118"/>
            <p:cNvSpPr>
              <a:spLocks/>
            </p:cNvSpPr>
            <p:nvPr/>
          </p:nvSpPr>
          <p:spPr bwMode="auto">
            <a:xfrm>
              <a:off x="3216056" y="3401850"/>
              <a:ext cx="55786" cy="45608"/>
            </a:xfrm>
            <a:custGeom>
              <a:avLst/>
              <a:gdLst>
                <a:gd name="T0" fmla="*/ 34 w 43"/>
                <a:gd name="T1" fmla="*/ 34 h 35"/>
                <a:gd name="T2" fmla="*/ 25 w 43"/>
                <a:gd name="T3" fmla="*/ 34 h 35"/>
                <a:gd name="T4" fmla="*/ 25 w 43"/>
                <a:gd name="T5" fmla="*/ 25 h 35"/>
                <a:gd name="T6" fmla="*/ 18 w 43"/>
                <a:gd name="T7" fmla="*/ 25 h 35"/>
                <a:gd name="T8" fmla="*/ 18 w 43"/>
                <a:gd name="T9" fmla="*/ 17 h 35"/>
                <a:gd name="T10" fmla="*/ 0 w 43"/>
                <a:gd name="T11" fmla="*/ 9 h 35"/>
                <a:gd name="T12" fmla="*/ 0 w 43"/>
                <a:gd name="T13" fmla="*/ 0 h 35"/>
                <a:gd name="T14" fmla="*/ 9 w 43"/>
                <a:gd name="T15" fmla="*/ 0 h 35"/>
                <a:gd name="T16" fmla="*/ 34 w 43"/>
                <a:gd name="T17" fmla="*/ 0 h 35"/>
                <a:gd name="T18" fmla="*/ 42 w 43"/>
                <a:gd name="T19" fmla="*/ 9 h 35"/>
                <a:gd name="T20" fmla="*/ 42 w 43"/>
                <a:gd name="T21" fmla="*/ 25 h 35"/>
                <a:gd name="T22" fmla="*/ 34 w 43"/>
                <a:gd name="T23" fmla="*/ 25 h 35"/>
                <a:gd name="T24" fmla="*/ 34 w 43"/>
                <a:gd name="T25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" h="35">
                  <a:moveTo>
                    <a:pt x="34" y="34"/>
                  </a:moveTo>
                  <a:lnTo>
                    <a:pt x="25" y="34"/>
                  </a:lnTo>
                  <a:lnTo>
                    <a:pt x="25" y="25"/>
                  </a:lnTo>
                  <a:lnTo>
                    <a:pt x="18" y="25"/>
                  </a:lnTo>
                  <a:lnTo>
                    <a:pt x="18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4" y="0"/>
                  </a:lnTo>
                  <a:lnTo>
                    <a:pt x="42" y="9"/>
                  </a:lnTo>
                  <a:lnTo>
                    <a:pt x="42" y="25"/>
                  </a:lnTo>
                  <a:lnTo>
                    <a:pt x="34" y="25"/>
                  </a:lnTo>
                  <a:lnTo>
                    <a:pt x="34" y="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5" name="Freeform 119"/>
            <p:cNvSpPr>
              <a:spLocks/>
            </p:cNvSpPr>
            <p:nvPr/>
          </p:nvSpPr>
          <p:spPr bwMode="auto">
            <a:xfrm>
              <a:off x="3260220" y="3434255"/>
              <a:ext cx="22081" cy="21604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0 w 17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6" name="Freeform 120"/>
            <p:cNvSpPr>
              <a:spLocks/>
            </p:cNvSpPr>
            <p:nvPr/>
          </p:nvSpPr>
          <p:spPr bwMode="auto">
            <a:xfrm>
              <a:off x="3260220" y="3434255"/>
              <a:ext cx="22081" cy="21604"/>
            </a:xfrm>
            <a:custGeom>
              <a:avLst/>
              <a:gdLst>
                <a:gd name="T0" fmla="*/ 0 w 17"/>
                <a:gd name="T1" fmla="*/ 16 h 17"/>
                <a:gd name="T2" fmla="*/ 0 w 17"/>
                <a:gd name="T3" fmla="*/ 0 h 17"/>
                <a:gd name="T4" fmla="*/ 16 w 17"/>
                <a:gd name="T5" fmla="*/ 0 h 17"/>
                <a:gd name="T6" fmla="*/ 16 w 17"/>
                <a:gd name="T7" fmla="*/ 16 h 17"/>
                <a:gd name="T8" fmla="*/ 0 w 17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7" name="Freeform 121"/>
            <p:cNvSpPr>
              <a:spLocks/>
            </p:cNvSpPr>
            <p:nvPr/>
          </p:nvSpPr>
          <p:spPr bwMode="auto">
            <a:xfrm>
              <a:off x="3406657" y="3298632"/>
              <a:ext cx="158059" cy="159627"/>
            </a:xfrm>
            <a:custGeom>
              <a:avLst/>
              <a:gdLst>
                <a:gd name="T0" fmla="*/ 105 w 122"/>
                <a:gd name="T1" fmla="*/ 122 h 123"/>
                <a:gd name="T2" fmla="*/ 114 w 122"/>
                <a:gd name="T3" fmla="*/ 105 h 123"/>
                <a:gd name="T4" fmla="*/ 121 w 122"/>
                <a:gd name="T5" fmla="*/ 97 h 123"/>
                <a:gd name="T6" fmla="*/ 114 w 122"/>
                <a:gd name="T7" fmla="*/ 56 h 123"/>
                <a:gd name="T8" fmla="*/ 121 w 122"/>
                <a:gd name="T9" fmla="*/ 40 h 123"/>
                <a:gd name="T10" fmla="*/ 114 w 122"/>
                <a:gd name="T11" fmla="*/ 25 h 123"/>
                <a:gd name="T12" fmla="*/ 105 w 122"/>
                <a:gd name="T13" fmla="*/ 15 h 123"/>
                <a:gd name="T14" fmla="*/ 89 w 122"/>
                <a:gd name="T15" fmla="*/ 15 h 123"/>
                <a:gd name="T16" fmla="*/ 65 w 122"/>
                <a:gd name="T17" fmla="*/ 9 h 123"/>
                <a:gd name="T18" fmla="*/ 65 w 122"/>
                <a:gd name="T19" fmla="*/ 15 h 123"/>
                <a:gd name="T20" fmla="*/ 57 w 122"/>
                <a:gd name="T21" fmla="*/ 15 h 123"/>
                <a:gd name="T22" fmla="*/ 49 w 122"/>
                <a:gd name="T23" fmla="*/ 0 h 123"/>
                <a:gd name="T24" fmla="*/ 0 w 122"/>
                <a:gd name="T25" fmla="*/ 25 h 123"/>
                <a:gd name="T26" fmla="*/ 9 w 122"/>
                <a:gd name="T27" fmla="*/ 80 h 123"/>
                <a:gd name="T28" fmla="*/ 17 w 122"/>
                <a:gd name="T29" fmla="*/ 89 h 123"/>
                <a:gd name="T30" fmla="*/ 34 w 122"/>
                <a:gd name="T31" fmla="*/ 97 h 123"/>
                <a:gd name="T32" fmla="*/ 40 w 122"/>
                <a:gd name="T33" fmla="*/ 97 h 123"/>
                <a:gd name="T34" fmla="*/ 57 w 122"/>
                <a:gd name="T35" fmla="*/ 114 h 123"/>
                <a:gd name="T36" fmla="*/ 65 w 122"/>
                <a:gd name="T37" fmla="*/ 114 h 123"/>
                <a:gd name="T38" fmla="*/ 74 w 122"/>
                <a:gd name="T39" fmla="*/ 122 h 123"/>
                <a:gd name="T40" fmla="*/ 89 w 122"/>
                <a:gd name="T41" fmla="*/ 114 h 123"/>
                <a:gd name="T42" fmla="*/ 105 w 122"/>
                <a:gd name="T43" fmla="*/ 12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" h="123">
                  <a:moveTo>
                    <a:pt x="105" y="122"/>
                  </a:moveTo>
                  <a:lnTo>
                    <a:pt x="114" y="105"/>
                  </a:lnTo>
                  <a:lnTo>
                    <a:pt x="121" y="97"/>
                  </a:lnTo>
                  <a:lnTo>
                    <a:pt x="114" y="56"/>
                  </a:lnTo>
                  <a:lnTo>
                    <a:pt x="121" y="40"/>
                  </a:lnTo>
                  <a:lnTo>
                    <a:pt x="114" y="25"/>
                  </a:lnTo>
                  <a:lnTo>
                    <a:pt x="105" y="15"/>
                  </a:lnTo>
                  <a:lnTo>
                    <a:pt x="89" y="15"/>
                  </a:lnTo>
                  <a:lnTo>
                    <a:pt x="65" y="9"/>
                  </a:lnTo>
                  <a:lnTo>
                    <a:pt x="65" y="15"/>
                  </a:lnTo>
                  <a:lnTo>
                    <a:pt x="57" y="15"/>
                  </a:lnTo>
                  <a:lnTo>
                    <a:pt x="49" y="0"/>
                  </a:lnTo>
                  <a:lnTo>
                    <a:pt x="0" y="25"/>
                  </a:lnTo>
                  <a:lnTo>
                    <a:pt x="9" y="80"/>
                  </a:lnTo>
                  <a:lnTo>
                    <a:pt x="17" y="89"/>
                  </a:lnTo>
                  <a:lnTo>
                    <a:pt x="34" y="97"/>
                  </a:lnTo>
                  <a:lnTo>
                    <a:pt x="40" y="97"/>
                  </a:lnTo>
                  <a:lnTo>
                    <a:pt x="57" y="114"/>
                  </a:lnTo>
                  <a:lnTo>
                    <a:pt x="65" y="114"/>
                  </a:lnTo>
                  <a:lnTo>
                    <a:pt x="74" y="122"/>
                  </a:lnTo>
                  <a:lnTo>
                    <a:pt x="89" y="114"/>
                  </a:lnTo>
                  <a:lnTo>
                    <a:pt x="105" y="12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8" name="Freeform 122"/>
            <p:cNvSpPr>
              <a:spLocks/>
            </p:cNvSpPr>
            <p:nvPr/>
          </p:nvSpPr>
          <p:spPr bwMode="auto">
            <a:xfrm>
              <a:off x="3270679" y="3298632"/>
              <a:ext cx="148762" cy="200435"/>
            </a:xfrm>
            <a:custGeom>
              <a:avLst/>
              <a:gdLst>
                <a:gd name="T0" fmla="*/ 64 w 115"/>
                <a:gd name="T1" fmla="*/ 25 h 155"/>
                <a:gd name="T2" fmla="*/ 97 w 115"/>
                <a:gd name="T3" fmla="*/ 9 h 155"/>
                <a:gd name="T4" fmla="*/ 97 w 115"/>
                <a:gd name="T5" fmla="*/ 15 h 155"/>
                <a:gd name="T6" fmla="*/ 89 w 115"/>
                <a:gd name="T7" fmla="*/ 15 h 155"/>
                <a:gd name="T8" fmla="*/ 105 w 115"/>
                <a:gd name="T9" fmla="*/ 25 h 155"/>
                <a:gd name="T10" fmla="*/ 114 w 115"/>
                <a:gd name="T11" fmla="*/ 80 h 155"/>
                <a:gd name="T12" fmla="*/ 105 w 115"/>
                <a:gd name="T13" fmla="*/ 80 h 155"/>
                <a:gd name="T14" fmla="*/ 89 w 115"/>
                <a:gd name="T15" fmla="*/ 89 h 155"/>
                <a:gd name="T16" fmla="*/ 73 w 115"/>
                <a:gd name="T17" fmla="*/ 97 h 155"/>
                <a:gd name="T18" fmla="*/ 82 w 115"/>
                <a:gd name="T19" fmla="*/ 114 h 155"/>
                <a:gd name="T20" fmla="*/ 97 w 115"/>
                <a:gd name="T21" fmla="*/ 130 h 155"/>
                <a:gd name="T22" fmla="*/ 89 w 115"/>
                <a:gd name="T23" fmla="*/ 137 h 155"/>
                <a:gd name="T24" fmla="*/ 89 w 115"/>
                <a:gd name="T25" fmla="*/ 146 h 155"/>
                <a:gd name="T26" fmla="*/ 57 w 115"/>
                <a:gd name="T27" fmla="*/ 154 h 155"/>
                <a:gd name="T28" fmla="*/ 42 w 115"/>
                <a:gd name="T29" fmla="*/ 154 h 155"/>
                <a:gd name="T30" fmla="*/ 17 w 115"/>
                <a:gd name="T31" fmla="*/ 154 h 155"/>
                <a:gd name="T32" fmla="*/ 23 w 115"/>
                <a:gd name="T33" fmla="*/ 130 h 155"/>
                <a:gd name="T34" fmla="*/ 0 w 115"/>
                <a:gd name="T35" fmla="*/ 114 h 155"/>
                <a:gd name="T36" fmla="*/ 0 w 115"/>
                <a:gd name="T37" fmla="*/ 105 h 155"/>
                <a:gd name="T38" fmla="*/ 0 w 115"/>
                <a:gd name="T39" fmla="*/ 89 h 155"/>
                <a:gd name="T40" fmla="*/ 0 w 115"/>
                <a:gd name="T41" fmla="*/ 65 h 155"/>
                <a:gd name="T42" fmla="*/ 8 w 115"/>
                <a:gd name="T43" fmla="*/ 56 h 155"/>
                <a:gd name="T44" fmla="*/ 17 w 115"/>
                <a:gd name="T45" fmla="*/ 33 h 155"/>
                <a:gd name="T46" fmla="*/ 32 w 115"/>
                <a:gd name="T47" fmla="*/ 33 h 155"/>
                <a:gd name="T48" fmla="*/ 42 w 115"/>
                <a:gd name="T49" fmla="*/ 15 h 155"/>
                <a:gd name="T50" fmla="*/ 32 w 115"/>
                <a:gd name="T51" fmla="*/ 15 h 155"/>
                <a:gd name="T52" fmla="*/ 42 w 115"/>
                <a:gd name="T53" fmla="*/ 9 h 155"/>
                <a:gd name="T54" fmla="*/ 32 w 115"/>
                <a:gd name="T55" fmla="*/ 0 h 155"/>
                <a:gd name="T56" fmla="*/ 42 w 115"/>
                <a:gd name="T57" fmla="*/ 0 h 155"/>
                <a:gd name="T58" fmla="*/ 48 w 115"/>
                <a:gd name="T59" fmla="*/ 0 h 155"/>
                <a:gd name="T60" fmla="*/ 48 w 115"/>
                <a:gd name="T61" fmla="*/ 9 h 155"/>
                <a:gd name="T62" fmla="*/ 64 w 115"/>
                <a:gd name="T63" fmla="*/ 15 h 155"/>
                <a:gd name="T64" fmla="*/ 57 w 115"/>
                <a:gd name="T65" fmla="*/ 25 h 155"/>
                <a:gd name="T66" fmla="*/ 64 w 115"/>
                <a:gd name="T67" fmla="*/ 2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5" h="155">
                  <a:moveTo>
                    <a:pt x="64" y="25"/>
                  </a:moveTo>
                  <a:lnTo>
                    <a:pt x="97" y="9"/>
                  </a:lnTo>
                  <a:lnTo>
                    <a:pt x="97" y="15"/>
                  </a:lnTo>
                  <a:lnTo>
                    <a:pt x="89" y="15"/>
                  </a:lnTo>
                  <a:lnTo>
                    <a:pt x="105" y="25"/>
                  </a:lnTo>
                  <a:lnTo>
                    <a:pt x="114" y="80"/>
                  </a:lnTo>
                  <a:lnTo>
                    <a:pt x="105" y="80"/>
                  </a:lnTo>
                  <a:lnTo>
                    <a:pt x="89" y="89"/>
                  </a:lnTo>
                  <a:lnTo>
                    <a:pt x="73" y="97"/>
                  </a:lnTo>
                  <a:lnTo>
                    <a:pt x="82" y="114"/>
                  </a:lnTo>
                  <a:lnTo>
                    <a:pt x="97" y="130"/>
                  </a:lnTo>
                  <a:lnTo>
                    <a:pt x="89" y="137"/>
                  </a:lnTo>
                  <a:lnTo>
                    <a:pt x="89" y="146"/>
                  </a:lnTo>
                  <a:lnTo>
                    <a:pt x="57" y="154"/>
                  </a:lnTo>
                  <a:lnTo>
                    <a:pt x="42" y="154"/>
                  </a:lnTo>
                  <a:lnTo>
                    <a:pt x="17" y="154"/>
                  </a:lnTo>
                  <a:lnTo>
                    <a:pt x="23" y="130"/>
                  </a:lnTo>
                  <a:lnTo>
                    <a:pt x="0" y="114"/>
                  </a:lnTo>
                  <a:lnTo>
                    <a:pt x="0" y="105"/>
                  </a:lnTo>
                  <a:lnTo>
                    <a:pt x="0" y="89"/>
                  </a:lnTo>
                  <a:lnTo>
                    <a:pt x="0" y="65"/>
                  </a:lnTo>
                  <a:lnTo>
                    <a:pt x="8" y="56"/>
                  </a:lnTo>
                  <a:lnTo>
                    <a:pt x="17" y="33"/>
                  </a:lnTo>
                  <a:lnTo>
                    <a:pt x="32" y="33"/>
                  </a:lnTo>
                  <a:lnTo>
                    <a:pt x="42" y="15"/>
                  </a:lnTo>
                  <a:lnTo>
                    <a:pt x="32" y="15"/>
                  </a:lnTo>
                  <a:lnTo>
                    <a:pt x="42" y="9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48" y="9"/>
                  </a:lnTo>
                  <a:lnTo>
                    <a:pt x="64" y="15"/>
                  </a:lnTo>
                  <a:lnTo>
                    <a:pt x="57" y="25"/>
                  </a:lnTo>
                  <a:lnTo>
                    <a:pt x="64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79" name="Freeform 123"/>
            <p:cNvSpPr>
              <a:spLocks/>
            </p:cNvSpPr>
            <p:nvPr/>
          </p:nvSpPr>
          <p:spPr bwMode="auto">
            <a:xfrm>
              <a:off x="3325303" y="3455859"/>
              <a:ext cx="126680" cy="63611"/>
            </a:xfrm>
            <a:custGeom>
              <a:avLst/>
              <a:gdLst>
                <a:gd name="T0" fmla="*/ 0 w 98"/>
                <a:gd name="T1" fmla="*/ 32 h 49"/>
                <a:gd name="T2" fmla="*/ 15 w 98"/>
                <a:gd name="T3" fmla="*/ 32 h 49"/>
                <a:gd name="T4" fmla="*/ 47 w 98"/>
                <a:gd name="T5" fmla="*/ 24 h 49"/>
                <a:gd name="T6" fmla="*/ 47 w 98"/>
                <a:gd name="T7" fmla="*/ 15 h 49"/>
                <a:gd name="T8" fmla="*/ 55 w 98"/>
                <a:gd name="T9" fmla="*/ 8 h 49"/>
                <a:gd name="T10" fmla="*/ 72 w 98"/>
                <a:gd name="T11" fmla="*/ 8 h 49"/>
                <a:gd name="T12" fmla="*/ 72 w 98"/>
                <a:gd name="T13" fmla="*/ 0 h 49"/>
                <a:gd name="T14" fmla="*/ 97 w 98"/>
                <a:gd name="T15" fmla="*/ 8 h 49"/>
                <a:gd name="T16" fmla="*/ 97 w 98"/>
                <a:gd name="T17" fmla="*/ 24 h 49"/>
                <a:gd name="T18" fmla="*/ 87 w 98"/>
                <a:gd name="T19" fmla="*/ 40 h 49"/>
                <a:gd name="T20" fmla="*/ 55 w 98"/>
                <a:gd name="T21" fmla="*/ 48 h 49"/>
                <a:gd name="T22" fmla="*/ 40 w 98"/>
                <a:gd name="T23" fmla="*/ 40 h 49"/>
                <a:gd name="T24" fmla="*/ 15 w 98"/>
                <a:gd name="T25" fmla="*/ 40 h 49"/>
                <a:gd name="T26" fmla="*/ 6 w 98"/>
                <a:gd name="T27" fmla="*/ 40 h 49"/>
                <a:gd name="T28" fmla="*/ 0 w 98"/>
                <a:gd name="T29" fmla="*/ 3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49">
                  <a:moveTo>
                    <a:pt x="0" y="32"/>
                  </a:moveTo>
                  <a:lnTo>
                    <a:pt x="15" y="32"/>
                  </a:lnTo>
                  <a:lnTo>
                    <a:pt x="47" y="24"/>
                  </a:lnTo>
                  <a:lnTo>
                    <a:pt x="47" y="15"/>
                  </a:lnTo>
                  <a:lnTo>
                    <a:pt x="55" y="8"/>
                  </a:lnTo>
                  <a:lnTo>
                    <a:pt x="72" y="8"/>
                  </a:lnTo>
                  <a:lnTo>
                    <a:pt x="72" y="0"/>
                  </a:lnTo>
                  <a:lnTo>
                    <a:pt x="97" y="8"/>
                  </a:lnTo>
                  <a:lnTo>
                    <a:pt x="97" y="24"/>
                  </a:lnTo>
                  <a:lnTo>
                    <a:pt x="87" y="40"/>
                  </a:lnTo>
                  <a:lnTo>
                    <a:pt x="55" y="48"/>
                  </a:lnTo>
                  <a:lnTo>
                    <a:pt x="40" y="40"/>
                  </a:lnTo>
                  <a:lnTo>
                    <a:pt x="15" y="40"/>
                  </a:lnTo>
                  <a:lnTo>
                    <a:pt x="6" y="40"/>
                  </a:lnTo>
                  <a:lnTo>
                    <a:pt x="0" y="3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0" name="Line 124"/>
            <p:cNvSpPr>
              <a:spLocks noChangeShapeType="1"/>
            </p:cNvSpPr>
            <p:nvPr/>
          </p:nvSpPr>
          <p:spPr bwMode="auto">
            <a:xfrm flipH="1" flipV="1">
              <a:off x="3325303" y="3497866"/>
              <a:ext cx="6973" cy="10802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1" name="Freeform 125"/>
            <p:cNvSpPr>
              <a:spLocks/>
            </p:cNvSpPr>
            <p:nvPr/>
          </p:nvSpPr>
          <p:spPr bwMode="auto">
            <a:xfrm>
              <a:off x="3325303" y="3497866"/>
              <a:ext cx="22081" cy="21604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0 h 17"/>
                <a:gd name="T4" fmla="*/ 16 w 17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16"/>
                  </a:move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2" name="Line 126"/>
            <p:cNvSpPr>
              <a:spLocks noChangeShapeType="1"/>
            </p:cNvSpPr>
            <p:nvPr/>
          </p:nvSpPr>
          <p:spPr bwMode="auto">
            <a:xfrm flipH="1" flipV="1">
              <a:off x="3325303" y="3497866"/>
              <a:ext cx="6973" cy="10802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3" name="Freeform 127"/>
            <p:cNvSpPr>
              <a:spLocks/>
            </p:cNvSpPr>
            <p:nvPr/>
          </p:nvSpPr>
          <p:spPr bwMode="auto">
            <a:xfrm>
              <a:off x="3325303" y="3497866"/>
              <a:ext cx="22081" cy="21604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0 h 17"/>
                <a:gd name="T4" fmla="*/ 16 w 17"/>
                <a:gd name="T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6" y="16"/>
                  </a:move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4" name="Freeform 128"/>
            <p:cNvSpPr>
              <a:spLocks/>
            </p:cNvSpPr>
            <p:nvPr/>
          </p:nvSpPr>
          <p:spPr bwMode="auto">
            <a:xfrm>
              <a:off x="3270679" y="3497866"/>
              <a:ext cx="75543" cy="43208"/>
            </a:xfrm>
            <a:custGeom>
              <a:avLst/>
              <a:gdLst>
                <a:gd name="T0" fmla="*/ 17 w 58"/>
                <a:gd name="T1" fmla="*/ 32 h 33"/>
                <a:gd name="T2" fmla="*/ 32 w 58"/>
                <a:gd name="T3" fmla="*/ 23 h 33"/>
                <a:gd name="T4" fmla="*/ 42 w 58"/>
                <a:gd name="T5" fmla="*/ 23 h 33"/>
                <a:gd name="T6" fmla="*/ 42 w 58"/>
                <a:gd name="T7" fmla="*/ 16 h 33"/>
                <a:gd name="T8" fmla="*/ 48 w 58"/>
                <a:gd name="T9" fmla="*/ 23 h 33"/>
                <a:gd name="T10" fmla="*/ 57 w 58"/>
                <a:gd name="T11" fmla="*/ 8 h 33"/>
                <a:gd name="T12" fmla="*/ 48 w 58"/>
                <a:gd name="T13" fmla="*/ 8 h 33"/>
                <a:gd name="T14" fmla="*/ 42 w 58"/>
                <a:gd name="T15" fmla="*/ 0 h 33"/>
                <a:gd name="T16" fmla="*/ 17 w 58"/>
                <a:gd name="T17" fmla="*/ 0 h 33"/>
                <a:gd name="T18" fmla="*/ 8 w 58"/>
                <a:gd name="T19" fmla="*/ 0 h 33"/>
                <a:gd name="T20" fmla="*/ 0 w 58"/>
                <a:gd name="T21" fmla="*/ 16 h 33"/>
                <a:gd name="T22" fmla="*/ 0 w 58"/>
                <a:gd name="T23" fmla="*/ 23 h 33"/>
                <a:gd name="T24" fmla="*/ 8 w 58"/>
                <a:gd name="T25" fmla="*/ 16 h 33"/>
                <a:gd name="T26" fmla="*/ 8 w 58"/>
                <a:gd name="T27" fmla="*/ 32 h 33"/>
                <a:gd name="T28" fmla="*/ 17 w 58"/>
                <a:gd name="T2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33">
                  <a:moveTo>
                    <a:pt x="17" y="32"/>
                  </a:moveTo>
                  <a:lnTo>
                    <a:pt x="32" y="23"/>
                  </a:lnTo>
                  <a:lnTo>
                    <a:pt x="42" y="23"/>
                  </a:lnTo>
                  <a:lnTo>
                    <a:pt x="42" y="16"/>
                  </a:lnTo>
                  <a:lnTo>
                    <a:pt x="48" y="23"/>
                  </a:lnTo>
                  <a:lnTo>
                    <a:pt x="57" y="8"/>
                  </a:lnTo>
                  <a:lnTo>
                    <a:pt x="48" y="8"/>
                  </a:lnTo>
                  <a:lnTo>
                    <a:pt x="42" y="0"/>
                  </a:lnTo>
                  <a:lnTo>
                    <a:pt x="17" y="0"/>
                  </a:lnTo>
                  <a:lnTo>
                    <a:pt x="8" y="0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8" y="16"/>
                  </a:lnTo>
                  <a:lnTo>
                    <a:pt x="8" y="32"/>
                  </a:lnTo>
                  <a:lnTo>
                    <a:pt x="17" y="3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5" name="Freeform 129"/>
            <p:cNvSpPr>
              <a:spLocks/>
            </p:cNvSpPr>
            <p:nvPr/>
          </p:nvSpPr>
          <p:spPr bwMode="auto">
            <a:xfrm>
              <a:off x="3090538" y="3401850"/>
              <a:ext cx="210358" cy="211237"/>
            </a:xfrm>
            <a:custGeom>
              <a:avLst/>
              <a:gdLst>
                <a:gd name="T0" fmla="*/ 97 w 163"/>
                <a:gd name="T1" fmla="*/ 0 h 163"/>
                <a:gd name="T2" fmla="*/ 82 w 163"/>
                <a:gd name="T3" fmla="*/ 9 h 163"/>
                <a:gd name="T4" fmla="*/ 82 w 163"/>
                <a:gd name="T5" fmla="*/ 25 h 163"/>
                <a:gd name="T6" fmla="*/ 66 w 163"/>
                <a:gd name="T7" fmla="*/ 34 h 163"/>
                <a:gd name="T8" fmla="*/ 57 w 163"/>
                <a:gd name="T9" fmla="*/ 42 h 163"/>
                <a:gd name="T10" fmla="*/ 50 w 163"/>
                <a:gd name="T11" fmla="*/ 42 h 163"/>
                <a:gd name="T12" fmla="*/ 42 w 163"/>
                <a:gd name="T13" fmla="*/ 34 h 163"/>
                <a:gd name="T14" fmla="*/ 34 w 163"/>
                <a:gd name="T15" fmla="*/ 34 h 163"/>
                <a:gd name="T16" fmla="*/ 42 w 163"/>
                <a:gd name="T17" fmla="*/ 50 h 163"/>
                <a:gd name="T18" fmla="*/ 25 w 163"/>
                <a:gd name="T19" fmla="*/ 57 h 163"/>
                <a:gd name="T20" fmla="*/ 25 w 163"/>
                <a:gd name="T21" fmla="*/ 50 h 163"/>
                <a:gd name="T22" fmla="*/ 0 w 163"/>
                <a:gd name="T23" fmla="*/ 57 h 163"/>
                <a:gd name="T24" fmla="*/ 0 w 163"/>
                <a:gd name="T25" fmla="*/ 66 h 163"/>
                <a:gd name="T26" fmla="*/ 34 w 163"/>
                <a:gd name="T27" fmla="*/ 74 h 163"/>
                <a:gd name="T28" fmla="*/ 50 w 163"/>
                <a:gd name="T29" fmla="*/ 97 h 163"/>
                <a:gd name="T30" fmla="*/ 50 w 163"/>
                <a:gd name="T31" fmla="*/ 106 h 163"/>
                <a:gd name="T32" fmla="*/ 42 w 163"/>
                <a:gd name="T33" fmla="*/ 147 h 163"/>
                <a:gd name="T34" fmla="*/ 57 w 163"/>
                <a:gd name="T35" fmla="*/ 156 h 163"/>
                <a:gd name="T36" fmla="*/ 97 w 163"/>
                <a:gd name="T37" fmla="*/ 162 h 163"/>
                <a:gd name="T38" fmla="*/ 97 w 163"/>
                <a:gd name="T39" fmla="*/ 156 h 163"/>
                <a:gd name="T40" fmla="*/ 115 w 163"/>
                <a:gd name="T41" fmla="*/ 147 h 163"/>
                <a:gd name="T42" fmla="*/ 139 w 163"/>
                <a:gd name="T43" fmla="*/ 156 h 163"/>
                <a:gd name="T44" fmla="*/ 147 w 163"/>
                <a:gd name="T45" fmla="*/ 156 h 163"/>
                <a:gd name="T46" fmla="*/ 156 w 163"/>
                <a:gd name="T47" fmla="*/ 137 h 163"/>
                <a:gd name="T48" fmla="*/ 147 w 163"/>
                <a:gd name="T49" fmla="*/ 122 h 163"/>
                <a:gd name="T50" fmla="*/ 147 w 163"/>
                <a:gd name="T51" fmla="*/ 106 h 163"/>
                <a:gd name="T52" fmla="*/ 147 w 163"/>
                <a:gd name="T53" fmla="*/ 90 h 163"/>
                <a:gd name="T54" fmla="*/ 139 w 163"/>
                <a:gd name="T55" fmla="*/ 97 h 163"/>
                <a:gd name="T56" fmla="*/ 139 w 163"/>
                <a:gd name="T57" fmla="*/ 90 h 163"/>
                <a:gd name="T58" fmla="*/ 147 w 163"/>
                <a:gd name="T59" fmla="*/ 74 h 163"/>
                <a:gd name="T60" fmla="*/ 156 w 163"/>
                <a:gd name="T61" fmla="*/ 74 h 163"/>
                <a:gd name="T62" fmla="*/ 162 w 163"/>
                <a:gd name="T63" fmla="*/ 50 h 163"/>
                <a:gd name="T64" fmla="*/ 139 w 163"/>
                <a:gd name="T65" fmla="*/ 34 h 163"/>
                <a:gd name="T66" fmla="*/ 131 w 163"/>
                <a:gd name="T67" fmla="*/ 34 h 163"/>
                <a:gd name="T68" fmla="*/ 122 w 163"/>
                <a:gd name="T69" fmla="*/ 34 h 163"/>
                <a:gd name="T70" fmla="*/ 122 w 163"/>
                <a:gd name="T71" fmla="*/ 25 h 163"/>
                <a:gd name="T72" fmla="*/ 115 w 163"/>
                <a:gd name="T73" fmla="*/ 25 h 163"/>
                <a:gd name="T74" fmla="*/ 115 w 163"/>
                <a:gd name="T75" fmla="*/ 17 h 163"/>
                <a:gd name="T76" fmla="*/ 97 w 163"/>
                <a:gd name="T77" fmla="*/ 9 h 163"/>
                <a:gd name="T78" fmla="*/ 97 w 163"/>
                <a:gd name="T79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3" h="163">
                  <a:moveTo>
                    <a:pt x="97" y="0"/>
                  </a:moveTo>
                  <a:lnTo>
                    <a:pt x="82" y="9"/>
                  </a:lnTo>
                  <a:lnTo>
                    <a:pt x="82" y="25"/>
                  </a:lnTo>
                  <a:lnTo>
                    <a:pt x="66" y="34"/>
                  </a:lnTo>
                  <a:lnTo>
                    <a:pt x="57" y="42"/>
                  </a:lnTo>
                  <a:lnTo>
                    <a:pt x="50" y="42"/>
                  </a:lnTo>
                  <a:lnTo>
                    <a:pt x="42" y="34"/>
                  </a:lnTo>
                  <a:lnTo>
                    <a:pt x="34" y="34"/>
                  </a:lnTo>
                  <a:lnTo>
                    <a:pt x="42" y="50"/>
                  </a:lnTo>
                  <a:lnTo>
                    <a:pt x="25" y="57"/>
                  </a:lnTo>
                  <a:lnTo>
                    <a:pt x="25" y="50"/>
                  </a:lnTo>
                  <a:lnTo>
                    <a:pt x="0" y="57"/>
                  </a:lnTo>
                  <a:lnTo>
                    <a:pt x="0" y="66"/>
                  </a:lnTo>
                  <a:lnTo>
                    <a:pt x="34" y="74"/>
                  </a:lnTo>
                  <a:lnTo>
                    <a:pt x="50" y="97"/>
                  </a:lnTo>
                  <a:lnTo>
                    <a:pt x="50" y="106"/>
                  </a:lnTo>
                  <a:lnTo>
                    <a:pt x="42" y="147"/>
                  </a:lnTo>
                  <a:lnTo>
                    <a:pt x="57" y="156"/>
                  </a:lnTo>
                  <a:lnTo>
                    <a:pt x="97" y="162"/>
                  </a:lnTo>
                  <a:lnTo>
                    <a:pt x="97" y="156"/>
                  </a:lnTo>
                  <a:lnTo>
                    <a:pt x="115" y="147"/>
                  </a:lnTo>
                  <a:lnTo>
                    <a:pt x="139" y="156"/>
                  </a:lnTo>
                  <a:lnTo>
                    <a:pt x="147" y="156"/>
                  </a:lnTo>
                  <a:lnTo>
                    <a:pt x="156" y="137"/>
                  </a:lnTo>
                  <a:lnTo>
                    <a:pt x="147" y="122"/>
                  </a:lnTo>
                  <a:lnTo>
                    <a:pt x="147" y="106"/>
                  </a:lnTo>
                  <a:lnTo>
                    <a:pt x="147" y="90"/>
                  </a:lnTo>
                  <a:lnTo>
                    <a:pt x="139" y="97"/>
                  </a:lnTo>
                  <a:lnTo>
                    <a:pt x="139" y="90"/>
                  </a:lnTo>
                  <a:lnTo>
                    <a:pt x="147" y="74"/>
                  </a:lnTo>
                  <a:lnTo>
                    <a:pt x="156" y="74"/>
                  </a:lnTo>
                  <a:lnTo>
                    <a:pt x="162" y="50"/>
                  </a:lnTo>
                  <a:lnTo>
                    <a:pt x="139" y="34"/>
                  </a:lnTo>
                  <a:lnTo>
                    <a:pt x="131" y="34"/>
                  </a:lnTo>
                  <a:lnTo>
                    <a:pt x="122" y="34"/>
                  </a:lnTo>
                  <a:lnTo>
                    <a:pt x="122" y="25"/>
                  </a:lnTo>
                  <a:lnTo>
                    <a:pt x="115" y="25"/>
                  </a:lnTo>
                  <a:lnTo>
                    <a:pt x="115" y="17"/>
                  </a:lnTo>
                  <a:lnTo>
                    <a:pt x="97" y="9"/>
                  </a:lnTo>
                  <a:lnTo>
                    <a:pt x="97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6" name="Freeform 130"/>
            <p:cNvSpPr>
              <a:spLocks/>
            </p:cNvSpPr>
            <p:nvPr/>
          </p:nvSpPr>
          <p:spPr bwMode="auto">
            <a:xfrm>
              <a:off x="3019644" y="3579480"/>
              <a:ext cx="198737" cy="171630"/>
            </a:xfrm>
            <a:custGeom>
              <a:avLst/>
              <a:gdLst>
                <a:gd name="T0" fmla="*/ 7 w 153"/>
                <a:gd name="T1" fmla="*/ 34 h 132"/>
                <a:gd name="T2" fmla="*/ 40 w 153"/>
                <a:gd name="T3" fmla="*/ 34 h 132"/>
                <a:gd name="T4" fmla="*/ 40 w 153"/>
                <a:gd name="T5" fmla="*/ 42 h 132"/>
                <a:gd name="T6" fmla="*/ 31 w 153"/>
                <a:gd name="T7" fmla="*/ 50 h 132"/>
                <a:gd name="T8" fmla="*/ 31 w 153"/>
                <a:gd name="T9" fmla="*/ 66 h 132"/>
                <a:gd name="T10" fmla="*/ 24 w 153"/>
                <a:gd name="T11" fmla="*/ 75 h 132"/>
                <a:gd name="T12" fmla="*/ 31 w 153"/>
                <a:gd name="T13" fmla="*/ 99 h 132"/>
                <a:gd name="T14" fmla="*/ 24 w 153"/>
                <a:gd name="T15" fmla="*/ 115 h 132"/>
                <a:gd name="T16" fmla="*/ 49 w 153"/>
                <a:gd name="T17" fmla="*/ 131 h 132"/>
                <a:gd name="T18" fmla="*/ 55 w 153"/>
                <a:gd name="T19" fmla="*/ 124 h 132"/>
                <a:gd name="T20" fmla="*/ 89 w 153"/>
                <a:gd name="T21" fmla="*/ 124 h 132"/>
                <a:gd name="T22" fmla="*/ 121 w 153"/>
                <a:gd name="T23" fmla="*/ 91 h 132"/>
                <a:gd name="T24" fmla="*/ 112 w 153"/>
                <a:gd name="T25" fmla="*/ 75 h 132"/>
                <a:gd name="T26" fmla="*/ 129 w 153"/>
                <a:gd name="T27" fmla="*/ 50 h 132"/>
                <a:gd name="T28" fmla="*/ 152 w 153"/>
                <a:gd name="T29" fmla="*/ 34 h 132"/>
                <a:gd name="T30" fmla="*/ 152 w 153"/>
                <a:gd name="T31" fmla="*/ 25 h 132"/>
                <a:gd name="T32" fmla="*/ 112 w 153"/>
                <a:gd name="T33" fmla="*/ 19 h 132"/>
                <a:gd name="T34" fmla="*/ 97 w 153"/>
                <a:gd name="T35" fmla="*/ 10 h 132"/>
                <a:gd name="T36" fmla="*/ 89 w 153"/>
                <a:gd name="T37" fmla="*/ 10 h 132"/>
                <a:gd name="T38" fmla="*/ 72 w 153"/>
                <a:gd name="T39" fmla="*/ 10 h 132"/>
                <a:gd name="T40" fmla="*/ 64 w 153"/>
                <a:gd name="T41" fmla="*/ 10 h 132"/>
                <a:gd name="T42" fmla="*/ 15 w 153"/>
                <a:gd name="T43" fmla="*/ 0 h 132"/>
                <a:gd name="T44" fmla="*/ 7 w 153"/>
                <a:gd name="T45" fmla="*/ 10 h 132"/>
                <a:gd name="T46" fmla="*/ 0 w 153"/>
                <a:gd name="T47" fmla="*/ 10 h 132"/>
                <a:gd name="T48" fmla="*/ 0 w 153"/>
                <a:gd name="T49" fmla="*/ 19 h 132"/>
                <a:gd name="T50" fmla="*/ 7 w 153"/>
                <a:gd name="T51" fmla="*/ 3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3" h="132">
                  <a:moveTo>
                    <a:pt x="7" y="34"/>
                  </a:moveTo>
                  <a:lnTo>
                    <a:pt x="40" y="34"/>
                  </a:lnTo>
                  <a:lnTo>
                    <a:pt x="40" y="42"/>
                  </a:lnTo>
                  <a:lnTo>
                    <a:pt x="31" y="50"/>
                  </a:lnTo>
                  <a:lnTo>
                    <a:pt x="31" y="66"/>
                  </a:lnTo>
                  <a:lnTo>
                    <a:pt x="24" y="75"/>
                  </a:lnTo>
                  <a:lnTo>
                    <a:pt x="31" y="99"/>
                  </a:lnTo>
                  <a:lnTo>
                    <a:pt x="24" y="115"/>
                  </a:lnTo>
                  <a:lnTo>
                    <a:pt x="49" y="131"/>
                  </a:lnTo>
                  <a:lnTo>
                    <a:pt x="55" y="124"/>
                  </a:lnTo>
                  <a:lnTo>
                    <a:pt x="89" y="124"/>
                  </a:lnTo>
                  <a:lnTo>
                    <a:pt x="121" y="91"/>
                  </a:lnTo>
                  <a:lnTo>
                    <a:pt x="112" y="75"/>
                  </a:lnTo>
                  <a:lnTo>
                    <a:pt x="129" y="50"/>
                  </a:lnTo>
                  <a:lnTo>
                    <a:pt x="152" y="34"/>
                  </a:lnTo>
                  <a:lnTo>
                    <a:pt x="152" y="25"/>
                  </a:lnTo>
                  <a:lnTo>
                    <a:pt x="112" y="19"/>
                  </a:lnTo>
                  <a:lnTo>
                    <a:pt x="97" y="10"/>
                  </a:lnTo>
                  <a:lnTo>
                    <a:pt x="89" y="10"/>
                  </a:lnTo>
                  <a:lnTo>
                    <a:pt x="72" y="10"/>
                  </a:lnTo>
                  <a:lnTo>
                    <a:pt x="64" y="10"/>
                  </a:lnTo>
                  <a:lnTo>
                    <a:pt x="15" y="0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0" y="19"/>
                  </a:lnTo>
                  <a:lnTo>
                    <a:pt x="7" y="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7" name="Freeform 131"/>
            <p:cNvSpPr>
              <a:spLocks/>
            </p:cNvSpPr>
            <p:nvPr/>
          </p:nvSpPr>
          <p:spPr bwMode="auto">
            <a:xfrm>
              <a:off x="3019644" y="3623888"/>
              <a:ext cx="53461" cy="106819"/>
            </a:xfrm>
            <a:custGeom>
              <a:avLst/>
              <a:gdLst>
                <a:gd name="T0" fmla="*/ 24 w 41"/>
                <a:gd name="T1" fmla="*/ 81 h 82"/>
                <a:gd name="T2" fmla="*/ 31 w 41"/>
                <a:gd name="T3" fmla="*/ 65 h 82"/>
                <a:gd name="T4" fmla="*/ 24 w 41"/>
                <a:gd name="T5" fmla="*/ 41 h 82"/>
                <a:gd name="T6" fmla="*/ 31 w 41"/>
                <a:gd name="T7" fmla="*/ 32 h 82"/>
                <a:gd name="T8" fmla="*/ 31 w 41"/>
                <a:gd name="T9" fmla="*/ 16 h 82"/>
                <a:gd name="T10" fmla="*/ 40 w 41"/>
                <a:gd name="T11" fmla="*/ 8 h 82"/>
                <a:gd name="T12" fmla="*/ 40 w 41"/>
                <a:gd name="T13" fmla="*/ 0 h 82"/>
                <a:gd name="T14" fmla="*/ 7 w 41"/>
                <a:gd name="T15" fmla="*/ 0 h 82"/>
                <a:gd name="T16" fmla="*/ 7 w 41"/>
                <a:gd name="T17" fmla="*/ 16 h 82"/>
                <a:gd name="T18" fmla="*/ 0 w 41"/>
                <a:gd name="T19" fmla="*/ 57 h 82"/>
                <a:gd name="T20" fmla="*/ 7 w 41"/>
                <a:gd name="T21" fmla="*/ 57 h 82"/>
                <a:gd name="T22" fmla="*/ 0 w 41"/>
                <a:gd name="T23" fmla="*/ 81 h 82"/>
                <a:gd name="T24" fmla="*/ 24 w 41"/>
                <a:gd name="T25" fmla="*/ 8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82">
                  <a:moveTo>
                    <a:pt x="24" y="81"/>
                  </a:moveTo>
                  <a:lnTo>
                    <a:pt x="31" y="65"/>
                  </a:lnTo>
                  <a:lnTo>
                    <a:pt x="24" y="41"/>
                  </a:lnTo>
                  <a:lnTo>
                    <a:pt x="31" y="32"/>
                  </a:lnTo>
                  <a:lnTo>
                    <a:pt x="31" y="16"/>
                  </a:lnTo>
                  <a:lnTo>
                    <a:pt x="40" y="8"/>
                  </a:lnTo>
                  <a:lnTo>
                    <a:pt x="40" y="0"/>
                  </a:lnTo>
                  <a:lnTo>
                    <a:pt x="7" y="0"/>
                  </a:lnTo>
                  <a:lnTo>
                    <a:pt x="7" y="16"/>
                  </a:lnTo>
                  <a:lnTo>
                    <a:pt x="0" y="57"/>
                  </a:lnTo>
                  <a:lnTo>
                    <a:pt x="7" y="57"/>
                  </a:lnTo>
                  <a:lnTo>
                    <a:pt x="0" y="81"/>
                  </a:lnTo>
                  <a:lnTo>
                    <a:pt x="24" y="8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8" name="Freeform 132"/>
            <p:cNvSpPr>
              <a:spLocks/>
            </p:cNvSpPr>
            <p:nvPr/>
          </p:nvSpPr>
          <p:spPr bwMode="auto">
            <a:xfrm>
              <a:off x="3281139" y="3508668"/>
              <a:ext cx="199899" cy="200435"/>
            </a:xfrm>
            <a:custGeom>
              <a:avLst/>
              <a:gdLst>
                <a:gd name="T0" fmla="*/ 9 w 155"/>
                <a:gd name="T1" fmla="*/ 55 h 155"/>
                <a:gd name="T2" fmla="*/ 24 w 155"/>
                <a:gd name="T3" fmla="*/ 49 h 155"/>
                <a:gd name="T4" fmla="*/ 40 w 155"/>
                <a:gd name="T5" fmla="*/ 55 h 155"/>
                <a:gd name="T6" fmla="*/ 56 w 155"/>
                <a:gd name="T7" fmla="*/ 80 h 155"/>
                <a:gd name="T8" fmla="*/ 65 w 155"/>
                <a:gd name="T9" fmla="*/ 80 h 155"/>
                <a:gd name="T10" fmla="*/ 74 w 155"/>
                <a:gd name="T11" fmla="*/ 97 h 155"/>
                <a:gd name="T12" fmla="*/ 89 w 155"/>
                <a:gd name="T13" fmla="*/ 105 h 155"/>
                <a:gd name="T14" fmla="*/ 106 w 155"/>
                <a:gd name="T15" fmla="*/ 121 h 155"/>
                <a:gd name="T16" fmla="*/ 114 w 155"/>
                <a:gd name="T17" fmla="*/ 121 h 155"/>
                <a:gd name="T18" fmla="*/ 121 w 155"/>
                <a:gd name="T19" fmla="*/ 146 h 155"/>
                <a:gd name="T20" fmla="*/ 114 w 155"/>
                <a:gd name="T21" fmla="*/ 154 h 155"/>
                <a:gd name="T22" fmla="*/ 121 w 155"/>
                <a:gd name="T23" fmla="*/ 154 h 155"/>
                <a:gd name="T24" fmla="*/ 131 w 155"/>
                <a:gd name="T25" fmla="*/ 146 h 155"/>
                <a:gd name="T26" fmla="*/ 131 w 155"/>
                <a:gd name="T27" fmla="*/ 137 h 155"/>
                <a:gd name="T28" fmla="*/ 131 w 155"/>
                <a:gd name="T29" fmla="*/ 130 h 155"/>
                <a:gd name="T30" fmla="*/ 131 w 155"/>
                <a:gd name="T31" fmla="*/ 114 h 155"/>
                <a:gd name="T32" fmla="*/ 146 w 155"/>
                <a:gd name="T33" fmla="*/ 130 h 155"/>
                <a:gd name="T34" fmla="*/ 154 w 155"/>
                <a:gd name="T35" fmla="*/ 121 h 155"/>
                <a:gd name="T36" fmla="*/ 114 w 155"/>
                <a:gd name="T37" fmla="*/ 97 h 155"/>
                <a:gd name="T38" fmla="*/ 121 w 155"/>
                <a:gd name="T39" fmla="*/ 89 h 155"/>
                <a:gd name="T40" fmla="*/ 114 w 155"/>
                <a:gd name="T41" fmla="*/ 89 h 155"/>
                <a:gd name="T42" fmla="*/ 97 w 155"/>
                <a:gd name="T43" fmla="*/ 80 h 155"/>
                <a:gd name="T44" fmla="*/ 89 w 155"/>
                <a:gd name="T45" fmla="*/ 65 h 155"/>
                <a:gd name="T46" fmla="*/ 74 w 155"/>
                <a:gd name="T47" fmla="*/ 49 h 155"/>
                <a:gd name="T48" fmla="*/ 74 w 155"/>
                <a:gd name="T49" fmla="*/ 24 h 155"/>
                <a:gd name="T50" fmla="*/ 89 w 155"/>
                <a:gd name="T51" fmla="*/ 24 h 155"/>
                <a:gd name="T52" fmla="*/ 89 w 155"/>
                <a:gd name="T53" fmla="*/ 15 h 155"/>
                <a:gd name="T54" fmla="*/ 89 w 155"/>
                <a:gd name="T55" fmla="*/ 8 h 155"/>
                <a:gd name="T56" fmla="*/ 74 w 155"/>
                <a:gd name="T57" fmla="*/ 0 h 155"/>
                <a:gd name="T58" fmla="*/ 49 w 155"/>
                <a:gd name="T59" fmla="*/ 0 h 155"/>
                <a:gd name="T60" fmla="*/ 40 w 155"/>
                <a:gd name="T61" fmla="*/ 15 h 155"/>
                <a:gd name="T62" fmla="*/ 34 w 155"/>
                <a:gd name="T63" fmla="*/ 8 h 155"/>
                <a:gd name="T64" fmla="*/ 34 w 155"/>
                <a:gd name="T65" fmla="*/ 15 h 155"/>
                <a:gd name="T66" fmla="*/ 24 w 155"/>
                <a:gd name="T67" fmla="*/ 15 h 155"/>
                <a:gd name="T68" fmla="*/ 9 w 155"/>
                <a:gd name="T69" fmla="*/ 24 h 155"/>
                <a:gd name="T70" fmla="*/ 0 w 155"/>
                <a:gd name="T71" fmla="*/ 24 h 155"/>
                <a:gd name="T72" fmla="*/ 0 w 155"/>
                <a:gd name="T73" fmla="*/ 40 h 155"/>
                <a:gd name="T74" fmla="*/ 9 w 155"/>
                <a:gd name="T75" fmla="*/ 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5" h="155">
                  <a:moveTo>
                    <a:pt x="9" y="55"/>
                  </a:moveTo>
                  <a:lnTo>
                    <a:pt x="24" y="49"/>
                  </a:lnTo>
                  <a:lnTo>
                    <a:pt x="40" y="55"/>
                  </a:lnTo>
                  <a:lnTo>
                    <a:pt x="56" y="80"/>
                  </a:lnTo>
                  <a:lnTo>
                    <a:pt x="65" y="80"/>
                  </a:lnTo>
                  <a:lnTo>
                    <a:pt x="74" y="97"/>
                  </a:lnTo>
                  <a:lnTo>
                    <a:pt x="89" y="105"/>
                  </a:lnTo>
                  <a:lnTo>
                    <a:pt x="106" y="121"/>
                  </a:lnTo>
                  <a:lnTo>
                    <a:pt x="114" y="121"/>
                  </a:lnTo>
                  <a:lnTo>
                    <a:pt x="121" y="146"/>
                  </a:lnTo>
                  <a:lnTo>
                    <a:pt x="114" y="154"/>
                  </a:lnTo>
                  <a:lnTo>
                    <a:pt x="121" y="154"/>
                  </a:lnTo>
                  <a:lnTo>
                    <a:pt x="131" y="146"/>
                  </a:lnTo>
                  <a:lnTo>
                    <a:pt x="131" y="137"/>
                  </a:lnTo>
                  <a:lnTo>
                    <a:pt x="131" y="130"/>
                  </a:lnTo>
                  <a:lnTo>
                    <a:pt x="131" y="114"/>
                  </a:lnTo>
                  <a:lnTo>
                    <a:pt x="146" y="130"/>
                  </a:lnTo>
                  <a:lnTo>
                    <a:pt x="154" y="121"/>
                  </a:lnTo>
                  <a:lnTo>
                    <a:pt x="114" y="97"/>
                  </a:lnTo>
                  <a:lnTo>
                    <a:pt x="121" y="89"/>
                  </a:lnTo>
                  <a:lnTo>
                    <a:pt x="114" y="89"/>
                  </a:lnTo>
                  <a:lnTo>
                    <a:pt x="97" y="80"/>
                  </a:lnTo>
                  <a:lnTo>
                    <a:pt x="89" y="65"/>
                  </a:lnTo>
                  <a:lnTo>
                    <a:pt x="74" y="49"/>
                  </a:lnTo>
                  <a:lnTo>
                    <a:pt x="74" y="24"/>
                  </a:lnTo>
                  <a:lnTo>
                    <a:pt x="89" y="24"/>
                  </a:lnTo>
                  <a:lnTo>
                    <a:pt x="89" y="15"/>
                  </a:lnTo>
                  <a:lnTo>
                    <a:pt x="89" y="8"/>
                  </a:lnTo>
                  <a:lnTo>
                    <a:pt x="74" y="0"/>
                  </a:lnTo>
                  <a:lnTo>
                    <a:pt x="49" y="0"/>
                  </a:lnTo>
                  <a:lnTo>
                    <a:pt x="40" y="15"/>
                  </a:lnTo>
                  <a:lnTo>
                    <a:pt x="34" y="8"/>
                  </a:lnTo>
                  <a:lnTo>
                    <a:pt x="34" y="15"/>
                  </a:lnTo>
                  <a:lnTo>
                    <a:pt x="24" y="15"/>
                  </a:lnTo>
                  <a:lnTo>
                    <a:pt x="9" y="24"/>
                  </a:lnTo>
                  <a:lnTo>
                    <a:pt x="0" y="24"/>
                  </a:lnTo>
                  <a:lnTo>
                    <a:pt x="0" y="40"/>
                  </a:lnTo>
                  <a:lnTo>
                    <a:pt x="9" y="5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89" name="Freeform 133"/>
            <p:cNvSpPr>
              <a:spLocks/>
            </p:cNvSpPr>
            <p:nvPr/>
          </p:nvSpPr>
          <p:spPr bwMode="auto">
            <a:xfrm>
              <a:off x="3501958" y="3475062"/>
              <a:ext cx="158059" cy="118821"/>
            </a:xfrm>
            <a:custGeom>
              <a:avLst/>
              <a:gdLst>
                <a:gd name="T0" fmla="*/ 15 w 122"/>
                <a:gd name="T1" fmla="*/ 65 h 91"/>
                <a:gd name="T2" fmla="*/ 31 w 122"/>
                <a:gd name="T3" fmla="*/ 65 h 91"/>
                <a:gd name="T4" fmla="*/ 31 w 122"/>
                <a:gd name="T5" fmla="*/ 74 h 91"/>
                <a:gd name="T6" fmla="*/ 40 w 122"/>
                <a:gd name="T7" fmla="*/ 80 h 91"/>
                <a:gd name="T8" fmla="*/ 47 w 122"/>
                <a:gd name="T9" fmla="*/ 80 h 91"/>
                <a:gd name="T10" fmla="*/ 72 w 122"/>
                <a:gd name="T11" fmla="*/ 90 h 91"/>
                <a:gd name="T12" fmla="*/ 89 w 122"/>
                <a:gd name="T13" fmla="*/ 74 h 91"/>
                <a:gd name="T14" fmla="*/ 112 w 122"/>
                <a:gd name="T15" fmla="*/ 80 h 91"/>
                <a:gd name="T16" fmla="*/ 112 w 122"/>
                <a:gd name="T17" fmla="*/ 74 h 91"/>
                <a:gd name="T18" fmla="*/ 121 w 122"/>
                <a:gd name="T19" fmla="*/ 65 h 91"/>
                <a:gd name="T20" fmla="*/ 121 w 122"/>
                <a:gd name="T21" fmla="*/ 58 h 91"/>
                <a:gd name="T22" fmla="*/ 105 w 122"/>
                <a:gd name="T23" fmla="*/ 58 h 91"/>
                <a:gd name="T24" fmla="*/ 105 w 122"/>
                <a:gd name="T25" fmla="*/ 49 h 91"/>
                <a:gd name="T26" fmla="*/ 105 w 122"/>
                <a:gd name="T27" fmla="*/ 25 h 91"/>
                <a:gd name="T28" fmla="*/ 89 w 122"/>
                <a:gd name="T29" fmla="*/ 0 h 91"/>
                <a:gd name="T30" fmla="*/ 80 w 122"/>
                <a:gd name="T31" fmla="*/ 0 h 91"/>
                <a:gd name="T32" fmla="*/ 65 w 122"/>
                <a:gd name="T33" fmla="*/ 9 h 91"/>
                <a:gd name="T34" fmla="*/ 55 w 122"/>
                <a:gd name="T35" fmla="*/ 9 h 91"/>
                <a:gd name="T36" fmla="*/ 31 w 122"/>
                <a:gd name="T37" fmla="*/ 9 h 91"/>
                <a:gd name="T38" fmla="*/ 24 w 122"/>
                <a:gd name="T39" fmla="*/ 9 h 91"/>
                <a:gd name="T40" fmla="*/ 15 w 122"/>
                <a:gd name="T41" fmla="*/ 40 h 91"/>
                <a:gd name="T42" fmla="*/ 0 w 122"/>
                <a:gd name="T43" fmla="*/ 40 h 91"/>
                <a:gd name="T44" fmla="*/ 15 w 122"/>
                <a:gd name="T45" fmla="*/ 6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2" h="91">
                  <a:moveTo>
                    <a:pt x="15" y="65"/>
                  </a:moveTo>
                  <a:lnTo>
                    <a:pt x="31" y="65"/>
                  </a:lnTo>
                  <a:lnTo>
                    <a:pt x="31" y="74"/>
                  </a:lnTo>
                  <a:lnTo>
                    <a:pt x="40" y="80"/>
                  </a:lnTo>
                  <a:lnTo>
                    <a:pt x="47" y="80"/>
                  </a:lnTo>
                  <a:lnTo>
                    <a:pt x="72" y="90"/>
                  </a:lnTo>
                  <a:lnTo>
                    <a:pt x="89" y="74"/>
                  </a:lnTo>
                  <a:lnTo>
                    <a:pt x="112" y="80"/>
                  </a:lnTo>
                  <a:lnTo>
                    <a:pt x="112" y="74"/>
                  </a:lnTo>
                  <a:lnTo>
                    <a:pt x="121" y="65"/>
                  </a:lnTo>
                  <a:lnTo>
                    <a:pt x="121" y="58"/>
                  </a:lnTo>
                  <a:lnTo>
                    <a:pt x="105" y="58"/>
                  </a:lnTo>
                  <a:lnTo>
                    <a:pt x="105" y="49"/>
                  </a:lnTo>
                  <a:lnTo>
                    <a:pt x="105" y="25"/>
                  </a:lnTo>
                  <a:lnTo>
                    <a:pt x="89" y="0"/>
                  </a:lnTo>
                  <a:lnTo>
                    <a:pt x="80" y="0"/>
                  </a:lnTo>
                  <a:lnTo>
                    <a:pt x="65" y="9"/>
                  </a:lnTo>
                  <a:lnTo>
                    <a:pt x="55" y="9"/>
                  </a:lnTo>
                  <a:lnTo>
                    <a:pt x="31" y="9"/>
                  </a:lnTo>
                  <a:lnTo>
                    <a:pt x="24" y="9"/>
                  </a:lnTo>
                  <a:lnTo>
                    <a:pt x="15" y="40"/>
                  </a:lnTo>
                  <a:lnTo>
                    <a:pt x="0" y="40"/>
                  </a:lnTo>
                  <a:lnTo>
                    <a:pt x="15" y="6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0" name="Freeform 134"/>
            <p:cNvSpPr>
              <a:spLocks/>
            </p:cNvSpPr>
            <p:nvPr/>
          </p:nvSpPr>
          <p:spPr bwMode="auto">
            <a:xfrm>
              <a:off x="3501958" y="3633489"/>
              <a:ext cx="104598" cy="86415"/>
            </a:xfrm>
            <a:custGeom>
              <a:avLst/>
              <a:gdLst>
                <a:gd name="T0" fmla="*/ 15 w 81"/>
                <a:gd name="T1" fmla="*/ 8 h 66"/>
                <a:gd name="T2" fmla="*/ 40 w 81"/>
                <a:gd name="T3" fmla="*/ 0 h 66"/>
                <a:gd name="T4" fmla="*/ 55 w 81"/>
                <a:gd name="T5" fmla="*/ 0 h 66"/>
                <a:gd name="T6" fmla="*/ 72 w 81"/>
                <a:gd name="T7" fmla="*/ 8 h 66"/>
                <a:gd name="T8" fmla="*/ 80 w 81"/>
                <a:gd name="T9" fmla="*/ 0 h 66"/>
                <a:gd name="T10" fmla="*/ 72 w 81"/>
                <a:gd name="T11" fmla="*/ 17 h 66"/>
                <a:gd name="T12" fmla="*/ 55 w 81"/>
                <a:gd name="T13" fmla="*/ 8 h 66"/>
                <a:gd name="T14" fmla="*/ 47 w 81"/>
                <a:gd name="T15" fmla="*/ 17 h 66"/>
                <a:gd name="T16" fmla="*/ 47 w 81"/>
                <a:gd name="T17" fmla="*/ 24 h 66"/>
                <a:gd name="T18" fmla="*/ 40 w 81"/>
                <a:gd name="T19" fmla="*/ 24 h 66"/>
                <a:gd name="T20" fmla="*/ 31 w 81"/>
                <a:gd name="T21" fmla="*/ 17 h 66"/>
                <a:gd name="T22" fmla="*/ 31 w 81"/>
                <a:gd name="T23" fmla="*/ 24 h 66"/>
                <a:gd name="T24" fmla="*/ 40 w 81"/>
                <a:gd name="T25" fmla="*/ 40 h 66"/>
                <a:gd name="T26" fmla="*/ 55 w 81"/>
                <a:gd name="T27" fmla="*/ 57 h 66"/>
                <a:gd name="T28" fmla="*/ 47 w 81"/>
                <a:gd name="T29" fmla="*/ 57 h 66"/>
                <a:gd name="T30" fmla="*/ 47 w 81"/>
                <a:gd name="T31" fmla="*/ 65 h 66"/>
                <a:gd name="T32" fmla="*/ 31 w 81"/>
                <a:gd name="T33" fmla="*/ 57 h 66"/>
                <a:gd name="T34" fmla="*/ 15 w 81"/>
                <a:gd name="T35" fmla="*/ 57 h 66"/>
                <a:gd name="T36" fmla="*/ 0 w 81"/>
                <a:gd name="T37" fmla="*/ 33 h 66"/>
                <a:gd name="T38" fmla="*/ 15 w 81"/>
                <a:gd name="T39" fmla="*/ 17 h 66"/>
                <a:gd name="T40" fmla="*/ 15 w 81"/>
                <a:gd name="T41" fmla="*/ 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66">
                  <a:moveTo>
                    <a:pt x="15" y="8"/>
                  </a:moveTo>
                  <a:lnTo>
                    <a:pt x="40" y="0"/>
                  </a:lnTo>
                  <a:lnTo>
                    <a:pt x="55" y="0"/>
                  </a:lnTo>
                  <a:lnTo>
                    <a:pt x="72" y="8"/>
                  </a:lnTo>
                  <a:lnTo>
                    <a:pt x="80" y="0"/>
                  </a:lnTo>
                  <a:lnTo>
                    <a:pt x="72" y="17"/>
                  </a:lnTo>
                  <a:lnTo>
                    <a:pt x="55" y="8"/>
                  </a:lnTo>
                  <a:lnTo>
                    <a:pt x="47" y="17"/>
                  </a:lnTo>
                  <a:lnTo>
                    <a:pt x="47" y="24"/>
                  </a:lnTo>
                  <a:lnTo>
                    <a:pt x="40" y="24"/>
                  </a:lnTo>
                  <a:lnTo>
                    <a:pt x="31" y="17"/>
                  </a:lnTo>
                  <a:lnTo>
                    <a:pt x="31" y="24"/>
                  </a:lnTo>
                  <a:lnTo>
                    <a:pt x="40" y="40"/>
                  </a:lnTo>
                  <a:lnTo>
                    <a:pt x="55" y="57"/>
                  </a:lnTo>
                  <a:lnTo>
                    <a:pt x="47" y="57"/>
                  </a:lnTo>
                  <a:lnTo>
                    <a:pt x="47" y="65"/>
                  </a:lnTo>
                  <a:lnTo>
                    <a:pt x="31" y="57"/>
                  </a:lnTo>
                  <a:lnTo>
                    <a:pt x="15" y="57"/>
                  </a:lnTo>
                  <a:lnTo>
                    <a:pt x="0" y="33"/>
                  </a:lnTo>
                  <a:lnTo>
                    <a:pt x="15" y="17"/>
                  </a:lnTo>
                  <a:lnTo>
                    <a:pt x="15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1" name="Freeform 135"/>
            <p:cNvSpPr>
              <a:spLocks/>
            </p:cNvSpPr>
            <p:nvPr/>
          </p:nvSpPr>
          <p:spPr bwMode="auto">
            <a:xfrm>
              <a:off x="3752993" y="3728306"/>
              <a:ext cx="127842" cy="94816"/>
            </a:xfrm>
            <a:custGeom>
              <a:avLst/>
              <a:gdLst>
                <a:gd name="T0" fmla="*/ 0 w 98"/>
                <a:gd name="T1" fmla="*/ 72 h 73"/>
                <a:gd name="T2" fmla="*/ 8 w 98"/>
                <a:gd name="T3" fmla="*/ 66 h 73"/>
                <a:gd name="T4" fmla="*/ 17 w 98"/>
                <a:gd name="T5" fmla="*/ 49 h 73"/>
                <a:gd name="T6" fmla="*/ 8 w 98"/>
                <a:gd name="T7" fmla="*/ 41 h 73"/>
                <a:gd name="T8" fmla="*/ 8 w 98"/>
                <a:gd name="T9" fmla="*/ 16 h 73"/>
                <a:gd name="T10" fmla="*/ 17 w 98"/>
                <a:gd name="T11" fmla="*/ 16 h 73"/>
                <a:gd name="T12" fmla="*/ 17 w 98"/>
                <a:gd name="T13" fmla="*/ 9 h 73"/>
                <a:gd name="T14" fmla="*/ 42 w 98"/>
                <a:gd name="T15" fmla="*/ 0 h 73"/>
                <a:gd name="T16" fmla="*/ 48 w 98"/>
                <a:gd name="T17" fmla="*/ 9 h 73"/>
                <a:gd name="T18" fmla="*/ 73 w 98"/>
                <a:gd name="T19" fmla="*/ 0 h 73"/>
                <a:gd name="T20" fmla="*/ 97 w 98"/>
                <a:gd name="T21" fmla="*/ 0 h 73"/>
                <a:gd name="T22" fmla="*/ 82 w 98"/>
                <a:gd name="T23" fmla="*/ 9 h 73"/>
                <a:gd name="T24" fmla="*/ 73 w 98"/>
                <a:gd name="T25" fmla="*/ 41 h 73"/>
                <a:gd name="T26" fmla="*/ 48 w 98"/>
                <a:gd name="T27" fmla="*/ 56 h 73"/>
                <a:gd name="T28" fmla="*/ 42 w 98"/>
                <a:gd name="T29" fmla="*/ 56 h 73"/>
                <a:gd name="T30" fmla="*/ 17 w 98"/>
                <a:gd name="T31" fmla="*/ 72 h 73"/>
                <a:gd name="T32" fmla="*/ 0 w 98"/>
                <a:gd name="T33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73">
                  <a:moveTo>
                    <a:pt x="0" y="72"/>
                  </a:moveTo>
                  <a:lnTo>
                    <a:pt x="8" y="66"/>
                  </a:lnTo>
                  <a:lnTo>
                    <a:pt x="17" y="49"/>
                  </a:lnTo>
                  <a:lnTo>
                    <a:pt x="8" y="41"/>
                  </a:lnTo>
                  <a:lnTo>
                    <a:pt x="8" y="16"/>
                  </a:lnTo>
                  <a:lnTo>
                    <a:pt x="17" y="16"/>
                  </a:lnTo>
                  <a:lnTo>
                    <a:pt x="17" y="9"/>
                  </a:lnTo>
                  <a:lnTo>
                    <a:pt x="42" y="0"/>
                  </a:lnTo>
                  <a:lnTo>
                    <a:pt x="48" y="9"/>
                  </a:lnTo>
                  <a:lnTo>
                    <a:pt x="73" y="0"/>
                  </a:lnTo>
                  <a:lnTo>
                    <a:pt x="97" y="0"/>
                  </a:lnTo>
                  <a:lnTo>
                    <a:pt x="82" y="9"/>
                  </a:lnTo>
                  <a:lnTo>
                    <a:pt x="73" y="41"/>
                  </a:lnTo>
                  <a:lnTo>
                    <a:pt x="48" y="56"/>
                  </a:lnTo>
                  <a:lnTo>
                    <a:pt x="42" y="56"/>
                  </a:lnTo>
                  <a:lnTo>
                    <a:pt x="17" y="72"/>
                  </a:lnTo>
                  <a:lnTo>
                    <a:pt x="0" y="7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2" name="Freeform 136"/>
            <p:cNvSpPr>
              <a:spLocks/>
            </p:cNvSpPr>
            <p:nvPr/>
          </p:nvSpPr>
          <p:spPr bwMode="auto">
            <a:xfrm>
              <a:off x="3743696" y="3800319"/>
              <a:ext cx="73218" cy="85214"/>
            </a:xfrm>
            <a:custGeom>
              <a:avLst/>
              <a:gdLst>
                <a:gd name="T0" fmla="*/ 56 w 57"/>
                <a:gd name="T1" fmla="*/ 16 h 66"/>
                <a:gd name="T2" fmla="*/ 56 w 57"/>
                <a:gd name="T3" fmla="*/ 0 h 66"/>
                <a:gd name="T4" fmla="*/ 50 w 57"/>
                <a:gd name="T5" fmla="*/ 0 h 66"/>
                <a:gd name="T6" fmla="*/ 25 w 57"/>
                <a:gd name="T7" fmla="*/ 16 h 66"/>
                <a:gd name="T8" fmla="*/ 8 w 57"/>
                <a:gd name="T9" fmla="*/ 16 h 66"/>
                <a:gd name="T10" fmla="*/ 8 w 57"/>
                <a:gd name="T11" fmla="*/ 25 h 66"/>
                <a:gd name="T12" fmla="*/ 8 w 57"/>
                <a:gd name="T13" fmla="*/ 41 h 66"/>
                <a:gd name="T14" fmla="*/ 0 w 57"/>
                <a:gd name="T15" fmla="*/ 65 h 66"/>
                <a:gd name="T16" fmla="*/ 16 w 57"/>
                <a:gd name="T17" fmla="*/ 65 h 66"/>
                <a:gd name="T18" fmla="*/ 25 w 57"/>
                <a:gd name="T19" fmla="*/ 57 h 66"/>
                <a:gd name="T20" fmla="*/ 31 w 57"/>
                <a:gd name="T21" fmla="*/ 57 h 66"/>
                <a:gd name="T22" fmla="*/ 41 w 57"/>
                <a:gd name="T23" fmla="*/ 41 h 66"/>
                <a:gd name="T24" fmla="*/ 31 w 57"/>
                <a:gd name="T25" fmla="*/ 34 h 66"/>
                <a:gd name="T26" fmla="*/ 56 w 57"/>
                <a:gd name="T27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66">
                  <a:moveTo>
                    <a:pt x="56" y="16"/>
                  </a:moveTo>
                  <a:lnTo>
                    <a:pt x="56" y="0"/>
                  </a:lnTo>
                  <a:lnTo>
                    <a:pt x="50" y="0"/>
                  </a:lnTo>
                  <a:lnTo>
                    <a:pt x="25" y="16"/>
                  </a:lnTo>
                  <a:lnTo>
                    <a:pt x="8" y="16"/>
                  </a:lnTo>
                  <a:lnTo>
                    <a:pt x="8" y="25"/>
                  </a:lnTo>
                  <a:lnTo>
                    <a:pt x="8" y="41"/>
                  </a:lnTo>
                  <a:lnTo>
                    <a:pt x="0" y="65"/>
                  </a:lnTo>
                  <a:lnTo>
                    <a:pt x="16" y="65"/>
                  </a:lnTo>
                  <a:lnTo>
                    <a:pt x="25" y="57"/>
                  </a:lnTo>
                  <a:lnTo>
                    <a:pt x="31" y="57"/>
                  </a:lnTo>
                  <a:lnTo>
                    <a:pt x="41" y="41"/>
                  </a:lnTo>
                  <a:lnTo>
                    <a:pt x="31" y="34"/>
                  </a:lnTo>
                  <a:lnTo>
                    <a:pt x="56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3" name="Freeform 137"/>
            <p:cNvSpPr>
              <a:spLocks/>
            </p:cNvSpPr>
            <p:nvPr/>
          </p:nvSpPr>
          <p:spPr bwMode="auto">
            <a:xfrm>
              <a:off x="3752993" y="3781116"/>
              <a:ext cx="23244" cy="34806"/>
            </a:xfrm>
            <a:custGeom>
              <a:avLst/>
              <a:gdLst>
                <a:gd name="T0" fmla="*/ 8 w 18"/>
                <a:gd name="T1" fmla="*/ 25 h 26"/>
                <a:gd name="T2" fmla="*/ 0 w 18"/>
                <a:gd name="T3" fmla="*/ 25 h 26"/>
                <a:gd name="T4" fmla="*/ 8 w 18"/>
                <a:gd name="T5" fmla="*/ 0 h 26"/>
                <a:gd name="T6" fmla="*/ 17 w 18"/>
                <a:gd name="T7" fmla="*/ 8 h 26"/>
                <a:gd name="T8" fmla="*/ 8 w 18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6">
                  <a:moveTo>
                    <a:pt x="8" y="25"/>
                  </a:moveTo>
                  <a:lnTo>
                    <a:pt x="0" y="25"/>
                  </a:lnTo>
                  <a:lnTo>
                    <a:pt x="8" y="0"/>
                  </a:lnTo>
                  <a:lnTo>
                    <a:pt x="17" y="8"/>
                  </a:lnTo>
                  <a:lnTo>
                    <a:pt x="8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4" name="Freeform 138"/>
            <p:cNvSpPr>
              <a:spLocks/>
            </p:cNvSpPr>
            <p:nvPr/>
          </p:nvSpPr>
          <p:spPr bwMode="auto">
            <a:xfrm>
              <a:off x="3752993" y="3781116"/>
              <a:ext cx="23244" cy="34806"/>
            </a:xfrm>
            <a:custGeom>
              <a:avLst/>
              <a:gdLst>
                <a:gd name="T0" fmla="*/ 8 w 18"/>
                <a:gd name="T1" fmla="*/ 25 h 26"/>
                <a:gd name="T2" fmla="*/ 0 w 18"/>
                <a:gd name="T3" fmla="*/ 25 h 26"/>
                <a:gd name="T4" fmla="*/ 8 w 18"/>
                <a:gd name="T5" fmla="*/ 0 h 26"/>
                <a:gd name="T6" fmla="*/ 17 w 18"/>
                <a:gd name="T7" fmla="*/ 8 h 26"/>
                <a:gd name="T8" fmla="*/ 8 w 18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6">
                  <a:moveTo>
                    <a:pt x="8" y="25"/>
                  </a:moveTo>
                  <a:lnTo>
                    <a:pt x="0" y="25"/>
                  </a:lnTo>
                  <a:lnTo>
                    <a:pt x="8" y="0"/>
                  </a:lnTo>
                  <a:lnTo>
                    <a:pt x="17" y="8"/>
                  </a:lnTo>
                  <a:lnTo>
                    <a:pt x="8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5" name="Freeform 139"/>
            <p:cNvSpPr>
              <a:spLocks/>
            </p:cNvSpPr>
            <p:nvPr/>
          </p:nvSpPr>
          <p:spPr bwMode="auto">
            <a:xfrm>
              <a:off x="3730911" y="3813521"/>
              <a:ext cx="33704" cy="72013"/>
            </a:xfrm>
            <a:custGeom>
              <a:avLst/>
              <a:gdLst>
                <a:gd name="T0" fmla="*/ 17 w 26"/>
                <a:gd name="T1" fmla="*/ 6 h 56"/>
                <a:gd name="T2" fmla="*/ 17 w 26"/>
                <a:gd name="T3" fmla="*/ 15 h 56"/>
                <a:gd name="T4" fmla="*/ 17 w 26"/>
                <a:gd name="T5" fmla="*/ 31 h 56"/>
                <a:gd name="T6" fmla="*/ 9 w 26"/>
                <a:gd name="T7" fmla="*/ 55 h 56"/>
                <a:gd name="T8" fmla="*/ 0 w 26"/>
                <a:gd name="T9" fmla="*/ 24 h 56"/>
                <a:gd name="T10" fmla="*/ 9 w 26"/>
                <a:gd name="T11" fmla="*/ 15 h 56"/>
                <a:gd name="T12" fmla="*/ 17 w 26"/>
                <a:gd name="T13" fmla="*/ 0 h 56"/>
                <a:gd name="T14" fmla="*/ 25 w 26"/>
                <a:gd name="T15" fmla="*/ 0 h 56"/>
                <a:gd name="T16" fmla="*/ 17 w 26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56">
                  <a:moveTo>
                    <a:pt x="17" y="6"/>
                  </a:moveTo>
                  <a:lnTo>
                    <a:pt x="17" y="15"/>
                  </a:lnTo>
                  <a:lnTo>
                    <a:pt x="17" y="31"/>
                  </a:lnTo>
                  <a:lnTo>
                    <a:pt x="9" y="55"/>
                  </a:lnTo>
                  <a:lnTo>
                    <a:pt x="0" y="24"/>
                  </a:lnTo>
                  <a:lnTo>
                    <a:pt x="9" y="15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17" y="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6" name="Freeform 140"/>
            <p:cNvSpPr>
              <a:spLocks/>
            </p:cNvSpPr>
            <p:nvPr/>
          </p:nvSpPr>
          <p:spPr bwMode="auto">
            <a:xfrm>
              <a:off x="3730911" y="3813521"/>
              <a:ext cx="33704" cy="72013"/>
            </a:xfrm>
            <a:custGeom>
              <a:avLst/>
              <a:gdLst>
                <a:gd name="T0" fmla="*/ 17 w 26"/>
                <a:gd name="T1" fmla="*/ 6 h 56"/>
                <a:gd name="T2" fmla="*/ 17 w 26"/>
                <a:gd name="T3" fmla="*/ 15 h 56"/>
                <a:gd name="T4" fmla="*/ 17 w 26"/>
                <a:gd name="T5" fmla="*/ 31 h 56"/>
                <a:gd name="T6" fmla="*/ 9 w 26"/>
                <a:gd name="T7" fmla="*/ 55 h 56"/>
                <a:gd name="T8" fmla="*/ 0 w 26"/>
                <a:gd name="T9" fmla="*/ 24 h 56"/>
                <a:gd name="T10" fmla="*/ 9 w 26"/>
                <a:gd name="T11" fmla="*/ 15 h 56"/>
                <a:gd name="T12" fmla="*/ 17 w 26"/>
                <a:gd name="T13" fmla="*/ 0 h 56"/>
                <a:gd name="T14" fmla="*/ 25 w 26"/>
                <a:gd name="T15" fmla="*/ 0 h 56"/>
                <a:gd name="T16" fmla="*/ 17 w 26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56">
                  <a:moveTo>
                    <a:pt x="17" y="6"/>
                  </a:moveTo>
                  <a:lnTo>
                    <a:pt x="17" y="15"/>
                  </a:lnTo>
                  <a:lnTo>
                    <a:pt x="17" y="31"/>
                  </a:lnTo>
                  <a:lnTo>
                    <a:pt x="9" y="55"/>
                  </a:lnTo>
                  <a:lnTo>
                    <a:pt x="0" y="24"/>
                  </a:lnTo>
                  <a:lnTo>
                    <a:pt x="9" y="15"/>
                  </a:lnTo>
                  <a:lnTo>
                    <a:pt x="17" y="0"/>
                  </a:lnTo>
                  <a:lnTo>
                    <a:pt x="25" y="0"/>
                  </a:lnTo>
                  <a:lnTo>
                    <a:pt x="17" y="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7" name="Freeform 141"/>
            <p:cNvSpPr>
              <a:spLocks/>
            </p:cNvSpPr>
            <p:nvPr/>
          </p:nvSpPr>
          <p:spPr bwMode="auto">
            <a:xfrm>
              <a:off x="3815752" y="3718705"/>
              <a:ext cx="159221" cy="166829"/>
            </a:xfrm>
            <a:custGeom>
              <a:avLst/>
              <a:gdLst>
                <a:gd name="T0" fmla="*/ 74 w 123"/>
                <a:gd name="T1" fmla="*/ 8 h 130"/>
                <a:gd name="T2" fmla="*/ 81 w 123"/>
                <a:gd name="T3" fmla="*/ 24 h 130"/>
                <a:gd name="T4" fmla="*/ 90 w 123"/>
                <a:gd name="T5" fmla="*/ 24 h 130"/>
                <a:gd name="T6" fmla="*/ 90 w 123"/>
                <a:gd name="T7" fmla="*/ 40 h 130"/>
                <a:gd name="T8" fmla="*/ 81 w 123"/>
                <a:gd name="T9" fmla="*/ 57 h 130"/>
                <a:gd name="T10" fmla="*/ 90 w 123"/>
                <a:gd name="T11" fmla="*/ 74 h 130"/>
                <a:gd name="T12" fmla="*/ 106 w 123"/>
                <a:gd name="T13" fmla="*/ 80 h 130"/>
                <a:gd name="T14" fmla="*/ 114 w 123"/>
                <a:gd name="T15" fmla="*/ 105 h 130"/>
                <a:gd name="T16" fmla="*/ 122 w 123"/>
                <a:gd name="T17" fmla="*/ 114 h 130"/>
                <a:gd name="T18" fmla="*/ 122 w 123"/>
                <a:gd name="T19" fmla="*/ 121 h 130"/>
                <a:gd name="T20" fmla="*/ 106 w 123"/>
                <a:gd name="T21" fmla="*/ 121 h 130"/>
                <a:gd name="T22" fmla="*/ 97 w 123"/>
                <a:gd name="T23" fmla="*/ 129 h 130"/>
                <a:gd name="T24" fmla="*/ 81 w 123"/>
                <a:gd name="T25" fmla="*/ 121 h 130"/>
                <a:gd name="T26" fmla="*/ 74 w 123"/>
                <a:gd name="T27" fmla="*/ 129 h 130"/>
                <a:gd name="T28" fmla="*/ 57 w 123"/>
                <a:gd name="T29" fmla="*/ 121 h 130"/>
                <a:gd name="T30" fmla="*/ 57 w 123"/>
                <a:gd name="T31" fmla="*/ 114 h 130"/>
                <a:gd name="T32" fmla="*/ 49 w 123"/>
                <a:gd name="T33" fmla="*/ 105 h 130"/>
                <a:gd name="T34" fmla="*/ 25 w 123"/>
                <a:gd name="T35" fmla="*/ 89 h 130"/>
                <a:gd name="T36" fmla="*/ 0 w 123"/>
                <a:gd name="T37" fmla="*/ 80 h 130"/>
                <a:gd name="T38" fmla="*/ 0 w 123"/>
                <a:gd name="T39" fmla="*/ 64 h 130"/>
                <a:gd name="T40" fmla="*/ 25 w 123"/>
                <a:gd name="T41" fmla="*/ 49 h 130"/>
                <a:gd name="T42" fmla="*/ 34 w 123"/>
                <a:gd name="T43" fmla="*/ 17 h 130"/>
                <a:gd name="T44" fmla="*/ 49 w 123"/>
                <a:gd name="T45" fmla="*/ 8 h 130"/>
                <a:gd name="T46" fmla="*/ 49 w 123"/>
                <a:gd name="T47" fmla="*/ 0 h 130"/>
                <a:gd name="T48" fmla="*/ 74 w 123"/>
                <a:gd name="T49" fmla="*/ 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3" h="130">
                  <a:moveTo>
                    <a:pt x="74" y="8"/>
                  </a:moveTo>
                  <a:lnTo>
                    <a:pt x="81" y="24"/>
                  </a:lnTo>
                  <a:lnTo>
                    <a:pt x="90" y="24"/>
                  </a:lnTo>
                  <a:lnTo>
                    <a:pt x="90" y="40"/>
                  </a:lnTo>
                  <a:lnTo>
                    <a:pt x="81" y="57"/>
                  </a:lnTo>
                  <a:lnTo>
                    <a:pt x="90" y="74"/>
                  </a:lnTo>
                  <a:lnTo>
                    <a:pt x="106" y="80"/>
                  </a:lnTo>
                  <a:lnTo>
                    <a:pt x="114" y="105"/>
                  </a:lnTo>
                  <a:lnTo>
                    <a:pt x="122" y="114"/>
                  </a:lnTo>
                  <a:lnTo>
                    <a:pt x="122" y="121"/>
                  </a:lnTo>
                  <a:lnTo>
                    <a:pt x="106" y="121"/>
                  </a:lnTo>
                  <a:lnTo>
                    <a:pt x="97" y="129"/>
                  </a:lnTo>
                  <a:lnTo>
                    <a:pt x="81" y="121"/>
                  </a:lnTo>
                  <a:lnTo>
                    <a:pt x="74" y="129"/>
                  </a:lnTo>
                  <a:lnTo>
                    <a:pt x="57" y="121"/>
                  </a:lnTo>
                  <a:lnTo>
                    <a:pt x="57" y="114"/>
                  </a:lnTo>
                  <a:lnTo>
                    <a:pt x="49" y="105"/>
                  </a:lnTo>
                  <a:lnTo>
                    <a:pt x="25" y="89"/>
                  </a:lnTo>
                  <a:lnTo>
                    <a:pt x="0" y="80"/>
                  </a:lnTo>
                  <a:lnTo>
                    <a:pt x="0" y="64"/>
                  </a:lnTo>
                  <a:lnTo>
                    <a:pt x="25" y="49"/>
                  </a:lnTo>
                  <a:lnTo>
                    <a:pt x="34" y="17"/>
                  </a:lnTo>
                  <a:lnTo>
                    <a:pt x="49" y="8"/>
                  </a:lnTo>
                  <a:lnTo>
                    <a:pt x="49" y="0"/>
                  </a:lnTo>
                  <a:lnTo>
                    <a:pt x="74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8" name="Freeform 142"/>
            <p:cNvSpPr>
              <a:spLocks/>
            </p:cNvSpPr>
            <p:nvPr/>
          </p:nvSpPr>
          <p:spPr bwMode="auto">
            <a:xfrm>
              <a:off x="3911053" y="3874732"/>
              <a:ext cx="31379" cy="22804"/>
            </a:xfrm>
            <a:custGeom>
              <a:avLst/>
              <a:gdLst>
                <a:gd name="T0" fmla="*/ 0 w 24"/>
                <a:gd name="T1" fmla="*/ 8 h 17"/>
                <a:gd name="T2" fmla="*/ 7 w 24"/>
                <a:gd name="T3" fmla="*/ 0 h 17"/>
                <a:gd name="T4" fmla="*/ 23 w 24"/>
                <a:gd name="T5" fmla="*/ 8 h 17"/>
                <a:gd name="T6" fmla="*/ 7 w 24"/>
                <a:gd name="T7" fmla="*/ 16 h 17"/>
                <a:gd name="T8" fmla="*/ 0 w 24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8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7" y="16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99" name="Freeform 143"/>
            <p:cNvSpPr>
              <a:spLocks/>
            </p:cNvSpPr>
            <p:nvPr/>
          </p:nvSpPr>
          <p:spPr bwMode="auto">
            <a:xfrm>
              <a:off x="3911053" y="3874732"/>
              <a:ext cx="31379" cy="22804"/>
            </a:xfrm>
            <a:custGeom>
              <a:avLst/>
              <a:gdLst>
                <a:gd name="T0" fmla="*/ 0 w 24"/>
                <a:gd name="T1" fmla="*/ 8 h 17"/>
                <a:gd name="T2" fmla="*/ 7 w 24"/>
                <a:gd name="T3" fmla="*/ 0 h 17"/>
                <a:gd name="T4" fmla="*/ 23 w 24"/>
                <a:gd name="T5" fmla="*/ 8 h 17"/>
                <a:gd name="T6" fmla="*/ 7 w 24"/>
                <a:gd name="T7" fmla="*/ 16 h 17"/>
                <a:gd name="T8" fmla="*/ 0 w 24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0" y="8"/>
                  </a:moveTo>
                  <a:lnTo>
                    <a:pt x="7" y="0"/>
                  </a:lnTo>
                  <a:lnTo>
                    <a:pt x="23" y="8"/>
                  </a:lnTo>
                  <a:lnTo>
                    <a:pt x="7" y="16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0" name="Freeform 144"/>
            <p:cNvSpPr>
              <a:spLocks/>
            </p:cNvSpPr>
            <p:nvPr/>
          </p:nvSpPr>
          <p:spPr bwMode="auto">
            <a:xfrm>
              <a:off x="3941270" y="3874732"/>
              <a:ext cx="33703" cy="22804"/>
            </a:xfrm>
            <a:custGeom>
              <a:avLst/>
              <a:gdLst>
                <a:gd name="T0" fmla="*/ 0 w 26"/>
                <a:gd name="T1" fmla="*/ 8 h 17"/>
                <a:gd name="T2" fmla="*/ 9 w 26"/>
                <a:gd name="T3" fmla="*/ 0 h 17"/>
                <a:gd name="T4" fmla="*/ 25 w 26"/>
                <a:gd name="T5" fmla="*/ 0 h 17"/>
                <a:gd name="T6" fmla="*/ 17 w 26"/>
                <a:gd name="T7" fmla="*/ 8 h 17"/>
                <a:gd name="T8" fmla="*/ 25 w 26"/>
                <a:gd name="T9" fmla="*/ 16 h 17"/>
                <a:gd name="T10" fmla="*/ 0 w 26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7">
                  <a:moveTo>
                    <a:pt x="0" y="8"/>
                  </a:moveTo>
                  <a:lnTo>
                    <a:pt x="9" y="0"/>
                  </a:lnTo>
                  <a:lnTo>
                    <a:pt x="25" y="0"/>
                  </a:lnTo>
                  <a:lnTo>
                    <a:pt x="17" y="8"/>
                  </a:lnTo>
                  <a:lnTo>
                    <a:pt x="25" y="16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1" name="Freeform 145"/>
            <p:cNvSpPr>
              <a:spLocks/>
            </p:cNvSpPr>
            <p:nvPr/>
          </p:nvSpPr>
          <p:spPr bwMode="auto">
            <a:xfrm>
              <a:off x="3941270" y="3874732"/>
              <a:ext cx="33703" cy="22804"/>
            </a:xfrm>
            <a:custGeom>
              <a:avLst/>
              <a:gdLst>
                <a:gd name="T0" fmla="*/ 0 w 26"/>
                <a:gd name="T1" fmla="*/ 8 h 17"/>
                <a:gd name="T2" fmla="*/ 9 w 26"/>
                <a:gd name="T3" fmla="*/ 0 h 17"/>
                <a:gd name="T4" fmla="*/ 25 w 26"/>
                <a:gd name="T5" fmla="*/ 0 h 17"/>
                <a:gd name="T6" fmla="*/ 17 w 26"/>
                <a:gd name="T7" fmla="*/ 8 h 17"/>
                <a:gd name="T8" fmla="*/ 25 w 26"/>
                <a:gd name="T9" fmla="*/ 16 h 17"/>
                <a:gd name="T10" fmla="*/ 0 w 26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17">
                  <a:moveTo>
                    <a:pt x="0" y="8"/>
                  </a:moveTo>
                  <a:lnTo>
                    <a:pt x="9" y="0"/>
                  </a:lnTo>
                  <a:lnTo>
                    <a:pt x="25" y="0"/>
                  </a:lnTo>
                  <a:lnTo>
                    <a:pt x="17" y="8"/>
                  </a:lnTo>
                  <a:lnTo>
                    <a:pt x="25" y="16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2" name="Freeform 146"/>
            <p:cNvSpPr>
              <a:spLocks/>
            </p:cNvSpPr>
            <p:nvPr/>
          </p:nvSpPr>
          <p:spPr bwMode="auto">
            <a:xfrm>
              <a:off x="3743696" y="3821923"/>
              <a:ext cx="368418" cy="339659"/>
            </a:xfrm>
            <a:custGeom>
              <a:avLst/>
              <a:gdLst>
                <a:gd name="T0" fmla="*/ 236 w 285"/>
                <a:gd name="T1" fmla="*/ 211 h 262"/>
                <a:gd name="T2" fmla="*/ 243 w 285"/>
                <a:gd name="T3" fmla="*/ 203 h 262"/>
                <a:gd name="T4" fmla="*/ 252 w 285"/>
                <a:gd name="T5" fmla="*/ 196 h 262"/>
                <a:gd name="T6" fmla="*/ 259 w 285"/>
                <a:gd name="T7" fmla="*/ 186 h 262"/>
                <a:gd name="T8" fmla="*/ 267 w 285"/>
                <a:gd name="T9" fmla="*/ 180 h 262"/>
                <a:gd name="T10" fmla="*/ 276 w 285"/>
                <a:gd name="T11" fmla="*/ 171 h 262"/>
                <a:gd name="T12" fmla="*/ 284 w 285"/>
                <a:gd name="T13" fmla="*/ 171 h 262"/>
                <a:gd name="T14" fmla="*/ 284 w 285"/>
                <a:gd name="T15" fmla="*/ 162 h 262"/>
                <a:gd name="T16" fmla="*/ 284 w 285"/>
                <a:gd name="T17" fmla="*/ 155 h 262"/>
                <a:gd name="T18" fmla="*/ 284 w 285"/>
                <a:gd name="T19" fmla="*/ 146 h 262"/>
                <a:gd name="T20" fmla="*/ 276 w 285"/>
                <a:gd name="T21" fmla="*/ 139 h 262"/>
                <a:gd name="T22" fmla="*/ 267 w 285"/>
                <a:gd name="T23" fmla="*/ 131 h 262"/>
                <a:gd name="T24" fmla="*/ 259 w 285"/>
                <a:gd name="T25" fmla="*/ 131 h 262"/>
                <a:gd name="T26" fmla="*/ 252 w 285"/>
                <a:gd name="T27" fmla="*/ 131 h 262"/>
                <a:gd name="T28" fmla="*/ 252 w 285"/>
                <a:gd name="T29" fmla="*/ 139 h 262"/>
                <a:gd name="T30" fmla="*/ 243 w 285"/>
                <a:gd name="T31" fmla="*/ 139 h 262"/>
                <a:gd name="T32" fmla="*/ 236 w 285"/>
                <a:gd name="T33" fmla="*/ 139 h 262"/>
                <a:gd name="T34" fmla="*/ 227 w 285"/>
                <a:gd name="T35" fmla="*/ 139 h 262"/>
                <a:gd name="T36" fmla="*/ 218 w 285"/>
                <a:gd name="T37" fmla="*/ 139 h 262"/>
                <a:gd name="T38" fmla="*/ 212 w 285"/>
                <a:gd name="T39" fmla="*/ 139 h 262"/>
                <a:gd name="T40" fmla="*/ 202 w 285"/>
                <a:gd name="T41" fmla="*/ 131 h 262"/>
                <a:gd name="T42" fmla="*/ 212 w 285"/>
                <a:gd name="T43" fmla="*/ 122 h 262"/>
                <a:gd name="T44" fmla="*/ 202 w 285"/>
                <a:gd name="T45" fmla="*/ 106 h 262"/>
                <a:gd name="T46" fmla="*/ 202 w 285"/>
                <a:gd name="T47" fmla="*/ 81 h 262"/>
                <a:gd name="T48" fmla="*/ 178 w 285"/>
                <a:gd name="T49" fmla="*/ 57 h 262"/>
                <a:gd name="T50" fmla="*/ 153 w 285"/>
                <a:gd name="T51" fmla="*/ 49 h 262"/>
                <a:gd name="T52" fmla="*/ 137 w 285"/>
                <a:gd name="T53" fmla="*/ 57 h 262"/>
                <a:gd name="T54" fmla="*/ 130 w 285"/>
                <a:gd name="T55" fmla="*/ 49 h 262"/>
                <a:gd name="T56" fmla="*/ 113 w 285"/>
                <a:gd name="T57" fmla="*/ 41 h 262"/>
                <a:gd name="T58" fmla="*/ 113 w 285"/>
                <a:gd name="T59" fmla="*/ 34 h 262"/>
                <a:gd name="T60" fmla="*/ 105 w 285"/>
                <a:gd name="T61" fmla="*/ 25 h 262"/>
                <a:gd name="T62" fmla="*/ 81 w 285"/>
                <a:gd name="T63" fmla="*/ 9 h 262"/>
                <a:gd name="T64" fmla="*/ 56 w 285"/>
                <a:gd name="T65" fmla="*/ 0 h 262"/>
                <a:gd name="T66" fmla="*/ 31 w 285"/>
                <a:gd name="T67" fmla="*/ 18 h 262"/>
                <a:gd name="T68" fmla="*/ 41 w 285"/>
                <a:gd name="T69" fmla="*/ 25 h 262"/>
                <a:gd name="T70" fmla="*/ 31 w 285"/>
                <a:gd name="T71" fmla="*/ 41 h 262"/>
                <a:gd name="T72" fmla="*/ 25 w 285"/>
                <a:gd name="T73" fmla="*/ 41 h 262"/>
                <a:gd name="T74" fmla="*/ 16 w 285"/>
                <a:gd name="T75" fmla="*/ 49 h 262"/>
                <a:gd name="T76" fmla="*/ 0 w 285"/>
                <a:gd name="T77" fmla="*/ 49 h 262"/>
                <a:gd name="T78" fmla="*/ 0 w 285"/>
                <a:gd name="T79" fmla="*/ 65 h 262"/>
                <a:gd name="T80" fmla="*/ 8 w 285"/>
                <a:gd name="T81" fmla="*/ 65 h 262"/>
                <a:gd name="T82" fmla="*/ 41 w 285"/>
                <a:gd name="T83" fmla="*/ 114 h 262"/>
                <a:gd name="T84" fmla="*/ 50 w 285"/>
                <a:gd name="T85" fmla="*/ 122 h 262"/>
                <a:gd name="T86" fmla="*/ 56 w 285"/>
                <a:gd name="T87" fmla="*/ 139 h 262"/>
                <a:gd name="T88" fmla="*/ 56 w 285"/>
                <a:gd name="T89" fmla="*/ 162 h 262"/>
                <a:gd name="T90" fmla="*/ 81 w 285"/>
                <a:gd name="T91" fmla="*/ 180 h 262"/>
                <a:gd name="T92" fmla="*/ 97 w 285"/>
                <a:gd name="T93" fmla="*/ 220 h 262"/>
                <a:gd name="T94" fmla="*/ 105 w 285"/>
                <a:gd name="T95" fmla="*/ 227 h 262"/>
                <a:gd name="T96" fmla="*/ 113 w 285"/>
                <a:gd name="T97" fmla="*/ 220 h 262"/>
                <a:gd name="T98" fmla="*/ 137 w 285"/>
                <a:gd name="T99" fmla="*/ 243 h 262"/>
                <a:gd name="T100" fmla="*/ 146 w 285"/>
                <a:gd name="T101" fmla="*/ 261 h 262"/>
                <a:gd name="T102" fmla="*/ 202 w 285"/>
                <a:gd name="T103" fmla="*/ 220 h 262"/>
                <a:gd name="T104" fmla="*/ 236 w 285"/>
                <a:gd name="T105" fmla="*/ 21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5" h="262">
                  <a:moveTo>
                    <a:pt x="236" y="211"/>
                  </a:moveTo>
                  <a:lnTo>
                    <a:pt x="243" y="203"/>
                  </a:lnTo>
                  <a:lnTo>
                    <a:pt x="252" y="196"/>
                  </a:lnTo>
                  <a:lnTo>
                    <a:pt x="259" y="186"/>
                  </a:lnTo>
                  <a:lnTo>
                    <a:pt x="267" y="180"/>
                  </a:lnTo>
                  <a:lnTo>
                    <a:pt x="276" y="171"/>
                  </a:lnTo>
                  <a:lnTo>
                    <a:pt x="284" y="171"/>
                  </a:lnTo>
                  <a:lnTo>
                    <a:pt x="284" y="162"/>
                  </a:lnTo>
                  <a:lnTo>
                    <a:pt x="284" y="155"/>
                  </a:lnTo>
                  <a:lnTo>
                    <a:pt x="284" y="146"/>
                  </a:lnTo>
                  <a:lnTo>
                    <a:pt x="276" y="139"/>
                  </a:lnTo>
                  <a:lnTo>
                    <a:pt x="267" y="131"/>
                  </a:lnTo>
                  <a:lnTo>
                    <a:pt x="259" y="131"/>
                  </a:lnTo>
                  <a:lnTo>
                    <a:pt x="252" y="131"/>
                  </a:lnTo>
                  <a:lnTo>
                    <a:pt x="252" y="139"/>
                  </a:lnTo>
                  <a:lnTo>
                    <a:pt x="243" y="139"/>
                  </a:lnTo>
                  <a:lnTo>
                    <a:pt x="236" y="139"/>
                  </a:lnTo>
                  <a:lnTo>
                    <a:pt x="227" y="139"/>
                  </a:lnTo>
                  <a:lnTo>
                    <a:pt x="218" y="139"/>
                  </a:lnTo>
                  <a:lnTo>
                    <a:pt x="212" y="139"/>
                  </a:lnTo>
                  <a:lnTo>
                    <a:pt x="202" y="131"/>
                  </a:lnTo>
                  <a:lnTo>
                    <a:pt x="212" y="122"/>
                  </a:lnTo>
                  <a:lnTo>
                    <a:pt x="202" y="106"/>
                  </a:lnTo>
                  <a:lnTo>
                    <a:pt x="202" y="81"/>
                  </a:lnTo>
                  <a:lnTo>
                    <a:pt x="178" y="57"/>
                  </a:lnTo>
                  <a:lnTo>
                    <a:pt x="153" y="49"/>
                  </a:lnTo>
                  <a:lnTo>
                    <a:pt x="137" y="57"/>
                  </a:lnTo>
                  <a:lnTo>
                    <a:pt x="130" y="49"/>
                  </a:lnTo>
                  <a:lnTo>
                    <a:pt x="113" y="41"/>
                  </a:lnTo>
                  <a:lnTo>
                    <a:pt x="113" y="34"/>
                  </a:lnTo>
                  <a:lnTo>
                    <a:pt x="105" y="25"/>
                  </a:lnTo>
                  <a:lnTo>
                    <a:pt x="81" y="9"/>
                  </a:lnTo>
                  <a:lnTo>
                    <a:pt x="56" y="0"/>
                  </a:lnTo>
                  <a:lnTo>
                    <a:pt x="31" y="18"/>
                  </a:lnTo>
                  <a:lnTo>
                    <a:pt x="41" y="25"/>
                  </a:lnTo>
                  <a:lnTo>
                    <a:pt x="31" y="41"/>
                  </a:lnTo>
                  <a:lnTo>
                    <a:pt x="25" y="41"/>
                  </a:lnTo>
                  <a:lnTo>
                    <a:pt x="16" y="49"/>
                  </a:lnTo>
                  <a:lnTo>
                    <a:pt x="0" y="49"/>
                  </a:lnTo>
                  <a:lnTo>
                    <a:pt x="0" y="65"/>
                  </a:lnTo>
                  <a:lnTo>
                    <a:pt x="8" y="65"/>
                  </a:lnTo>
                  <a:lnTo>
                    <a:pt x="41" y="114"/>
                  </a:lnTo>
                  <a:lnTo>
                    <a:pt x="50" y="122"/>
                  </a:lnTo>
                  <a:lnTo>
                    <a:pt x="56" y="139"/>
                  </a:lnTo>
                  <a:lnTo>
                    <a:pt x="56" y="162"/>
                  </a:lnTo>
                  <a:lnTo>
                    <a:pt x="81" y="180"/>
                  </a:lnTo>
                  <a:lnTo>
                    <a:pt x="97" y="220"/>
                  </a:lnTo>
                  <a:lnTo>
                    <a:pt x="105" y="227"/>
                  </a:lnTo>
                  <a:lnTo>
                    <a:pt x="113" y="220"/>
                  </a:lnTo>
                  <a:lnTo>
                    <a:pt x="137" y="243"/>
                  </a:lnTo>
                  <a:lnTo>
                    <a:pt x="146" y="261"/>
                  </a:lnTo>
                  <a:lnTo>
                    <a:pt x="202" y="220"/>
                  </a:lnTo>
                  <a:lnTo>
                    <a:pt x="236" y="21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3" name="Freeform 147"/>
            <p:cNvSpPr>
              <a:spLocks/>
            </p:cNvSpPr>
            <p:nvPr/>
          </p:nvSpPr>
          <p:spPr bwMode="auto">
            <a:xfrm>
              <a:off x="4004029" y="3946744"/>
              <a:ext cx="23244" cy="34806"/>
            </a:xfrm>
            <a:custGeom>
              <a:avLst/>
              <a:gdLst>
                <a:gd name="T0" fmla="*/ 10 w 17"/>
                <a:gd name="T1" fmla="*/ 25 h 26"/>
                <a:gd name="T2" fmla="*/ 0 w 17"/>
                <a:gd name="T3" fmla="*/ 9 h 26"/>
                <a:gd name="T4" fmla="*/ 10 w 17"/>
                <a:gd name="T5" fmla="*/ 0 h 26"/>
                <a:gd name="T6" fmla="*/ 16 w 17"/>
                <a:gd name="T7" fmla="*/ 0 h 26"/>
                <a:gd name="T8" fmla="*/ 10 w 17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6">
                  <a:moveTo>
                    <a:pt x="10" y="25"/>
                  </a:moveTo>
                  <a:lnTo>
                    <a:pt x="0" y="9"/>
                  </a:lnTo>
                  <a:lnTo>
                    <a:pt x="10" y="0"/>
                  </a:lnTo>
                  <a:lnTo>
                    <a:pt x="16" y="0"/>
                  </a:lnTo>
                  <a:lnTo>
                    <a:pt x="10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4" name="Freeform 148"/>
            <p:cNvSpPr>
              <a:spLocks/>
            </p:cNvSpPr>
            <p:nvPr/>
          </p:nvSpPr>
          <p:spPr bwMode="auto">
            <a:xfrm>
              <a:off x="4004029" y="3946744"/>
              <a:ext cx="108084" cy="56409"/>
            </a:xfrm>
            <a:custGeom>
              <a:avLst/>
              <a:gdLst>
                <a:gd name="T0" fmla="*/ 65 w 83"/>
                <a:gd name="T1" fmla="*/ 34 h 43"/>
                <a:gd name="T2" fmla="*/ 82 w 83"/>
                <a:gd name="T3" fmla="*/ 17 h 43"/>
                <a:gd name="T4" fmla="*/ 82 w 83"/>
                <a:gd name="T5" fmla="*/ 9 h 43"/>
                <a:gd name="T6" fmla="*/ 74 w 83"/>
                <a:gd name="T7" fmla="*/ 0 h 43"/>
                <a:gd name="T8" fmla="*/ 50 w 83"/>
                <a:gd name="T9" fmla="*/ 25 h 43"/>
                <a:gd name="T10" fmla="*/ 25 w 83"/>
                <a:gd name="T11" fmla="*/ 25 h 43"/>
                <a:gd name="T12" fmla="*/ 10 w 83"/>
                <a:gd name="T13" fmla="*/ 25 h 43"/>
                <a:gd name="T14" fmla="*/ 0 w 83"/>
                <a:gd name="T15" fmla="*/ 34 h 43"/>
                <a:gd name="T16" fmla="*/ 10 w 83"/>
                <a:gd name="T17" fmla="*/ 42 h 43"/>
                <a:gd name="T18" fmla="*/ 16 w 83"/>
                <a:gd name="T19" fmla="*/ 42 h 43"/>
                <a:gd name="T20" fmla="*/ 25 w 83"/>
                <a:gd name="T21" fmla="*/ 42 h 43"/>
                <a:gd name="T22" fmla="*/ 34 w 83"/>
                <a:gd name="T23" fmla="*/ 42 h 43"/>
                <a:gd name="T24" fmla="*/ 41 w 83"/>
                <a:gd name="T25" fmla="*/ 42 h 43"/>
                <a:gd name="T26" fmla="*/ 50 w 83"/>
                <a:gd name="T27" fmla="*/ 42 h 43"/>
                <a:gd name="T28" fmla="*/ 50 w 83"/>
                <a:gd name="T29" fmla="*/ 34 h 43"/>
                <a:gd name="T30" fmla="*/ 57 w 83"/>
                <a:gd name="T31" fmla="*/ 34 h 43"/>
                <a:gd name="T32" fmla="*/ 65 w 83"/>
                <a:gd name="T33" fmla="*/ 3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43">
                  <a:moveTo>
                    <a:pt x="65" y="34"/>
                  </a:moveTo>
                  <a:lnTo>
                    <a:pt x="82" y="17"/>
                  </a:lnTo>
                  <a:lnTo>
                    <a:pt x="82" y="9"/>
                  </a:lnTo>
                  <a:lnTo>
                    <a:pt x="74" y="0"/>
                  </a:lnTo>
                  <a:lnTo>
                    <a:pt x="50" y="25"/>
                  </a:lnTo>
                  <a:lnTo>
                    <a:pt x="25" y="25"/>
                  </a:lnTo>
                  <a:lnTo>
                    <a:pt x="10" y="25"/>
                  </a:lnTo>
                  <a:lnTo>
                    <a:pt x="0" y="34"/>
                  </a:lnTo>
                  <a:lnTo>
                    <a:pt x="10" y="42"/>
                  </a:lnTo>
                  <a:lnTo>
                    <a:pt x="16" y="42"/>
                  </a:lnTo>
                  <a:lnTo>
                    <a:pt x="25" y="42"/>
                  </a:lnTo>
                  <a:lnTo>
                    <a:pt x="34" y="42"/>
                  </a:lnTo>
                  <a:lnTo>
                    <a:pt x="41" y="42"/>
                  </a:lnTo>
                  <a:lnTo>
                    <a:pt x="50" y="42"/>
                  </a:lnTo>
                  <a:lnTo>
                    <a:pt x="50" y="34"/>
                  </a:lnTo>
                  <a:lnTo>
                    <a:pt x="57" y="34"/>
                  </a:lnTo>
                  <a:lnTo>
                    <a:pt x="65" y="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5" name="Freeform 149"/>
            <p:cNvSpPr>
              <a:spLocks/>
            </p:cNvSpPr>
            <p:nvPr/>
          </p:nvSpPr>
          <p:spPr bwMode="auto">
            <a:xfrm>
              <a:off x="4100491" y="3938343"/>
              <a:ext cx="22082" cy="21604"/>
            </a:xfrm>
            <a:custGeom>
              <a:avLst/>
              <a:gdLst>
                <a:gd name="T0" fmla="*/ 16 w 17"/>
                <a:gd name="T1" fmla="*/ 16 h 17"/>
                <a:gd name="T2" fmla="*/ 0 w 17"/>
                <a:gd name="T3" fmla="*/ 7 h 17"/>
                <a:gd name="T4" fmla="*/ 0 w 17"/>
                <a:gd name="T5" fmla="*/ 0 h 17"/>
                <a:gd name="T6" fmla="*/ 16 w 17"/>
                <a:gd name="T7" fmla="*/ 0 h 17"/>
                <a:gd name="T8" fmla="*/ 16 w 17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6" y="16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6" name="Freeform 150"/>
            <p:cNvSpPr>
              <a:spLocks/>
            </p:cNvSpPr>
            <p:nvPr/>
          </p:nvSpPr>
          <p:spPr bwMode="auto">
            <a:xfrm>
              <a:off x="4048192" y="3969548"/>
              <a:ext cx="115058" cy="138024"/>
            </a:xfrm>
            <a:custGeom>
              <a:avLst/>
              <a:gdLst>
                <a:gd name="T0" fmla="*/ 0 w 89"/>
                <a:gd name="T1" fmla="*/ 106 h 107"/>
                <a:gd name="T2" fmla="*/ 23 w 89"/>
                <a:gd name="T3" fmla="*/ 106 h 107"/>
                <a:gd name="T4" fmla="*/ 31 w 89"/>
                <a:gd name="T5" fmla="*/ 97 h 107"/>
                <a:gd name="T6" fmla="*/ 40 w 89"/>
                <a:gd name="T7" fmla="*/ 89 h 107"/>
                <a:gd name="T8" fmla="*/ 56 w 89"/>
                <a:gd name="T9" fmla="*/ 82 h 107"/>
                <a:gd name="T10" fmla="*/ 65 w 89"/>
                <a:gd name="T11" fmla="*/ 72 h 107"/>
                <a:gd name="T12" fmla="*/ 65 w 89"/>
                <a:gd name="T13" fmla="*/ 66 h 107"/>
                <a:gd name="T14" fmla="*/ 81 w 89"/>
                <a:gd name="T15" fmla="*/ 41 h 107"/>
                <a:gd name="T16" fmla="*/ 88 w 89"/>
                <a:gd name="T17" fmla="*/ 32 h 107"/>
                <a:gd name="T18" fmla="*/ 72 w 89"/>
                <a:gd name="T19" fmla="*/ 17 h 107"/>
                <a:gd name="T20" fmla="*/ 56 w 89"/>
                <a:gd name="T21" fmla="*/ 8 h 107"/>
                <a:gd name="T22" fmla="*/ 48 w 89"/>
                <a:gd name="T23" fmla="*/ 0 h 107"/>
                <a:gd name="T24" fmla="*/ 31 w 89"/>
                <a:gd name="T25" fmla="*/ 17 h 107"/>
                <a:gd name="T26" fmla="*/ 40 w 89"/>
                <a:gd name="T27" fmla="*/ 25 h 107"/>
                <a:gd name="T28" fmla="*/ 48 w 89"/>
                <a:gd name="T29" fmla="*/ 32 h 107"/>
                <a:gd name="T30" fmla="*/ 48 w 89"/>
                <a:gd name="T31" fmla="*/ 41 h 107"/>
                <a:gd name="T32" fmla="*/ 48 w 89"/>
                <a:gd name="T33" fmla="*/ 48 h 107"/>
                <a:gd name="T34" fmla="*/ 48 w 89"/>
                <a:gd name="T35" fmla="*/ 57 h 107"/>
                <a:gd name="T36" fmla="*/ 40 w 89"/>
                <a:gd name="T37" fmla="*/ 57 h 107"/>
                <a:gd name="T38" fmla="*/ 31 w 89"/>
                <a:gd name="T39" fmla="*/ 66 h 107"/>
                <a:gd name="T40" fmla="*/ 23 w 89"/>
                <a:gd name="T41" fmla="*/ 72 h 107"/>
                <a:gd name="T42" fmla="*/ 16 w 89"/>
                <a:gd name="T43" fmla="*/ 82 h 107"/>
                <a:gd name="T44" fmla="*/ 7 w 89"/>
                <a:gd name="T45" fmla="*/ 89 h 107"/>
                <a:gd name="T46" fmla="*/ 0 w 89"/>
                <a:gd name="T47" fmla="*/ 97 h 107"/>
                <a:gd name="T48" fmla="*/ 0 w 89"/>
                <a:gd name="T49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9" h="107">
                  <a:moveTo>
                    <a:pt x="0" y="106"/>
                  </a:moveTo>
                  <a:lnTo>
                    <a:pt x="23" y="106"/>
                  </a:lnTo>
                  <a:lnTo>
                    <a:pt x="31" y="97"/>
                  </a:lnTo>
                  <a:lnTo>
                    <a:pt x="40" y="89"/>
                  </a:lnTo>
                  <a:lnTo>
                    <a:pt x="56" y="82"/>
                  </a:lnTo>
                  <a:lnTo>
                    <a:pt x="65" y="72"/>
                  </a:lnTo>
                  <a:lnTo>
                    <a:pt x="65" y="66"/>
                  </a:lnTo>
                  <a:lnTo>
                    <a:pt x="81" y="41"/>
                  </a:lnTo>
                  <a:lnTo>
                    <a:pt x="88" y="32"/>
                  </a:lnTo>
                  <a:lnTo>
                    <a:pt x="72" y="17"/>
                  </a:lnTo>
                  <a:lnTo>
                    <a:pt x="56" y="8"/>
                  </a:lnTo>
                  <a:lnTo>
                    <a:pt x="48" y="0"/>
                  </a:lnTo>
                  <a:lnTo>
                    <a:pt x="31" y="17"/>
                  </a:lnTo>
                  <a:lnTo>
                    <a:pt x="40" y="25"/>
                  </a:lnTo>
                  <a:lnTo>
                    <a:pt x="48" y="32"/>
                  </a:lnTo>
                  <a:lnTo>
                    <a:pt x="48" y="41"/>
                  </a:lnTo>
                  <a:lnTo>
                    <a:pt x="48" y="48"/>
                  </a:lnTo>
                  <a:lnTo>
                    <a:pt x="48" y="57"/>
                  </a:lnTo>
                  <a:lnTo>
                    <a:pt x="40" y="57"/>
                  </a:lnTo>
                  <a:lnTo>
                    <a:pt x="31" y="66"/>
                  </a:lnTo>
                  <a:lnTo>
                    <a:pt x="23" y="72"/>
                  </a:lnTo>
                  <a:lnTo>
                    <a:pt x="16" y="82"/>
                  </a:lnTo>
                  <a:lnTo>
                    <a:pt x="7" y="89"/>
                  </a:lnTo>
                  <a:lnTo>
                    <a:pt x="0" y="97"/>
                  </a:lnTo>
                  <a:lnTo>
                    <a:pt x="0" y="1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7" name="Freeform 151"/>
            <p:cNvSpPr>
              <a:spLocks/>
            </p:cNvSpPr>
            <p:nvPr/>
          </p:nvSpPr>
          <p:spPr bwMode="auto">
            <a:xfrm>
              <a:off x="3878511" y="4095570"/>
              <a:ext cx="170843" cy="85214"/>
            </a:xfrm>
            <a:custGeom>
              <a:avLst/>
              <a:gdLst>
                <a:gd name="T0" fmla="*/ 0 w 132"/>
                <a:gd name="T1" fmla="*/ 16 h 66"/>
                <a:gd name="T2" fmla="*/ 8 w 132"/>
                <a:gd name="T3" fmla="*/ 9 h 66"/>
                <a:gd name="T4" fmla="*/ 32 w 132"/>
                <a:gd name="T5" fmla="*/ 32 h 66"/>
                <a:gd name="T6" fmla="*/ 41 w 132"/>
                <a:gd name="T7" fmla="*/ 50 h 66"/>
                <a:gd name="T8" fmla="*/ 97 w 132"/>
                <a:gd name="T9" fmla="*/ 9 h 66"/>
                <a:gd name="T10" fmla="*/ 131 w 132"/>
                <a:gd name="T11" fmla="*/ 0 h 66"/>
                <a:gd name="T12" fmla="*/ 131 w 132"/>
                <a:gd name="T13" fmla="*/ 9 h 66"/>
                <a:gd name="T14" fmla="*/ 122 w 132"/>
                <a:gd name="T15" fmla="*/ 16 h 66"/>
                <a:gd name="T16" fmla="*/ 122 w 132"/>
                <a:gd name="T17" fmla="*/ 25 h 66"/>
                <a:gd name="T18" fmla="*/ 90 w 132"/>
                <a:gd name="T19" fmla="*/ 32 h 66"/>
                <a:gd name="T20" fmla="*/ 57 w 132"/>
                <a:gd name="T21" fmla="*/ 57 h 66"/>
                <a:gd name="T22" fmla="*/ 41 w 132"/>
                <a:gd name="T23" fmla="*/ 57 h 66"/>
                <a:gd name="T24" fmla="*/ 25 w 132"/>
                <a:gd name="T25" fmla="*/ 65 h 66"/>
                <a:gd name="T26" fmla="*/ 8 w 132"/>
                <a:gd name="T27" fmla="*/ 65 h 66"/>
                <a:gd name="T28" fmla="*/ 0 w 132"/>
                <a:gd name="T29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" h="66">
                  <a:moveTo>
                    <a:pt x="0" y="16"/>
                  </a:moveTo>
                  <a:lnTo>
                    <a:pt x="8" y="9"/>
                  </a:lnTo>
                  <a:lnTo>
                    <a:pt x="32" y="32"/>
                  </a:lnTo>
                  <a:lnTo>
                    <a:pt x="41" y="50"/>
                  </a:lnTo>
                  <a:lnTo>
                    <a:pt x="97" y="9"/>
                  </a:lnTo>
                  <a:lnTo>
                    <a:pt x="131" y="0"/>
                  </a:lnTo>
                  <a:lnTo>
                    <a:pt x="131" y="9"/>
                  </a:lnTo>
                  <a:lnTo>
                    <a:pt x="122" y="16"/>
                  </a:lnTo>
                  <a:lnTo>
                    <a:pt x="122" y="25"/>
                  </a:lnTo>
                  <a:lnTo>
                    <a:pt x="90" y="32"/>
                  </a:lnTo>
                  <a:lnTo>
                    <a:pt x="57" y="57"/>
                  </a:lnTo>
                  <a:lnTo>
                    <a:pt x="41" y="57"/>
                  </a:lnTo>
                  <a:lnTo>
                    <a:pt x="25" y="65"/>
                  </a:lnTo>
                  <a:lnTo>
                    <a:pt x="8" y="65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8" name="Freeform 152"/>
            <p:cNvSpPr>
              <a:spLocks/>
            </p:cNvSpPr>
            <p:nvPr/>
          </p:nvSpPr>
          <p:spPr bwMode="auto">
            <a:xfrm>
              <a:off x="4500288" y="3865130"/>
              <a:ext cx="125518" cy="74413"/>
            </a:xfrm>
            <a:custGeom>
              <a:avLst/>
              <a:gdLst>
                <a:gd name="T0" fmla="*/ 6 w 97"/>
                <a:gd name="T1" fmla="*/ 0 h 57"/>
                <a:gd name="T2" fmla="*/ 0 w 97"/>
                <a:gd name="T3" fmla="*/ 23 h 57"/>
                <a:gd name="T4" fmla="*/ 15 w 97"/>
                <a:gd name="T5" fmla="*/ 31 h 57"/>
                <a:gd name="T6" fmla="*/ 87 w 97"/>
                <a:gd name="T7" fmla="*/ 56 h 57"/>
                <a:gd name="T8" fmla="*/ 96 w 97"/>
                <a:gd name="T9" fmla="*/ 56 h 57"/>
                <a:gd name="T10" fmla="*/ 96 w 97"/>
                <a:gd name="T11" fmla="*/ 47 h 57"/>
                <a:gd name="T12" fmla="*/ 96 w 97"/>
                <a:gd name="T13" fmla="*/ 31 h 57"/>
                <a:gd name="T14" fmla="*/ 72 w 97"/>
                <a:gd name="T15" fmla="*/ 31 h 57"/>
                <a:gd name="T16" fmla="*/ 55 w 97"/>
                <a:gd name="T17" fmla="*/ 23 h 57"/>
                <a:gd name="T18" fmla="*/ 47 w 97"/>
                <a:gd name="T19" fmla="*/ 15 h 57"/>
                <a:gd name="T20" fmla="*/ 40 w 97"/>
                <a:gd name="T21" fmla="*/ 15 h 57"/>
                <a:gd name="T22" fmla="*/ 24 w 97"/>
                <a:gd name="T23" fmla="*/ 0 h 57"/>
                <a:gd name="T24" fmla="*/ 6 w 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57">
                  <a:moveTo>
                    <a:pt x="6" y="0"/>
                  </a:moveTo>
                  <a:lnTo>
                    <a:pt x="0" y="23"/>
                  </a:lnTo>
                  <a:lnTo>
                    <a:pt x="15" y="31"/>
                  </a:lnTo>
                  <a:lnTo>
                    <a:pt x="87" y="56"/>
                  </a:lnTo>
                  <a:lnTo>
                    <a:pt x="96" y="56"/>
                  </a:lnTo>
                  <a:lnTo>
                    <a:pt x="96" y="47"/>
                  </a:lnTo>
                  <a:lnTo>
                    <a:pt x="96" y="31"/>
                  </a:lnTo>
                  <a:lnTo>
                    <a:pt x="72" y="31"/>
                  </a:lnTo>
                  <a:lnTo>
                    <a:pt x="55" y="23"/>
                  </a:lnTo>
                  <a:lnTo>
                    <a:pt x="47" y="15"/>
                  </a:lnTo>
                  <a:lnTo>
                    <a:pt x="40" y="15"/>
                  </a:lnTo>
                  <a:lnTo>
                    <a:pt x="24" y="0"/>
                  </a:lnTo>
                  <a:lnTo>
                    <a:pt x="6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09" name="Freeform 153"/>
            <p:cNvSpPr>
              <a:spLocks/>
            </p:cNvSpPr>
            <p:nvPr/>
          </p:nvSpPr>
          <p:spPr bwMode="auto">
            <a:xfrm>
              <a:off x="4624644" y="3938343"/>
              <a:ext cx="87165" cy="93616"/>
            </a:xfrm>
            <a:custGeom>
              <a:avLst/>
              <a:gdLst>
                <a:gd name="T0" fmla="*/ 66 w 67"/>
                <a:gd name="T1" fmla="*/ 65 h 73"/>
                <a:gd name="T2" fmla="*/ 56 w 67"/>
                <a:gd name="T3" fmla="*/ 41 h 73"/>
                <a:gd name="T4" fmla="*/ 56 w 67"/>
                <a:gd name="T5" fmla="*/ 32 h 73"/>
                <a:gd name="T6" fmla="*/ 49 w 67"/>
                <a:gd name="T7" fmla="*/ 41 h 73"/>
                <a:gd name="T8" fmla="*/ 41 w 67"/>
                <a:gd name="T9" fmla="*/ 41 h 73"/>
                <a:gd name="T10" fmla="*/ 41 w 67"/>
                <a:gd name="T11" fmla="*/ 32 h 73"/>
                <a:gd name="T12" fmla="*/ 56 w 67"/>
                <a:gd name="T13" fmla="*/ 16 h 73"/>
                <a:gd name="T14" fmla="*/ 24 w 67"/>
                <a:gd name="T15" fmla="*/ 16 h 73"/>
                <a:gd name="T16" fmla="*/ 24 w 67"/>
                <a:gd name="T17" fmla="*/ 0 h 73"/>
                <a:gd name="T18" fmla="*/ 16 w 67"/>
                <a:gd name="T19" fmla="*/ 0 h 73"/>
                <a:gd name="T20" fmla="*/ 9 w 67"/>
                <a:gd name="T21" fmla="*/ 0 h 73"/>
                <a:gd name="T22" fmla="*/ 9 w 67"/>
                <a:gd name="T23" fmla="*/ 7 h 73"/>
                <a:gd name="T24" fmla="*/ 0 w 67"/>
                <a:gd name="T25" fmla="*/ 24 h 73"/>
                <a:gd name="T26" fmla="*/ 9 w 67"/>
                <a:gd name="T27" fmla="*/ 24 h 73"/>
                <a:gd name="T28" fmla="*/ 16 w 67"/>
                <a:gd name="T29" fmla="*/ 65 h 73"/>
                <a:gd name="T30" fmla="*/ 34 w 67"/>
                <a:gd name="T31" fmla="*/ 65 h 73"/>
                <a:gd name="T32" fmla="*/ 49 w 67"/>
                <a:gd name="T33" fmla="*/ 49 h 73"/>
                <a:gd name="T34" fmla="*/ 56 w 67"/>
                <a:gd name="T35" fmla="*/ 72 h 73"/>
                <a:gd name="T36" fmla="*/ 66 w 67"/>
                <a:gd name="T37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7" h="73">
                  <a:moveTo>
                    <a:pt x="66" y="65"/>
                  </a:moveTo>
                  <a:lnTo>
                    <a:pt x="56" y="41"/>
                  </a:lnTo>
                  <a:lnTo>
                    <a:pt x="56" y="32"/>
                  </a:lnTo>
                  <a:lnTo>
                    <a:pt x="49" y="41"/>
                  </a:lnTo>
                  <a:lnTo>
                    <a:pt x="41" y="41"/>
                  </a:lnTo>
                  <a:lnTo>
                    <a:pt x="41" y="32"/>
                  </a:lnTo>
                  <a:lnTo>
                    <a:pt x="56" y="16"/>
                  </a:lnTo>
                  <a:lnTo>
                    <a:pt x="24" y="16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9" y="0"/>
                  </a:lnTo>
                  <a:lnTo>
                    <a:pt x="9" y="7"/>
                  </a:lnTo>
                  <a:lnTo>
                    <a:pt x="0" y="24"/>
                  </a:lnTo>
                  <a:lnTo>
                    <a:pt x="9" y="24"/>
                  </a:lnTo>
                  <a:lnTo>
                    <a:pt x="16" y="65"/>
                  </a:lnTo>
                  <a:lnTo>
                    <a:pt x="34" y="65"/>
                  </a:lnTo>
                  <a:lnTo>
                    <a:pt x="49" y="49"/>
                  </a:lnTo>
                  <a:lnTo>
                    <a:pt x="56" y="72"/>
                  </a:lnTo>
                  <a:lnTo>
                    <a:pt x="66" y="6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0" name="Freeform 154"/>
            <p:cNvSpPr>
              <a:spLocks/>
            </p:cNvSpPr>
            <p:nvPr/>
          </p:nvSpPr>
          <p:spPr bwMode="auto">
            <a:xfrm>
              <a:off x="4697863" y="3905937"/>
              <a:ext cx="148762" cy="327657"/>
            </a:xfrm>
            <a:custGeom>
              <a:avLst/>
              <a:gdLst>
                <a:gd name="T0" fmla="*/ 83 w 116"/>
                <a:gd name="T1" fmla="*/ 252 h 253"/>
                <a:gd name="T2" fmla="*/ 99 w 116"/>
                <a:gd name="T3" fmla="*/ 218 h 253"/>
                <a:gd name="T4" fmla="*/ 90 w 116"/>
                <a:gd name="T5" fmla="*/ 196 h 253"/>
                <a:gd name="T6" fmla="*/ 83 w 116"/>
                <a:gd name="T7" fmla="*/ 178 h 253"/>
                <a:gd name="T8" fmla="*/ 83 w 116"/>
                <a:gd name="T9" fmla="*/ 162 h 253"/>
                <a:gd name="T10" fmla="*/ 74 w 116"/>
                <a:gd name="T11" fmla="*/ 138 h 253"/>
                <a:gd name="T12" fmla="*/ 74 w 116"/>
                <a:gd name="T13" fmla="*/ 121 h 253"/>
                <a:gd name="T14" fmla="*/ 106 w 116"/>
                <a:gd name="T15" fmla="*/ 106 h 253"/>
                <a:gd name="T16" fmla="*/ 115 w 116"/>
                <a:gd name="T17" fmla="*/ 90 h 253"/>
                <a:gd name="T18" fmla="*/ 106 w 116"/>
                <a:gd name="T19" fmla="*/ 90 h 253"/>
                <a:gd name="T20" fmla="*/ 90 w 116"/>
                <a:gd name="T21" fmla="*/ 81 h 253"/>
                <a:gd name="T22" fmla="*/ 90 w 116"/>
                <a:gd name="T23" fmla="*/ 74 h 253"/>
                <a:gd name="T24" fmla="*/ 90 w 116"/>
                <a:gd name="T25" fmla="*/ 66 h 253"/>
                <a:gd name="T26" fmla="*/ 83 w 116"/>
                <a:gd name="T27" fmla="*/ 57 h 253"/>
                <a:gd name="T28" fmla="*/ 74 w 116"/>
                <a:gd name="T29" fmla="*/ 57 h 253"/>
                <a:gd name="T30" fmla="*/ 83 w 116"/>
                <a:gd name="T31" fmla="*/ 16 h 253"/>
                <a:gd name="T32" fmla="*/ 74 w 116"/>
                <a:gd name="T33" fmla="*/ 0 h 253"/>
                <a:gd name="T34" fmla="*/ 65 w 116"/>
                <a:gd name="T35" fmla="*/ 0 h 253"/>
                <a:gd name="T36" fmla="*/ 65 w 116"/>
                <a:gd name="T37" fmla="*/ 16 h 253"/>
                <a:gd name="T38" fmla="*/ 50 w 116"/>
                <a:gd name="T39" fmla="*/ 16 h 253"/>
                <a:gd name="T40" fmla="*/ 41 w 116"/>
                <a:gd name="T41" fmla="*/ 25 h 253"/>
                <a:gd name="T42" fmla="*/ 25 w 116"/>
                <a:gd name="T43" fmla="*/ 57 h 253"/>
                <a:gd name="T44" fmla="*/ 18 w 116"/>
                <a:gd name="T45" fmla="*/ 66 h 253"/>
                <a:gd name="T46" fmla="*/ 10 w 116"/>
                <a:gd name="T47" fmla="*/ 81 h 253"/>
                <a:gd name="T48" fmla="*/ 10 w 116"/>
                <a:gd name="T49" fmla="*/ 90 h 253"/>
                <a:gd name="T50" fmla="*/ 0 w 116"/>
                <a:gd name="T51" fmla="*/ 97 h 253"/>
                <a:gd name="T52" fmla="*/ 18 w 116"/>
                <a:gd name="T53" fmla="*/ 115 h 253"/>
                <a:gd name="T54" fmla="*/ 25 w 116"/>
                <a:gd name="T55" fmla="*/ 131 h 253"/>
                <a:gd name="T56" fmla="*/ 34 w 116"/>
                <a:gd name="T57" fmla="*/ 155 h 253"/>
                <a:gd name="T58" fmla="*/ 25 w 116"/>
                <a:gd name="T59" fmla="*/ 162 h 253"/>
                <a:gd name="T60" fmla="*/ 41 w 116"/>
                <a:gd name="T61" fmla="*/ 171 h 253"/>
                <a:gd name="T62" fmla="*/ 59 w 116"/>
                <a:gd name="T63" fmla="*/ 155 h 253"/>
                <a:gd name="T64" fmla="*/ 65 w 116"/>
                <a:gd name="T65" fmla="*/ 162 h 253"/>
                <a:gd name="T66" fmla="*/ 83 w 116"/>
                <a:gd name="T67" fmla="*/ 211 h 253"/>
                <a:gd name="T68" fmla="*/ 83 w 116"/>
                <a:gd name="T69" fmla="*/ 252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6" h="253">
                  <a:moveTo>
                    <a:pt x="83" y="252"/>
                  </a:moveTo>
                  <a:lnTo>
                    <a:pt x="99" y="218"/>
                  </a:lnTo>
                  <a:lnTo>
                    <a:pt x="90" y="196"/>
                  </a:lnTo>
                  <a:lnTo>
                    <a:pt x="83" y="178"/>
                  </a:lnTo>
                  <a:lnTo>
                    <a:pt x="83" y="162"/>
                  </a:lnTo>
                  <a:lnTo>
                    <a:pt x="74" y="138"/>
                  </a:lnTo>
                  <a:lnTo>
                    <a:pt x="74" y="121"/>
                  </a:lnTo>
                  <a:lnTo>
                    <a:pt x="106" y="106"/>
                  </a:lnTo>
                  <a:lnTo>
                    <a:pt x="115" y="90"/>
                  </a:lnTo>
                  <a:lnTo>
                    <a:pt x="106" y="90"/>
                  </a:lnTo>
                  <a:lnTo>
                    <a:pt x="90" y="81"/>
                  </a:lnTo>
                  <a:lnTo>
                    <a:pt x="90" y="74"/>
                  </a:lnTo>
                  <a:lnTo>
                    <a:pt x="90" y="66"/>
                  </a:lnTo>
                  <a:lnTo>
                    <a:pt x="83" y="57"/>
                  </a:lnTo>
                  <a:lnTo>
                    <a:pt x="74" y="57"/>
                  </a:lnTo>
                  <a:lnTo>
                    <a:pt x="83" y="16"/>
                  </a:lnTo>
                  <a:lnTo>
                    <a:pt x="74" y="0"/>
                  </a:lnTo>
                  <a:lnTo>
                    <a:pt x="65" y="0"/>
                  </a:lnTo>
                  <a:lnTo>
                    <a:pt x="65" y="16"/>
                  </a:lnTo>
                  <a:lnTo>
                    <a:pt x="50" y="16"/>
                  </a:lnTo>
                  <a:lnTo>
                    <a:pt x="41" y="25"/>
                  </a:lnTo>
                  <a:lnTo>
                    <a:pt x="25" y="57"/>
                  </a:lnTo>
                  <a:lnTo>
                    <a:pt x="18" y="66"/>
                  </a:lnTo>
                  <a:lnTo>
                    <a:pt x="10" y="81"/>
                  </a:lnTo>
                  <a:lnTo>
                    <a:pt x="10" y="90"/>
                  </a:lnTo>
                  <a:lnTo>
                    <a:pt x="0" y="97"/>
                  </a:lnTo>
                  <a:lnTo>
                    <a:pt x="18" y="115"/>
                  </a:lnTo>
                  <a:lnTo>
                    <a:pt x="25" y="131"/>
                  </a:lnTo>
                  <a:lnTo>
                    <a:pt x="34" y="155"/>
                  </a:lnTo>
                  <a:lnTo>
                    <a:pt x="25" y="162"/>
                  </a:lnTo>
                  <a:lnTo>
                    <a:pt x="41" y="171"/>
                  </a:lnTo>
                  <a:lnTo>
                    <a:pt x="59" y="155"/>
                  </a:lnTo>
                  <a:lnTo>
                    <a:pt x="65" y="162"/>
                  </a:lnTo>
                  <a:lnTo>
                    <a:pt x="83" y="211"/>
                  </a:lnTo>
                  <a:lnTo>
                    <a:pt x="83" y="25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1" name="Freeform 155"/>
            <p:cNvSpPr>
              <a:spLocks/>
            </p:cNvSpPr>
            <p:nvPr/>
          </p:nvSpPr>
          <p:spPr bwMode="auto">
            <a:xfrm>
              <a:off x="4793163" y="4042761"/>
              <a:ext cx="126680" cy="254444"/>
            </a:xfrm>
            <a:custGeom>
              <a:avLst/>
              <a:gdLst>
                <a:gd name="T0" fmla="*/ 32 w 98"/>
                <a:gd name="T1" fmla="*/ 0 h 196"/>
                <a:gd name="T2" fmla="*/ 0 w 98"/>
                <a:gd name="T3" fmla="*/ 15 h 196"/>
                <a:gd name="T4" fmla="*/ 0 w 98"/>
                <a:gd name="T5" fmla="*/ 32 h 196"/>
                <a:gd name="T6" fmla="*/ 9 w 98"/>
                <a:gd name="T7" fmla="*/ 56 h 196"/>
                <a:gd name="T8" fmla="*/ 9 w 98"/>
                <a:gd name="T9" fmla="*/ 72 h 196"/>
                <a:gd name="T10" fmla="*/ 16 w 98"/>
                <a:gd name="T11" fmla="*/ 90 h 196"/>
                <a:gd name="T12" fmla="*/ 25 w 98"/>
                <a:gd name="T13" fmla="*/ 112 h 196"/>
                <a:gd name="T14" fmla="*/ 9 w 98"/>
                <a:gd name="T15" fmla="*/ 146 h 196"/>
                <a:gd name="T16" fmla="*/ 9 w 98"/>
                <a:gd name="T17" fmla="*/ 153 h 196"/>
                <a:gd name="T18" fmla="*/ 9 w 98"/>
                <a:gd name="T19" fmla="*/ 162 h 196"/>
                <a:gd name="T20" fmla="*/ 32 w 98"/>
                <a:gd name="T21" fmla="*/ 186 h 196"/>
                <a:gd name="T22" fmla="*/ 32 w 98"/>
                <a:gd name="T23" fmla="*/ 177 h 196"/>
                <a:gd name="T24" fmla="*/ 41 w 98"/>
                <a:gd name="T25" fmla="*/ 186 h 196"/>
                <a:gd name="T26" fmla="*/ 50 w 98"/>
                <a:gd name="T27" fmla="*/ 195 h 196"/>
                <a:gd name="T28" fmla="*/ 56 w 98"/>
                <a:gd name="T29" fmla="*/ 186 h 196"/>
                <a:gd name="T30" fmla="*/ 50 w 98"/>
                <a:gd name="T31" fmla="*/ 177 h 196"/>
                <a:gd name="T32" fmla="*/ 32 w 98"/>
                <a:gd name="T33" fmla="*/ 177 h 196"/>
                <a:gd name="T34" fmla="*/ 25 w 98"/>
                <a:gd name="T35" fmla="*/ 146 h 196"/>
                <a:gd name="T36" fmla="*/ 16 w 98"/>
                <a:gd name="T37" fmla="*/ 146 h 196"/>
                <a:gd name="T38" fmla="*/ 16 w 98"/>
                <a:gd name="T39" fmla="*/ 137 h 196"/>
                <a:gd name="T40" fmla="*/ 25 w 98"/>
                <a:gd name="T41" fmla="*/ 112 h 196"/>
                <a:gd name="T42" fmla="*/ 25 w 98"/>
                <a:gd name="T43" fmla="*/ 97 h 196"/>
                <a:gd name="T44" fmla="*/ 41 w 98"/>
                <a:gd name="T45" fmla="*/ 97 h 196"/>
                <a:gd name="T46" fmla="*/ 41 w 98"/>
                <a:gd name="T47" fmla="*/ 105 h 196"/>
                <a:gd name="T48" fmla="*/ 50 w 98"/>
                <a:gd name="T49" fmla="*/ 105 h 196"/>
                <a:gd name="T50" fmla="*/ 65 w 98"/>
                <a:gd name="T51" fmla="*/ 122 h 196"/>
                <a:gd name="T52" fmla="*/ 65 w 98"/>
                <a:gd name="T53" fmla="*/ 112 h 196"/>
                <a:gd name="T54" fmla="*/ 56 w 98"/>
                <a:gd name="T55" fmla="*/ 97 h 196"/>
                <a:gd name="T56" fmla="*/ 65 w 98"/>
                <a:gd name="T57" fmla="*/ 80 h 196"/>
                <a:gd name="T58" fmla="*/ 97 w 98"/>
                <a:gd name="T59" fmla="*/ 80 h 196"/>
                <a:gd name="T60" fmla="*/ 97 w 98"/>
                <a:gd name="T61" fmla="*/ 65 h 196"/>
                <a:gd name="T62" fmla="*/ 90 w 98"/>
                <a:gd name="T63" fmla="*/ 56 h 196"/>
                <a:gd name="T64" fmla="*/ 81 w 98"/>
                <a:gd name="T65" fmla="*/ 40 h 196"/>
                <a:gd name="T66" fmla="*/ 75 w 98"/>
                <a:gd name="T67" fmla="*/ 25 h 196"/>
                <a:gd name="T68" fmla="*/ 56 w 98"/>
                <a:gd name="T69" fmla="*/ 32 h 196"/>
                <a:gd name="T70" fmla="*/ 41 w 98"/>
                <a:gd name="T71" fmla="*/ 40 h 196"/>
                <a:gd name="T72" fmla="*/ 41 w 98"/>
                <a:gd name="T73" fmla="*/ 15 h 196"/>
                <a:gd name="T74" fmla="*/ 32 w 98"/>
                <a:gd name="T75" fmla="*/ 9 h 196"/>
                <a:gd name="T76" fmla="*/ 32 w 98"/>
                <a:gd name="T7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8" h="196">
                  <a:moveTo>
                    <a:pt x="32" y="0"/>
                  </a:moveTo>
                  <a:lnTo>
                    <a:pt x="0" y="15"/>
                  </a:lnTo>
                  <a:lnTo>
                    <a:pt x="0" y="32"/>
                  </a:lnTo>
                  <a:lnTo>
                    <a:pt x="9" y="56"/>
                  </a:lnTo>
                  <a:lnTo>
                    <a:pt x="9" y="72"/>
                  </a:lnTo>
                  <a:lnTo>
                    <a:pt x="16" y="90"/>
                  </a:lnTo>
                  <a:lnTo>
                    <a:pt x="25" y="112"/>
                  </a:lnTo>
                  <a:lnTo>
                    <a:pt x="9" y="146"/>
                  </a:lnTo>
                  <a:lnTo>
                    <a:pt x="9" y="153"/>
                  </a:lnTo>
                  <a:lnTo>
                    <a:pt x="9" y="162"/>
                  </a:lnTo>
                  <a:lnTo>
                    <a:pt x="32" y="186"/>
                  </a:lnTo>
                  <a:lnTo>
                    <a:pt x="32" y="177"/>
                  </a:lnTo>
                  <a:lnTo>
                    <a:pt x="41" y="186"/>
                  </a:lnTo>
                  <a:lnTo>
                    <a:pt x="50" y="195"/>
                  </a:lnTo>
                  <a:lnTo>
                    <a:pt x="56" y="186"/>
                  </a:lnTo>
                  <a:lnTo>
                    <a:pt x="50" y="177"/>
                  </a:lnTo>
                  <a:lnTo>
                    <a:pt x="32" y="177"/>
                  </a:lnTo>
                  <a:lnTo>
                    <a:pt x="25" y="146"/>
                  </a:lnTo>
                  <a:lnTo>
                    <a:pt x="16" y="146"/>
                  </a:lnTo>
                  <a:lnTo>
                    <a:pt x="16" y="137"/>
                  </a:lnTo>
                  <a:lnTo>
                    <a:pt x="25" y="112"/>
                  </a:lnTo>
                  <a:lnTo>
                    <a:pt x="25" y="97"/>
                  </a:lnTo>
                  <a:lnTo>
                    <a:pt x="41" y="97"/>
                  </a:lnTo>
                  <a:lnTo>
                    <a:pt x="41" y="105"/>
                  </a:lnTo>
                  <a:lnTo>
                    <a:pt x="50" y="105"/>
                  </a:lnTo>
                  <a:lnTo>
                    <a:pt x="65" y="122"/>
                  </a:lnTo>
                  <a:lnTo>
                    <a:pt x="65" y="112"/>
                  </a:lnTo>
                  <a:lnTo>
                    <a:pt x="56" y="97"/>
                  </a:lnTo>
                  <a:lnTo>
                    <a:pt x="65" y="80"/>
                  </a:lnTo>
                  <a:lnTo>
                    <a:pt x="97" y="80"/>
                  </a:lnTo>
                  <a:lnTo>
                    <a:pt x="97" y="65"/>
                  </a:lnTo>
                  <a:lnTo>
                    <a:pt x="90" y="56"/>
                  </a:lnTo>
                  <a:lnTo>
                    <a:pt x="81" y="40"/>
                  </a:lnTo>
                  <a:lnTo>
                    <a:pt x="75" y="25"/>
                  </a:lnTo>
                  <a:lnTo>
                    <a:pt x="56" y="32"/>
                  </a:lnTo>
                  <a:lnTo>
                    <a:pt x="41" y="40"/>
                  </a:lnTo>
                  <a:lnTo>
                    <a:pt x="41" y="15"/>
                  </a:lnTo>
                  <a:lnTo>
                    <a:pt x="32" y="9"/>
                  </a:lnTo>
                  <a:lnTo>
                    <a:pt x="32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2" name="Freeform 156"/>
            <p:cNvSpPr>
              <a:spLocks/>
            </p:cNvSpPr>
            <p:nvPr/>
          </p:nvSpPr>
          <p:spPr bwMode="auto">
            <a:xfrm>
              <a:off x="4835003" y="4010355"/>
              <a:ext cx="117383" cy="151226"/>
            </a:xfrm>
            <a:custGeom>
              <a:avLst/>
              <a:gdLst>
                <a:gd name="T0" fmla="*/ 90 w 91"/>
                <a:gd name="T1" fmla="*/ 105 h 116"/>
                <a:gd name="T2" fmla="*/ 90 w 91"/>
                <a:gd name="T3" fmla="*/ 90 h 116"/>
                <a:gd name="T4" fmla="*/ 74 w 91"/>
                <a:gd name="T5" fmla="*/ 74 h 116"/>
                <a:gd name="T6" fmla="*/ 74 w 91"/>
                <a:gd name="T7" fmla="*/ 65 h 116"/>
                <a:gd name="T8" fmla="*/ 43 w 91"/>
                <a:gd name="T9" fmla="*/ 40 h 116"/>
                <a:gd name="T10" fmla="*/ 58 w 91"/>
                <a:gd name="T11" fmla="*/ 34 h 116"/>
                <a:gd name="T12" fmla="*/ 49 w 91"/>
                <a:gd name="T13" fmla="*/ 25 h 116"/>
                <a:gd name="T14" fmla="*/ 33 w 91"/>
                <a:gd name="T15" fmla="*/ 16 h 116"/>
                <a:gd name="T16" fmla="*/ 24 w 91"/>
                <a:gd name="T17" fmla="*/ 0 h 116"/>
                <a:gd name="T18" fmla="*/ 18 w 91"/>
                <a:gd name="T19" fmla="*/ 0 h 116"/>
                <a:gd name="T20" fmla="*/ 18 w 91"/>
                <a:gd name="T21" fmla="*/ 16 h 116"/>
                <a:gd name="T22" fmla="*/ 9 w 91"/>
                <a:gd name="T23" fmla="*/ 16 h 116"/>
                <a:gd name="T24" fmla="*/ 9 w 91"/>
                <a:gd name="T25" fmla="*/ 9 h 116"/>
                <a:gd name="T26" fmla="*/ 0 w 91"/>
                <a:gd name="T27" fmla="*/ 25 h 116"/>
                <a:gd name="T28" fmla="*/ 0 w 91"/>
                <a:gd name="T29" fmla="*/ 34 h 116"/>
                <a:gd name="T30" fmla="*/ 9 w 91"/>
                <a:gd name="T31" fmla="*/ 40 h 116"/>
                <a:gd name="T32" fmla="*/ 9 w 91"/>
                <a:gd name="T33" fmla="*/ 65 h 116"/>
                <a:gd name="T34" fmla="*/ 24 w 91"/>
                <a:gd name="T35" fmla="*/ 57 h 116"/>
                <a:gd name="T36" fmla="*/ 43 w 91"/>
                <a:gd name="T37" fmla="*/ 50 h 116"/>
                <a:gd name="T38" fmla="*/ 49 w 91"/>
                <a:gd name="T39" fmla="*/ 65 h 116"/>
                <a:gd name="T40" fmla="*/ 58 w 91"/>
                <a:gd name="T41" fmla="*/ 81 h 116"/>
                <a:gd name="T42" fmla="*/ 65 w 91"/>
                <a:gd name="T43" fmla="*/ 90 h 116"/>
                <a:gd name="T44" fmla="*/ 65 w 91"/>
                <a:gd name="T45" fmla="*/ 105 h 116"/>
                <a:gd name="T46" fmla="*/ 74 w 91"/>
                <a:gd name="T47" fmla="*/ 115 h 116"/>
                <a:gd name="T48" fmla="*/ 74 w 91"/>
                <a:gd name="T49" fmla="*/ 105 h 116"/>
                <a:gd name="T50" fmla="*/ 90 w 91"/>
                <a:gd name="T51" fmla="*/ 10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1" h="116">
                  <a:moveTo>
                    <a:pt x="90" y="105"/>
                  </a:moveTo>
                  <a:lnTo>
                    <a:pt x="90" y="90"/>
                  </a:lnTo>
                  <a:lnTo>
                    <a:pt x="74" y="74"/>
                  </a:lnTo>
                  <a:lnTo>
                    <a:pt x="74" y="65"/>
                  </a:lnTo>
                  <a:lnTo>
                    <a:pt x="43" y="40"/>
                  </a:lnTo>
                  <a:lnTo>
                    <a:pt x="58" y="34"/>
                  </a:lnTo>
                  <a:lnTo>
                    <a:pt x="49" y="25"/>
                  </a:lnTo>
                  <a:lnTo>
                    <a:pt x="33" y="1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16"/>
                  </a:lnTo>
                  <a:lnTo>
                    <a:pt x="9" y="16"/>
                  </a:lnTo>
                  <a:lnTo>
                    <a:pt x="9" y="9"/>
                  </a:lnTo>
                  <a:lnTo>
                    <a:pt x="0" y="25"/>
                  </a:lnTo>
                  <a:lnTo>
                    <a:pt x="0" y="34"/>
                  </a:lnTo>
                  <a:lnTo>
                    <a:pt x="9" y="40"/>
                  </a:lnTo>
                  <a:lnTo>
                    <a:pt x="9" y="65"/>
                  </a:lnTo>
                  <a:lnTo>
                    <a:pt x="24" y="57"/>
                  </a:lnTo>
                  <a:lnTo>
                    <a:pt x="43" y="50"/>
                  </a:lnTo>
                  <a:lnTo>
                    <a:pt x="49" y="65"/>
                  </a:lnTo>
                  <a:lnTo>
                    <a:pt x="58" y="81"/>
                  </a:lnTo>
                  <a:lnTo>
                    <a:pt x="65" y="90"/>
                  </a:lnTo>
                  <a:lnTo>
                    <a:pt x="65" y="105"/>
                  </a:lnTo>
                  <a:lnTo>
                    <a:pt x="74" y="115"/>
                  </a:lnTo>
                  <a:lnTo>
                    <a:pt x="74" y="105"/>
                  </a:lnTo>
                  <a:lnTo>
                    <a:pt x="90" y="10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3" name="Freeform 157"/>
            <p:cNvSpPr>
              <a:spLocks/>
            </p:cNvSpPr>
            <p:nvPr/>
          </p:nvSpPr>
          <p:spPr bwMode="auto">
            <a:xfrm>
              <a:off x="4865220" y="4001954"/>
              <a:ext cx="119707" cy="240042"/>
            </a:xfrm>
            <a:custGeom>
              <a:avLst/>
              <a:gdLst>
                <a:gd name="T0" fmla="*/ 0 w 92"/>
                <a:gd name="T1" fmla="*/ 7 h 186"/>
                <a:gd name="T2" fmla="*/ 0 w 92"/>
                <a:gd name="T3" fmla="*/ 0 h 186"/>
                <a:gd name="T4" fmla="*/ 9 w 92"/>
                <a:gd name="T5" fmla="*/ 7 h 186"/>
                <a:gd name="T6" fmla="*/ 41 w 92"/>
                <a:gd name="T7" fmla="*/ 0 h 186"/>
                <a:gd name="T8" fmla="*/ 59 w 92"/>
                <a:gd name="T9" fmla="*/ 0 h 186"/>
                <a:gd name="T10" fmla="*/ 59 w 92"/>
                <a:gd name="T11" fmla="*/ 16 h 186"/>
                <a:gd name="T12" fmla="*/ 74 w 92"/>
                <a:gd name="T13" fmla="*/ 16 h 186"/>
                <a:gd name="T14" fmla="*/ 59 w 92"/>
                <a:gd name="T15" fmla="*/ 23 h 186"/>
                <a:gd name="T16" fmla="*/ 50 w 92"/>
                <a:gd name="T17" fmla="*/ 41 h 186"/>
                <a:gd name="T18" fmla="*/ 41 w 92"/>
                <a:gd name="T19" fmla="*/ 47 h 186"/>
                <a:gd name="T20" fmla="*/ 82 w 92"/>
                <a:gd name="T21" fmla="*/ 104 h 186"/>
                <a:gd name="T22" fmla="*/ 91 w 92"/>
                <a:gd name="T23" fmla="*/ 122 h 186"/>
                <a:gd name="T24" fmla="*/ 82 w 92"/>
                <a:gd name="T25" fmla="*/ 154 h 186"/>
                <a:gd name="T26" fmla="*/ 66 w 92"/>
                <a:gd name="T27" fmla="*/ 162 h 186"/>
                <a:gd name="T28" fmla="*/ 59 w 92"/>
                <a:gd name="T29" fmla="*/ 162 h 186"/>
                <a:gd name="T30" fmla="*/ 50 w 92"/>
                <a:gd name="T31" fmla="*/ 178 h 186"/>
                <a:gd name="T32" fmla="*/ 34 w 92"/>
                <a:gd name="T33" fmla="*/ 185 h 186"/>
                <a:gd name="T34" fmla="*/ 34 w 92"/>
                <a:gd name="T35" fmla="*/ 169 h 186"/>
                <a:gd name="T36" fmla="*/ 25 w 92"/>
                <a:gd name="T37" fmla="*/ 162 h 186"/>
                <a:gd name="T38" fmla="*/ 41 w 92"/>
                <a:gd name="T39" fmla="*/ 154 h 186"/>
                <a:gd name="T40" fmla="*/ 50 w 92"/>
                <a:gd name="T41" fmla="*/ 144 h 186"/>
                <a:gd name="T42" fmla="*/ 66 w 92"/>
                <a:gd name="T43" fmla="*/ 137 h 186"/>
                <a:gd name="T44" fmla="*/ 66 w 92"/>
                <a:gd name="T45" fmla="*/ 112 h 186"/>
                <a:gd name="T46" fmla="*/ 66 w 92"/>
                <a:gd name="T47" fmla="*/ 97 h 186"/>
                <a:gd name="T48" fmla="*/ 50 w 92"/>
                <a:gd name="T49" fmla="*/ 81 h 186"/>
                <a:gd name="T50" fmla="*/ 50 w 92"/>
                <a:gd name="T51" fmla="*/ 72 h 186"/>
                <a:gd name="T52" fmla="*/ 19 w 92"/>
                <a:gd name="T53" fmla="*/ 47 h 186"/>
                <a:gd name="T54" fmla="*/ 34 w 92"/>
                <a:gd name="T55" fmla="*/ 41 h 186"/>
                <a:gd name="T56" fmla="*/ 25 w 92"/>
                <a:gd name="T57" fmla="*/ 32 h 186"/>
                <a:gd name="T58" fmla="*/ 9 w 92"/>
                <a:gd name="T59" fmla="*/ 23 h 186"/>
                <a:gd name="T60" fmla="*/ 0 w 92"/>
                <a:gd name="T61" fmla="*/ 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2" h="186">
                  <a:moveTo>
                    <a:pt x="0" y="7"/>
                  </a:moveTo>
                  <a:lnTo>
                    <a:pt x="0" y="0"/>
                  </a:lnTo>
                  <a:lnTo>
                    <a:pt x="9" y="7"/>
                  </a:lnTo>
                  <a:lnTo>
                    <a:pt x="41" y="0"/>
                  </a:lnTo>
                  <a:lnTo>
                    <a:pt x="59" y="0"/>
                  </a:lnTo>
                  <a:lnTo>
                    <a:pt x="59" y="16"/>
                  </a:lnTo>
                  <a:lnTo>
                    <a:pt x="74" y="16"/>
                  </a:lnTo>
                  <a:lnTo>
                    <a:pt x="59" y="23"/>
                  </a:lnTo>
                  <a:lnTo>
                    <a:pt x="50" y="41"/>
                  </a:lnTo>
                  <a:lnTo>
                    <a:pt x="41" y="47"/>
                  </a:lnTo>
                  <a:lnTo>
                    <a:pt x="82" y="104"/>
                  </a:lnTo>
                  <a:lnTo>
                    <a:pt x="91" y="122"/>
                  </a:lnTo>
                  <a:lnTo>
                    <a:pt x="82" y="154"/>
                  </a:lnTo>
                  <a:lnTo>
                    <a:pt x="66" y="162"/>
                  </a:lnTo>
                  <a:lnTo>
                    <a:pt x="59" y="162"/>
                  </a:lnTo>
                  <a:lnTo>
                    <a:pt x="50" y="178"/>
                  </a:lnTo>
                  <a:lnTo>
                    <a:pt x="34" y="185"/>
                  </a:lnTo>
                  <a:lnTo>
                    <a:pt x="34" y="169"/>
                  </a:lnTo>
                  <a:lnTo>
                    <a:pt x="25" y="162"/>
                  </a:lnTo>
                  <a:lnTo>
                    <a:pt x="41" y="154"/>
                  </a:lnTo>
                  <a:lnTo>
                    <a:pt x="50" y="144"/>
                  </a:lnTo>
                  <a:lnTo>
                    <a:pt x="66" y="137"/>
                  </a:lnTo>
                  <a:lnTo>
                    <a:pt x="66" y="112"/>
                  </a:lnTo>
                  <a:lnTo>
                    <a:pt x="66" y="97"/>
                  </a:lnTo>
                  <a:lnTo>
                    <a:pt x="50" y="81"/>
                  </a:lnTo>
                  <a:lnTo>
                    <a:pt x="50" y="72"/>
                  </a:lnTo>
                  <a:lnTo>
                    <a:pt x="19" y="47"/>
                  </a:lnTo>
                  <a:lnTo>
                    <a:pt x="34" y="41"/>
                  </a:lnTo>
                  <a:lnTo>
                    <a:pt x="25" y="32"/>
                  </a:lnTo>
                  <a:lnTo>
                    <a:pt x="9" y="23"/>
                  </a:lnTo>
                  <a:lnTo>
                    <a:pt x="0" y="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4" name="Freeform 158"/>
            <p:cNvSpPr>
              <a:spLocks/>
            </p:cNvSpPr>
            <p:nvPr/>
          </p:nvSpPr>
          <p:spPr bwMode="auto">
            <a:xfrm>
              <a:off x="4865220" y="4147179"/>
              <a:ext cx="87165" cy="66012"/>
            </a:xfrm>
            <a:custGeom>
              <a:avLst/>
              <a:gdLst>
                <a:gd name="T0" fmla="*/ 25 w 67"/>
                <a:gd name="T1" fmla="*/ 50 h 51"/>
                <a:gd name="T2" fmla="*/ 41 w 67"/>
                <a:gd name="T3" fmla="*/ 42 h 51"/>
                <a:gd name="T4" fmla="*/ 50 w 67"/>
                <a:gd name="T5" fmla="*/ 32 h 51"/>
                <a:gd name="T6" fmla="*/ 66 w 67"/>
                <a:gd name="T7" fmla="*/ 25 h 51"/>
                <a:gd name="T8" fmla="*/ 66 w 67"/>
                <a:gd name="T9" fmla="*/ 0 h 51"/>
                <a:gd name="T10" fmla="*/ 50 w 67"/>
                <a:gd name="T11" fmla="*/ 0 h 51"/>
                <a:gd name="T12" fmla="*/ 50 w 67"/>
                <a:gd name="T13" fmla="*/ 10 h 51"/>
                <a:gd name="T14" fmla="*/ 41 w 67"/>
                <a:gd name="T15" fmla="*/ 0 h 51"/>
                <a:gd name="T16" fmla="*/ 9 w 67"/>
                <a:gd name="T17" fmla="*/ 0 h 51"/>
                <a:gd name="T18" fmla="*/ 0 w 67"/>
                <a:gd name="T19" fmla="*/ 17 h 51"/>
                <a:gd name="T20" fmla="*/ 9 w 67"/>
                <a:gd name="T21" fmla="*/ 32 h 51"/>
                <a:gd name="T22" fmla="*/ 9 w 67"/>
                <a:gd name="T23" fmla="*/ 42 h 51"/>
                <a:gd name="T24" fmla="*/ 9 w 67"/>
                <a:gd name="T25" fmla="*/ 50 h 51"/>
                <a:gd name="T26" fmla="*/ 25 w 67"/>
                <a:gd name="T27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7" h="51">
                  <a:moveTo>
                    <a:pt x="25" y="50"/>
                  </a:moveTo>
                  <a:lnTo>
                    <a:pt x="41" y="42"/>
                  </a:lnTo>
                  <a:lnTo>
                    <a:pt x="50" y="32"/>
                  </a:lnTo>
                  <a:lnTo>
                    <a:pt x="66" y="25"/>
                  </a:lnTo>
                  <a:lnTo>
                    <a:pt x="66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1" y="0"/>
                  </a:lnTo>
                  <a:lnTo>
                    <a:pt x="9" y="0"/>
                  </a:lnTo>
                  <a:lnTo>
                    <a:pt x="0" y="17"/>
                  </a:lnTo>
                  <a:lnTo>
                    <a:pt x="9" y="32"/>
                  </a:lnTo>
                  <a:lnTo>
                    <a:pt x="9" y="42"/>
                  </a:lnTo>
                  <a:lnTo>
                    <a:pt x="9" y="50"/>
                  </a:lnTo>
                  <a:lnTo>
                    <a:pt x="25" y="5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5" name="Freeform 159"/>
            <p:cNvSpPr>
              <a:spLocks/>
            </p:cNvSpPr>
            <p:nvPr/>
          </p:nvSpPr>
          <p:spPr bwMode="auto">
            <a:xfrm>
              <a:off x="4835003" y="4273201"/>
              <a:ext cx="63921" cy="96017"/>
            </a:xfrm>
            <a:custGeom>
              <a:avLst/>
              <a:gdLst>
                <a:gd name="T0" fmla="*/ 24 w 50"/>
                <a:gd name="T1" fmla="*/ 9 h 75"/>
                <a:gd name="T2" fmla="*/ 18 w 50"/>
                <a:gd name="T3" fmla="*/ 18 h 75"/>
                <a:gd name="T4" fmla="*/ 9 w 50"/>
                <a:gd name="T5" fmla="*/ 9 h 75"/>
                <a:gd name="T6" fmla="*/ 0 w 50"/>
                <a:gd name="T7" fmla="*/ 0 h 75"/>
                <a:gd name="T8" fmla="*/ 0 w 50"/>
                <a:gd name="T9" fmla="*/ 9 h 75"/>
                <a:gd name="T10" fmla="*/ 0 w 50"/>
                <a:gd name="T11" fmla="*/ 34 h 75"/>
                <a:gd name="T12" fmla="*/ 18 w 50"/>
                <a:gd name="T13" fmla="*/ 50 h 75"/>
                <a:gd name="T14" fmla="*/ 43 w 50"/>
                <a:gd name="T15" fmla="*/ 74 h 75"/>
                <a:gd name="T16" fmla="*/ 49 w 50"/>
                <a:gd name="T17" fmla="*/ 74 h 75"/>
                <a:gd name="T18" fmla="*/ 43 w 50"/>
                <a:gd name="T19" fmla="*/ 50 h 75"/>
                <a:gd name="T20" fmla="*/ 43 w 50"/>
                <a:gd name="T21" fmla="*/ 25 h 75"/>
                <a:gd name="T22" fmla="*/ 24 w 50"/>
                <a:gd name="T23" fmla="*/ 9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" h="75">
                  <a:moveTo>
                    <a:pt x="24" y="9"/>
                  </a:moveTo>
                  <a:lnTo>
                    <a:pt x="18" y="18"/>
                  </a:lnTo>
                  <a:lnTo>
                    <a:pt x="9" y="9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34"/>
                  </a:lnTo>
                  <a:lnTo>
                    <a:pt x="18" y="50"/>
                  </a:lnTo>
                  <a:lnTo>
                    <a:pt x="43" y="74"/>
                  </a:lnTo>
                  <a:lnTo>
                    <a:pt x="49" y="74"/>
                  </a:lnTo>
                  <a:lnTo>
                    <a:pt x="43" y="50"/>
                  </a:lnTo>
                  <a:lnTo>
                    <a:pt x="43" y="25"/>
                  </a:lnTo>
                  <a:lnTo>
                    <a:pt x="24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6" name="Freeform 160"/>
            <p:cNvSpPr>
              <a:spLocks/>
            </p:cNvSpPr>
            <p:nvPr/>
          </p:nvSpPr>
          <p:spPr bwMode="auto">
            <a:xfrm>
              <a:off x="4983764" y="4273201"/>
              <a:ext cx="169681" cy="96017"/>
            </a:xfrm>
            <a:custGeom>
              <a:avLst/>
              <a:gdLst>
                <a:gd name="T0" fmla="*/ 71 w 131"/>
                <a:gd name="T1" fmla="*/ 25 h 75"/>
                <a:gd name="T2" fmla="*/ 80 w 131"/>
                <a:gd name="T3" fmla="*/ 25 h 75"/>
                <a:gd name="T4" fmla="*/ 71 w 131"/>
                <a:gd name="T5" fmla="*/ 34 h 75"/>
                <a:gd name="T6" fmla="*/ 65 w 131"/>
                <a:gd name="T7" fmla="*/ 34 h 75"/>
                <a:gd name="T8" fmla="*/ 56 w 131"/>
                <a:gd name="T9" fmla="*/ 34 h 75"/>
                <a:gd name="T10" fmla="*/ 40 w 131"/>
                <a:gd name="T11" fmla="*/ 50 h 75"/>
                <a:gd name="T12" fmla="*/ 25 w 131"/>
                <a:gd name="T13" fmla="*/ 50 h 75"/>
                <a:gd name="T14" fmla="*/ 25 w 131"/>
                <a:gd name="T15" fmla="*/ 65 h 75"/>
                <a:gd name="T16" fmla="*/ 0 w 131"/>
                <a:gd name="T17" fmla="*/ 65 h 75"/>
                <a:gd name="T18" fmla="*/ 15 w 131"/>
                <a:gd name="T19" fmla="*/ 74 h 75"/>
                <a:gd name="T20" fmla="*/ 31 w 131"/>
                <a:gd name="T21" fmla="*/ 74 h 75"/>
                <a:gd name="T22" fmla="*/ 40 w 131"/>
                <a:gd name="T23" fmla="*/ 65 h 75"/>
                <a:gd name="T24" fmla="*/ 56 w 131"/>
                <a:gd name="T25" fmla="*/ 74 h 75"/>
                <a:gd name="T26" fmla="*/ 65 w 131"/>
                <a:gd name="T27" fmla="*/ 65 h 75"/>
                <a:gd name="T28" fmla="*/ 89 w 131"/>
                <a:gd name="T29" fmla="*/ 34 h 75"/>
                <a:gd name="T30" fmla="*/ 112 w 131"/>
                <a:gd name="T31" fmla="*/ 34 h 75"/>
                <a:gd name="T32" fmla="*/ 120 w 131"/>
                <a:gd name="T33" fmla="*/ 34 h 75"/>
                <a:gd name="T34" fmla="*/ 112 w 131"/>
                <a:gd name="T35" fmla="*/ 25 h 75"/>
                <a:gd name="T36" fmla="*/ 130 w 131"/>
                <a:gd name="T37" fmla="*/ 25 h 75"/>
                <a:gd name="T38" fmla="*/ 105 w 131"/>
                <a:gd name="T39" fmla="*/ 18 h 75"/>
                <a:gd name="T40" fmla="*/ 105 w 131"/>
                <a:gd name="T41" fmla="*/ 9 h 75"/>
                <a:gd name="T42" fmla="*/ 96 w 131"/>
                <a:gd name="T43" fmla="*/ 0 h 75"/>
                <a:gd name="T44" fmla="*/ 80 w 131"/>
                <a:gd name="T45" fmla="*/ 18 h 75"/>
                <a:gd name="T46" fmla="*/ 71 w 131"/>
                <a:gd name="T47" fmla="*/ 2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1" h="75">
                  <a:moveTo>
                    <a:pt x="71" y="25"/>
                  </a:moveTo>
                  <a:lnTo>
                    <a:pt x="80" y="25"/>
                  </a:lnTo>
                  <a:lnTo>
                    <a:pt x="71" y="34"/>
                  </a:lnTo>
                  <a:lnTo>
                    <a:pt x="65" y="34"/>
                  </a:lnTo>
                  <a:lnTo>
                    <a:pt x="56" y="34"/>
                  </a:lnTo>
                  <a:lnTo>
                    <a:pt x="40" y="50"/>
                  </a:lnTo>
                  <a:lnTo>
                    <a:pt x="25" y="50"/>
                  </a:lnTo>
                  <a:lnTo>
                    <a:pt x="25" y="65"/>
                  </a:lnTo>
                  <a:lnTo>
                    <a:pt x="0" y="65"/>
                  </a:lnTo>
                  <a:lnTo>
                    <a:pt x="15" y="74"/>
                  </a:lnTo>
                  <a:lnTo>
                    <a:pt x="31" y="74"/>
                  </a:lnTo>
                  <a:lnTo>
                    <a:pt x="40" y="65"/>
                  </a:lnTo>
                  <a:lnTo>
                    <a:pt x="56" y="74"/>
                  </a:lnTo>
                  <a:lnTo>
                    <a:pt x="65" y="65"/>
                  </a:lnTo>
                  <a:lnTo>
                    <a:pt x="89" y="34"/>
                  </a:lnTo>
                  <a:lnTo>
                    <a:pt x="112" y="34"/>
                  </a:lnTo>
                  <a:lnTo>
                    <a:pt x="120" y="34"/>
                  </a:lnTo>
                  <a:lnTo>
                    <a:pt x="112" y="25"/>
                  </a:lnTo>
                  <a:lnTo>
                    <a:pt x="130" y="25"/>
                  </a:lnTo>
                  <a:lnTo>
                    <a:pt x="105" y="18"/>
                  </a:lnTo>
                  <a:lnTo>
                    <a:pt x="105" y="9"/>
                  </a:lnTo>
                  <a:lnTo>
                    <a:pt x="96" y="0"/>
                  </a:lnTo>
                  <a:lnTo>
                    <a:pt x="80" y="18"/>
                  </a:lnTo>
                  <a:lnTo>
                    <a:pt x="71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7" name="Freeform 161"/>
            <p:cNvSpPr>
              <a:spLocks/>
            </p:cNvSpPr>
            <p:nvPr/>
          </p:nvSpPr>
          <p:spPr bwMode="auto">
            <a:xfrm>
              <a:off x="5055821" y="4304407"/>
              <a:ext cx="32542" cy="22804"/>
            </a:xfrm>
            <a:custGeom>
              <a:avLst/>
              <a:gdLst>
                <a:gd name="T0" fmla="*/ 0 w 25"/>
                <a:gd name="T1" fmla="*/ 16 h 17"/>
                <a:gd name="T2" fmla="*/ 9 w 25"/>
                <a:gd name="T3" fmla="*/ 16 h 17"/>
                <a:gd name="T4" fmla="*/ 15 w 25"/>
                <a:gd name="T5" fmla="*/ 16 h 17"/>
                <a:gd name="T6" fmla="*/ 24 w 25"/>
                <a:gd name="T7" fmla="*/ 0 h 17"/>
                <a:gd name="T8" fmla="*/ 15 w 25"/>
                <a:gd name="T9" fmla="*/ 0 h 17"/>
                <a:gd name="T10" fmla="*/ 0 w 25"/>
                <a:gd name="T11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7">
                  <a:moveTo>
                    <a:pt x="0" y="16"/>
                  </a:moveTo>
                  <a:lnTo>
                    <a:pt x="9" y="16"/>
                  </a:lnTo>
                  <a:lnTo>
                    <a:pt x="15" y="16"/>
                  </a:lnTo>
                  <a:lnTo>
                    <a:pt x="24" y="0"/>
                  </a:lnTo>
                  <a:lnTo>
                    <a:pt x="15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8" name="Freeform 162"/>
            <p:cNvSpPr>
              <a:spLocks/>
            </p:cNvSpPr>
            <p:nvPr/>
          </p:nvSpPr>
          <p:spPr bwMode="auto">
            <a:xfrm>
              <a:off x="4970981" y="4316409"/>
              <a:ext cx="169681" cy="136824"/>
            </a:xfrm>
            <a:custGeom>
              <a:avLst/>
              <a:gdLst>
                <a:gd name="T0" fmla="*/ 9 w 130"/>
                <a:gd name="T1" fmla="*/ 31 h 106"/>
                <a:gd name="T2" fmla="*/ 24 w 130"/>
                <a:gd name="T3" fmla="*/ 40 h 106"/>
                <a:gd name="T4" fmla="*/ 40 w 130"/>
                <a:gd name="T5" fmla="*/ 40 h 106"/>
                <a:gd name="T6" fmla="*/ 49 w 130"/>
                <a:gd name="T7" fmla="*/ 31 h 106"/>
                <a:gd name="T8" fmla="*/ 65 w 130"/>
                <a:gd name="T9" fmla="*/ 40 h 106"/>
                <a:gd name="T10" fmla="*/ 74 w 130"/>
                <a:gd name="T11" fmla="*/ 31 h 106"/>
                <a:gd name="T12" fmla="*/ 98 w 130"/>
                <a:gd name="T13" fmla="*/ 0 h 106"/>
                <a:gd name="T14" fmla="*/ 121 w 130"/>
                <a:gd name="T15" fmla="*/ 0 h 106"/>
                <a:gd name="T16" fmla="*/ 114 w 130"/>
                <a:gd name="T17" fmla="*/ 16 h 106"/>
                <a:gd name="T18" fmla="*/ 121 w 130"/>
                <a:gd name="T19" fmla="*/ 25 h 106"/>
                <a:gd name="T20" fmla="*/ 114 w 130"/>
                <a:gd name="T21" fmla="*/ 31 h 106"/>
                <a:gd name="T22" fmla="*/ 129 w 130"/>
                <a:gd name="T23" fmla="*/ 40 h 106"/>
                <a:gd name="T24" fmla="*/ 121 w 130"/>
                <a:gd name="T25" fmla="*/ 48 h 106"/>
                <a:gd name="T26" fmla="*/ 105 w 130"/>
                <a:gd name="T27" fmla="*/ 65 h 106"/>
                <a:gd name="T28" fmla="*/ 98 w 130"/>
                <a:gd name="T29" fmla="*/ 81 h 106"/>
                <a:gd name="T30" fmla="*/ 105 w 130"/>
                <a:gd name="T31" fmla="*/ 81 h 106"/>
                <a:gd name="T32" fmla="*/ 98 w 130"/>
                <a:gd name="T33" fmla="*/ 97 h 106"/>
                <a:gd name="T34" fmla="*/ 80 w 130"/>
                <a:gd name="T35" fmla="*/ 105 h 106"/>
                <a:gd name="T36" fmla="*/ 74 w 130"/>
                <a:gd name="T37" fmla="*/ 97 h 106"/>
                <a:gd name="T38" fmla="*/ 57 w 130"/>
                <a:gd name="T39" fmla="*/ 97 h 106"/>
                <a:gd name="T40" fmla="*/ 40 w 130"/>
                <a:gd name="T41" fmla="*/ 97 h 106"/>
                <a:gd name="T42" fmla="*/ 40 w 130"/>
                <a:gd name="T43" fmla="*/ 88 h 106"/>
                <a:gd name="T44" fmla="*/ 24 w 130"/>
                <a:gd name="T45" fmla="*/ 88 h 106"/>
                <a:gd name="T46" fmla="*/ 17 w 130"/>
                <a:gd name="T47" fmla="*/ 72 h 106"/>
                <a:gd name="T48" fmla="*/ 9 w 130"/>
                <a:gd name="T49" fmla="*/ 56 h 106"/>
                <a:gd name="T50" fmla="*/ 0 w 130"/>
                <a:gd name="T51" fmla="*/ 40 h 106"/>
                <a:gd name="T52" fmla="*/ 9 w 130"/>
                <a:gd name="T53" fmla="*/ 3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" h="106">
                  <a:moveTo>
                    <a:pt x="9" y="31"/>
                  </a:moveTo>
                  <a:lnTo>
                    <a:pt x="24" y="40"/>
                  </a:lnTo>
                  <a:lnTo>
                    <a:pt x="40" y="40"/>
                  </a:lnTo>
                  <a:lnTo>
                    <a:pt x="49" y="31"/>
                  </a:lnTo>
                  <a:lnTo>
                    <a:pt x="65" y="40"/>
                  </a:lnTo>
                  <a:lnTo>
                    <a:pt x="74" y="31"/>
                  </a:lnTo>
                  <a:lnTo>
                    <a:pt x="98" y="0"/>
                  </a:lnTo>
                  <a:lnTo>
                    <a:pt x="121" y="0"/>
                  </a:lnTo>
                  <a:lnTo>
                    <a:pt x="114" y="16"/>
                  </a:lnTo>
                  <a:lnTo>
                    <a:pt x="121" y="25"/>
                  </a:lnTo>
                  <a:lnTo>
                    <a:pt x="114" y="31"/>
                  </a:lnTo>
                  <a:lnTo>
                    <a:pt x="129" y="40"/>
                  </a:lnTo>
                  <a:lnTo>
                    <a:pt x="121" y="48"/>
                  </a:lnTo>
                  <a:lnTo>
                    <a:pt x="105" y="65"/>
                  </a:lnTo>
                  <a:lnTo>
                    <a:pt x="98" y="81"/>
                  </a:lnTo>
                  <a:lnTo>
                    <a:pt x="105" y="81"/>
                  </a:lnTo>
                  <a:lnTo>
                    <a:pt x="98" y="97"/>
                  </a:lnTo>
                  <a:lnTo>
                    <a:pt x="80" y="105"/>
                  </a:lnTo>
                  <a:lnTo>
                    <a:pt x="74" y="97"/>
                  </a:lnTo>
                  <a:lnTo>
                    <a:pt x="57" y="97"/>
                  </a:lnTo>
                  <a:lnTo>
                    <a:pt x="40" y="97"/>
                  </a:lnTo>
                  <a:lnTo>
                    <a:pt x="40" y="88"/>
                  </a:lnTo>
                  <a:lnTo>
                    <a:pt x="24" y="88"/>
                  </a:lnTo>
                  <a:lnTo>
                    <a:pt x="17" y="72"/>
                  </a:lnTo>
                  <a:lnTo>
                    <a:pt x="9" y="56"/>
                  </a:lnTo>
                  <a:lnTo>
                    <a:pt x="0" y="40"/>
                  </a:lnTo>
                  <a:lnTo>
                    <a:pt x="9" y="3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19" name="Freeform 163"/>
            <p:cNvSpPr>
              <a:spLocks/>
            </p:cNvSpPr>
            <p:nvPr/>
          </p:nvSpPr>
          <p:spPr bwMode="auto">
            <a:xfrm>
              <a:off x="5340561" y="4388421"/>
              <a:ext cx="169681" cy="146426"/>
            </a:xfrm>
            <a:custGeom>
              <a:avLst/>
              <a:gdLst>
                <a:gd name="T0" fmla="*/ 130 w 131"/>
                <a:gd name="T1" fmla="*/ 32 h 113"/>
                <a:gd name="T2" fmla="*/ 130 w 131"/>
                <a:gd name="T3" fmla="*/ 65 h 113"/>
                <a:gd name="T4" fmla="*/ 130 w 131"/>
                <a:gd name="T5" fmla="*/ 112 h 113"/>
                <a:gd name="T6" fmla="*/ 112 w 131"/>
                <a:gd name="T7" fmla="*/ 97 h 113"/>
                <a:gd name="T8" fmla="*/ 88 w 131"/>
                <a:gd name="T9" fmla="*/ 106 h 113"/>
                <a:gd name="T10" fmla="*/ 97 w 131"/>
                <a:gd name="T11" fmla="*/ 89 h 113"/>
                <a:gd name="T12" fmla="*/ 88 w 131"/>
                <a:gd name="T13" fmla="*/ 72 h 113"/>
                <a:gd name="T14" fmla="*/ 31 w 131"/>
                <a:gd name="T15" fmla="*/ 41 h 113"/>
                <a:gd name="T16" fmla="*/ 25 w 131"/>
                <a:gd name="T17" fmla="*/ 49 h 113"/>
                <a:gd name="T18" fmla="*/ 25 w 131"/>
                <a:gd name="T19" fmla="*/ 41 h 113"/>
                <a:gd name="T20" fmla="*/ 16 w 131"/>
                <a:gd name="T21" fmla="*/ 32 h 113"/>
                <a:gd name="T22" fmla="*/ 31 w 131"/>
                <a:gd name="T23" fmla="*/ 32 h 113"/>
                <a:gd name="T24" fmla="*/ 40 w 131"/>
                <a:gd name="T25" fmla="*/ 25 h 113"/>
                <a:gd name="T26" fmla="*/ 16 w 131"/>
                <a:gd name="T27" fmla="*/ 25 h 113"/>
                <a:gd name="T28" fmla="*/ 6 w 131"/>
                <a:gd name="T29" fmla="*/ 16 h 113"/>
                <a:gd name="T30" fmla="*/ 0 w 131"/>
                <a:gd name="T31" fmla="*/ 16 h 113"/>
                <a:gd name="T32" fmla="*/ 16 w 131"/>
                <a:gd name="T33" fmla="*/ 0 h 113"/>
                <a:gd name="T34" fmla="*/ 25 w 131"/>
                <a:gd name="T35" fmla="*/ 0 h 113"/>
                <a:gd name="T36" fmla="*/ 40 w 131"/>
                <a:gd name="T37" fmla="*/ 9 h 113"/>
                <a:gd name="T38" fmla="*/ 40 w 131"/>
                <a:gd name="T39" fmla="*/ 25 h 113"/>
                <a:gd name="T40" fmla="*/ 56 w 131"/>
                <a:gd name="T41" fmla="*/ 41 h 113"/>
                <a:gd name="T42" fmla="*/ 72 w 131"/>
                <a:gd name="T43" fmla="*/ 25 h 113"/>
                <a:gd name="T44" fmla="*/ 88 w 131"/>
                <a:gd name="T45" fmla="*/ 16 h 113"/>
                <a:gd name="T46" fmla="*/ 130 w 131"/>
                <a:gd name="T47" fmla="*/ 3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1" h="113">
                  <a:moveTo>
                    <a:pt x="130" y="32"/>
                  </a:moveTo>
                  <a:lnTo>
                    <a:pt x="130" y="65"/>
                  </a:lnTo>
                  <a:lnTo>
                    <a:pt x="130" y="112"/>
                  </a:lnTo>
                  <a:lnTo>
                    <a:pt x="112" y="97"/>
                  </a:lnTo>
                  <a:lnTo>
                    <a:pt x="88" y="106"/>
                  </a:lnTo>
                  <a:lnTo>
                    <a:pt x="97" y="89"/>
                  </a:lnTo>
                  <a:lnTo>
                    <a:pt x="88" y="72"/>
                  </a:lnTo>
                  <a:lnTo>
                    <a:pt x="31" y="41"/>
                  </a:lnTo>
                  <a:lnTo>
                    <a:pt x="25" y="49"/>
                  </a:lnTo>
                  <a:lnTo>
                    <a:pt x="25" y="41"/>
                  </a:lnTo>
                  <a:lnTo>
                    <a:pt x="16" y="32"/>
                  </a:lnTo>
                  <a:lnTo>
                    <a:pt x="31" y="32"/>
                  </a:lnTo>
                  <a:lnTo>
                    <a:pt x="40" y="25"/>
                  </a:lnTo>
                  <a:lnTo>
                    <a:pt x="16" y="25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16" y="0"/>
                  </a:lnTo>
                  <a:lnTo>
                    <a:pt x="25" y="0"/>
                  </a:lnTo>
                  <a:lnTo>
                    <a:pt x="40" y="9"/>
                  </a:lnTo>
                  <a:lnTo>
                    <a:pt x="40" y="25"/>
                  </a:lnTo>
                  <a:lnTo>
                    <a:pt x="56" y="41"/>
                  </a:lnTo>
                  <a:lnTo>
                    <a:pt x="72" y="25"/>
                  </a:lnTo>
                  <a:lnTo>
                    <a:pt x="88" y="16"/>
                  </a:lnTo>
                  <a:lnTo>
                    <a:pt x="130" y="3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0" name="Freeform 164"/>
            <p:cNvSpPr>
              <a:spLocks/>
            </p:cNvSpPr>
            <p:nvPr/>
          </p:nvSpPr>
          <p:spPr bwMode="auto">
            <a:xfrm>
              <a:off x="5509079" y="4429229"/>
              <a:ext cx="159222" cy="138024"/>
            </a:xfrm>
            <a:custGeom>
              <a:avLst/>
              <a:gdLst>
                <a:gd name="T0" fmla="*/ 0 w 123"/>
                <a:gd name="T1" fmla="*/ 80 h 106"/>
                <a:gd name="T2" fmla="*/ 0 w 123"/>
                <a:gd name="T3" fmla="*/ 33 h 106"/>
                <a:gd name="T4" fmla="*/ 0 w 123"/>
                <a:gd name="T5" fmla="*/ 0 h 106"/>
                <a:gd name="T6" fmla="*/ 32 w 123"/>
                <a:gd name="T7" fmla="*/ 9 h 106"/>
                <a:gd name="T8" fmla="*/ 57 w 123"/>
                <a:gd name="T9" fmla="*/ 25 h 106"/>
                <a:gd name="T10" fmla="*/ 57 w 123"/>
                <a:gd name="T11" fmla="*/ 33 h 106"/>
                <a:gd name="T12" fmla="*/ 88 w 123"/>
                <a:gd name="T13" fmla="*/ 49 h 106"/>
                <a:gd name="T14" fmla="*/ 72 w 123"/>
                <a:gd name="T15" fmla="*/ 57 h 106"/>
                <a:gd name="T16" fmla="*/ 81 w 123"/>
                <a:gd name="T17" fmla="*/ 57 h 106"/>
                <a:gd name="T18" fmla="*/ 88 w 123"/>
                <a:gd name="T19" fmla="*/ 65 h 106"/>
                <a:gd name="T20" fmla="*/ 97 w 123"/>
                <a:gd name="T21" fmla="*/ 80 h 106"/>
                <a:gd name="T22" fmla="*/ 104 w 123"/>
                <a:gd name="T23" fmla="*/ 80 h 106"/>
                <a:gd name="T24" fmla="*/ 104 w 123"/>
                <a:gd name="T25" fmla="*/ 90 h 106"/>
                <a:gd name="T26" fmla="*/ 122 w 123"/>
                <a:gd name="T27" fmla="*/ 99 h 106"/>
                <a:gd name="T28" fmla="*/ 122 w 123"/>
                <a:gd name="T29" fmla="*/ 105 h 106"/>
                <a:gd name="T30" fmla="*/ 81 w 123"/>
                <a:gd name="T31" fmla="*/ 99 h 106"/>
                <a:gd name="T32" fmla="*/ 63 w 123"/>
                <a:gd name="T33" fmla="*/ 65 h 106"/>
                <a:gd name="T34" fmla="*/ 47 w 123"/>
                <a:gd name="T35" fmla="*/ 65 h 106"/>
                <a:gd name="T36" fmla="*/ 40 w 123"/>
                <a:gd name="T37" fmla="*/ 65 h 106"/>
                <a:gd name="T38" fmla="*/ 23 w 123"/>
                <a:gd name="T39" fmla="*/ 74 h 106"/>
                <a:gd name="T40" fmla="*/ 32 w 123"/>
                <a:gd name="T41" fmla="*/ 80 h 106"/>
                <a:gd name="T42" fmla="*/ 15 w 123"/>
                <a:gd name="T43" fmla="*/ 80 h 106"/>
                <a:gd name="T44" fmla="*/ 0 w 123"/>
                <a:gd name="T45" fmla="*/ 8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3" h="106">
                  <a:moveTo>
                    <a:pt x="0" y="80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2" y="9"/>
                  </a:lnTo>
                  <a:lnTo>
                    <a:pt x="57" y="25"/>
                  </a:lnTo>
                  <a:lnTo>
                    <a:pt x="57" y="33"/>
                  </a:lnTo>
                  <a:lnTo>
                    <a:pt x="88" y="49"/>
                  </a:lnTo>
                  <a:lnTo>
                    <a:pt x="72" y="57"/>
                  </a:lnTo>
                  <a:lnTo>
                    <a:pt x="81" y="57"/>
                  </a:lnTo>
                  <a:lnTo>
                    <a:pt x="88" y="65"/>
                  </a:lnTo>
                  <a:lnTo>
                    <a:pt x="97" y="80"/>
                  </a:lnTo>
                  <a:lnTo>
                    <a:pt x="104" y="80"/>
                  </a:lnTo>
                  <a:lnTo>
                    <a:pt x="104" y="90"/>
                  </a:lnTo>
                  <a:lnTo>
                    <a:pt x="122" y="99"/>
                  </a:lnTo>
                  <a:lnTo>
                    <a:pt x="122" y="105"/>
                  </a:lnTo>
                  <a:lnTo>
                    <a:pt x="81" y="99"/>
                  </a:lnTo>
                  <a:lnTo>
                    <a:pt x="63" y="65"/>
                  </a:lnTo>
                  <a:lnTo>
                    <a:pt x="47" y="65"/>
                  </a:lnTo>
                  <a:lnTo>
                    <a:pt x="40" y="65"/>
                  </a:lnTo>
                  <a:lnTo>
                    <a:pt x="23" y="74"/>
                  </a:lnTo>
                  <a:lnTo>
                    <a:pt x="32" y="80"/>
                  </a:lnTo>
                  <a:lnTo>
                    <a:pt x="15" y="80"/>
                  </a:lnTo>
                  <a:lnTo>
                    <a:pt x="0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1" name="Freeform 165"/>
            <p:cNvSpPr>
              <a:spLocks/>
            </p:cNvSpPr>
            <p:nvPr/>
          </p:nvSpPr>
          <p:spPr bwMode="auto">
            <a:xfrm>
              <a:off x="5263855" y="3697101"/>
              <a:ext cx="56948" cy="86415"/>
            </a:xfrm>
            <a:custGeom>
              <a:avLst/>
              <a:gdLst>
                <a:gd name="T0" fmla="*/ 0 w 44"/>
                <a:gd name="T1" fmla="*/ 16 h 66"/>
                <a:gd name="T2" fmla="*/ 25 w 44"/>
                <a:gd name="T3" fmla="*/ 0 h 66"/>
                <a:gd name="T4" fmla="*/ 34 w 44"/>
                <a:gd name="T5" fmla="*/ 16 h 66"/>
                <a:gd name="T6" fmla="*/ 43 w 44"/>
                <a:gd name="T7" fmla="*/ 40 h 66"/>
                <a:gd name="T8" fmla="*/ 34 w 44"/>
                <a:gd name="T9" fmla="*/ 56 h 66"/>
                <a:gd name="T10" fmla="*/ 0 w 44"/>
                <a:gd name="T11" fmla="*/ 65 h 66"/>
                <a:gd name="T12" fmla="*/ 0 w 44"/>
                <a:gd name="T13" fmla="*/ 56 h 66"/>
                <a:gd name="T14" fmla="*/ 0 w 44"/>
                <a:gd name="T15" fmla="*/ 48 h 66"/>
                <a:gd name="T16" fmla="*/ 0 w 44"/>
                <a:gd name="T17" fmla="*/ 24 h 66"/>
                <a:gd name="T18" fmla="*/ 0 w 44"/>
                <a:gd name="T19" fmla="*/ 1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66">
                  <a:moveTo>
                    <a:pt x="0" y="16"/>
                  </a:moveTo>
                  <a:lnTo>
                    <a:pt x="25" y="0"/>
                  </a:lnTo>
                  <a:lnTo>
                    <a:pt x="34" y="16"/>
                  </a:lnTo>
                  <a:lnTo>
                    <a:pt x="43" y="40"/>
                  </a:lnTo>
                  <a:lnTo>
                    <a:pt x="34" y="56"/>
                  </a:lnTo>
                  <a:lnTo>
                    <a:pt x="0" y="65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2" name="Freeform 166"/>
            <p:cNvSpPr>
              <a:spLocks/>
            </p:cNvSpPr>
            <p:nvPr/>
          </p:nvSpPr>
          <p:spPr bwMode="auto">
            <a:xfrm>
              <a:off x="5235962" y="3611886"/>
              <a:ext cx="105760" cy="108019"/>
            </a:xfrm>
            <a:custGeom>
              <a:avLst/>
              <a:gdLst>
                <a:gd name="T0" fmla="*/ 81 w 82"/>
                <a:gd name="T1" fmla="*/ 0 h 83"/>
                <a:gd name="T2" fmla="*/ 72 w 82"/>
                <a:gd name="T3" fmla="*/ 0 h 83"/>
                <a:gd name="T4" fmla="*/ 56 w 82"/>
                <a:gd name="T5" fmla="*/ 9 h 83"/>
                <a:gd name="T6" fmla="*/ 47 w 82"/>
                <a:gd name="T7" fmla="*/ 9 h 83"/>
                <a:gd name="T8" fmla="*/ 40 w 82"/>
                <a:gd name="T9" fmla="*/ 17 h 83"/>
                <a:gd name="T10" fmla="*/ 32 w 82"/>
                <a:gd name="T11" fmla="*/ 17 h 83"/>
                <a:gd name="T12" fmla="*/ 0 w 82"/>
                <a:gd name="T13" fmla="*/ 41 h 83"/>
                <a:gd name="T14" fmla="*/ 0 w 82"/>
                <a:gd name="T15" fmla="*/ 50 h 83"/>
                <a:gd name="T16" fmla="*/ 7 w 82"/>
                <a:gd name="T17" fmla="*/ 50 h 83"/>
                <a:gd name="T18" fmla="*/ 0 w 82"/>
                <a:gd name="T19" fmla="*/ 74 h 83"/>
                <a:gd name="T20" fmla="*/ 7 w 82"/>
                <a:gd name="T21" fmla="*/ 82 h 83"/>
                <a:gd name="T22" fmla="*/ 16 w 82"/>
                <a:gd name="T23" fmla="*/ 82 h 83"/>
                <a:gd name="T24" fmla="*/ 22 w 82"/>
                <a:gd name="T25" fmla="*/ 82 h 83"/>
                <a:gd name="T26" fmla="*/ 47 w 82"/>
                <a:gd name="T27" fmla="*/ 66 h 83"/>
                <a:gd name="T28" fmla="*/ 32 w 82"/>
                <a:gd name="T29" fmla="*/ 57 h 83"/>
                <a:gd name="T30" fmla="*/ 32 w 82"/>
                <a:gd name="T31" fmla="*/ 50 h 83"/>
                <a:gd name="T32" fmla="*/ 65 w 82"/>
                <a:gd name="T33" fmla="*/ 34 h 83"/>
                <a:gd name="T34" fmla="*/ 65 w 82"/>
                <a:gd name="T35" fmla="*/ 17 h 83"/>
                <a:gd name="T36" fmla="*/ 81 w 82"/>
                <a:gd name="T3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2" h="83">
                  <a:moveTo>
                    <a:pt x="81" y="0"/>
                  </a:moveTo>
                  <a:lnTo>
                    <a:pt x="72" y="0"/>
                  </a:lnTo>
                  <a:lnTo>
                    <a:pt x="56" y="9"/>
                  </a:lnTo>
                  <a:lnTo>
                    <a:pt x="47" y="9"/>
                  </a:lnTo>
                  <a:lnTo>
                    <a:pt x="40" y="17"/>
                  </a:lnTo>
                  <a:lnTo>
                    <a:pt x="32" y="17"/>
                  </a:lnTo>
                  <a:lnTo>
                    <a:pt x="0" y="41"/>
                  </a:lnTo>
                  <a:lnTo>
                    <a:pt x="0" y="50"/>
                  </a:lnTo>
                  <a:lnTo>
                    <a:pt x="7" y="50"/>
                  </a:lnTo>
                  <a:lnTo>
                    <a:pt x="0" y="74"/>
                  </a:lnTo>
                  <a:lnTo>
                    <a:pt x="7" y="82"/>
                  </a:lnTo>
                  <a:lnTo>
                    <a:pt x="16" y="82"/>
                  </a:lnTo>
                  <a:lnTo>
                    <a:pt x="22" y="82"/>
                  </a:lnTo>
                  <a:lnTo>
                    <a:pt x="47" y="66"/>
                  </a:lnTo>
                  <a:lnTo>
                    <a:pt x="32" y="57"/>
                  </a:lnTo>
                  <a:lnTo>
                    <a:pt x="32" y="50"/>
                  </a:lnTo>
                  <a:lnTo>
                    <a:pt x="65" y="34"/>
                  </a:lnTo>
                  <a:lnTo>
                    <a:pt x="65" y="17"/>
                  </a:lnTo>
                  <a:lnTo>
                    <a:pt x="81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3" name="Freeform 167"/>
            <p:cNvSpPr>
              <a:spLocks/>
            </p:cNvSpPr>
            <p:nvPr/>
          </p:nvSpPr>
          <p:spPr bwMode="auto">
            <a:xfrm>
              <a:off x="5023279" y="2501693"/>
              <a:ext cx="24407" cy="32405"/>
            </a:xfrm>
            <a:custGeom>
              <a:avLst/>
              <a:gdLst>
                <a:gd name="T0" fmla="*/ 17 w 18"/>
                <a:gd name="T1" fmla="*/ 24 h 25"/>
                <a:gd name="T2" fmla="*/ 17 w 18"/>
                <a:gd name="T3" fmla="*/ 8 h 25"/>
                <a:gd name="T4" fmla="*/ 0 w 18"/>
                <a:gd name="T5" fmla="*/ 0 h 25"/>
                <a:gd name="T6" fmla="*/ 0 w 18"/>
                <a:gd name="T7" fmla="*/ 8 h 25"/>
                <a:gd name="T8" fmla="*/ 17 w 18"/>
                <a:gd name="T9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25">
                  <a:moveTo>
                    <a:pt x="17" y="24"/>
                  </a:moveTo>
                  <a:lnTo>
                    <a:pt x="17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17" y="2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4" name="Freeform 168"/>
            <p:cNvSpPr>
              <a:spLocks/>
            </p:cNvSpPr>
            <p:nvPr/>
          </p:nvSpPr>
          <p:spPr bwMode="auto">
            <a:xfrm>
              <a:off x="2954560" y="3759512"/>
              <a:ext cx="202223" cy="159627"/>
            </a:xfrm>
            <a:custGeom>
              <a:avLst/>
              <a:gdLst>
                <a:gd name="T0" fmla="*/ 139 w 156"/>
                <a:gd name="T1" fmla="*/ 8 h 123"/>
                <a:gd name="T2" fmla="*/ 147 w 156"/>
                <a:gd name="T3" fmla="*/ 8 h 123"/>
                <a:gd name="T4" fmla="*/ 155 w 156"/>
                <a:gd name="T5" fmla="*/ 48 h 123"/>
                <a:gd name="T6" fmla="*/ 122 w 156"/>
                <a:gd name="T7" fmla="*/ 57 h 123"/>
                <a:gd name="T8" fmla="*/ 122 w 156"/>
                <a:gd name="T9" fmla="*/ 66 h 123"/>
                <a:gd name="T10" fmla="*/ 99 w 156"/>
                <a:gd name="T11" fmla="*/ 82 h 123"/>
                <a:gd name="T12" fmla="*/ 65 w 156"/>
                <a:gd name="T13" fmla="*/ 97 h 123"/>
                <a:gd name="T14" fmla="*/ 57 w 156"/>
                <a:gd name="T15" fmla="*/ 105 h 123"/>
                <a:gd name="T16" fmla="*/ 57 w 156"/>
                <a:gd name="T17" fmla="*/ 122 h 123"/>
                <a:gd name="T18" fmla="*/ 0 w 156"/>
                <a:gd name="T19" fmla="*/ 113 h 123"/>
                <a:gd name="T20" fmla="*/ 16 w 156"/>
                <a:gd name="T21" fmla="*/ 113 h 123"/>
                <a:gd name="T22" fmla="*/ 32 w 156"/>
                <a:gd name="T23" fmla="*/ 97 h 123"/>
                <a:gd name="T24" fmla="*/ 40 w 156"/>
                <a:gd name="T25" fmla="*/ 82 h 123"/>
                <a:gd name="T26" fmla="*/ 40 w 156"/>
                <a:gd name="T27" fmla="*/ 66 h 123"/>
                <a:gd name="T28" fmla="*/ 50 w 156"/>
                <a:gd name="T29" fmla="*/ 48 h 123"/>
                <a:gd name="T30" fmla="*/ 57 w 156"/>
                <a:gd name="T31" fmla="*/ 32 h 123"/>
                <a:gd name="T32" fmla="*/ 81 w 156"/>
                <a:gd name="T33" fmla="*/ 25 h 123"/>
                <a:gd name="T34" fmla="*/ 90 w 156"/>
                <a:gd name="T35" fmla="*/ 0 h 123"/>
                <a:gd name="T36" fmla="*/ 99 w 156"/>
                <a:gd name="T37" fmla="*/ 0 h 123"/>
                <a:gd name="T38" fmla="*/ 105 w 156"/>
                <a:gd name="T39" fmla="*/ 8 h 123"/>
                <a:gd name="T40" fmla="*/ 130 w 156"/>
                <a:gd name="T41" fmla="*/ 8 h 123"/>
                <a:gd name="T42" fmla="*/ 139 w 156"/>
                <a:gd name="T43" fmla="*/ 8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6" h="123">
                  <a:moveTo>
                    <a:pt x="139" y="8"/>
                  </a:moveTo>
                  <a:lnTo>
                    <a:pt x="147" y="8"/>
                  </a:lnTo>
                  <a:lnTo>
                    <a:pt x="155" y="48"/>
                  </a:lnTo>
                  <a:lnTo>
                    <a:pt x="122" y="57"/>
                  </a:lnTo>
                  <a:lnTo>
                    <a:pt x="122" y="66"/>
                  </a:lnTo>
                  <a:lnTo>
                    <a:pt x="99" y="82"/>
                  </a:lnTo>
                  <a:lnTo>
                    <a:pt x="65" y="97"/>
                  </a:lnTo>
                  <a:lnTo>
                    <a:pt x="57" y="105"/>
                  </a:lnTo>
                  <a:lnTo>
                    <a:pt x="57" y="122"/>
                  </a:lnTo>
                  <a:lnTo>
                    <a:pt x="0" y="113"/>
                  </a:lnTo>
                  <a:lnTo>
                    <a:pt x="16" y="113"/>
                  </a:lnTo>
                  <a:lnTo>
                    <a:pt x="32" y="97"/>
                  </a:lnTo>
                  <a:lnTo>
                    <a:pt x="40" y="82"/>
                  </a:lnTo>
                  <a:lnTo>
                    <a:pt x="40" y="66"/>
                  </a:lnTo>
                  <a:lnTo>
                    <a:pt x="50" y="48"/>
                  </a:lnTo>
                  <a:lnTo>
                    <a:pt x="57" y="32"/>
                  </a:lnTo>
                  <a:lnTo>
                    <a:pt x="81" y="25"/>
                  </a:lnTo>
                  <a:lnTo>
                    <a:pt x="90" y="0"/>
                  </a:lnTo>
                  <a:lnTo>
                    <a:pt x="99" y="0"/>
                  </a:lnTo>
                  <a:lnTo>
                    <a:pt x="105" y="8"/>
                  </a:lnTo>
                  <a:lnTo>
                    <a:pt x="130" y="8"/>
                  </a:lnTo>
                  <a:lnTo>
                    <a:pt x="139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5" name="Freeform 169"/>
            <p:cNvSpPr>
              <a:spLocks/>
            </p:cNvSpPr>
            <p:nvPr/>
          </p:nvSpPr>
          <p:spPr bwMode="auto">
            <a:xfrm>
              <a:off x="3292761" y="3728306"/>
              <a:ext cx="61596" cy="138024"/>
            </a:xfrm>
            <a:custGeom>
              <a:avLst/>
              <a:gdLst>
                <a:gd name="T0" fmla="*/ 47 w 48"/>
                <a:gd name="T1" fmla="*/ 66 h 107"/>
                <a:gd name="T2" fmla="*/ 47 w 48"/>
                <a:gd name="T3" fmla="*/ 72 h 107"/>
                <a:gd name="T4" fmla="*/ 31 w 48"/>
                <a:gd name="T5" fmla="*/ 90 h 107"/>
                <a:gd name="T6" fmla="*/ 31 w 48"/>
                <a:gd name="T7" fmla="*/ 97 h 107"/>
                <a:gd name="T8" fmla="*/ 25 w 48"/>
                <a:gd name="T9" fmla="*/ 106 h 107"/>
                <a:gd name="T10" fmla="*/ 25 w 48"/>
                <a:gd name="T11" fmla="*/ 81 h 107"/>
                <a:gd name="T12" fmla="*/ 6 w 48"/>
                <a:gd name="T13" fmla="*/ 72 h 107"/>
                <a:gd name="T14" fmla="*/ 0 w 48"/>
                <a:gd name="T15" fmla="*/ 56 h 107"/>
                <a:gd name="T16" fmla="*/ 15 w 48"/>
                <a:gd name="T17" fmla="*/ 41 h 107"/>
                <a:gd name="T18" fmla="*/ 6 w 48"/>
                <a:gd name="T19" fmla="*/ 9 h 107"/>
                <a:gd name="T20" fmla="*/ 15 w 48"/>
                <a:gd name="T21" fmla="*/ 0 h 107"/>
                <a:gd name="T22" fmla="*/ 31 w 48"/>
                <a:gd name="T23" fmla="*/ 0 h 107"/>
                <a:gd name="T24" fmla="*/ 40 w 48"/>
                <a:gd name="T25" fmla="*/ 9 h 107"/>
                <a:gd name="T26" fmla="*/ 47 w 48"/>
                <a:gd name="T27" fmla="*/ 0 h 107"/>
                <a:gd name="T28" fmla="*/ 40 w 48"/>
                <a:gd name="T29" fmla="*/ 16 h 107"/>
                <a:gd name="T30" fmla="*/ 47 w 48"/>
                <a:gd name="T31" fmla="*/ 32 h 107"/>
                <a:gd name="T32" fmla="*/ 31 w 48"/>
                <a:gd name="T33" fmla="*/ 49 h 107"/>
                <a:gd name="T34" fmla="*/ 31 w 48"/>
                <a:gd name="T35" fmla="*/ 56 h 107"/>
                <a:gd name="T36" fmla="*/ 47 w 48"/>
                <a:gd name="T37" fmla="*/ 56 h 107"/>
                <a:gd name="T38" fmla="*/ 47 w 48"/>
                <a:gd name="T39" fmla="*/ 6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107">
                  <a:moveTo>
                    <a:pt x="47" y="66"/>
                  </a:moveTo>
                  <a:lnTo>
                    <a:pt x="47" y="72"/>
                  </a:lnTo>
                  <a:lnTo>
                    <a:pt x="31" y="90"/>
                  </a:lnTo>
                  <a:lnTo>
                    <a:pt x="31" y="97"/>
                  </a:lnTo>
                  <a:lnTo>
                    <a:pt x="25" y="106"/>
                  </a:lnTo>
                  <a:lnTo>
                    <a:pt x="25" y="81"/>
                  </a:lnTo>
                  <a:lnTo>
                    <a:pt x="6" y="72"/>
                  </a:lnTo>
                  <a:lnTo>
                    <a:pt x="0" y="56"/>
                  </a:lnTo>
                  <a:lnTo>
                    <a:pt x="15" y="41"/>
                  </a:lnTo>
                  <a:lnTo>
                    <a:pt x="6" y="9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0" y="9"/>
                  </a:lnTo>
                  <a:lnTo>
                    <a:pt x="47" y="0"/>
                  </a:lnTo>
                  <a:lnTo>
                    <a:pt x="40" y="16"/>
                  </a:lnTo>
                  <a:lnTo>
                    <a:pt x="47" y="32"/>
                  </a:lnTo>
                  <a:lnTo>
                    <a:pt x="31" y="49"/>
                  </a:lnTo>
                  <a:lnTo>
                    <a:pt x="31" y="56"/>
                  </a:lnTo>
                  <a:lnTo>
                    <a:pt x="47" y="56"/>
                  </a:lnTo>
                  <a:lnTo>
                    <a:pt x="47" y="6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6" name="Freeform 170"/>
            <p:cNvSpPr>
              <a:spLocks/>
            </p:cNvSpPr>
            <p:nvPr/>
          </p:nvSpPr>
          <p:spPr bwMode="auto">
            <a:xfrm>
              <a:off x="3722776" y="4084768"/>
              <a:ext cx="241738" cy="242442"/>
            </a:xfrm>
            <a:custGeom>
              <a:avLst/>
              <a:gdLst>
                <a:gd name="T0" fmla="*/ 121 w 187"/>
                <a:gd name="T1" fmla="*/ 73 h 187"/>
                <a:gd name="T2" fmla="*/ 113 w 187"/>
                <a:gd name="T3" fmla="*/ 73 h 187"/>
                <a:gd name="T4" fmla="*/ 113 w 187"/>
                <a:gd name="T5" fmla="*/ 90 h 187"/>
                <a:gd name="T6" fmla="*/ 113 w 187"/>
                <a:gd name="T7" fmla="*/ 98 h 187"/>
                <a:gd name="T8" fmla="*/ 121 w 187"/>
                <a:gd name="T9" fmla="*/ 98 h 187"/>
                <a:gd name="T10" fmla="*/ 121 w 187"/>
                <a:gd name="T11" fmla="*/ 105 h 187"/>
                <a:gd name="T12" fmla="*/ 138 w 187"/>
                <a:gd name="T13" fmla="*/ 121 h 187"/>
                <a:gd name="T14" fmla="*/ 178 w 187"/>
                <a:gd name="T15" fmla="*/ 130 h 187"/>
                <a:gd name="T16" fmla="*/ 186 w 187"/>
                <a:gd name="T17" fmla="*/ 130 h 187"/>
                <a:gd name="T18" fmla="*/ 153 w 187"/>
                <a:gd name="T19" fmla="*/ 170 h 187"/>
                <a:gd name="T20" fmla="*/ 129 w 187"/>
                <a:gd name="T21" fmla="*/ 170 h 187"/>
                <a:gd name="T22" fmla="*/ 113 w 187"/>
                <a:gd name="T23" fmla="*/ 186 h 187"/>
                <a:gd name="T24" fmla="*/ 97 w 187"/>
                <a:gd name="T25" fmla="*/ 179 h 187"/>
                <a:gd name="T26" fmla="*/ 72 w 187"/>
                <a:gd name="T27" fmla="*/ 186 h 187"/>
                <a:gd name="T28" fmla="*/ 32 w 187"/>
                <a:gd name="T29" fmla="*/ 179 h 187"/>
                <a:gd name="T30" fmla="*/ 32 w 187"/>
                <a:gd name="T31" fmla="*/ 163 h 187"/>
                <a:gd name="T32" fmla="*/ 24 w 187"/>
                <a:gd name="T33" fmla="*/ 163 h 187"/>
                <a:gd name="T34" fmla="*/ 7 w 187"/>
                <a:gd name="T35" fmla="*/ 139 h 187"/>
                <a:gd name="T36" fmla="*/ 0 w 187"/>
                <a:gd name="T37" fmla="*/ 130 h 187"/>
                <a:gd name="T38" fmla="*/ 7 w 187"/>
                <a:gd name="T39" fmla="*/ 121 h 187"/>
                <a:gd name="T40" fmla="*/ 16 w 187"/>
                <a:gd name="T41" fmla="*/ 98 h 187"/>
                <a:gd name="T42" fmla="*/ 41 w 187"/>
                <a:gd name="T43" fmla="*/ 65 h 187"/>
                <a:gd name="T44" fmla="*/ 47 w 187"/>
                <a:gd name="T45" fmla="*/ 17 h 187"/>
                <a:gd name="T46" fmla="*/ 66 w 187"/>
                <a:gd name="T47" fmla="*/ 8 h 187"/>
                <a:gd name="T48" fmla="*/ 66 w 187"/>
                <a:gd name="T49" fmla="*/ 0 h 187"/>
                <a:gd name="T50" fmla="*/ 81 w 187"/>
                <a:gd name="T51" fmla="*/ 33 h 187"/>
                <a:gd name="T52" fmla="*/ 97 w 187"/>
                <a:gd name="T53" fmla="*/ 48 h 187"/>
                <a:gd name="T54" fmla="*/ 121 w 187"/>
                <a:gd name="T55" fmla="*/ 7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7" h="187">
                  <a:moveTo>
                    <a:pt x="121" y="73"/>
                  </a:moveTo>
                  <a:lnTo>
                    <a:pt x="113" y="73"/>
                  </a:lnTo>
                  <a:lnTo>
                    <a:pt x="113" y="90"/>
                  </a:lnTo>
                  <a:lnTo>
                    <a:pt x="113" y="98"/>
                  </a:lnTo>
                  <a:lnTo>
                    <a:pt x="121" y="98"/>
                  </a:lnTo>
                  <a:lnTo>
                    <a:pt x="121" y="105"/>
                  </a:lnTo>
                  <a:lnTo>
                    <a:pt x="138" y="121"/>
                  </a:lnTo>
                  <a:lnTo>
                    <a:pt x="178" y="130"/>
                  </a:lnTo>
                  <a:lnTo>
                    <a:pt x="186" y="130"/>
                  </a:lnTo>
                  <a:lnTo>
                    <a:pt x="153" y="170"/>
                  </a:lnTo>
                  <a:lnTo>
                    <a:pt x="129" y="170"/>
                  </a:lnTo>
                  <a:lnTo>
                    <a:pt x="113" y="186"/>
                  </a:lnTo>
                  <a:lnTo>
                    <a:pt x="97" y="179"/>
                  </a:lnTo>
                  <a:lnTo>
                    <a:pt x="72" y="186"/>
                  </a:lnTo>
                  <a:lnTo>
                    <a:pt x="32" y="179"/>
                  </a:lnTo>
                  <a:lnTo>
                    <a:pt x="32" y="163"/>
                  </a:lnTo>
                  <a:lnTo>
                    <a:pt x="24" y="163"/>
                  </a:lnTo>
                  <a:lnTo>
                    <a:pt x="7" y="139"/>
                  </a:lnTo>
                  <a:lnTo>
                    <a:pt x="0" y="130"/>
                  </a:lnTo>
                  <a:lnTo>
                    <a:pt x="7" y="121"/>
                  </a:lnTo>
                  <a:lnTo>
                    <a:pt x="16" y="98"/>
                  </a:lnTo>
                  <a:lnTo>
                    <a:pt x="41" y="65"/>
                  </a:lnTo>
                  <a:lnTo>
                    <a:pt x="47" y="17"/>
                  </a:lnTo>
                  <a:lnTo>
                    <a:pt x="66" y="8"/>
                  </a:lnTo>
                  <a:lnTo>
                    <a:pt x="66" y="0"/>
                  </a:lnTo>
                  <a:lnTo>
                    <a:pt x="81" y="33"/>
                  </a:lnTo>
                  <a:lnTo>
                    <a:pt x="97" y="48"/>
                  </a:lnTo>
                  <a:lnTo>
                    <a:pt x="121" y="7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7" name="Freeform 171"/>
            <p:cNvSpPr>
              <a:spLocks/>
            </p:cNvSpPr>
            <p:nvPr/>
          </p:nvSpPr>
          <p:spPr bwMode="auto">
            <a:xfrm>
              <a:off x="3869213" y="4178384"/>
              <a:ext cx="20920" cy="34806"/>
            </a:xfrm>
            <a:custGeom>
              <a:avLst/>
              <a:gdLst>
                <a:gd name="T0" fmla="*/ 8 w 17"/>
                <a:gd name="T1" fmla="*/ 25 h 26"/>
                <a:gd name="T2" fmla="*/ 0 w 17"/>
                <a:gd name="T3" fmla="*/ 25 h 26"/>
                <a:gd name="T4" fmla="*/ 0 w 17"/>
                <a:gd name="T5" fmla="*/ 17 h 26"/>
                <a:gd name="T6" fmla="*/ 0 w 17"/>
                <a:gd name="T7" fmla="*/ 0 h 26"/>
                <a:gd name="T8" fmla="*/ 8 w 17"/>
                <a:gd name="T9" fmla="*/ 0 h 26"/>
                <a:gd name="T10" fmla="*/ 16 w 17"/>
                <a:gd name="T11" fmla="*/ 0 h 26"/>
                <a:gd name="T12" fmla="*/ 16 w 17"/>
                <a:gd name="T13" fmla="*/ 7 h 26"/>
                <a:gd name="T14" fmla="*/ 8 w 17"/>
                <a:gd name="T15" fmla="*/ 7 h 26"/>
                <a:gd name="T16" fmla="*/ 16 w 17"/>
                <a:gd name="T17" fmla="*/ 17 h 26"/>
                <a:gd name="T18" fmla="*/ 8 w 17"/>
                <a:gd name="T1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6">
                  <a:moveTo>
                    <a:pt x="8" y="25"/>
                  </a:moveTo>
                  <a:lnTo>
                    <a:pt x="0" y="25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8" y="7"/>
                  </a:lnTo>
                  <a:lnTo>
                    <a:pt x="16" y="17"/>
                  </a:lnTo>
                  <a:lnTo>
                    <a:pt x="8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8" name="Freeform 172"/>
            <p:cNvSpPr>
              <a:spLocks/>
            </p:cNvSpPr>
            <p:nvPr/>
          </p:nvSpPr>
          <p:spPr bwMode="auto">
            <a:xfrm>
              <a:off x="3869213" y="4178384"/>
              <a:ext cx="20920" cy="34806"/>
            </a:xfrm>
            <a:custGeom>
              <a:avLst/>
              <a:gdLst>
                <a:gd name="T0" fmla="*/ 8 w 17"/>
                <a:gd name="T1" fmla="*/ 25 h 26"/>
                <a:gd name="T2" fmla="*/ 0 w 17"/>
                <a:gd name="T3" fmla="*/ 25 h 26"/>
                <a:gd name="T4" fmla="*/ 0 w 17"/>
                <a:gd name="T5" fmla="*/ 17 h 26"/>
                <a:gd name="T6" fmla="*/ 0 w 17"/>
                <a:gd name="T7" fmla="*/ 0 h 26"/>
                <a:gd name="T8" fmla="*/ 8 w 17"/>
                <a:gd name="T9" fmla="*/ 0 h 26"/>
                <a:gd name="T10" fmla="*/ 16 w 17"/>
                <a:gd name="T11" fmla="*/ 0 h 26"/>
                <a:gd name="T12" fmla="*/ 16 w 17"/>
                <a:gd name="T13" fmla="*/ 7 h 26"/>
                <a:gd name="T14" fmla="*/ 8 w 17"/>
                <a:gd name="T15" fmla="*/ 7 h 26"/>
                <a:gd name="T16" fmla="*/ 16 w 17"/>
                <a:gd name="T17" fmla="*/ 17 h 26"/>
                <a:gd name="T18" fmla="*/ 8 w 17"/>
                <a:gd name="T1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6">
                  <a:moveTo>
                    <a:pt x="8" y="25"/>
                  </a:moveTo>
                  <a:lnTo>
                    <a:pt x="0" y="25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8" y="7"/>
                  </a:lnTo>
                  <a:lnTo>
                    <a:pt x="16" y="17"/>
                  </a:lnTo>
                  <a:lnTo>
                    <a:pt x="8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29" name="Freeform 173"/>
            <p:cNvSpPr>
              <a:spLocks/>
            </p:cNvSpPr>
            <p:nvPr/>
          </p:nvSpPr>
          <p:spPr bwMode="auto">
            <a:xfrm>
              <a:off x="3848294" y="4187986"/>
              <a:ext cx="169681" cy="222039"/>
            </a:xfrm>
            <a:custGeom>
              <a:avLst/>
              <a:gdLst>
                <a:gd name="T0" fmla="*/ 16 w 132"/>
                <a:gd name="T1" fmla="*/ 106 h 172"/>
                <a:gd name="T2" fmla="*/ 0 w 132"/>
                <a:gd name="T3" fmla="*/ 124 h 172"/>
                <a:gd name="T4" fmla="*/ 0 w 132"/>
                <a:gd name="T5" fmla="*/ 164 h 172"/>
                <a:gd name="T6" fmla="*/ 9 w 132"/>
                <a:gd name="T7" fmla="*/ 171 h 172"/>
                <a:gd name="T8" fmla="*/ 32 w 132"/>
                <a:gd name="T9" fmla="*/ 147 h 172"/>
                <a:gd name="T10" fmla="*/ 65 w 132"/>
                <a:gd name="T11" fmla="*/ 124 h 172"/>
                <a:gd name="T12" fmla="*/ 89 w 132"/>
                <a:gd name="T13" fmla="*/ 99 h 172"/>
                <a:gd name="T14" fmla="*/ 106 w 132"/>
                <a:gd name="T15" fmla="*/ 83 h 172"/>
                <a:gd name="T16" fmla="*/ 131 w 132"/>
                <a:gd name="T17" fmla="*/ 18 h 172"/>
                <a:gd name="T18" fmla="*/ 131 w 132"/>
                <a:gd name="T19" fmla="*/ 0 h 172"/>
                <a:gd name="T20" fmla="*/ 121 w 132"/>
                <a:gd name="T21" fmla="*/ 0 h 172"/>
                <a:gd name="T22" fmla="*/ 106 w 132"/>
                <a:gd name="T23" fmla="*/ 10 h 172"/>
                <a:gd name="T24" fmla="*/ 49 w 132"/>
                <a:gd name="T25" fmla="*/ 25 h 172"/>
                <a:gd name="T26" fmla="*/ 41 w 132"/>
                <a:gd name="T27" fmla="*/ 18 h 172"/>
                <a:gd name="T28" fmla="*/ 32 w 132"/>
                <a:gd name="T29" fmla="*/ 10 h 172"/>
                <a:gd name="T30" fmla="*/ 24 w 132"/>
                <a:gd name="T31" fmla="*/ 18 h 172"/>
                <a:gd name="T32" fmla="*/ 24 w 132"/>
                <a:gd name="T33" fmla="*/ 25 h 172"/>
                <a:gd name="T34" fmla="*/ 41 w 132"/>
                <a:gd name="T35" fmla="*/ 41 h 172"/>
                <a:gd name="T36" fmla="*/ 81 w 132"/>
                <a:gd name="T37" fmla="*/ 50 h 172"/>
                <a:gd name="T38" fmla="*/ 89 w 132"/>
                <a:gd name="T39" fmla="*/ 50 h 172"/>
                <a:gd name="T40" fmla="*/ 56 w 132"/>
                <a:gd name="T41" fmla="*/ 90 h 172"/>
                <a:gd name="T42" fmla="*/ 32 w 132"/>
                <a:gd name="T43" fmla="*/ 90 h 172"/>
                <a:gd name="T44" fmla="*/ 16 w 132"/>
                <a:gd name="T45" fmla="*/ 10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2" h="172">
                  <a:moveTo>
                    <a:pt x="16" y="106"/>
                  </a:moveTo>
                  <a:lnTo>
                    <a:pt x="0" y="124"/>
                  </a:lnTo>
                  <a:lnTo>
                    <a:pt x="0" y="164"/>
                  </a:lnTo>
                  <a:lnTo>
                    <a:pt x="9" y="171"/>
                  </a:lnTo>
                  <a:lnTo>
                    <a:pt x="32" y="147"/>
                  </a:lnTo>
                  <a:lnTo>
                    <a:pt x="65" y="124"/>
                  </a:lnTo>
                  <a:lnTo>
                    <a:pt x="89" y="99"/>
                  </a:lnTo>
                  <a:lnTo>
                    <a:pt x="106" y="83"/>
                  </a:lnTo>
                  <a:lnTo>
                    <a:pt x="131" y="18"/>
                  </a:lnTo>
                  <a:lnTo>
                    <a:pt x="131" y="0"/>
                  </a:lnTo>
                  <a:lnTo>
                    <a:pt x="121" y="0"/>
                  </a:lnTo>
                  <a:lnTo>
                    <a:pt x="106" y="10"/>
                  </a:lnTo>
                  <a:lnTo>
                    <a:pt x="49" y="25"/>
                  </a:lnTo>
                  <a:lnTo>
                    <a:pt x="41" y="18"/>
                  </a:lnTo>
                  <a:lnTo>
                    <a:pt x="32" y="10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41" y="41"/>
                  </a:lnTo>
                  <a:lnTo>
                    <a:pt x="81" y="50"/>
                  </a:lnTo>
                  <a:lnTo>
                    <a:pt x="89" y="50"/>
                  </a:lnTo>
                  <a:lnTo>
                    <a:pt x="56" y="90"/>
                  </a:lnTo>
                  <a:lnTo>
                    <a:pt x="32" y="90"/>
                  </a:lnTo>
                  <a:lnTo>
                    <a:pt x="16" y="10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0" name="Freeform 174"/>
            <p:cNvSpPr>
              <a:spLocks/>
            </p:cNvSpPr>
            <p:nvPr/>
          </p:nvSpPr>
          <p:spPr bwMode="auto">
            <a:xfrm>
              <a:off x="2890640" y="3917939"/>
              <a:ext cx="202223" cy="219638"/>
            </a:xfrm>
            <a:custGeom>
              <a:avLst/>
              <a:gdLst>
                <a:gd name="T0" fmla="*/ 0 w 155"/>
                <a:gd name="T1" fmla="*/ 88 h 170"/>
                <a:gd name="T2" fmla="*/ 9 w 155"/>
                <a:gd name="T3" fmla="*/ 81 h 170"/>
                <a:gd name="T4" fmla="*/ 49 w 155"/>
                <a:gd name="T5" fmla="*/ 81 h 170"/>
                <a:gd name="T6" fmla="*/ 49 w 155"/>
                <a:gd name="T7" fmla="*/ 65 h 170"/>
                <a:gd name="T8" fmla="*/ 65 w 155"/>
                <a:gd name="T9" fmla="*/ 57 h 170"/>
                <a:gd name="T10" fmla="*/ 65 w 155"/>
                <a:gd name="T11" fmla="*/ 16 h 170"/>
                <a:gd name="T12" fmla="*/ 106 w 155"/>
                <a:gd name="T13" fmla="*/ 16 h 170"/>
                <a:gd name="T14" fmla="*/ 106 w 155"/>
                <a:gd name="T15" fmla="*/ 0 h 170"/>
                <a:gd name="T16" fmla="*/ 154 w 155"/>
                <a:gd name="T17" fmla="*/ 32 h 170"/>
                <a:gd name="T18" fmla="*/ 130 w 155"/>
                <a:gd name="T19" fmla="*/ 32 h 170"/>
                <a:gd name="T20" fmla="*/ 148 w 155"/>
                <a:gd name="T21" fmla="*/ 162 h 170"/>
                <a:gd name="T22" fmla="*/ 89 w 155"/>
                <a:gd name="T23" fmla="*/ 162 h 170"/>
                <a:gd name="T24" fmla="*/ 81 w 155"/>
                <a:gd name="T25" fmla="*/ 169 h 170"/>
                <a:gd name="T26" fmla="*/ 74 w 155"/>
                <a:gd name="T27" fmla="*/ 162 h 170"/>
                <a:gd name="T28" fmla="*/ 58 w 155"/>
                <a:gd name="T29" fmla="*/ 169 h 170"/>
                <a:gd name="T30" fmla="*/ 49 w 155"/>
                <a:gd name="T31" fmla="*/ 153 h 170"/>
                <a:gd name="T32" fmla="*/ 24 w 155"/>
                <a:gd name="T33" fmla="*/ 146 h 170"/>
                <a:gd name="T34" fmla="*/ 9 w 155"/>
                <a:gd name="T35" fmla="*/ 146 h 170"/>
                <a:gd name="T36" fmla="*/ 0 w 155"/>
                <a:gd name="T37" fmla="*/ 153 h 170"/>
                <a:gd name="T38" fmla="*/ 9 w 155"/>
                <a:gd name="T39" fmla="*/ 122 h 170"/>
                <a:gd name="T40" fmla="*/ 0 w 155"/>
                <a:gd name="T41" fmla="*/ 112 h 170"/>
                <a:gd name="T42" fmla="*/ 9 w 155"/>
                <a:gd name="T43" fmla="*/ 97 h 170"/>
                <a:gd name="T44" fmla="*/ 0 w 155"/>
                <a:gd name="T45" fmla="*/ 8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5" h="170">
                  <a:moveTo>
                    <a:pt x="0" y="88"/>
                  </a:moveTo>
                  <a:lnTo>
                    <a:pt x="9" y="81"/>
                  </a:lnTo>
                  <a:lnTo>
                    <a:pt x="49" y="81"/>
                  </a:lnTo>
                  <a:lnTo>
                    <a:pt x="49" y="65"/>
                  </a:lnTo>
                  <a:lnTo>
                    <a:pt x="65" y="57"/>
                  </a:lnTo>
                  <a:lnTo>
                    <a:pt x="65" y="16"/>
                  </a:lnTo>
                  <a:lnTo>
                    <a:pt x="106" y="16"/>
                  </a:lnTo>
                  <a:lnTo>
                    <a:pt x="106" y="0"/>
                  </a:lnTo>
                  <a:lnTo>
                    <a:pt x="154" y="32"/>
                  </a:lnTo>
                  <a:lnTo>
                    <a:pt x="130" y="32"/>
                  </a:lnTo>
                  <a:lnTo>
                    <a:pt x="148" y="162"/>
                  </a:lnTo>
                  <a:lnTo>
                    <a:pt x="89" y="162"/>
                  </a:lnTo>
                  <a:lnTo>
                    <a:pt x="81" y="169"/>
                  </a:lnTo>
                  <a:lnTo>
                    <a:pt x="74" y="162"/>
                  </a:lnTo>
                  <a:lnTo>
                    <a:pt x="58" y="169"/>
                  </a:lnTo>
                  <a:lnTo>
                    <a:pt x="49" y="153"/>
                  </a:lnTo>
                  <a:lnTo>
                    <a:pt x="24" y="146"/>
                  </a:lnTo>
                  <a:lnTo>
                    <a:pt x="9" y="146"/>
                  </a:lnTo>
                  <a:lnTo>
                    <a:pt x="0" y="153"/>
                  </a:lnTo>
                  <a:lnTo>
                    <a:pt x="9" y="122"/>
                  </a:lnTo>
                  <a:lnTo>
                    <a:pt x="0" y="112"/>
                  </a:lnTo>
                  <a:lnTo>
                    <a:pt x="9" y="97"/>
                  </a:lnTo>
                  <a:lnTo>
                    <a:pt x="0" y="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1" name="Freeform 175"/>
            <p:cNvSpPr>
              <a:spLocks/>
            </p:cNvSpPr>
            <p:nvPr/>
          </p:nvSpPr>
          <p:spPr bwMode="auto">
            <a:xfrm>
              <a:off x="2890640" y="3905937"/>
              <a:ext cx="138302" cy="126022"/>
            </a:xfrm>
            <a:custGeom>
              <a:avLst/>
              <a:gdLst>
                <a:gd name="T0" fmla="*/ 0 w 107"/>
                <a:gd name="T1" fmla="*/ 97 h 98"/>
                <a:gd name="T2" fmla="*/ 9 w 107"/>
                <a:gd name="T3" fmla="*/ 90 h 98"/>
                <a:gd name="T4" fmla="*/ 49 w 107"/>
                <a:gd name="T5" fmla="*/ 90 h 98"/>
                <a:gd name="T6" fmla="*/ 49 w 107"/>
                <a:gd name="T7" fmla="*/ 74 h 98"/>
                <a:gd name="T8" fmla="*/ 65 w 107"/>
                <a:gd name="T9" fmla="*/ 66 h 98"/>
                <a:gd name="T10" fmla="*/ 65 w 107"/>
                <a:gd name="T11" fmla="*/ 25 h 98"/>
                <a:gd name="T12" fmla="*/ 106 w 107"/>
                <a:gd name="T13" fmla="*/ 25 h 98"/>
                <a:gd name="T14" fmla="*/ 106 w 107"/>
                <a:gd name="T15" fmla="*/ 9 h 98"/>
                <a:gd name="T16" fmla="*/ 49 w 107"/>
                <a:gd name="T17" fmla="*/ 0 h 98"/>
                <a:gd name="T18" fmla="*/ 40 w 107"/>
                <a:gd name="T19" fmla="*/ 16 h 98"/>
                <a:gd name="T20" fmla="*/ 34 w 107"/>
                <a:gd name="T21" fmla="*/ 25 h 98"/>
                <a:gd name="T22" fmla="*/ 24 w 107"/>
                <a:gd name="T23" fmla="*/ 49 h 98"/>
                <a:gd name="T24" fmla="*/ 0 w 107"/>
                <a:gd name="T25" fmla="*/ 81 h 98"/>
                <a:gd name="T26" fmla="*/ 0 w 107"/>
                <a:gd name="T2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7" h="98">
                  <a:moveTo>
                    <a:pt x="0" y="97"/>
                  </a:moveTo>
                  <a:lnTo>
                    <a:pt x="9" y="90"/>
                  </a:lnTo>
                  <a:lnTo>
                    <a:pt x="49" y="90"/>
                  </a:lnTo>
                  <a:lnTo>
                    <a:pt x="49" y="74"/>
                  </a:lnTo>
                  <a:lnTo>
                    <a:pt x="65" y="66"/>
                  </a:lnTo>
                  <a:lnTo>
                    <a:pt x="65" y="25"/>
                  </a:lnTo>
                  <a:lnTo>
                    <a:pt x="106" y="25"/>
                  </a:lnTo>
                  <a:lnTo>
                    <a:pt x="106" y="9"/>
                  </a:lnTo>
                  <a:lnTo>
                    <a:pt x="49" y="0"/>
                  </a:lnTo>
                  <a:lnTo>
                    <a:pt x="40" y="16"/>
                  </a:lnTo>
                  <a:lnTo>
                    <a:pt x="34" y="25"/>
                  </a:lnTo>
                  <a:lnTo>
                    <a:pt x="24" y="49"/>
                  </a:lnTo>
                  <a:lnTo>
                    <a:pt x="0" y="81"/>
                  </a:lnTo>
                  <a:lnTo>
                    <a:pt x="0" y="9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2" name="Freeform 176"/>
            <p:cNvSpPr>
              <a:spLocks/>
            </p:cNvSpPr>
            <p:nvPr/>
          </p:nvSpPr>
          <p:spPr bwMode="auto">
            <a:xfrm>
              <a:off x="2881342" y="4107572"/>
              <a:ext cx="106923" cy="73212"/>
            </a:xfrm>
            <a:custGeom>
              <a:avLst/>
              <a:gdLst>
                <a:gd name="T0" fmla="*/ 8 w 83"/>
                <a:gd name="T1" fmla="*/ 48 h 57"/>
                <a:gd name="T2" fmla="*/ 17 w 83"/>
                <a:gd name="T3" fmla="*/ 48 h 57"/>
                <a:gd name="T4" fmla="*/ 32 w 83"/>
                <a:gd name="T5" fmla="*/ 41 h 57"/>
                <a:gd name="T6" fmla="*/ 42 w 83"/>
                <a:gd name="T7" fmla="*/ 48 h 57"/>
                <a:gd name="T8" fmla="*/ 48 w 83"/>
                <a:gd name="T9" fmla="*/ 41 h 57"/>
                <a:gd name="T10" fmla="*/ 32 w 83"/>
                <a:gd name="T11" fmla="*/ 41 h 57"/>
                <a:gd name="T12" fmla="*/ 8 w 83"/>
                <a:gd name="T13" fmla="*/ 41 h 57"/>
                <a:gd name="T14" fmla="*/ 0 w 83"/>
                <a:gd name="T15" fmla="*/ 23 h 57"/>
                <a:gd name="T16" fmla="*/ 8 w 83"/>
                <a:gd name="T17" fmla="*/ 7 h 57"/>
                <a:gd name="T18" fmla="*/ 17 w 83"/>
                <a:gd name="T19" fmla="*/ 0 h 57"/>
                <a:gd name="T20" fmla="*/ 32 w 83"/>
                <a:gd name="T21" fmla="*/ 0 h 57"/>
                <a:gd name="T22" fmla="*/ 57 w 83"/>
                <a:gd name="T23" fmla="*/ 7 h 57"/>
                <a:gd name="T24" fmla="*/ 66 w 83"/>
                <a:gd name="T25" fmla="*/ 23 h 57"/>
                <a:gd name="T26" fmla="*/ 82 w 83"/>
                <a:gd name="T27" fmla="*/ 56 h 57"/>
                <a:gd name="T28" fmla="*/ 48 w 83"/>
                <a:gd name="T29" fmla="*/ 56 h 57"/>
                <a:gd name="T30" fmla="*/ 8 w 83"/>
                <a:gd name="T31" fmla="*/ 56 h 57"/>
                <a:gd name="T32" fmla="*/ 8 w 83"/>
                <a:gd name="T33" fmla="*/ 4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3" h="57">
                  <a:moveTo>
                    <a:pt x="8" y="48"/>
                  </a:moveTo>
                  <a:lnTo>
                    <a:pt x="17" y="48"/>
                  </a:lnTo>
                  <a:lnTo>
                    <a:pt x="32" y="41"/>
                  </a:lnTo>
                  <a:lnTo>
                    <a:pt x="42" y="48"/>
                  </a:lnTo>
                  <a:lnTo>
                    <a:pt x="48" y="41"/>
                  </a:lnTo>
                  <a:lnTo>
                    <a:pt x="32" y="41"/>
                  </a:lnTo>
                  <a:lnTo>
                    <a:pt x="8" y="41"/>
                  </a:lnTo>
                  <a:lnTo>
                    <a:pt x="0" y="23"/>
                  </a:lnTo>
                  <a:lnTo>
                    <a:pt x="8" y="7"/>
                  </a:lnTo>
                  <a:lnTo>
                    <a:pt x="17" y="0"/>
                  </a:lnTo>
                  <a:lnTo>
                    <a:pt x="32" y="0"/>
                  </a:lnTo>
                  <a:lnTo>
                    <a:pt x="57" y="7"/>
                  </a:lnTo>
                  <a:lnTo>
                    <a:pt x="66" y="23"/>
                  </a:lnTo>
                  <a:lnTo>
                    <a:pt x="82" y="56"/>
                  </a:lnTo>
                  <a:lnTo>
                    <a:pt x="48" y="56"/>
                  </a:lnTo>
                  <a:lnTo>
                    <a:pt x="8" y="56"/>
                  </a:lnTo>
                  <a:lnTo>
                    <a:pt x="8" y="4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3" name="Freeform 177"/>
            <p:cNvSpPr>
              <a:spLocks/>
            </p:cNvSpPr>
            <p:nvPr/>
          </p:nvSpPr>
          <p:spPr bwMode="auto">
            <a:xfrm>
              <a:off x="2890640" y="4160382"/>
              <a:ext cx="53461" cy="21604"/>
            </a:xfrm>
            <a:custGeom>
              <a:avLst/>
              <a:gdLst>
                <a:gd name="T0" fmla="*/ 0 w 41"/>
                <a:gd name="T1" fmla="*/ 16 h 17"/>
                <a:gd name="T2" fmla="*/ 9 w 41"/>
                <a:gd name="T3" fmla="*/ 16 h 17"/>
                <a:gd name="T4" fmla="*/ 24 w 41"/>
                <a:gd name="T5" fmla="*/ 0 h 17"/>
                <a:gd name="T6" fmla="*/ 34 w 41"/>
                <a:gd name="T7" fmla="*/ 16 h 17"/>
                <a:gd name="T8" fmla="*/ 40 w 41"/>
                <a:gd name="T9" fmla="*/ 0 h 17"/>
                <a:gd name="T10" fmla="*/ 24 w 41"/>
                <a:gd name="T11" fmla="*/ 0 h 17"/>
                <a:gd name="T12" fmla="*/ 0 w 41"/>
                <a:gd name="T13" fmla="*/ 0 h 17"/>
                <a:gd name="T14" fmla="*/ 0 w 41"/>
                <a:gd name="T15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17">
                  <a:moveTo>
                    <a:pt x="0" y="16"/>
                  </a:moveTo>
                  <a:lnTo>
                    <a:pt x="9" y="16"/>
                  </a:lnTo>
                  <a:lnTo>
                    <a:pt x="24" y="0"/>
                  </a:lnTo>
                  <a:lnTo>
                    <a:pt x="34" y="16"/>
                  </a:lnTo>
                  <a:lnTo>
                    <a:pt x="40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4" name="Freeform 178"/>
            <p:cNvSpPr>
              <a:spLocks/>
            </p:cNvSpPr>
            <p:nvPr/>
          </p:nvSpPr>
          <p:spPr bwMode="auto">
            <a:xfrm>
              <a:off x="2890640" y="4178384"/>
              <a:ext cx="53461" cy="34806"/>
            </a:xfrm>
            <a:custGeom>
              <a:avLst/>
              <a:gdLst>
                <a:gd name="T0" fmla="*/ 24 w 41"/>
                <a:gd name="T1" fmla="*/ 25 h 26"/>
                <a:gd name="T2" fmla="*/ 40 w 41"/>
                <a:gd name="T3" fmla="*/ 7 h 26"/>
                <a:gd name="T4" fmla="*/ 40 w 41"/>
                <a:gd name="T5" fmla="*/ 0 h 26"/>
                <a:gd name="T6" fmla="*/ 0 w 41"/>
                <a:gd name="T7" fmla="*/ 0 h 26"/>
                <a:gd name="T8" fmla="*/ 17 w 41"/>
                <a:gd name="T9" fmla="*/ 7 h 26"/>
                <a:gd name="T10" fmla="*/ 17 w 41"/>
                <a:gd name="T11" fmla="*/ 17 h 26"/>
                <a:gd name="T12" fmla="*/ 24 w 41"/>
                <a:gd name="T13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6">
                  <a:moveTo>
                    <a:pt x="24" y="25"/>
                  </a:moveTo>
                  <a:lnTo>
                    <a:pt x="40" y="7"/>
                  </a:lnTo>
                  <a:lnTo>
                    <a:pt x="40" y="0"/>
                  </a:lnTo>
                  <a:lnTo>
                    <a:pt x="0" y="0"/>
                  </a:lnTo>
                  <a:lnTo>
                    <a:pt x="17" y="7"/>
                  </a:lnTo>
                  <a:lnTo>
                    <a:pt x="17" y="17"/>
                  </a:lnTo>
                  <a:lnTo>
                    <a:pt x="24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5" name="Freeform 179"/>
            <p:cNvSpPr>
              <a:spLocks/>
            </p:cNvSpPr>
            <p:nvPr/>
          </p:nvSpPr>
          <p:spPr bwMode="auto">
            <a:xfrm>
              <a:off x="2922019" y="4178384"/>
              <a:ext cx="118545" cy="87616"/>
            </a:xfrm>
            <a:custGeom>
              <a:avLst/>
              <a:gdLst>
                <a:gd name="T0" fmla="*/ 82 w 91"/>
                <a:gd name="T1" fmla="*/ 66 h 67"/>
                <a:gd name="T2" fmla="*/ 90 w 91"/>
                <a:gd name="T3" fmla="*/ 66 h 67"/>
                <a:gd name="T4" fmla="*/ 90 w 91"/>
                <a:gd name="T5" fmla="*/ 57 h 67"/>
                <a:gd name="T6" fmla="*/ 90 w 91"/>
                <a:gd name="T7" fmla="*/ 48 h 67"/>
                <a:gd name="T8" fmla="*/ 90 w 91"/>
                <a:gd name="T9" fmla="*/ 41 h 67"/>
                <a:gd name="T10" fmla="*/ 90 w 91"/>
                <a:gd name="T11" fmla="*/ 32 h 67"/>
                <a:gd name="T12" fmla="*/ 75 w 91"/>
                <a:gd name="T13" fmla="*/ 0 h 67"/>
                <a:gd name="T14" fmla="*/ 57 w 91"/>
                <a:gd name="T15" fmla="*/ 7 h 67"/>
                <a:gd name="T16" fmla="*/ 41 w 91"/>
                <a:gd name="T17" fmla="*/ 7 h 67"/>
                <a:gd name="T18" fmla="*/ 50 w 91"/>
                <a:gd name="T19" fmla="*/ 0 h 67"/>
                <a:gd name="T20" fmla="*/ 16 w 91"/>
                <a:gd name="T21" fmla="*/ 0 h 67"/>
                <a:gd name="T22" fmla="*/ 16 w 91"/>
                <a:gd name="T23" fmla="*/ 7 h 67"/>
                <a:gd name="T24" fmla="*/ 0 w 91"/>
                <a:gd name="T25" fmla="*/ 25 h 67"/>
                <a:gd name="T26" fmla="*/ 25 w 91"/>
                <a:gd name="T27" fmla="*/ 41 h 67"/>
                <a:gd name="T28" fmla="*/ 34 w 91"/>
                <a:gd name="T29" fmla="*/ 32 h 67"/>
                <a:gd name="T30" fmla="*/ 41 w 91"/>
                <a:gd name="T31" fmla="*/ 32 h 67"/>
                <a:gd name="T32" fmla="*/ 57 w 91"/>
                <a:gd name="T33" fmla="*/ 48 h 67"/>
                <a:gd name="T34" fmla="*/ 57 w 91"/>
                <a:gd name="T35" fmla="*/ 57 h 67"/>
                <a:gd name="T36" fmla="*/ 65 w 91"/>
                <a:gd name="T37" fmla="*/ 48 h 67"/>
                <a:gd name="T38" fmla="*/ 75 w 91"/>
                <a:gd name="T39" fmla="*/ 66 h 67"/>
                <a:gd name="T40" fmla="*/ 82 w 91"/>
                <a:gd name="T41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" h="67">
                  <a:moveTo>
                    <a:pt x="82" y="66"/>
                  </a:moveTo>
                  <a:lnTo>
                    <a:pt x="90" y="66"/>
                  </a:lnTo>
                  <a:lnTo>
                    <a:pt x="90" y="57"/>
                  </a:lnTo>
                  <a:lnTo>
                    <a:pt x="90" y="48"/>
                  </a:lnTo>
                  <a:lnTo>
                    <a:pt x="90" y="41"/>
                  </a:lnTo>
                  <a:lnTo>
                    <a:pt x="90" y="32"/>
                  </a:lnTo>
                  <a:lnTo>
                    <a:pt x="75" y="0"/>
                  </a:lnTo>
                  <a:lnTo>
                    <a:pt x="57" y="7"/>
                  </a:lnTo>
                  <a:lnTo>
                    <a:pt x="41" y="7"/>
                  </a:lnTo>
                  <a:lnTo>
                    <a:pt x="50" y="0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0" y="25"/>
                  </a:lnTo>
                  <a:lnTo>
                    <a:pt x="25" y="41"/>
                  </a:lnTo>
                  <a:lnTo>
                    <a:pt x="34" y="32"/>
                  </a:lnTo>
                  <a:lnTo>
                    <a:pt x="41" y="32"/>
                  </a:lnTo>
                  <a:lnTo>
                    <a:pt x="57" y="48"/>
                  </a:lnTo>
                  <a:lnTo>
                    <a:pt x="57" y="57"/>
                  </a:lnTo>
                  <a:lnTo>
                    <a:pt x="65" y="48"/>
                  </a:lnTo>
                  <a:lnTo>
                    <a:pt x="75" y="66"/>
                  </a:lnTo>
                  <a:lnTo>
                    <a:pt x="82" y="6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6" name="Freeform 180"/>
            <p:cNvSpPr>
              <a:spLocks/>
            </p:cNvSpPr>
            <p:nvPr/>
          </p:nvSpPr>
          <p:spPr bwMode="auto">
            <a:xfrm>
              <a:off x="2954560" y="4220392"/>
              <a:ext cx="43002" cy="54009"/>
            </a:xfrm>
            <a:custGeom>
              <a:avLst/>
              <a:gdLst>
                <a:gd name="T0" fmla="*/ 0 w 33"/>
                <a:gd name="T1" fmla="*/ 9 h 41"/>
                <a:gd name="T2" fmla="*/ 9 w 33"/>
                <a:gd name="T3" fmla="*/ 0 h 41"/>
                <a:gd name="T4" fmla="*/ 16 w 33"/>
                <a:gd name="T5" fmla="*/ 0 h 41"/>
                <a:gd name="T6" fmla="*/ 32 w 33"/>
                <a:gd name="T7" fmla="*/ 16 h 41"/>
                <a:gd name="T8" fmla="*/ 32 w 33"/>
                <a:gd name="T9" fmla="*/ 25 h 41"/>
                <a:gd name="T10" fmla="*/ 16 w 33"/>
                <a:gd name="T11" fmla="*/ 40 h 41"/>
                <a:gd name="T12" fmla="*/ 9 w 33"/>
                <a:gd name="T13" fmla="*/ 34 h 41"/>
                <a:gd name="T14" fmla="*/ 0 w 33"/>
                <a:gd name="T15" fmla="*/ 34 h 41"/>
                <a:gd name="T16" fmla="*/ 0 w 33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41">
                  <a:moveTo>
                    <a:pt x="0" y="9"/>
                  </a:moveTo>
                  <a:lnTo>
                    <a:pt x="9" y="0"/>
                  </a:lnTo>
                  <a:lnTo>
                    <a:pt x="16" y="0"/>
                  </a:lnTo>
                  <a:lnTo>
                    <a:pt x="32" y="16"/>
                  </a:lnTo>
                  <a:lnTo>
                    <a:pt x="32" y="25"/>
                  </a:lnTo>
                  <a:lnTo>
                    <a:pt x="16" y="40"/>
                  </a:lnTo>
                  <a:lnTo>
                    <a:pt x="9" y="34"/>
                  </a:lnTo>
                  <a:lnTo>
                    <a:pt x="0" y="34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7" name="Freeform 181"/>
            <p:cNvSpPr>
              <a:spLocks/>
            </p:cNvSpPr>
            <p:nvPr/>
          </p:nvSpPr>
          <p:spPr bwMode="auto">
            <a:xfrm>
              <a:off x="2975480" y="4240795"/>
              <a:ext cx="76705" cy="76813"/>
            </a:xfrm>
            <a:custGeom>
              <a:avLst/>
              <a:gdLst>
                <a:gd name="T0" fmla="*/ 58 w 59"/>
                <a:gd name="T1" fmla="*/ 58 h 59"/>
                <a:gd name="T2" fmla="*/ 58 w 59"/>
                <a:gd name="T3" fmla="*/ 42 h 59"/>
                <a:gd name="T4" fmla="*/ 41 w 59"/>
                <a:gd name="T5" fmla="*/ 33 h 59"/>
                <a:gd name="T6" fmla="*/ 41 w 59"/>
                <a:gd name="T7" fmla="*/ 18 h 59"/>
                <a:gd name="T8" fmla="*/ 34 w 59"/>
                <a:gd name="T9" fmla="*/ 18 h 59"/>
                <a:gd name="T10" fmla="*/ 24 w 59"/>
                <a:gd name="T11" fmla="*/ 0 h 59"/>
                <a:gd name="T12" fmla="*/ 16 w 59"/>
                <a:gd name="T13" fmla="*/ 9 h 59"/>
                <a:gd name="T14" fmla="*/ 0 w 59"/>
                <a:gd name="T15" fmla="*/ 24 h 59"/>
                <a:gd name="T16" fmla="*/ 41 w 59"/>
                <a:gd name="T17" fmla="*/ 58 h 59"/>
                <a:gd name="T18" fmla="*/ 58 w 59"/>
                <a:gd name="T19" fmla="*/ 5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59">
                  <a:moveTo>
                    <a:pt x="58" y="58"/>
                  </a:moveTo>
                  <a:lnTo>
                    <a:pt x="58" y="42"/>
                  </a:lnTo>
                  <a:lnTo>
                    <a:pt x="41" y="33"/>
                  </a:lnTo>
                  <a:lnTo>
                    <a:pt x="41" y="18"/>
                  </a:lnTo>
                  <a:lnTo>
                    <a:pt x="34" y="18"/>
                  </a:lnTo>
                  <a:lnTo>
                    <a:pt x="24" y="0"/>
                  </a:lnTo>
                  <a:lnTo>
                    <a:pt x="16" y="9"/>
                  </a:lnTo>
                  <a:lnTo>
                    <a:pt x="0" y="24"/>
                  </a:lnTo>
                  <a:lnTo>
                    <a:pt x="41" y="58"/>
                  </a:lnTo>
                  <a:lnTo>
                    <a:pt x="58" y="5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8" name="Freeform 182"/>
            <p:cNvSpPr>
              <a:spLocks/>
            </p:cNvSpPr>
            <p:nvPr/>
          </p:nvSpPr>
          <p:spPr bwMode="auto">
            <a:xfrm>
              <a:off x="3163757" y="4201189"/>
              <a:ext cx="34866" cy="84015"/>
            </a:xfrm>
            <a:custGeom>
              <a:avLst/>
              <a:gdLst>
                <a:gd name="T0" fmla="*/ 17 w 26"/>
                <a:gd name="T1" fmla="*/ 0 h 65"/>
                <a:gd name="T2" fmla="*/ 0 w 26"/>
                <a:gd name="T3" fmla="*/ 0 h 65"/>
                <a:gd name="T4" fmla="*/ 9 w 26"/>
                <a:gd name="T5" fmla="*/ 31 h 65"/>
                <a:gd name="T6" fmla="*/ 17 w 26"/>
                <a:gd name="T7" fmla="*/ 55 h 65"/>
                <a:gd name="T8" fmla="*/ 17 w 26"/>
                <a:gd name="T9" fmla="*/ 64 h 65"/>
                <a:gd name="T10" fmla="*/ 25 w 26"/>
                <a:gd name="T11" fmla="*/ 64 h 65"/>
                <a:gd name="T12" fmla="*/ 25 w 26"/>
                <a:gd name="T13" fmla="*/ 31 h 65"/>
                <a:gd name="T14" fmla="*/ 25 w 26"/>
                <a:gd name="T15" fmla="*/ 15 h 65"/>
                <a:gd name="T16" fmla="*/ 17 w 26"/>
                <a:gd name="T17" fmla="*/ 8 h 65"/>
                <a:gd name="T18" fmla="*/ 17 w 26"/>
                <a:gd name="T1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65">
                  <a:moveTo>
                    <a:pt x="17" y="0"/>
                  </a:moveTo>
                  <a:lnTo>
                    <a:pt x="0" y="0"/>
                  </a:lnTo>
                  <a:lnTo>
                    <a:pt x="9" y="31"/>
                  </a:lnTo>
                  <a:lnTo>
                    <a:pt x="17" y="55"/>
                  </a:lnTo>
                  <a:lnTo>
                    <a:pt x="17" y="64"/>
                  </a:lnTo>
                  <a:lnTo>
                    <a:pt x="25" y="64"/>
                  </a:lnTo>
                  <a:lnTo>
                    <a:pt x="25" y="31"/>
                  </a:lnTo>
                  <a:lnTo>
                    <a:pt x="25" y="15"/>
                  </a:lnTo>
                  <a:lnTo>
                    <a:pt x="17" y="8"/>
                  </a:lnTo>
                  <a:lnTo>
                    <a:pt x="17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39" name="Freeform 183"/>
            <p:cNvSpPr>
              <a:spLocks/>
            </p:cNvSpPr>
            <p:nvPr/>
          </p:nvSpPr>
          <p:spPr bwMode="auto">
            <a:xfrm>
              <a:off x="3325303" y="4348814"/>
              <a:ext cx="29055" cy="21604"/>
            </a:xfrm>
            <a:custGeom>
              <a:avLst/>
              <a:gdLst>
                <a:gd name="T0" fmla="*/ 22 w 23"/>
                <a:gd name="T1" fmla="*/ 0 h 17"/>
                <a:gd name="T2" fmla="*/ 22 w 23"/>
                <a:gd name="T3" fmla="*/ 16 h 17"/>
                <a:gd name="T4" fmla="*/ 6 w 23"/>
                <a:gd name="T5" fmla="*/ 16 h 17"/>
                <a:gd name="T6" fmla="*/ 0 w 23"/>
                <a:gd name="T7" fmla="*/ 16 h 17"/>
                <a:gd name="T8" fmla="*/ 6 w 23"/>
                <a:gd name="T9" fmla="*/ 0 h 17"/>
                <a:gd name="T10" fmla="*/ 22 w 23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7">
                  <a:moveTo>
                    <a:pt x="22" y="0"/>
                  </a:moveTo>
                  <a:lnTo>
                    <a:pt x="22" y="16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6" y="0"/>
                  </a:lnTo>
                  <a:lnTo>
                    <a:pt x="22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0" name="Freeform 184"/>
            <p:cNvSpPr>
              <a:spLocks/>
            </p:cNvSpPr>
            <p:nvPr/>
          </p:nvSpPr>
          <p:spPr bwMode="auto">
            <a:xfrm>
              <a:off x="3353196" y="4326011"/>
              <a:ext cx="127842" cy="147625"/>
            </a:xfrm>
            <a:custGeom>
              <a:avLst/>
              <a:gdLst>
                <a:gd name="T0" fmla="*/ 65 w 99"/>
                <a:gd name="T1" fmla="*/ 9 h 115"/>
                <a:gd name="T2" fmla="*/ 65 w 99"/>
                <a:gd name="T3" fmla="*/ 24 h 115"/>
                <a:gd name="T4" fmla="*/ 25 w 99"/>
                <a:gd name="T5" fmla="*/ 18 h 115"/>
                <a:gd name="T6" fmla="*/ 25 w 99"/>
                <a:gd name="T7" fmla="*/ 33 h 115"/>
                <a:gd name="T8" fmla="*/ 33 w 99"/>
                <a:gd name="T9" fmla="*/ 24 h 115"/>
                <a:gd name="T10" fmla="*/ 41 w 99"/>
                <a:gd name="T11" fmla="*/ 33 h 115"/>
                <a:gd name="T12" fmla="*/ 41 w 99"/>
                <a:gd name="T13" fmla="*/ 41 h 115"/>
                <a:gd name="T14" fmla="*/ 41 w 99"/>
                <a:gd name="T15" fmla="*/ 74 h 115"/>
                <a:gd name="T16" fmla="*/ 18 w 99"/>
                <a:gd name="T17" fmla="*/ 74 h 115"/>
                <a:gd name="T18" fmla="*/ 9 w 99"/>
                <a:gd name="T19" fmla="*/ 81 h 115"/>
                <a:gd name="T20" fmla="*/ 9 w 99"/>
                <a:gd name="T21" fmla="*/ 90 h 115"/>
                <a:gd name="T22" fmla="*/ 0 w 99"/>
                <a:gd name="T23" fmla="*/ 90 h 115"/>
                <a:gd name="T24" fmla="*/ 0 w 99"/>
                <a:gd name="T25" fmla="*/ 98 h 115"/>
                <a:gd name="T26" fmla="*/ 18 w 99"/>
                <a:gd name="T27" fmla="*/ 114 h 115"/>
                <a:gd name="T28" fmla="*/ 18 w 99"/>
                <a:gd name="T29" fmla="*/ 106 h 115"/>
                <a:gd name="T30" fmla="*/ 25 w 99"/>
                <a:gd name="T31" fmla="*/ 106 h 115"/>
                <a:gd name="T32" fmla="*/ 41 w 99"/>
                <a:gd name="T33" fmla="*/ 106 h 115"/>
                <a:gd name="T34" fmla="*/ 58 w 99"/>
                <a:gd name="T35" fmla="*/ 98 h 115"/>
                <a:gd name="T36" fmla="*/ 65 w 99"/>
                <a:gd name="T37" fmla="*/ 74 h 115"/>
                <a:gd name="T38" fmla="*/ 81 w 99"/>
                <a:gd name="T39" fmla="*/ 58 h 115"/>
                <a:gd name="T40" fmla="*/ 98 w 99"/>
                <a:gd name="T41" fmla="*/ 0 h 115"/>
                <a:gd name="T42" fmla="*/ 75 w 99"/>
                <a:gd name="T43" fmla="*/ 9 h 115"/>
                <a:gd name="T44" fmla="*/ 65 w 99"/>
                <a:gd name="T45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9" h="115">
                  <a:moveTo>
                    <a:pt x="65" y="9"/>
                  </a:moveTo>
                  <a:lnTo>
                    <a:pt x="65" y="24"/>
                  </a:lnTo>
                  <a:lnTo>
                    <a:pt x="25" y="18"/>
                  </a:lnTo>
                  <a:lnTo>
                    <a:pt x="25" y="33"/>
                  </a:lnTo>
                  <a:lnTo>
                    <a:pt x="33" y="24"/>
                  </a:lnTo>
                  <a:lnTo>
                    <a:pt x="41" y="33"/>
                  </a:lnTo>
                  <a:lnTo>
                    <a:pt x="41" y="41"/>
                  </a:lnTo>
                  <a:lnTo>
                    <a:pt x="41" y="74"/>
                  </a:lnTo>
                  <a:lnTo>
                    <a:pt x="18" y="74"/>
                  </a:lnTo>
                  <a:lnTo>
                    <a:pt x="9" y="81"/>
                  </a:lnTo>
                  <a:lnTo>
                    <a:pt x="9" y="90"/>
                  </a:lnTo>
                  <a:lnTo>
                    <a:pt x="0" y="90"/>
                  </a:lnTo>
                  <a:lnTo>
                    <a:pt x="0" y="98"/>
                  </a:lnTo>
                  <a:lnTo>
                    <a:pt x="18" y="114"/>
                  </a:lnTo>
                  <a:lnTo>
                    <a:pt x="18" y="106"/>
                  </a:lnTo>
                  <a:lnTo>
                    <a:pt x="25" y="106"/>
                  </a:lnTo>
                  <a:lnTo>
                    <a:pt x="41" y="106"/>
                  </a:lnTo>
                  <a:lnTo>
                    <a:pt x="58" y="98"/>
                  </a:lnTo>
                  <a:lnTo>
                    <a:pt x="65" y="74"/>
                  </a:lnTo>
                  <a:lnTo>
                    <a:pt x="81" y="58"/>
                  </a:lnTo>
                  <a:lnTo>
                    <a:pt x="98" y="0"/>
                  </a:lnTo>
                  <a:lnTo>
                    <a:pt x="75" y="9"/>
                  </a:lnTo>
                  <a:lnTo>
                    <a:pt x="65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1" name="Freeform 185"/>
            <p:cNvSpPr>
              <a:spLocks/>
            </p:cNvSpPr>
            <p:nvPr/>
          </p:nvSpPr>
          <p:spPr bwMode="auto">
            <a:xfrm>
              <a:off x="3647232" y="4400424"/>
              <a:ext cx="33704" cy="31205"/>
            </a:xfrm>
            <a:custGeom>
              <a:avLst/>
              <a:gdLst>
                <a:gd name="T0" fmla="*/ 25 w 26"/>
                <a:gd name="T1" fmla="*/ 23 h 24"/>
                <a:gd name="T2" fmla="*/ 9 w 26"/>
                <a:gd name="T3" fmla="*/ 23 h 24"/>
                <a:gd name="T4" fmla="*/ 0 w 26"/>
                <a:gd name="T5" fmla="*/ 23 h 24"/>
                <a:gd name="T6" fmla="*/ 9 w 26"/>
                <a:gd name="T7" fmla="*/ 7 h 24"/>
                <a:gd name="T8" fmla="*/ 25 w 26"/>
                <a:gd name="T9" fmla="*/ 0 h 24"/>
                <a:gd name="T10" fmla="*/ 25 w 26"/>
                <a:gd name="T11" fmla="*/ 16 h 24"/>
                <a:gd name="T12" fmla="*/ 25 w 26"/>
                <a:gd name="T13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4">
                  <a:moveTo>
                    <a:pt x="25" y="23"/>
                  </a:moveTo>
                  <a:lnTo>
                    <a:pt x="9" y="23"/>
                  </a:lnTo>
                  <a:lnTo>
                    <a:pt x="0" y="23"/>
                  </a:lnTo>
                  <a:lnTo>
                    <a:pt x="9" y="7"/>
                  </a:lnTo>
                  <a:lnTo>
                    <a:pt x="25" y="0"/>
                  </a:lnTo>
                  <a:lnTo>
                    <a:pt x="25" y="16"/>
                  </a:lnTo>
                  <a:lnTo>
                    <a:pt x="25" y="2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2" name="Freeform 186"/>
            <p:cNvSpPr>
              <a:spLocks/>
            </p:cNvSpPr>
            <p:nvPr/>
          </p:nvSpPr>
          <p:spPr bwMode="auto">
            <a:xfrm>
              <a:off x="3658854" y="4429229"/>
              <a:ext cx="22082" cy="33606"/>
            </a:xfrm>
            <a:custGeom>
              <a:avLst/>
              <a:gdLst>
                <a:gd name="T0" fmla="*/ 16 w 17"/>
                <a:gd name="T1" fmla="*/ 0 h 26"/>
                <a:gd name="T2" fmla="*/ 16 w 17"/>
                <a:gd name="T3" fmla="*/ 9 h 26"/>
                <a:gd name="T4" fmla="*/ 0 w 17"/>
                <a:gd name="T5" fmla="*/ 25 h 26"/>
                <a:gd name="T6" fmla="*/ 0 w 17"/>
                <a:gd name="T7" fmla="*/ 9 h 26"/>
                <a:gd name="T8" fmla="*/ 0 w 17"/>
                <a:gd name="T9" fmla="*/ 0 h 26"/>
                <a:gd name="T10" fmla="*/ 16 w 17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6">
                  <a:moveTo>
                    <a:pt x="16" y="0"/>
                  </a:moveTo>
                  <a:lnTo>
                    <a:pt x="16" y="9"/>
                  </a:lnTo>
                  <a:lnTo>
                    <a:pt x="0" y="25"/>
                  </a:lnTo>
                  <a:lnTo>
                    <a:pt x="0" y="9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3" name="Freeform 187"/>
            <p:cNvSpPr>
              <a:spLocks/>
            </p:cNvSpPr>
            <p:nvPr/>
          </p:nvSpPr>
          <p:spPr bwMode="auto">
            <a:xfrm>
              <a:off x="3364818" y="4671671"/>
              <a:ext cx="221980" cy="211237"/>
            </a:xfrm>
            <a:custGeom>
              <a:avLst/>
              <a:gdLst>
                <a:gd name="T0" fmla="*/ 56 w 172"/>
                <a:gd name="T1" fmla="*/ 162 h 163"/>
                <a:gd name="T2" fmla="*/ 49 w 172"/>
                <a:gd name="T3" fmla="*/ 146 h 163"/>
                <a:gd name="T4" fmla="*/ 32 w 172"/>
                <a:gd name="T5" fmla="*/ 99 h 163"/>
                <a:gd name="T6" fmla="*/ 32 w 172"/>
                <a:gd name="T7" fmla="*/ 75 h 163"/>
                <a:gd name="T8" fmla="*/ 0 w 172"/>
                <a:gd name="T9" fmla="*/ 9 h 163"/>
                <a:gd name="T10" fmla="*/ 0 w 172"/>
                <a:gd name="T11" fmla="*/ 0 h 163"/>
                <a:gd name="T12" fmla="*/ 16 w 172"/>
                <a:gd name="T13" fmla="*/ 0 h 163"/>
                <a:gd name="T14" fmla="*/ 32 w 172"/>
                <a:gd name="T15" fmla="*/ 0 h 163"/>
                <a:gd name="T16" fmla="*/ 81 w 172"/>
                <a:gd name="T17" fmla="*/ 9 h 163"/>
                <a:gd name="T18" fmla="*/ 97 w 172"/>
                <a:gd name="T19" fmla="*/ 9 h 163"/>
                <a:gd name="T20" fmla="*/ 130 w 172"/>
                <a:gd name="T21" fmla="*/ 16 h 163"/>
                <a:gd name="T22" fmla="*/ 146 w 172"/>
                <a:gd name="T23" fmla="*/ 9 h 163"/>
                <a:gd name="T24" fmla="*/ 153 w 172"/>
                <a:gd name="T25" fmla="*/ 0 h 163"/>
                <a:gd name="T26" fmla="*/ 171 w 172"/>
                <a:gd name="T27" fmla="*/ 9 h 163"/>
                <a:gd name="T28" fmla="*/ 153 w 172"/>
                <a:gd name="T29" fmla="*/ 25 h 163"/>
                <a:gd name="T30" fmla="*/ 146 w 172"/>
                <a:gd name="T31" fmla="*/ 16 h 163"/>
                <a:gd name="T32" fmla="*/ 121 w 172"/>
                <a:gd name="T33" fmla="*/ 16 h 163"/>
                <a:gd name="T34" fmla="*/ 112 w 172"/>
                <a:gd name="T35" fmla="*/ 65 h 163"/>
                <a:gd name="T36" fmla="*/ 106 w 172"/>
                <a:gd name="T37" fmla="*/ 75 h 163"/>
                <a:gd name="T38" fmla="*/ 106 w 172"/>
                <a:gd name="T39" fmla="*/ 106 h 163"/>
                <a:gd name="T40" fmla="*/ 106 w 172"/>
                <a:gd name="T41" fmla="*/ 155 h 163"/>
                <a:gd name="T42" fmla="*/ 89 w 172"/>
                <a:gd name="T43" fmla="*/ 162 h 163"/>
                <a:gd name="T44" fmla="*/ 72 w 172"/>
                <a:gd name="T45" fmla="*/ 162 h 163"/>
                <a:gd name="T46" fmla="*/ 66 w 172"/>
                <a:gd name="T47" fmla="*/ 155 h 163"/>
                <a:gd name="T48" fmla="*/ 56 w 172"/>
                <a:gd name="T49" fmla="*/ 16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2" h="163">
                  <a:moveTo>
                    <a:pt x="56" y="162"/>
                  </a:moveTo>
                  <a:lnTo>
                    <a:pt x="49" y="146"/>
                  </a:lnTo>
                  <a:lnTo>
                    <a:pt x="32" y="99"/>
                  </a:lnTo>
                  <a:lnTo>
                    <a:pt x="32" y="75"/>
                  </a:lnTo>
                  <a:lnTo>
                    <a:pt x="0" y="9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81" y="9"/>
                  </a:lnTo>
                  <a:lnTo>
                    <a:pt x="97" y="9"/>
                  </a:lnTo>
                  <a:lnTo>
                    <a:pt x="130" y="16"/>
                  </a:lnTo>
                  <a:lnTo>
                    <a:pt x="146" y="9"/>
                  </a:lnTo>
                  <a:lnTo>
                    <a:pt x="153" y="0"/>
                  </a:lnTo>
                  <a:lnTo>
                    <a:pt x="171" y="9"/>
                  </a:lnTo>
                  <a:lnTo>
                    <a:pt x="153" y="25"/>
                  </a:lnTo>
                  <a:lnTo>
                    <a:pt x="146" y="16"/>
                  </a:lnTo>
                  <a:lnTo>
                    <a:pt x="121" y="16"/>
                  </a:lnTo>
                  <a:lnTo>
                    <a:pt x="112" y="65"/>
                  </a:lnTo>
                  <a:lnTo>
                    <a:pt x="106" y="75"/>
                  </a:lnTo>
                  <a:lnTo>
                    <a:pt x="106" y="106"/>
                  </a:lnTo>
                  <a:lnTo>
                    <a:pt x="106" y="155"/>
                  </a:lnTo>
                  <a:lnTo>
                    <a:pt x="89" y="162"/>
                  </a:lnTo>
                  <a:lnTo>
                    <a:pt x="72" y="162"/>
                  </a:lnTo>
                  <a:lnTo>
                    <a:pt x="66" y="155"/>
                  </a:lnTo>
                  <a:lnTo>
                    <a:pt x="56" y="162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4" name="Freeform 188"/>
            <p:cNvSpPr>
              <a:spLocks/>
            </p:cNvSpPr>
            <p:nvPr/>
          </p:nvSpPr>
          <p:spPr bwMode="auto">
            <a:xfrm>
              <a:off x="3364818" y="4482038"/>
              <a:ext cx="209196" cy="211237"/>
            </a:xfrm>
            <a:custGeom>
              <a:avLst/>
              <a:gdLst>
                <a:gd name="T0" fmla="*/ 0 w 162"/>
                <a:gd name="T1" fmla="*/ 146 h 163"/>
                <a:gd name="T2" fmla="*/ 16 w 162"/>
                <a:gd name="T3" fmla="*/ 146 h 163"/>
                <a:gd name="T4" fmla="*/ 32 w 162"/>
                <a:gd name="T5" fmla="*/ 146 h 163"/>
                <a:gd name="T6" fmla="*/ 81 w 162"/>
                <a:gd name="T7" fmla="*/ 155 h 163"/>
                <a:gd name="T8" fmla="*/ 97 w 162"/>
                <a:gd name="T9" fmla="*/ 155 h 163"/>
                <a:gd name="T10" fmla="*/ 130 w 162"/>
                <a:gd name="T11" fmla="*/ 162 h 163"/>
                <a:gd name="T12" fmla="*/ 146 w 162"/>
                <a:gd name="T13" fmla="*/ 155 h 163"/>
                <a:gd name="T14" fmla="*/ 130 w 162"/>
                <a:gd name="T15" fmla="*/ 139 h 163"/>
                <a:gd name="T16" fmla="*/ 130 w 162"/>
                <a:gd name="T17" fmla="*/ 99 h 163"/>
                <a:gd name="T18" fmla="*/ 161 w 162"/>
                <a:gd name="T19" fmla="*/ 90 h 163"/>
                <a:gd name="T20" fmla="*/ 153 w 162"/>
                <a:gd name="T21" fmla="*/ 65 h 163"/>
                <a:gd name="T22" fmla="*/ 130 w 162"/>
                <a:gd name="T23" fmla="*/ 74 h 163"/>
                <a:gd name="T24" fmla="*/ 130 w 162"/>
                <a:gd name="T25" fmla="*/ 65 h 163"/>
                <a:gd name="T26" fmla="*/ 137 w 162"/>
                <a:gd name="T27" fmla="*/ 59 h 163"/>
                <a:gd name="T28" fmla="*/ 130 w 162"/>
                <a:gd name="T29" fmla="*/ 50 h 163"/>
                <a:gd name="T30" fmla="*/ 130 w 162"/>
                <a:gd name="T31" fmla="*/ 25 h 163"/>
                <a:gd name="T32" fmla="*/ 112 w 162"/>
                <a:gd name="T33" fmla="*/ 17 h 163"/>
                <a:gd name="T34" fmla="*/ 97 w 162"/>
                <a:gd name="T35" fmla="*/ 17 h 163"/>
                <a:gd name="T36" fmla="*/ 97 w 162"/>
                <a:gd name="T37" fmla="*/ 25 h 163"/>
                <a:gd name="T38" fmla="*/ 81 w 162"/>
                <a:gd name="T39" fmla="*/ 34 h 163"/>
                <a:gd name="T40" fmla="*/ 66 w 162"/>
                <a:gd name="T41" fmla="*/ 17 h 163"/>
                <a:gd name="T42" fmla="*/ 66 w 162"/>
                <a:gd name="T43" fmla="*/ 0 h 163"/>
                <a:gd name="T44" fmla="*/ 56 w 162"/>
                <a:gd name="T45" fmla="*/ 0 h 163"/>
                <a:gd name="T46" fmla="*/ 24 w 162"/>
                <a:gd name="T47" fmla="*/ 0 h 163"/>
                <a:gd name="T48" fmla="*/ 9 w 162"/>
                <a:gd name="T49" fmla="*/ 9 h 163"/>
                <a:gd name="T50" fmla="*/ 16 w 162"/>
                <a:gd name="T51" fmla="*/ 34 h 163"/>
                <a:gd name="T52" fmla="*/ 16 w 162"/>
                <a:gd name="T53" fmla="*/ 40 h 163"/>
                <a:gd name="T54" fmla="*/ 24 w 162"/>
                <a:gd name="T55" fmla="*/ 74 h 163"/>
                <a:gd name="T56" fmla="*/ 24 w 162"/>
                <a:gd name="T57" fmla="*/ 90 h 163"/>
                <a:gd name="T58" fmla="*/ 9 w 162"/>
                <a:gd name="T59" fmla="*/ 99 h 163"/>
                <a:gd name="T60" fmla="*/ 0 w 162"/>
                <a:gd name="T61" fmla="*/ 131 h 163"/>
                <a:gd name="T62" fmla="*/ 0 w 162"/>
                <a:gd name="T63" fmla="*/ 146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2" h="163">
                  <a:moveTo>
                    <a:pt x="0" y="146"/>
                  </a:moveTo>
                  <a:lnTo>
                    <a:pt x="16" y="146"/>
                  </a:lnTo>
                  <a:lnTo>
                    <a:pt x="32" y="146"/>
                  </a:lnTo>
                  <a:lnTo>
                    <a:pt x="81" y="155"/>
                  </a:lnTo>
                  <a:lnTo>
                    <a:pt x="97" y="155"/>
                  </a:lnTo>
                  <a:lnTo>
                    <a:pt x="130" y="162"/>
                  </a:lnTo>
                  <a:lnTo>
                    <a:pt x="146" y="155"/>
                  </a:lnTo>
                  <a:lnTo>
                    <a:pt x="130" y="139"/>
                  </a:lnTo>
                  <a:lnTo>
                    <a:pt x="130" y="99"/>
                  </a:lnTo>
                  <a:lnTo>
                    <a:pt x="161" y="90"/>
                  </a:lnTo>
                  <a:lnTo>
                    <a:pt x="153" y="65"/>
                  </a:lnTo>
                  <a:lnTo>
                    <a:pt x="130" y="74"/>
                  </a:lnTo>
                  <a:lnTo>
                    <a:pt x="130" y="65"/>
                  </a:lnTo>
                  <a:lnTo>
                    <a:pt x="137" y="59"/>
                  </a:lnTo>
                  <a:lnTo>
                    <a:pt x="130" y="50"/>
                  </a:lnTo>
                  <a:lnTo>
                    <a:pt x="130" y="25"/>
                  </a:lnTo>
                  <a:lnTo>
                    <a:pt x="112" y="17"/>
                  </a:lnTo>
                  <a:lnTo>
                    <a:pt x="97" y="17"/>
                  </a:lnTo>
                  <a:lnTo>
                    <a:pt x="97" y="25"/>
                  </a:lnTo>
                  <a:lnTo>
                    <a:pt x="81" y="34"/>
                  </a:lnTo>
                  <a:lnTo>
                    <a:pt x="66" y="17"/>
                  </a:lnTo>
                  <a:lnTo>
                    <a:pt x="66" y="0"/>
                  </a:lnTo>
                  <a:lnTo>
                    <a:pt x="56" y="0"/>
                  </a:lnTo>
                  <a:lnTo>
                    <a:pt x="24" y="0"/>
                  </a:lnTo>
                  <a:lnTo>
                    <a:pt x="9" y="9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24" y="74"/>
                  </a:lnTo>
                  <a:lnTo>
                    <a:pt x="24" y="90"/>
                  </a:lnTo>
                  <a:lnTo>
                    <a:pt x="9" y="99"/>
                  </a:lnTo>
                  <a:lnTo>
                    <a:pt x="0" y="131"/>
                  </a:lnTo>
                  <a:lnTo>
                    <a:pt x="0" y="146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5" name="Freeform 189"/>
            <p:cNvSpPr>
              <a:spLocks/>
            </p:cNvSpPr>
            <p:nvPr/>
          </p:nvSpPr>
          <p:spPr bwMode="auto">
            <a:xfrm>
              <a:off x="3377602" y="4462834"/>
              <a:ext cx="20920" cy="22804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0 w 17"/>
                <a:gd name="T5" fmla="*/ 8 h 17"/>
                <a:gd name="T6" fmla="*/ 0 w 17"/>
                <a:gd name="T7" fmla="*/ 0 h 17"/>
                <a:gd name="T8" fmla="*/ 1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6" name="Freeform 190"/>
            <p:cNvSpPr>
              <a:spLocks/>
            </p:cNvSpPr>
            <p:nvPr/>
          </p:nvSpPr>
          <p:spPr bwMode="auto">
            <a:xfrm>
              <a:off x="3377602" y="4462834"/>
              <a:ext cx="20920" cy="22804"/>
            </a:xfrm>
            <a:custGeom>
              <a:avLst/>
              <a:gdLst>
                <a:gd name="T0" fmla="*/ 16 w 17"/>
                <a:gd name="T1" fmla="*/ 0 h 17"/>
                <a:gd name="T2" fmla="*/ 0 w 17"/>
                <a:gd name="T3" fmla="*/ 16 h 17"/>
                <a:gd name="T4" fmla="*/ 0 w 17"/>
                <a:gd name="T5" fmla="*/ 8 h 17"/>
                <a:gd name="T6" fmla="*/ 0 w 17"/>
                <a:gd name="T7" fmla="*/ 0 h 17"/>
                <a:gd name="T8" fmla="*/ 16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6" y="0"/>
                  </a:move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6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7" name="Freeform 191"/>
            <p:cNvSpPr>
              <a:spLocks/>
            </p:cNvSpPr>
            <p:nvPr/>
          </p:nvSpPr>
          <p:spPr bwMode="auto">
            <a:xfrm>
              <a:off x="3438036" y="4754485"/>
              <a:ext cx="274280" cy="243643"/>
            </a:xfrm>
            <a:custGeom>
              <a:avLst/>
              <a:gdLst>
                <a:gd name="T0" fmla="*/ 196 w 213"/>
                <a:gd name="T1" fmla="*/ 10 h 188"/>
                <a:gd name="T2" fmla="*/ 202 w 213"/>
                <a:gd name="T3" fmla="*/ 57 h 188"/>
                <a:gd name="T4" fmla="*/ 196 w 213"/>
                <a:gd name="T5" fmla="*/ 57 h 188"/>
                <a:gd name="T6" fmla="*/ 187 w 213"/>
                <a:gd name="T7" fmla="*/ 65 h 188"/>
                <a:gd name="T8" fmla="*/ 196 w 213"/>
                <a:gd name="T9" fmla="*/ 74 h 188"/>
                <a:gd name="T10" fmla="*/ 202 w 213"/>
                <a:gd name="T11" fmla="*/ 65 h 188"/>
                <a:gd name="T12" fmla="*/ 212 w 213"/>
                <a:gd name="T13" fmla="*/ 65 h 188"/>
                <a:gd name="T14" fmla="*/ 212 w 213"/>
                <a:gd name="T15" fmla="*/ 74 h 188"/>
                <a:gd name="T16" fmla="*/ 212 w 213"/>
                <a:gd name="T17" fmla="*/ 97 h 188"/>
                <a:gd name="T18" fmla="*/ 196 w 213"/>
                <a:gd name="T19" fmla="*/ 105 h 188"/>
                <a:gd name="T20" fmla="*/ 180 w 213"/>
                <a:gd name="T21" fmla="*/ 130 h 188"/>
                <a:gd name="T22" fmla="*/ 155 w 213"/>
                <a:gd name="T23" fmla="*/ 153 h 188"/>
                <a:gd name="T24" fmla="*/ 139 w 213"/>
                <a:gd name="T25" fmla="*/ 171 h 188"/>
                <a:gd name="T26" fmla="*/ 115 w 213"/>
                <a:gd name="T27" fmla="*/ 178 h 188"/>
                <a:gd name="T28" fmla="*/ 97 w 213"/>
                <a:gd name="T29" fmla="*/ 178 h 188"/>
                <a:gd name="T30" fmla="*/ 74 w 213"/>
                <a:gd name="T31" fmla="*/ 178 h 188"/>
                <a:gd name="T32" fmla="*/ 50 w 213"/>
                <a:gd name="T33" fmla="*/ 187 h 188"/>
                <a:gd name="T34" fmla="*/ 41 w 213"/>
                <a:gd name="T35" fmla="*/ 187 h 188"/>
                <a:gd name="T36" fmla="*/ 33 w 213"/>
                <a:gd name="T37" fmla="*/ 178 h 188"/>
                <a:gd name="T38" fmla="*/ 25 w 213"/>
                <a:gd name="T39" fmla="*/ 153 h 188"/>
                <a:gd name="T40" fmla="*/ 25 w 213"/>
                <a:gd name="T41" fmla="*/ 147 h 188"/>
                <a:gd name="T42" fmla="*/ 10 w 213"/>
                <a:gd name="T43" fmla="*/ 97 h 188"/>
                <a:gd name="T44" fmla="*/ 0 w 213"/>
                <a:gd name="T45" fmla="*/ 97 h 188"/>
                <a:gd name="T46" fmla="*/ 10 w 213"/>
                <a:gd name="T47" fmla="*/ 90 h 188"/>
                <a:gd name="T48" fmla="*/ 16 w 213"/>
                <a:gd name="T49" fmla="*/ 97 h 188"/>
                <a:gd name="T50" fmla="*/ 33 w 213"/>
                <a:gd name="T51" fmla="*/ 97 h 188"/>
                <a:gd name="T52" fmla="*/ 50 w 213"/>
                <a:gd name="T53" fmla="*/ 90 h 188"/>
                <a:gd name="T54" fmla="*/ 50 w 213"/>
                <a:gd name="T55" fmla="*/ 41 h 188"/>
                <a:gd name="T56" fmla="*/ 56 w 213"/>
                <a:gd name="T57" fmla="*/ 50 h 188"/>
                <a:gd name="T58" fmla="*/ 56 w 213"/>
                <a:gd name="T59" fmla="*/ 65 h 188"/>
                <a:gd name="T60" fmla="*/ 74 w 213"/>
                <a:gd name="T61" fmla="*/ 65 h 188"/>
                <a:gd name="T62" fmla="*/ 97 w 213"/>
                <a:gd name="T63" fmla="*/ 50 h 188"/>
                <a:gd name="T64" fmla="*/ 105 w 213"/>
                <a:gd name="T65" fmla="*/ 57 h 188"/>
                <a:gd name="T66" fmla="*/ 115 w 213"/>
                <a:gd name="T67" fmla="*/ 50 h 188"/>
                <a:gd name="T68" fmla="*/ 147 w 213"/>
                <a:gd name="T69" fmla="*/ 16 h 188"/>
                <a:gd name="T70" fmla="*/ 171 w 213"/>
                <a:gd name="T71" fmla="*/ 0 h 188"/>
                <a:gd name="T72" fmla="*/ 187 w 213"/>
                <a:gd name="T73" fmla="*/ 10 h 188"/>
                <a:gd name="T74" fmla="*/ 196 w 213"/>
                <a:gd name="T75" fmla="*/ 1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3" h="188">
                  <a:moveTo>
                    <a:pt x="196" y="10"/>
                  </a:moveTo>
                  <a:lnTo>
                    <a:pt x="202" y="57"/>
                  </a:lnTo>
                  <a:lnTo>
                    <a:pt x="196" y="57"/>
                  </a:lnTo>
                  <a:lnTo>
                    <a:pt x="187" y="65"/>
                  </a:lnTo>
                  <a:lnTo>
                    <a:pt x="196" y="74"/>
                  </a:lnTo>
                  <a:lnTo>
                    <a:pt x="202" y="65"/>
                  </a:lnTo>
                  <a:lnTo>
                    <a:pt x="212" y="65"/>
                  </a:lnTo>
                  <a:lnTo>
                    <a:pt x="212" y="74"/>
                  </a:lnTo>
                  <a:lnTo>
                    <a:pt x="212" y="97"/>
                  </a:lnTo>
                  <a:lnTo>
                    <a:pt x="196" y="105"/>
                  </a:lnTo>
                  <a:lnTo>
                    <a:pt x="180" y="130"/>
                  </a:lnTo>
                  <a:lnTo>
                    <a:pt x="155" y="153"/>
                  </a:lnTo>
                  <a:lnTo>
                    <a:pt x="139" y="171"/>
                  </a:lnTo>
                  <a:lnTo>
                    <a:pt x="115" y="178"/>
                  </a:lnTo>
                  <a:lnTo>
                    <a:pt x="97" y="178"/>
                  </a:lnTo>
                  <a:lnTo>
                    <a:pt x="74" y="178"/>
                  </a:lnTo>
                  <a:lnTo>
                    <a:pt x="50" y="187"/>
                  </a:lnTo>
                  <a:lnTo>
                    <a:pt x="41" y="187"/>
                  </a:lnTo>
                  <a:lnTo>
                    <a:pt x="33" y="178"/>
                  </a:lnTo>
                  <a:lnTo>
                    <a:pt x="25" y="153"/>
                  </a:lnTo>
                  <a:lnTo>
                    <a:pt x="25" y="147"/>
                  </a:lnTo>
                  <a:lnTo>
                    <a:pt x="10" y="97"/>
                  </a:lnTo>
                  <a:lnTo>
                    <a:pt x="0" y="97"/>
                  </a:lnTo>
                  <a:lnTo>
                    <a:pt x="10" y="90"/>
                  </a:lnTo>
                  <a:lnTo>
                    <a:pt x="16" y="97"/>
                  </a:lnTo>
                  <a:lnTo>
                    <a:pt x="33" y="97"/>
                  </a:lnTo>
                  <a:lnTo>
                    <a:pt x="50" y="90"/>
                  </a:lnTo>
                  <a:lnTo>
                    <a:pt x="50" y="41"/>
                  </a:lnTo>
                  <a:lnTo>
                    <a:pt x="56" y="50"/>
                  </a:lnTo>
                  <a:lnTo>
                    <a:pt x="56" y="65"/>
                  </a:lnTo>
                  <a:lnTo>
                    <a:pt x="74" y="65"/>
                  </a:lnTo>
                  <a:lnTo>
                    <a:pt x="97" y="50"/>
                  </a:lnTo>
                  <a:lnTo>
                    <a:pt x="105" y="57"/>
                  </a:lnTo>
                  <a:lnTo>
                    <a:pt x="115" y="50"/>
                  </a:lnTo>
                  <a:lnTo>
                    <a:pt x="147" y="16"/>
                  </a:lnTo>
                  <a:lnTo>
                    <a:pt x="171" y="0"/>
                  </a:lnTo>
                  <a:lnTo>
                    <a:pt x="187" y="10"/>
                  </a:lnTo>
                  <a:lnTo>
                    <a:pt x="196" y="10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8" name="Freeform 192"/>
            <p:cNvSpPr>
              <a:spLocks/>
            </p:cNvSpPr>
            <p:nvPr/>
          </p:nvSpPr>
          <p:spPr bwMode="auto">
            <a:xfrm>
              <a:off x="3501958" y="4682472"/>
              <a:ext cx="158059" cy="158428"/>
            </a:xfrm>
            <a:custGeom>
              <a:avLst/>
              <a:gdLst>
                <a:gd name="T0" fmla="*/ 0 w 122"/>
                <a:gd name="T1" fmla="*/ 97 h 122"/>
                <a:gd name="T2" fmla="*/ 6 w 122"/>
                <a:gd name="T3" fmla="*/ 106 h 122"/>
                <a:gd name="T4" fmla="*/ 6 w 122"/>
                <a:gd name="T5" fmla="*/ 121 h 122"/>
                <a:gd name="T6" fmla="*/ 24 w 122"/>
                <a:gd name="T7" fmla="*/ 121 h 122"/>
                <a:gd name="T8" fmla="*/ 47 w 122"/>
                <a:gd name="T9" fmla="*/ 106 h 122"/>
                <a:gd name="T10" fmla="*/ 55 w 122"/>
                <a:gd name="T11" fmla="*/ 113 h 122"/>
                <a:gd name="T12" fmla="*/ 65 w 122"/>
                <a:gd name="T13" fmla="*/ 106 h 122"/>
                <a:gd name="T14" fmla="*/ 97 w 122"/>
                <a:gd name="T15" fmla="*/ 72 h 122"/>
                <a:gd name="T16" fmla="*/ 121 w 122"/>
                <a:gd name="T17" fmla="*/ 56 h 122"/>
                <a:gd name="T18" fmla="*/ 105 w 122"/>
                <a:gd name="T19" fmla="*/ 56 h 122"/>
                <a:gd name="T20" fmla="*/ 97 w 122"/>
                <a:gd name="T21" fmla="*/ 41 h 122"/>
                <a:gd name="T22" fmla="*/ 80 w 122"/>
                <a:gd name="T23" fmla="*/ 24 h 122"/>
                <a:gd name="T24" fmla="*/ 65 w 122"/>
                <a:gd name="T25" fmla="*/ 0 h 122"/>
                <a:gd name="T26" fmla="*/ 47 w 122"/>
                <a:gd name="T27" fmla="*/ 16 h 122"/>
                <a:gd name="T28" fmla="*/ 40 w 122"/>
                <a:gd name="T29" fmla="*/ 7 h 122"/>
                <a:gd name="T30" fmla="*/ 15 w 122"/>
                <a:gd name="T31" fmla="*/ 7 h 122"/>
                <a:gd name="T32" fmla="*/ 6 w 122"/>
                <a:gd name="T33" fmla="*/ 56 h 122"/>
                <a:gd name="T34" fmla="*/ 0 w 122"/>
                <a:gd name="T35" fmla="*/ 66 h 122"/>
                <a:gd name="T36" fmla="*/ 0 w 122"/>
                <a:gd name="T37" fmla="*/ 9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2" h="122">
                  <a:moveTo>
                    <a:pt x="0" y="97"/>
                  </a:moveTo>
                  <a:lnTo>
                    <a:pt x="6" y="106"/>
                  </a:lnTo>
                  <a:lnTo>
                    <a:pt x="6" y="121"/>
                  </a:lnTo>
                  <a:lnTo>
                    <a:pt x="24" y="121"/>
                  </a:lnTo>
                  <a:lnTo>
                    <a:pt x="47" y="106"/>
                  </a:lnTo>
                  <a:lnTo>
                    <a:pt x="55" y="113"/>
                  </a:lnTo>
                  <a:lnTo>
                    <a:pt x="65" y="106"/>
                  </a:lnTo>
                  <a:lnTo>
                    <a:pt x="97" y="72"/>
                  </a:lnTo>
                  <a:lnTo>
                    <a:pt x="121" y="56"/>
                  </a:lnTo>
                  <a:lnTo>
                    <a:pt x="105" y="56"/>
                  </a:lnTo>
                  <a:lnTo>
                    <a:pt x="97" y="41"/>
                  </a:lnTo>
                  <a:lnTo>
                    <a:pt x="80" y="24"/>
                  </a:lnTo>
                  <a:lnTo>
                    <a:pt x="65" y="0"/>
                  </a:lnTo>
                  <a:lnTo>
                    <a:pt x="47" y="16"/>
                  </a:lnTo>
                  <a:lnTo>
                    <a:pt x="40" y="7"/>
                  </a:lnTo>
                  <a:lnTo>
                    <a:pt x="15" y="7"/>
                  </a:lnTo>
                  <a:lnTo>
                    <a:pt x="6" y="56"/>
                  </a:lnTo>
                  <a:lnTo>
                    <a:pt x="0" y="66"/>
                  </a:lnTo>
                  <a:lnTo>
                    <a:pt x="0" y="97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49" name="Freeform 193"/>
            <p:cNvSpPr>
              <a:spLocks/>
            </p:cNvSpPr>
            <p:nvPr/>
          </p:nvSpPr>
          <p:spPr bwMode="auto">
            <a:xfrm>
              <a:off x="3585636" y="4651267"/>
              <a:ext cx="138302" cy="118821"/>
            </a:xfrm>
            <a:custGeom>
              <a:avLst/>
              <a:gdLst>
                <a:gd name="T0" fmla="*/ 65 w 106"/>
                <a:gd name="T1" fmla="*/ 0 h 91"/>
                <a:gd name="T2" fmla="*/ 47 w 106"/>
                <a:gd name="T3" fmla="*/ 0 h 91"/>
                <a:gd name="T4" fmla="*/ 47 w 106"/>
                <a:gd name="T5" fmla="*/ 8 h 91"/>
                <a:gd name="T6" fmla="*/ 24 w 106"/>
                <a:gd name="T7" fmla="*/ 24 h 91"/>
                <a:gd name="T8" fmla="*/ 0 w 106"/>
                <a:gd name="T9" fmla="*/ 24 h 91"/>
                <a:gd name="T10" fmla="*/ 15 w 106"/>
                <a:gd name="T11" fmla="*/ 48 h 91"/>
                <a:gd name="T12" fmla="*/ 32 w 106"/>
                <a:gd name="T13" fmla="*/ 65 h 91"/>
                <a:gd name="T14" fmla="*/ 40 w 106"/>
                <a:gd name="T15" fmla="*/ 80 h 91"/>
                <a:gd name="T16" fmla="*/ 56 w 106"/>
                <a:gd name="T17" fmla="*/ 80 h 91"/>
                <a:gd name="T18" fmla="*/ 72 w 106"/>
                <a:gd name="T19" fmla="*/ 90 h 91"/>
                <a:gd name="T20" fmla="*/ 81 w 106"/>
                <a:gd name="T21" fmla="*/ 90 h 91"/>
                <a:gd name="T22" fmla="*/ 97 w 106"/>
                <a:gd name="T23" fmla="*/ 56 h 91"/>
                <a:gd name="T24" fmla="*/ 105 w 106"/>
                <a:gd name="T25" fmla="*/ 24 h 91"/>
                <a:gd name="T26" fmla="*/ 97 w 106"/>
                <a:gd name="T27" fmla="*/ 8 h 91"/>
                <a:gd name="T28" fmla="*/ 81 w 106"/>
                <a:gd name="T29" fmla="*/ 0 h 91"/>
                <a:gd name="T30" fmla="*/ 65 w 106"/>
                <a:gd name="T31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91">
                  <a:moveTo>
                    <a:pt x="65" y="0"/>
                  </a:moveTo>
                  <a:lnTo>
                    <a:pt x="47" y="0"/>
                  </a:lnTo>
                  <a:lnTo>
                    <a:pt x="47" y="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5" y="48"/>
                  </a:lnTo>
                  <a:lnTo>
                    <a:pt x="32" y="65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72" y="90"/>
                  </a:lnTo>
                  <a:lnTo>
                    <a:pt x="81" y="90"/>
                  </a:lnTo>
                  <a:lnTo>
                    <a:pt x="97" y="56"/>
                  </a:lnTo>
                  <a:lnTo>
                    <a:pt x="105" y="24"/>
                  </a:lnTo>
                  <a:lnTo>
                    <a:pt x="97" y="8"/>
                  </a:lnTo>
                  <a:lnTo>
                    <a:pt x="81" y="0"/>
                  </a:lnTo>
                  <a:lnTo>
                    <a:pt x="65" y="0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0" name="Freeform 194"/>
            <p:cNvSpPr>
              <a:spLocks/>
            </p:cNvSpPr>
            <p:nvPr/>
          </p:nvSpPr>
          <p:spPr bwMode="auto">
            <a:xfrm>
              <a:off x="3670477" y="4558851"/>
              <a:ext cx="178979" cy="282049"/>
            </a:xfrm>
            <a:custGeom>
              <a:avLst/>
              <a:gdLst>
                <a:gd name="T0" fmla="*/ 32 w 138"/>
                <a:gd name="T1" fmla="*/ 217 h 218"/>
                <a:gd name="T2" fmla="*/ 32 w 138"/>
                <a:gd name="T3" fmla="*/ 209 h 218"/>
                <a:gd name="T4" fmla="*/ 32 w 138"/>
                <a:gd name="T5" fmla="*/ 202 h 218"/>
                <a:gd name="T6" fmla="*/ 64 w 138"/>
                <a:gd name="T7" fmla="*/ 193 h 218"/>
                <a:gd name="T8" fmla="*/ 72 w 138"/>
                <a:gd name="T9" fmla="*/ 186 h 218"/>
                <a:gd name="T10" fmla="*/ 72 w 138"/>
                <a:gd name="T11" fmla="*/ 162 h 218"/>
                <a:gd name="T12" fmla="*/ 56 w 138"/>
                <a:gd name="T13" fmla="*/ 128 h 218"/>
                <a:gd name="T14" fmla="*/ 87 w 138"/>
                <a:gd name="T15" fmla="*/ 96 h 218"/>
                <a:gd name="T16" fmla="*/ 112 w 138"/>
                <a:gd name="T17" fmla="*/ 87 h 218"/>
                <a:gd name="T18" fmla="*/ 137 w 138"/>
                <a:gd name="T19" fmla="*/ 63 h 218"/>
                <a:gd name="T20" fmla="*/ 129 w 138"/>
                <a:gd name="T21" fmla="*/ 0 h 218"/>
                <a:gd name="T22" fmla="*/ 112 w 138"/>
                <a:gd name="T23" fmla="*/ 15 h 218"/>
                <a:gd name="T24" fmla="*/ 81 w 138"/>
                <a:gd name="T25" fmla="*/ 15 h 218"/>
                <a:gd name="T26" fmla="*/ 64 w 138"/>
                <a:gd name="T27" fmla="*/ 15 h 218"/>
                <a:gd name="T28" fmla="*/ 56 w 138"/>
                <a:gd name="T29" fmla="*/ 23 h 218"/>
                <a:gd name="T30" fmla="*/ 64 w 138"/>
                <a:gd name="T31" fmla="*/ 40 h 218"/>
                <a:gd name="T32" fmla="*/ 72 w 138"/>
                <a:gd name="T33" fmla="*/ 55 h 218"/>
                <a:gd name="T34" fmla="*/ 72 w 138"/>
                <a:gd name="T35" fmla="*/ 72 h 218"/>
                <a:gd name="T36" fmla="*/ 64 w 138"/>
                <a:gd name="T37" fmla="*/ 87 h 218"/>
                <a:gd name="T38" fmla="*/ 56 w 138"/>
                <a:gd name="T39" fmla="*/ 72 h 218"/>
                <a:gd name="T40" fmla="*/ 56 w 138"/>
                <a:gd name="T41" fmla="*/ 55 h 218"/>
                <a:gd name="T42" fmla="*/ 47 w 138"/>
                <a:gd name="T43" fmla="*/ 55 h 218"/>
                <a:gd name="T44" fmla="*/ 40 w 138"/>
                <a:gd name="T45" fmla="*/ 47 h 218"/>
                <a:gd name="T46" fmla="*/ 0 w 138"/>
                <a:gd name="T47" fmla="*/ 63 h 218"/>
                <a:gd name="T48" fmla="*/ 0 w 138"/>
                <a:gd name="T49" fmla="*/ 72 h 218"/>
                <a:gd name="T50" fmla="*/ 16 w 138"/>
                <a:gd name="T51" fmla="*/ 72 h 218"/>
                <a:gd name="T52" fmla="*/ 32 w 138"/>
                <a:gd name="T53" fmla="*/ 80 h 218"/>
                <a:gd name="T54" fmla="*/ 40 w 138"/>
                <a:gd name="T55" fmla="*/ 96 h 218"/>
                <a:gd name="T56" fmla="*/ 32 w 138"/>
                <a:gd name="T57" fmla="*/ 128 h 218"/>
                <a:gd name="T58" fmla="*/ 16 w 138"/>
                <a:gd name="T59" fmla="*/ 162 h 218"/>
                <a:gd name="T60" fmla="*/ 22 w 138"/>
                <a:gd name="T61" fmla="*/ 209 h 218"/>
                <a:gd name="T62" fmla="*/ 22 w 138"/>
                <a:gd name="T63" fmla="*/ 217 h 218"/>
                <a:gd name="T64" fmla="*/ 32 w 138"/>
                <a:gd name="T65" fmla="*/ 2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218">
                  <a:moveTo>
                    <a:pt x="32" y="217"/>
                  </a:moveTo>
                  <a:lnTo>
                    <a:pt x="32" y="209"/>
                  </a:lnTo>
                  <a:lnTo>
                    <a:pt x="32" y="202"/>
                  </a:lnTo>
                  <a:lnTo>
                    <a:pt x="64" y="193"/>
                  </a:lnTo>
                  <a:lnTo>
                    <a:pt x="72" y="186"/>
                  </a:lnTo>
                  <a:lnTo>
                    <a:pt x="72" y="162"/>
                  </a:lnTo>
                  <a:lnTo>
                    <a:pt x="56" y="128"/>
                  </a:lnTo>
                  <a:lnTo>
                    <a:pt x="87" y="96"/>
                  </a:lnTo>
                  <a:lnTo>
                    <a:pt x="112" y="87"/>
                  </a:lnTo>
                  <a:lnTo>
                    <a:pt x="137" y="63"/>
                  </a:lnTo>
                  <a:lnTo>
                    <a:pt x="129" y="0"/>
                  </a:lnTo>
                  <a:lnTo>
                    <a:pt x="112" y="15"/>
                  </a:lnTo>
                  <a:lnTo>
                    <a:pt x="81" y="15"/>
                  </a:lnTo>
                  <a:lnTo>
                    <a:pt x="64" y="15"/>
                  </a:lnTo>
                  <a:lnTo>
                    <a:pt x="56" y="23"/>
                  </a:lnTo>
                  <a:lnTo>
                    <a:pt x="64" y="40"/>
                  </a:lnTo>
                  <a:lnTo>
                    <a:pt x="72" y="55"/>
                  </a:lnTo>
                  <a:lnTo>
                    <a:pt x="72" y="72"/>
                  </a:lnTo>
                  <a:lnTo>
                    <a:pt x="64" y="87"/>
                  </a:lnTo>
                  <a:lnTo>
                    <a:pt x="56" y="72"/>
                  </a:lnTo>
                  <a:lnTo>
                    <a:pt x="56" y="55"/>
                  </a:lnTo>
                  <a:lnTo>
                    <a:pt x="47" y="55"/>
                  </a:lnTo>
                  <a:lnTo>
                    <a:pt x="40" y="47"/>
                  </a:lnTo>
                  <a:lnTo>
                    <a:pt x="0" y="63"/>
                  </a:lnTo>
                  <a:lnTo>
                    <a:pt x="0" y="72"/>
                  </a:lnTo>
                  <a:lnTo>
                    <a:pt x="16" y="72"/>
                  </a:lnTo>
                  <a:lnTo>
                    <a:pt x="32" y="80"/>
                  </a:lnTo>
                  <a:lnTo>
                    <a:pt x="40" y="96"/>
                  </a:lnTo>
                  <a:lnTo>
                    <a:pt x="32" y="128"/>
                  </a:lnTo>
                  <a:lnTo>
                    <a:pt x="16" y="162"/>
                  </a:lnTo>
                  <a:lnTo>
                    <a:pt x="22" y="209"/>
                  </a:lnTo>
                  <a:lnTo>
                    <a:pt x="22" y="217"/>
                  </a:lnTo>
                  <a:lnTo>
                    <a:pt x="32" y="217"/>
                  </a:lnTo>
                </a:path>
              </a:pathLst>
            </a:custGeom>
            <a:solidFill>
              <a:srgbClr val="FF0000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1" name="Freeform 195"/>
            <p:cNvSpPr>
              <a:spLocks/>
            </p:cNvSpPr>
            <p:nvPr/>
          </p:nvSpPr>
          <p:spPr bwMode="auto">
            <a:xfrm>
              <a:off x="3679774" y="4828898"/>
              <a:ext cx="22082" cy="22804"/>
            </a:xfrm>
            <a:custGeom>
              <a:avLst/>
              <a:gdLst>
                <a:gd name="T0" fmla="*/ 16 w 17"/>
                <a:gd name="T1" fmla="*/ 8 h 18"/>
                <a:gd name="T2" fmla="*/ 16 w 17"/>
                <a:gd name="T3" fmla="*/ 0 h 18"/>
                <a:gd name="T4" fmla="*/ 9 w 17"/>
                <a:gd name="T5" fmla="*/ 0 h 18"/>
                <a:gd name="T6" fmla="*/ 0 w 17"/>
                <a:gd name="T7" fmla="*/ 8 h 18"/>
                <a:gd name="T8" fmla="*/ 9 w 17"/>
                <a:gd name="T9" fmla="*/ 17 h 18"/>
                <a:gd name="T10" fmla="*/ 16 w 17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8">
                  <a:moveTo>
                    <a:pt x="16" y="8"/>
                  </a:moveTo>
                  <a:lnTo>
                    <a:pt x="16" y="0"/>
                  </a:lnTo>
                  <a:lnTo>
                    <a:pt x="9" y="0"/>
                  </a:lnTo>
                  <a:lnTo>
                    <a:pt x="0" y="8"/>
                  </a:lnTo>
                  <a:lnTo>
                    <a:pt x="9" y="17"/>
                  </a:lnTo>
                  <a:lnTo>
                    <a:pt x="16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2" name="Freeform 196"/>
            <p:cNvSpPr>
              <a:spLocks/>
            </p:cNvSpPr>
            <p:nvPr/>
          </p:nvSpPr>
          <p:spPr bwMode="auto">
            <a:xfrm>
              <a:off x="3679774" y="4828898"/>
              <a:ext cx="22082" cy="22804"/>
            </a:xfrm>
            <a:custGeom>
              <a:avLst/>
              <a:gdLst>
                <a:gd name="T0" fmla="*/ 16 w 17"/>
                <a:gd name="T1" fmla="*/ 8 h 18"/>
                <a:gd name="T2" fmla="*/ 16 w 17"/>
                <a:gd name="T3" fmla="*/ 0 h 18"/>
                <a:gd name="T4" fmla="*/ 9 w 17"/>
                <a:gd name="T5" fmla="*/ 0 h 18"/>
                <a:gd name="T6" fmla="*/ 0 w 17"/>
                <a:gd name="T7" fmla="*/ 8 h 18"/>
                <a:gd name="T8" fmla="*/ 9 w 17"/>
                <a:gd name="T9" fmla="*/ 17 h 18"/>
                <a:gd name="T10" fmla="*/ 16 w 17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8">
                  <a:moveTo>
                    <a:pt x="16" y="8"/>
                  </a:moveTo>
                  <a:lnTo>
                    <a:pt x="16" y="0"/>
                  </a:lnTo>
                  <a:lnTo>
                    <a:pt x="9" y="0"/>
                  </a:lnTo>
                  <a:lnTo>
                    <a:pt x="0" y="8"/>
                  </a:lnTo>
                  <a:lnTo>
                    <a:pt x="9" y="17"/>
                  </a:lnTo>
                  <a:lnTo>
                    <a:pt x="16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3" name="Freeform 227"/>
            <p:cNvSpPr>
              <a:spLocks/>
            </p:cNvSpPr>
            <p:nvPr/>
          </p:nvSpPr>
          <p:spPr bwMode="auto">
            <a:xfrm>
              <a:off x="6294728" y="3015382"/>
              <a:ext cx="33704" cy="22804"/>
            </a:xfrm>
            <a:custGeom>
              <a:avLst/>
              <a:gdLst>
                <a:gd name="T0" fmla="*/ 0 w 26"/>
                <a:gd name="T1" fmla="*/ 0 h 18"/>
                <a:gd name="T2" fmla="*/ 9 w 26"/>
                <a:gd name="T3" fmla="*/ 0 h 18"/>
                <a:gd name="T4" fmla="*/ 25 w 26"/>
                <a:gd name="T5" fmla="*/ 8 h 18"/>
                <a:gd name="T6" fmla="*/ 25 w 26"/>
                <a:gd name="T7" fmla="*/ 17 h 18"/>
                <a:gd name="T8" fmla="*/ 9 w 26"/>
                <a:gd name="T9" fmla="*/ 8 h 18"/>
                <a:gd name="T10" fmla="*/ 0 w 26"/>
                <a:gd name="T11" fmla="*/ 8 h 18"/>
                <a:gd name="T12" fmla="*/ 0 w 2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8">
                  <a:moveTo>
                    <a:pt x="0" y="0"/>
                  </a:moveTo>
                  <a:lnTo>
                    <a:pt x="9" y="0"/>
                  </a:lnTo>
                  <a:lnTo>
                    <a:pt x="25" y="8"/>
                  </a:lnTo>
                  <a:lnTo>
                    <a:pt x="25" y="17"/>
                  </a:ln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4" name="Freeform 237"/>
            <p:cNvSpPr>
              <a:spLocks/>
            </p:cNvSpPr>
            <p:nvPr/>
          </p:nvSpPr>
          <p:spPr bwMode="auto">
            <a:xfrm>
              <a:off x="2861584" y="2447683"/>
              <a:ext cx="22082" cy="24004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17 h 18"/>
                <a:gd name="T4" fmla="*/ 16 w 17"/>
                <a:gd name="T5" fmla="*/ 17 h 18"/>
                <a:gd name="T6" fmla="*/ 0 w 17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8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5" name="Freeform 238"/>
            <p:cNvSpPr>
              <a:spLocks/>
            </p:cNvSpPr>
            <p:nvPr/>
          </p:nvSpPr>
          <p:spPr bwMode="auto">
            <a:xfrm>
              <a:off x="2861584" y="2447683"/>
              <a:ext cx="22082" cy="24004"/>
            </a:xfrm>
            <a:custGeom>
              <a:avLst/>
              <a:gdLst>
                <a:gd name="T0" fmla="*/ 0 w 17"/>
                <a:gd name="T1" fmla="*/ 0 h 18"/>
                <a:gd name="T2" fmla="*/ 0 w 17"/>
                <a:gd name="T3" fmla="*/ 17 h 18"/>
                <a:gd name="T4" fmla="*/ 16 w 17"/>
                <a:gd name="T5" fmla="*/ 17 h 18"/>
                <a:gd name="T6" fmla="*/ 0 w 17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8">
                  <a:moveTo>
                    <a:pt x="0" y="0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6" name="Freeform 239"/>
            <p:cNvSpPr>
              <a:spLocks/>
            </p:cNvSpPr>
            <p:nvPr/>
          </p:nvSpPr>
          <p:spPr bwMode="auto">
            <a:xfrm>
              <a:off x="3888970" y="4587656"/>
              <a:ext cx="116220" cy="232841"/>
            </a:xfrm>
            <a:custGeom>
              <a:avLst/>
              <a:gdLst>
                <a:gd name="T0" fmla="*/ 0 w 90"/>
                <a:gd name="T1" fmla="*/ 129 h 180"/>
                <a:gd name="T2" fmla="*/ 9 w 90"/>
                <a:gd name="T3" fmla="*/ 163 h 180"/>
                <a:gd name="T4" fmla="*/ 17 w 90"/>
                <a:gd name="T5" fmla="*/ 179 h 180"/>
                <a:gd name="T6" fmla="*/ 40 w 90"/>
                <a:gd name="T7" fmla="*/ 179 h 180"/>
                <a:gd name="T8" fmla="*/ 49 w 90"/>
                <a:gd name="T9" fmla="*/ 170 h 180"/>
                <a:gd name="T10" fmla="*/ 74 w 90"/>
                <a:gd name="T11" fmla="*/ 80 h 180"/>
                <a:gd name="T12" fmla="*/ 82 w 90"/>
                <a:gd name="T13" fmla="*/ 40 h 180"/>
                <a:gd name="T14" fmla="*/ 89 w 90"/>
                <a:gd name="T15" fmla="*/ 49 h 180"/>
                <a:gd name="T16" fmla="*/ 89 w 90"/>
                <a:gd name="T17" fmla="*/ 40 h 180"/>
                <a:gd name="T18" fmla="*/ 82 w 90"/>
                <a:gd name="T19" fmla="*/ 8 h 180"/>
                <a:gd name="T20" fmla="*/ 74 w 90"/>
                <a:gd name="T21" fmla="*/ 0 h 180"/>
                <a:gd name="T22" fmla="*/ 65 w 90"/>
                <a:gd name="T23" fmla="*/ 17 h 180"/>
                <a:gd name="T24" fmla="*/ 57 w 90"/>
                <a:gd name="T25" fmla="*/ 17 h 180"/>
                <a:gd name="T26" fmla="*/ 57 w 90"/>
                <a:gd name="T27" fmla="*/ 32 h 180"/>
                <a:gd name="T28" fmla="*/ 17 w 90"/>
                <a:gd name="T29" fmla="*/ 57 h 180"/>
                <a:gd name="T30" fmla="*/ 9 w 90"/>
                <a:gd name="T31" fmla="*/ 73 h 180"/>
                <a:gd name="T32" fmla="*/ 17 w 90"/>
                <a:gd name="T33" fmla="*/ 105 h 180"/>
                <a:gd name="T34" fmla="*/ 0 w 90"/>
                <a:gd name="T35" fmla="*/ 12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180">
                  <a:moveTo>
                    <a:pt x="0" y="129"/>
                  </a:moveTo>
                  <a:lnTo>
                    <a:pt x="9" y="163"/>
                  </a:lnTo>
                  <a:lnTo>
                    <a:pt x="17" y="179"/>
                  </a:lnTo>
                  <a:lnTo>
                    <a:pt x="40" y="179"/>
                  </a:lnTo>
                  <a:lnTo>
                    <a:pt x="49" y="170"/>
                  </a:lnTo>
                  <a:lnTo>
                    <a:pt x="74" y="80"/>
                  </a:lnTo>
                  <a:lnTo>
                    <a:pt x="82" y="40"/>
                  </a:lnTo>
                  <a:lnTo>
                    <a:pt x="89" y="49"/>
                  </a:lnTo>
                  <a:lnTo>
                    <a:pt x="89" y="40"/>
                  </a:lnTo>
                  <a:lnTo>
                    <a:pt x="82" y="8"/>
                  </a:lnTo>
                  <a:lnTo>
                    <a:pt x="74" y="0"/>
                  </a:lnTo>
                  <a:lnTo>
                    <a:pt x="65" y="17"/>
                  </a:lnTo>
                  <a:lnTo>
                    <a:pt x="57" y="17"/>
                  </a:lnTo>
                  <a:lnTo>
                    <a:pt x="57" y="32"/>
                  </a:lnTo>
                  <a:lnTo>
                    <a:pt x="17" y="57"/>
                  </a:lnTo>
                  <a:lnTo>
                    <a:pt x="9" y="73"/>
                  </a:lnTo>
                  <a:lnTo>
                    <a:pt x="17" y="105"/>
                  </a:lnTo>
                  <a:lnTo>
                    <a:pt x="0" y="129"/>
                  </a:lnTo>
                </a:path>
              </a:pathLst>
            </a:custGeom>
            <a:solidFill>
              <a:srgbClr val="00CC66"/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7" name="Freeform 240"/>
            <p:cNvSpPr>
              <a:spLocks/>
            </p:cNvSpPr>
            <p:nvPr/>
          </p:nvSpPr>
          <p:spPr bwMode="auto">
            <a:xfrm>
              <a:off x="4781541" y="4356015"/>
              <a:ext cx="22082" cy="24004"/>
            </a:xfrm>
            <a:custGeom>
              <a:avLst/>
              <a:gdLst>
                <a:gd name="T0" fmla="*/ 0 w 17"/>
                <a:gd name="T1" fmla="*/ 9 h 18"/>
                <a:gd name="T2" fmla="*/ 16 w 17"/>
                <a:gd name="T3" fmla="*/ 17 h 18"/>
                <a:gd name="T4" fmla="*/ 0 w 17"/>
                <a:gd name="T5" fmla="*/ 0 h 18"/>
                <a:gd name="T6" fmla="*/ 0 w 17"/>
                <a:gd name="T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8">
                  <a:moveTo>
                    <a:pt x="0" y="9"/>
                  </a:moveTo>
                  <a:lnTo>
                    <a:pt x="16" y="17"/>
                  </a:lnTo>
                  <a:lnTo>
                    <a:pt x="0" y="0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8" name="Freeform 241"/>
            <p:cNvSpPr>
              <a:spLocks/>
            </p:cNvSpPr>
            <p:nvPr/>
          </p:nvSpPr>
          <p:spPr bwMode="auto">
            <a:xfrm>
              <a:off x="4781541" y="4356015"/>
              <a:ext cx="22082" cy="24004"/>
            </a:xfrm>
            <a:custGeom>
              <a:avLst/>
              <a:gdLst>
                <a:gd name="T0" fmla="*/ 0 w 17"/>
                <a:gd name="T1" fmla="*/ 9 h 18"/>
                <a:gd name="T2" fmla="*/ 16 w 17"/>
                <a:gd name="T3" fmla="*/ 17 h 18"/>
                <a:gd name="T4" fmla="*/ 0 w 17"/>
                <a:gd name="T5" fmla="*/ 0 h 18"/>
                <a:gd name="T6" fmla="*/ 0 w 17"/>
                <a:gd name="T7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8">
                  <a:moveTo>
                    <a:pt x="0" y="9"/>
                  </a:moveTo>
                  <a:lnTo>
                    <a:pt x="16" y="17"/>
                  </a:lnTo>
                  <a:lnTo>
                    <a:pt x="0" y="0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59" name="Freeform 242"/>
            <p:cNvSpPr>
              <a:spLocks/>
            </p:cNvSpPr>
            <p:nvPr/>
          </p:nvSpPr>
          <p:spPr bwMode="auto">
            <a:xfrm>
              <a:off x="4804785" y="4400424"/>
              <a:ext cx="20920" cy="21604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16 w 17"/>
                <a:gd name="T5" fmla="*/ 7 h 17"/>
                <a:gd name="T6" fmla="*/ 16 w 17"/>
                <a:gd name="T7" fmla="*/ 0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0" name="Freeform 243"/>
            <p:cNvSpPr>
              <a:spLocks/>
            </p:cNvSpPr>
            <p:nvPr/>
          </p:nvSpPr>
          <p:spPr bwMode="auto">
            <a:xfrm>
              <a:off x="4804785" y="4400424"/>
              <a:ext cx="20920" cy="21604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16 w 17"/>
                <a:gd name="T5" fmla="*/ 7 h 17"/>
                <a:gd name="T6" fmla="*/ 16 w 17"/>
                <a:gd name="T7" fmla="*/ 0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7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1" name="Freeform 244"/>
            <p:cNvSpPr>
              <a:spLocks/>
            </p:cNvSpPr>
            <p:nvPr/>
          </p:nvSpPr>
          <p:spPr bwMode="auto">
            <a:xfrm>
              <a:off x="4488666" y="4220392"/>
              <a:ext cx="44164" cy="64811"/>
            </a:xfrm>
            <a:custGeom>
              <a:avLst/>
              <a:gdLst>
                <a:gd name="T0" fmla="*/ 0 w 34"/>
                <a:gd name="T1" fmla="*/ 25 h 50"/>
                <a:gd name="T2" fmla="*/ 9 w 34"/>
                <a:gd name="T3" fmla="*/ 49 h 50"/>
                <a:gd name="T4" fmla="*/ 24 w 34"/>
                <a:gd name="T5" fmla="*/ 49 h 50"/>
                <a:gd name="T6" fmla="*/ 33 w 34"/>
                <a:gd name="T7" fmla="*/ 34 h 50"/>
                <a:gd name="T8" fmla="*/ 15 w 34"/>
                <a:gd name="T9" fmla="*/ 9 h 50"/>
                <a:gd name="T10" fmla="*/ 9 w 34"/>
                <a:gd name="T11" fmla="*/ 0 h 50"/>
                <a:gd name="T12" fmla="*/ 0 w 34"/>
                <a:gd name="T13" fmla="*/ 2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0">
                  <a:moveTo>
                    <a:pt x="0" y="25"/>
                  </a:moveTo>
                  <a:lnTo>
                    <a:pt x="9" y="49"/>
                  </a:lnTo>
                  <a:lnTo>
                    <a:pt x="24" y="49"/>
                  </a:lnTo>
                  <a:lnTo>
                    <a:pt x="33" y="34"/>
                  </a:lnTo>
                  <a:lnTo>
                    <a:pt x="15" y="9"/>
                  </a:lnTo>
                  <a:lnTo>
                    <a:pt x="9" y="0"/>
                  </a:lnTo>
                  <a:lnTo>
                    <a:pt x="0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2" name="Freeform 245"/>
            <p:cNvSpPr>
              <a:spLocks/>
            </p:cNvSpPr>
            <p:nvPr/>
          </p:nvSpPr>
          <p:spPr bwMode="auto">
            <a:xfrm>
              <a:off x="4970981" y="4054763"/>
              <a:ext cx="45325" cy="31205"/>
            </a:xfrm>
            <a:custGeom>
              <a:avLst/>
              <a:gdLst>
                <a:gd name="T0" fmla="*/ 0 w 35"/>
                <a:gd name="T1" fmla="*/ 6 h 24"/>
                <a:gd name="T2" fmla="*/ 0 w 35"/>
                <a:gd name="T3" fmla="*/ 16 h 24"/>
                <a:gd name="T4" fmla="*/ 17 w 35"/>
                <a:gd name="T5" fmla="*/ 23 h 24"/>
                <a:gd name="T6" fmla="*/ 24 w 35"/>
                <a:gd name="T7" fmla="*/ 16 h 24"/>
                <a:gd name="T8" fmla="*/ 34 w 35"/>
                <a:gd name="T9" fmla="*/ 0 h 24"/>
                <a:gd name="T10" fmla="*/ 9 w 35"/>
                <a:gd name="T11" fmla="*/ 0 h 24"/>
                <a:gd name="T12" fmla="*/ 0 w 35"/>
                <a:gd name="T13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4">
                  <a:moveTo>
                    <a:pt x="0" y="6"/>
                  </a:moveTo>
                  <a:lnTo>
                    <a:pt x="0" y="16"/>
                  </a:lnTo>
                  <a:lnTo>
                    <a:pt x="17" y="23"/>
                  </a:lnTo>
                  <a:lnTo>
                    <a:pt x="24" y="16"/>
                  </a:lnTo>
                  <a:lnTo>
                    <a:pt x="34" y="0"/>
                  </a:lnTo>
                  <a:lnTo>
                    <a:pt x="9" y="0"/>
                  </a:lnTo>
                  <a:lnTo>
                    <a:pt x="0" y="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3" name="Freeform 246"/>
            <p:cNvSpPr>
              <a:spLocks/>
            </p:cNvSpPr>
            <p:nvPr/>
          </p:nvSpPr>
          <p:spPr bwMode="auto">
            <a:xfrm>
              <a:off x="5160419" y="3958747"/>
              <a:ext cx="33704" cy="52809"/>
            </a:xfrm>
            <a:custGeom>
              <a:avLst/>
              <a:gdLst>
                <a:gd name="T0" fmla="*/ 0 w 26"/>
                <a:gd name="T1" fmla="*/ 25 h 41"/>
                <a:gd name="T2" fmla="*/ 0 w 26"/>
                <a:gd name="T3" fmla="*/ 33 h 41"/>
                <a:gd name="T4" fmla="*/ 8 w 26"/>
                <a:gd name="T5" fmla="*/ 40 h 41"/>
                <a:gd name="T6" fmla="*/ 25 w 26"/>
                <a:gd name="T7" fmla="*/ 0 h 41"/>
                <a:gd name="T8" fmla="*/ 17 w 26"/>
                <a:gd name="T9" fmla="*/ 0 h 41"/>
                <a:gd name="T10" fmla="*/ 0 w 26"/>
                <a:gd name="T11" fmla="*/ 2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41">
                  <a:moveTo>
                    <a:pt x="0" y="25"/>
                  </a:moveTo>
                  <a:lnTo>
                    <a:pt x="0" y="33"/>
                  </a:lnTo>
                  <a:lnTo>
                    <a:pt x="8" y="4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0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4" name="Freeform 247"/>
            <p:cNvSpPr>
              <a:spLocks/>
            </p:cNvSpPr>
            <p:nvPr/>
          </p:nvSpPr>
          <p:spPr bwMode="auto">
            <a:xfrm>
              <a:off x="5319641" y="3791917"/>
              <a:ext cx="43001" cy="63611"/>
            </a:xfrm>
            <a:custGeom>
              <a:avLst/>
              <a:gdLst>
                <a:gd name="T0" fmla="*/ 0 w 33"/>
                <a:gd name="T1" fmla="*/ 7 h 49"/>
                <a:gd name="T2" fmla="*/ 0 w 33"/>
                <a:gd name="T3" fmla="*/ 17 h 49"/>
                <a:gd name="T4" fmla="*/ 7 w 33"/>
                <a:gd name="T5" fmla="*/ 17 h 49"/>
                <a:gd name="T6" fmla="*/ 7 w 33"/>
                <a:gd name="T7" fmla="*/ 41 h 49"/>
                <a:gd name="T8" fmla="*/ 16 w 33"/>
                <a:gd name="T9" fmla="*/ 48 h 49"/>
                <a:gd name="T10" fmla="*/ 22 w 33"/>
                <a:gd name="T11" fmla="*/ 41 h 49"/>
                <a:gd name="T12" fmla="*/ 32 w 33"/>
                <a:gd name="T13" fmla="*/ 17 h 49"/>
                <a:gd name="T14" fmla="*/ 22 w 33"/>
                <a:gd name="T15" fmla="*/ 7 h 49"/>
                <a:gd name="T16" fmla="*/ 7 w 33"/>
                <a:gd name="T17" fmla="*/ 0 h 49"/>
                <a:gd name="T18" fmla="*/ 0 w 33"/>
                <a:gd name="T19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49">
                  <a:moveTo>
                    <a:pt x="0" y="7"/>
                  </a:moveTo>
                  <a:lnTo>
                    <a:pt x="0" y="17"/>
                  </a:lnTo>
                  <a:lnTo>
                    <a:pt x="7" y="17"/>
                  </a:lnTo>
                  <a:lnTo>
                    <a:pt x="7" y="41"/>
                  </a:lnTo>
                  <a:lnTo>
                    <a:pt x="16" y="48"/>
                  </a:lnTo>
                  <a:lnTo>
                    <a:pt x="22" y="41"/>
                  </a:lnTo>
                  <a:lnTo>
                    <a:pt x="32" y="17"/>
                  </a:lnTo>
                  <a:lnTo>
                    <a:pt x="22" y="7"/>
                  </a:lnTo>
                  <a:lnTo>
                    <a:pt x="7" y="0"/>
                  </a:lnTo>
                  <a:lnTo>
                    <a:pt x="0" y="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5" name="Freeform 248"/>
            <p:cNvSpPr>
              <a:spLocks/>
            </p:cNvSpPr>
            <p:nvPr/>
          </p:nvSpPr>
          <p:spPr bwMode="auto">
            <a:xfrm>
              <a:off x="5361480" y="3791917"/>
              <a:ext cx="43001" cy="24004"/>
            </a:xfrm>
            <a:custGeom>
              <a:avLst/>
              <a:gdLst>
                <a:gd name="T0" fmla="*/ 0 w 33"/>
                <a:gd name="T1" fmla="*/ 7 h 18"/>
                <a:gd name="T2" fmla="*/ 0 w 33"/>
                <a:gd name="T3" fmla="*/ 17 h 18"/>
                <a:gd name="T4" fmla="*/ 9 w 33"/>
                <a:gd name="T5" fmla="*/ 17 h 18"/>
                <a:gd name="T6" fmla="*/ 15 w 33"/>
                <a:gd name="T7" fmla="*/ 7 h 18"/>
                <a:gd name="T8" fmla="*/ 24 w 33"/>
                <a:gd name="T9" fmla="*/ 7 h 18"/>
                <a:gd name="T10" fmla="*/ 32 w 33"/>
                <a:gd name="T11" fmla="*/ 0 h 18"/>
                <a:gd name="T12" fmla="*/ 15 w 33"/>
                <a:gd name="T13" fmla="*/ 0 h 18"/>
                <a:gd name="T14" fmla="*/ 0 w 33"/>
                <a:gd name="T15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8">
                  <a:moveTo>
                    <a:pt x="0" y="7"/>
                  </a:moveTo>
                  <a:lnTo>
                    <a:pt x="0" y="17"/>
                  </a:lnTo>
                  <a:lnTo>
                    <a:pt x="9" y="17"/>
                  </a:lnTo>
                  <a:lnTo>
                    <a:pt x="15" y="7"/>
                  </a:lnTo>
                  <a:lnTo>
                    <a:pt x="24" y="7"/>
                  </a:lnTo>
                  <a:lnTo>
                    <a:pt x="32" y="0"/>
                  </a:lnTo>
                  <a:lnTo>
                    <a:pt x="15" y="0"/>
                  </a:lnTo>
                  <a:lnTo>
                    <a:pt x="0" y="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6" name="Freeform 249"/>
            <p:cNvSpPr>
              <a:spLocks/>
            </p:cNvSpPr>
            <p:nvPr/>
          </p:nvSpPr>
          <p:spPr bwMode="auto">
            <a:xfrm>
              <a:off x="5340561" y="3633489"/>
              <a:ext cx="178979" cy="169230"/>
            </a:xfrm>
            <a:custGeom>
              <a:avLst/>
              <a:gdLst>
                <a:gd name="T0" fmla="*/ 0 w 138"/>
                <a:gd name="T1" fmla="*/ 114 h 130"/>
                <a:gd name="T2" fmla="*/ 0 w 138"/>
                <a:gd name="T3" fmla="*/ 122 h 130"/>
                <a:gd name="T4" fmla="*/ 16 w 138"/>
                <a:gd name="T5" fmla="*/ 122 h 130"/>
                <a:gd name="T6" fmla="*/ 48 w 138"/>
                <a:gd name="T7" fmla="*/ 105 h 130"/>
                <a:gd name="T8" fmla="*/ 56 w 138"/>
                <a:gd name="T9" fmla="*/ 114 h 130"/>
                <a:gd name="T10" fmla="*/ 56 w 138"/>
                <a:gd name="T11" fmla="*/ 122 h 130"/>
                <a:gd name="T12" fmla="*/ 65 w 138"/>
                <a:gd name="T13" fmla="*/ 129 h 130"/>
                <a:gd name="T14" fmla="*/ 72 w 138"/>
                <a:gd name="T15" fmla="*/ 114 h 130"/>
                <a:gd name="T16" fmla="*/ 72 w 138"/>
                <a:gd name="T17" fmla="*/ 105 h 130"/>
                <a:gd name="T18" fmla="*/ 80 w 138"/>
                <a:gd name="T19" fmla="*/ 114 h 130"/>
                <a:gd name="T20" fmla="*/ 88 w 138"/>
                <a:gd name="T21" fmla="*/ 114 h 130"/>
                <a:gd name="T22" fmla="*/ 97 w 138"/>
                <a:gd name="T23" fmla="*/ 105 h 130"/>
                <a:gd name="T24" fmla="*/ 105 w 138"/>
                <a:gd name="T25" fmla="*/ 114 h 130"/>
                <a:gd name="T26" fmla="*/ 105 w 138"/>
                <a:gd name="T27" fmla="*/ 105 h 130"/>
                <a:gd name="T28" fmla="*/ 112 w 138"/>
                <a:gd name="T29" fmla="*/ 97 h 130"/>
                <a:gd name="T30" fmla="*/ 112 w 138"/>
                <a:gd name="T31" fmla="*/ 105 h 130"/>
                <a:gd name="T32" fmla="*/ 121 w 138"/>
                <a:gd name="T33" fmla="*/ 105 h 130"/>
                <a:gd name="T34" fmla="*/ 130 w 138"/>
                <a:gd name="T35" fmla="*/ 97 h 130"/>
                <a:gd name="T36" fmla="*/ 130 w 138"/>
                <a:gd name="T37" fmla="*/ 57 h 130"/>
                <a:gd name="T38" fmla="*/ 137 w 138"/>
                <a:gd name="T39" fmla="*/ 57 h 130"/>
                <a:gd name="T40" fmla="*/ 137 w 138"/>
                <a:gd name="T41" fmla="*/ 8 h 130"/>
                <a:gd name="T42" fmla="*/ 130 w 138"/>
                <a:gd name="T43" fmla="*/ 0 h 130"/>
                <a:gd name="T44" fmla="*/ 130 w 138"/>
                <a:gd name="T45" fmla="*/ 8 h 130"/>
                <a:gd name="T46" fmla="*/ 121 w 138"/>
                <a:gd name="T47" fmla="*/ 8 h 130"/>
                <a:gd name="T48" fmla="*/ 112 w 138"/>
                <a:gd name="T49" fmla="*/ 40 h 130"/>
                <a:gd name="T50" fmla="*/ 97 w 138"/>
                <a:gd name="T51" fmla="*/ 65 h 130"/>
                <a:gd name="T52" fmla="*/ 80 w 138"/>
                <a:gd name="T53" fmla="*/ 82 h 130"/>
                <a:gd name="T54" fmla="*/ 80 w 138"/>
                <a:gd name="T55" fmla="*/ 65 h 130"/>
                <a:gd name="T56" fmla="*/ 72 w 138"/>
                <a:gd name="T57" fmla="*/ 73 h 130"/>
                <a:gd name="T58" fmla="*/ 65 w 138"/>
                <a:gd name="T59" fmla="*/ 97 h 130"/>
                <a:gd name="T60" fmla="*/ 56 w 138"/>
                <a:gd name="T61" fmla="*/ 97 h 130"/>
                <a:gd name="T62" fmla="*/ 25 w 138"/>
                <a:gd name="T63" fmla="*/ 97 h 130"/>
                <a:gd name="T64" fmla="*/ 0 w 138"/>
                <a:gd name="T65" fmla="*/ 11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130">
                  <a:moveTo>
                    <a:pt x="0" y="114"/>
                  </a:moveTo>
                  <a:lnTo>
                    <a:pt x="0" y="122"/>
                  </a:lnTo>
                  <a:lnTo>
                    <a:pt x="16" y="122"/>
                  </a:lnTo>
                  <a:lnTo>
                    <a:pt x="48" y="105"/>
                  </a:lnTo>
                  <a:lnTo>
                    <a:pt x="56" y="114"/>
                  </a:lnTo>
                  <a:lnTo>
                    <a:pt x="56" y="122"/>
                  </a:lnTo>
                  <a:lnTo>
                    <a:pt x="65" y="129"/>
                  </a:lnTo>
                  <a:lnTo>
                    <a:pt x="72" y="114"/>
                  </a:lnTo>
                  <a:lnTo>
                    <a:pt x="72" y="105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7" y="105"/>
                  </a:lnTo>
                  <a:lnTo>
                    <a:pt x="105" y="114"/>
                  </a:lnTo>
                  <a:lnTo>
                    <a:pt x="105" y="105"/>
                  </a:lnTo>
                  <a:lnTo>
                    <a:pt x="112" y="97"/>
                  </a:lnTo>
                  <a:lnTo>
                    <a:pt x="112" y="105"/>
                  </a:lnTo>
                  <a:lnTo>
                    <a:pt x="121" y="105"/>
                  </a:lnTo>
                  <a:lnTo>
                    <a:pt x="130" y="97"/>
                  </a:lnTo>
                  <a:lnTo>
                    <a:pt x="130" y="57"/>
                  </a:lnTo>
                  <a:lnTo>
                    <a:pt x="137" y="57"/>
                  </a:lnTo>
                  <a:lnTo>
                    <a:pt x="137" y="8"/>
                  </a:lnTo>
                  <a:lnTo>
                    <a:pt x="130" y="0"/>
                  </a:lnTo>
                  <a:lnTo>
                    <a:pt x="130" y="8"/>
                  </a:lnTo>
                  <a:lnTo>
                    <a:pt x="121" y="8"/>
                  </a:lnTo>
                  <a:lnTo>
                    <a:pt x="112" y="40"/>
                  </a:lnTo>
                  <a:lnTo>
                    <a:pt x="97" y="65"/>
                  </a:lnTo>
                  <a:lnTo>
                    <a:pt x="80" y="82"/>
                  </a:lnTo>
                  <a:lnTo>
                    <a:pt x="80" y="65"/>
                  </a:lnTo>
                  <a:lnTo>
                    <a:pt x="72" y="73"/>
                  </a:lnTo>
                  <a:lnTo>
                    <a:pt x="65" y="97"/>
                  </a:lnTo>
                  <a:lnTo>
                    <a:pt x="56" y="97"/>
                  </a:lnTo>
                  <a:lnTo>
                    <a:pt x="25" y="97"/>
                  </a:lnTo>
                  <a:lnTo>
                    <a:pt x="0" y="11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7" name="Freeform 250"/>
            <p:cNvSpPr>
              <a:spLocks/>
            </p:cNvSpPr>
            <p:nvPr/>
          </p:nvSpPr>
          <p:spPr bwMode="auto">
            <a:xfrm>
              <a:off x="5485835" y="3539873"/>
              <a:ext cx="105761" cy="94817"/>
            </a:xfrm>
            <a:custGeom>
              <a:avLst/>
              <a:gdLst>
                <a:gd name="T0" fmla="*/ 0 w 82"/>
                <a:gd name="T1" fmla="*/ 56 h 74"/>
                <a:gd name="T2" fmla="*/ 0 w 82"/>
                <a:gd name="T3" fmla="*/ 73 h 74"/>
                <a:gd name="T4" fmla="*/ 18 w 82"/>
                <a:gd name="T5" fmla="*/ 65 h 74"/>
                <a:gd name="T6" fmla="*/ 9 w 82"/>
                <a:gd name="T7" fmla="*/ 65 h 74"/>
                <a:gd name="T8" fmla="*/ 9 w 82"/>
                <a:gd name="T9" fmla="*/ 56 h 74"/>
                <a:gd name="T10" fmla="*/ 25 w 82"/>
                <a:gd name="T11" fmla="*/ 56 h 74"/>
                <a:gd name="T12" fmla="*/ 50 w 82"/>
                <a:gd name="T13" fmla="*/ 65 h 74"/>
                <a:gd name="T14" fmla="*/ 58 w 82"/>
                <a:gd name="T15" fmla="*/ 50 h 74"/>
                <a:gd name="T16" fmla="*/ 65 w 82"/>
                <a:gd name="T17" fmla="*/ 50 h 74"/>
                <a:gd name="T18" fmla="*/ 81 w 82"/>
                <a:gd name="T19" fmla="*/ 41 h 74"/>
                <a:gd name="T20" fmla="*/ 75 w 82"/>
                <a:gd name="T21" fmla="*/ 41 h 74"/>
                <a:gd name="T22" fmla="*/ 65 w 82"/>
                <a:gd name="T23" fmla="*/ 31 h 74"/>
                <a:gd name="T24" fmla="*/ 75 w 82"/>
                <a:gd name="T25" fmla="*/ 25 h 74"/>
                <a:gd name="T26" fmla="*/ 65 w 82"/>
                <a:gd name="T27" fmla="*/ 31 h 74"/>
                <a:gd name="T28" fmla="*/ 50 w 82"/>
                <a:gd name="T29" fmla="*/ 25 h 74"/>
                <a:gd name="T30" fmla="*/ 25 w 82"/>
                <a:gd name="T31" fmla="*/ 0 h 74"/>
                <a:gd name="T32" fmla="*/ 25 w 82"/>
                <a:gd name="T33" fmla="*/ 9 h 74"/>
                <a:gd name="T34" fmla="*/ 25 w 82"/>
                <a:gd name="T35" fmla="*/ 16 h 74"/>
                <a:gd name="T36" fmla="*/ 18 w 82"/>
                <a:gd name="T37" fmla="*/ 50 h 74"/>
                <a:gd name="T38" fmla="*/ 9 w 82"/>
                <a:gd name="T39" fmla="*/ 41 h 74"/>
                <a:gd name="T40" fmla="*/ 9 w 82"/>
                <a:gd name="T41" fmla="*/ 50 h 74"/>
                <a:gd name="T42" fmla="*/ 0 w 82"/>
                <a:gd name="T43" fmla="*/ 5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2" h="74">
                  <a:moveTo>
                    <a:pt x="0" y="56"/>
                  </a:moveTo>
                  <a:lnTo>
                    <a:pt x="0" y="73"/>
                  </a:lnTo>
                  <a:lnTo>
                    <a:pt x="18" y="65"/>
                  </a:lnTo>
                  <a:lnTo>
                    <a:pt x="9" y="65"/>
                  </a:lnTo>
                  <a:lnTo>
                    <a:pt x="9" y="56"/>
                  </a:lnTo>
                  <a:lnTo>
                    <a:pt x="25" y="56"/>
                  </a:lnTo>
                  <a:lnTo>
                    <a:pt x="50" y="65"/>
                  </a:lnTo>
                  <a:lnTo>
                    <a:pt x="58" y="50"/>
                  </a:lnTo>
                  <a:lnTo>
                    <a:pt x="65" y="50"/>
                  </a:lnTo>
                  <a:lnTo>
                    <a:pt x="81" y="41"/>
                  </a:lnTo>
                  <a:lnTo>
                    <a:pt x="75" y="41"/>
                  </a:lnTo>
                  <a:lnTo>
                    <a:pt x="65" y="31"/>
                  </a:lnTo>
                  <a:lnTo>
                    <a:pt x="75" y="25"/>
                  </a:lnTo>
                  <a:lnTo>
                    <a:pt x="65" y="31"/>
                  </a:lnTo>
                  <a:lnTo>
                    <a:pt x="50" y="25"/>
                  </a:lnTo>
                  <a:lnTo>
                    <a:pt x="25" y="0"/>
                  </a:lnTo>
                  <a:lnTo>
                    <a:pt x="25" y="9"/>
                  </a:lnTo>
                  <a:lnTo>
                    <a:pt x="25" y="16"/>
                  </a:lnTo>
                  <a:lnTo>
                    <a:pt x="18" y="50"/>
                  </a:lnTo>
                  <a:lnTo>
                    <a:pt x="9" y="41"/>
                  </a:lnTo>
                  <a:lnTo>
                    <a:pt x="9" y="50"/>
                  </a:lnTo>
                  <a:lnTo>
                    <a:pt x="0" y="5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8" name="Freeform 251"/>
            <p:cNvSpPr>
              <a:spLocks/>
            </p:cNvSpPr>
            <p:nvPr/>
          </p:nvSpPr>
          <p:spPr bwMode="auto">
            <a:xfrm>
              <a:off x="5738034" y="3413852"/>
              <a:ext cx="23244" cy="21604"/>
            </a:xfrm>
            <a:custGeom>
              <a:avLst/>
              <a:gdLst>
                <a:gd name="T0" fmla="*/ 0 w 18"/>
                <a:gd name="T1" fmla="*/ 8 h 17"/>
                <a:gd name="T2" fmla="*/ 0 w 18"/>
                <a:gd name="T3" fmla="*/ 16 h 17"/>
                <a:gd name="T4" fmla="*/ 8 w 18"/>
                <a:gd name="T5" fmla="*/ 8 h 17"/>
                <a:gd name="T6" fmla="*/ 17 w 18"/>
                <a:gd name="T7" fmla="*/ 0 h 17"/>
                <a:gd name="T8" fmla="*/ 0 w 18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0" y="8"/>
                  </a:moveTo>
                  <a:lnTo>
                    <a:pt x="0" y="16"/>
                  </a:lnTo>
                  <a:lnTo>
                    <a:pt x="8" y="8"/>
                  </a:lnTo>
                  <a:lnTo>
                    <a:pt x="17" y="0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69" name="Freeform 252"/>
            <p:cNvSpPr>
              <a:spLocks/>
            </p:cNvSpPr>
            <p:nvPr/>
          </p:nvSpPr>
          <p:spPr bwMode="auto">
            <a:xfrm>
              <a:off x="5738034" y="3413852"/>
              <a:ext cx="23244" cy="21604"/>
            </a:xfrm>
            <a:custGeom>
              <a:avLst/>
              <a:gdLst>
                <a:gd name="T0" fmla="*/ 0 w 18"/>
                <a:gd name="T1" fmla="*/ 8 h 17"/>
                <a:gd name="T2" fmla="*/ 0 w 18"/>
                <a:gd name="T3" fmla="*/ 16 h 17"/>
                <a:gd name="T4" fmla="*/ 8 w 18"/>
                <a:gd name="T5" fmla="*/ 8 h 17"/>
                <a:gd name="T6" fmla="*/ 17 w 18"/>
                <a:gd name="T7" fmla="*/ 0 h 17"/>
                <a:gd name="T8" fmla="*/ 0 w 18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0" y="8"/>
                  </a:moveTo>
                  <a:lnTo>
                    <a:pt x="0" y="16"/>
                  </a:lnTo>
                  <a:lnTo>
                    <a:pt x="8" y="8"/>
                  </a:lnTo>
                  <a:lnTo>
                    <a:pt x="17" y="0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0" name="Freeform 253"/>
            <p:cNvSpPr>
              <a:spLocks/>
            </p:cNvSpPr>
            <p:nvPr/>
          </p:nvSpPr>
          <p:spPr bwMode="auto">
            <a:xfrm>
              <a:off x="5875173" y="3173810"/>
              <a:ext cx="22081" cy="21604"/>
            </a:xfrm>
            <a:custGeom>
              <a:avLst/>
              <a:gdLst>
                <a:gd name="T0" fmla="*/ 0 w 17"/>
                <a:gd name="T1" fmla="*/ 16 h 17"/>
                <a:gd name="T2" fmla="*/ 16 w 17"/>
                <a:gd name="T3" fmla="*/ 7 h 17"/>
                <a:gd name="T4" fmla="*/ 16 w 17"/>
                <a:gd name="T5" fmla="*/ 0 h 17"/>
                <a:gd name="T6" fmla="*/ 10 w 17"/>
                <a:gd name="T7" fmla="*/ 0 h 17"/>
                <a:gd name="T8" fmla="*/ 0 w 17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16" y="7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1" name="Freeform 254"/>
            <p:cNvSpPr>
              <a:spLocks/>
            </p:cNvSpPr>
            <p:nvPr/>
          </p:nvSpPr>
          <p:spPr bwMode="auto">
            <a:xfrm>
              <a:off x="5875173" y="3173810"/>
              <a:ext cx="22081" cy="21604"/>
            </a:xfrm>
            <a:custGeom>
              <a:avLst/>
              <a:gdLst>
                <a:gd name="T0" fmla="*/ 0 w 17"/>
                <a:gd name="T1" fmla="*/ 16 h 17"/>
                <a:gd name="T2" fmla="*/ 16 w 17"/>
                <a:gd name="T3" fmla="*/ 7 h 17"/>
                <a:gd name="T4" fmla="*/ 16 w 17"/>
                <a:gd name="T5" fmla="*/ 0 h 17"/>
                <a:gd name="T6" fmla="*/ 10 w 17"/>
                <a:gd name="T7" fmla="*/ 0 h 17"/>
                <a:gd name="T8" fmla="*/ 0 w 17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16" y="7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2" name="Freeform 255"/>
            <p:cNvSpPr>
              <a:spLocks/>
            </p:cNvSpPr>
            <p:nvPr/>
          </p:nvSpPr>
          <p:spPr bwMode="auto">
            <a:xfrm>
              <a:off x="5518377" y="3319035"/>
              <a:ext cx="43002" cy="222039"/>
            </a:xfrm>
            <a:custGeom>
              <a:avLst/>
              <a:gdLst>
                <a:gd name="T0" fmla="*/ 0 w 34"/>
                <a:gd name="T1" fmla="*/ 18 h 172"/>
                <a:gd name="T2" fmla="*/ 0 w 34"/>
                <a:gd name="T3" fmla="*/ 59 h 172"/>
                <a:gd name="T4" fmla="*/ 8 w 34"/>
                <a:gd name="T5" fmla="*/ 65 h 172"/>
                <a:gd name="T6" fmla="*/ 0 w 34"/>
                <a:gd name="T7" fmla="*/ 115 h 172"/>
                <a:gd name="T8" fmla="*/ 8 w 34"/>
                <a:gd name="T9" fmla="*/ 131 h 172"/>
                <a:gd name="T10" fmla="*/ 0 w 34"/>
                <a:gd name="T11" fmla="*/ 155 h 172"/>
                <a:gd name="T12" fmla="*/ 8 w 34"/>
                <a:gd name="T13" fmla="*/ 171 h 172"/>
                <a:gd name="T14" fmla="*/ 8 w 34"/>
                <a:gd name="T15" fmla="*/ 155 h 172"/>
                <a:gd name="T16" fmla="*/ 25 w 34"/>
                <a:gd name="T17" fmla="*/ 162 h 172"/>
                <a:gd name="T18" fmla="*/ 25 w 34"/>
                <a:gd name="T19" fmla="*/ 155 h 172"/>
                <a:gd name="T20" fmla="*/ 8 w 34"/>
                <a:gd name="T21" fmla="*/ 131 h 172"/>
                <a:gd name="T22" fmla="*/ 16 w 34"/>
                <a:gd name="T23" fmla="*/ 107 h 172"/>
                <a:gd name="T24" fmla="*/ 25 w 34"/>
                <a:gd name="T25" fmla="*/ 107 h 172"/>
                <a:gd name="T26" fmla="*/ 33 w 34"/>
                <a:gd name="T27" fmla="*/ 107 h 172"/>
                <a:gd name="T28" fmla="*/ 16 w 34"/>
                <a:gd name="T29" fmla="*/ 50 h 172"/>
                <a:gd name="T30" fmla="*/ 16 w 34"/>
                <a:gd name="T31" fmla="*/ 10 h 172"/>
                <a:gd name="T32" fmla="*/ 16 w 34"/>
                <a:gd name="T33" fmla="*/ 0 h 172"/>
                <a:gd name="T34" fmla="*/ 8 w 34"/>
                <a:gd name="T35" fmla="*/ 0 h 172"/>
                <a:gd name="T36" fmla="*/ 8 w 34"/>
                <a:gd name="T37" fmla="*/ 10 h 172"/>
                <a:gd name="T38" fmla="*/ 0 w 34"/>
                <a:gd name="T39" fmla="*/ 18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172">
                  <a:moveTo>
                    <a:pt x="0" y="18"/>
                  </a:moveTo>
                  <a:lnTo>
                    <a:pt x="0" y="59"/>
                  </a:lnTo>
                  <a:lnTo>
                    <a:pt x="8" y="65"/>
                  </a:lnTo>
                  <a:lnTo>
                    <a:pt x="0" y="115"/>
                  </a:lnTo>
                  <a:lnTo>
                    <a:pt x="8" y="131"/>
                  </a:lnTo>
                  <a:lnTo>
                    <a:pt x="0" y="155"/>
                  </a:lnTo>
                  <a:lnTo>
                    <a:pt x="8" y="171"/>
                  </a:lnTo>
                  <a:lnTo>
                    <a:pt x="8" y="155"/>
                  </a:lnTo>
                  <a:lnTo>
                    <a:pt x="25" y="162"/>
                  </a:lnTo>
                  <a:lnTo>
                    <a:pt x="25" y="155"/>
                  </a:lnTo>
                  <a:lnTo>
                    <a:pt x="8" y="131"/>
                  </a:lnTo>
                  <a:lnTo>
                    <a:pt x="16" y="107"/>
                  </a:lnTo>
                  <a:lnTo>
                    <a:pt x="25" y="107"/>
                  </a:lnTo>
                  <a:lnTo>
                    <a:pt x="33" y="107"/>
                  </a:lnTo>
                  <a:lnTo>
                    <a:pt x="16" y="50"/>
                  </a:lnTo>
                  <a:lnTo>
                    <a:pt x="16" y="1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10"/>
                  </a:lnTo>
                  <a:lnTo>
                    <a:pt x="0" y="1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3" name="Freeform 256"/>
            <p:cNvSpPr>
              <a:spLocks/>
            </p:cNvSpPr>
            <p:nvPr/>
          </p:nvSpPr>
          <p:spPr bwMode="auto">
            <a:xfrm>
              <a:off x="6127371" y="2669722"/>
              <a:ext cx="75543" cy="42007"/>
            </a:xfrm>
            <a:custGeom>
              <a:avLst/>
              <a:gdLst>
                <a:gd name="T0" fmla="*/ 18 w 59"/>
                <a:gd name="T1" fmla="*/ 25 h 33"/>
                <a:gd name="T2" fmla="*/ 33 w 59"/>
                <a:gd name="T3" fmla="*/ 25 h 33"/>
                <a:gd name="T4" fmla="*/ 58 w 59"/>
                <a:gd name="T5" fmla="*/ 16 h 33"/>
                <a:gd name="T6" fmla="*/ 42 w 59"/>
                <a:gd name="T7" fmla="*/ 0 h 33"/>
                <a:gd name="T8" fmla="*/ 18 w 59"/>
                <a:gd name="T9" fmla="*/ 0 h 33"/>
                <a:gd name="T10" fmla="*/ 0 w 59"/>
                <a:gd name="T11" fmla="*/ 16 h 33"/>
                <a:gd name="T12" fmla="*/ 8 w 59"/>
                <a:gd name="T13" fmla="*/ 32 h 33"/>
                <a:gd name="T14" fmla="*/ 18 w 59"/>
                <a:gd name="T15" fmla="*/ 2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33">
                  <a:moveTo>
                    <a:pt x="18" y="25"/>
                  </a:moveTo>
                  <a:lnTo>
                    <a:pt x="33" y="25"/>
                  </a:lnTo>
                  <a:lnTo>
                    <a:pt x="58" y="16"/>
                  </a:lnTo>
                  <a:lnTo>
                    <a:pt x="42" y="0"/>
                  </a:lnTo>
                  <a:lnTo>
                    <a:pt x="18" y="0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18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4" name="Freeform 257"/>
            <p:cNvSpPr>
              <a:spLocks/>
            </p:cNvSpPr>
            <p:nvPr/>
          </p:nvSpPr>
          <p:spPr bwMode="auto">
            <a:xfrm>
              <a:off x="5497457" y="2542500"/>
              <a:ext cx="54624" cy="44407"/>
            </a:xfrm>
            <a:custGeom>
              <a:avLst/>
              <a:gdLst>
                <a:gd name="T0" fmla="*/ 0 w 42"/>
                <a:gd name="T1" fmla="*/ 17 h 35"/>
                <a:gd name="T2" fmla="*/ 16 w 42"/>
                <a:gd name="T3" fmla="*/ 24 h 35"/>
                <a:gd name="T4" fmla="*/ 41 w 42"/>
                <a:gd name="T5" fmla="*/ 34 h 35"/>
                <a:gd name="T6" fmla="*/ 41 w 42"/>
                <a:gd name="T7" fmla="*/ 17 h 35"/>
                <a:gd name="T8" fmla="*/ 24 w 42"/>
                <a:gd name="T9" fmla="*/ 0 h 35"/>
                <a:gd name="T10" fmla="*/ 9 w 42"/>
                <a:gd name="T11" fmla="*/ 0 h 35"/>
                <a:gd name="T12" fmla="*/ 0 w 42"/>
                <a:gd name="T1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35">
                  <a:moveTo>
                    <a:pt x="0" y="17"/>
                  </a:moveTo>
                  <a:lnTo>
                    <a:pt x="16" y="24"/>
                  </a:lnTo>
                  <a:lnTo>
                    <a:pt x="41" y="34"/>
                  </a:lnTo>
                  <a:lnTo>
                    <a:pt x="41" y="17"/>
                  </a:lnTo>
                  <a:lnTo>
                    <a:pt x="24" y="0"/>
                  </a:lnTo>
                  <a:lnTo>
                    <a:pt x="9" y="0"/>
                  </a:lnTo>
                  <a:lnTo>
                    <a:pt x="0" y="1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5" name="Freeform 258"/>
            <p:cNvSpPr>
              <a:spLocks/>
            </p:cNvSpPr>
            <p:nvPr/>
          </p:nvSpPr>
          <p:spPr bwMode="auto">
            <a:xfrm>
              <a:off x="5497457" y="2520896"/>
              <a:ext cx="22082" cy="22804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16 h 17"/>
                <a:gd name="T4" fmla="*/ 16 w 17"/>
                <a:gd name="T5" fmla="*/ 9 h 17"/>
                <a:gd name="T6" fmla="*/ 16 w 17"/>
                <a:gd name="T7" fmla="*/ 0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0" y="16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6" name="Freeform 259"/>
            <p:cNvSpPr>
              <a:spLocks/>
            </p:cNvSpPr>
            <p:nvPr/>
          </p:nvSpPr>
          <p:spPr bwMode="auto">
            <a:xfrm>
              <a:off x="5602056" y="2440482"/>
              <a:ext cx="75543" cy="52809"/>
            </a:xfrm>
            <a:custGeom>
              <a:avLst/>
              <a:gdLst>
                <a:gd name="T0" fmla="*/ 0 w 58"/>
                <a:gd name="T1" fmla="*/ 0 h 41"/>
                <a:gd name="T2" fmla="*/ 9 w 58"/>
                <a:gd name="T3" fmla="*/ 23 h 41"/>
                <a:gd name="T4" fmla="*/ 32 w 58"/>
                <a:gd name="T5" fmla="*/ 40 h 41"/>
                <a:gd name="T6" fmla="*/ 50 w 58"/>
                <a:gd name="T7" fmla="*/ 40 h 41"/>
                <a:gd name="T8" fmla="*/ 57 w 58"/>
                <a:gd name="T9" fmla="*/ 16 h 41"/>
                <a:gd name="T10" fmla="*/ 9 w 58"/>
                <a:gd name="T11" fmla="*/ 6 h 41"/>
                <a:gd name="T12" fmla="*/ 0 w 58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41">
                  <a:moveTo>
                    <a:pt x="0" y="0"/>
                  </a:moveTo>
                  <a:lnTo>
                    <a:pt x="9" y="23"/>
                  </a:lnTo>
                  <a:lnTo>
                    <a:pt x="32" y="40"/>
                  </a:lnTo>
                  <a:lnTo>
                    <a:pt x="50" y="40"/>
                  </a:lnTo>
                  <a:lnTo>
                    <a:pt x="57" y="16"/>
                  </a:lnTo>
                  <a:lnTo>
                    <a:pt x="9" y="6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7" name="Freeform 260"/>
            <p:cNvSpPr>
              <a:spLocks/>
            </p:cNvSpPr>
            <p:nvPr/>
          </p:nvSpPr>
          <p:spPr bwMode="auto">
            <a:xfrm>
              <a:off x="5445159" y="2396074"/>
              <a:ext cx="126680" cy="97217"/>
            </a:xfrm>
            <a:custGeom>
              <a:avLst/>
              <a:gdLst>
                <a:gd name="T0" fmla="*/ 0 w 98"/>
                <a:gd name="T1" fmla="*/ 50 h 75"/>
                <a:gd name="T2" fmla="*/ 8 w 98"/>
                <a:gd name="T3" fmla="*/ 74 h 75"/>
                <a:gd name="T4" fmla="*/ 25 w 98"/>
                <a:gd name="T5" fmla="*/ 74 h 75"/>
                <a:gd name="T6" fmla="*/ 65 w 98"/>
                <a:gd name="T7" fmla="*/ 57 h 75"/>
                <a:gd name="T8" fmla="*/ 73 w 98"/>
                <a:gd name="T9" fmla="*/ 65 h 75"/>
                <a:gd name="T10" fmla="*/ 97 w 98"/>
                <a:gd name="T11" fmla="*/ 40 h 75"/>
                <a:gd name="T12" fmla="*/ 97 w 98"/>
                <a:gd name="T13" fmla="*/ 25 h 75"/>
                <a:gd name="T14" fmla="*/ 90 w 98"/>
                <a:gd name="T15" fmla="*/ 16 h 75"/>
                <a:gd name="T16" fmla="*/ 82 w 98"/>
                <a:gd name="T17" fmla="*/ 16 h 75"/>
                <a:gd name="T18" fmla="*/ 65 w 98"/>
                <a:gd name="T19" fmla="*/ 0 h 75"/>
                <a:gd name="T20" fmla="*/ 50 w 98"/>
                <a:gd name="T21" fmla="*/ 16 h 75"/>
                <a:gd name="T22" fmla="*/ 25 w 98"/>
                <a:gd name="T23" fmla="*/ 0 h 75"/>
                <a:gd name="T24" fmla="*/ 0 w 98"/>
                <a:gd name="T25" fmla="*/ 9 h 75"/>
                <a:gd name="T26" fmla="*/ 0 w 98"/>
                <a:gd name="T27" fmla="*/ 5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75">
                  <a:moveTo>
                    <a:pt x="0" y="50"/>
                  </a:moveTo>
                  <a:lnTo>
                    <a:pt x="8" y="74"/>
                  </a:lnTo>
                  <a:lnTo>
                    <a:pt x="25" y="74"/>
                  </a:lnTo>
                  <a:lnTo>
                    <a:pt x="65" y="57"/>
                  </a:lnTo>
                  <a:lnTo>
                    <a:pt x="73" y="65"/>
                  </a:lnTo>
                  <a:lnTo>
                    <a:pt x="97" y="40"/>
                  </a:lnTo>
                  <a:lnTo>
                    <a:pt x="97" y="25"/>
                  </a:lnTo>
                  <a:lnTo>
                    <a:pt x="90" y="16"/>
                  </a:lnTo>
                  <a:lnTo>
                    <a:pt x="82" y="16"/>
                  </a:lnTo>
                  <a:lnTo>
                    <a:pt x="65" y="0"/>
                  </a:lnTo>
                  <a:lnTo>
                    <a:pt x="50" y="16"/>
                  </a:lnTo>
                  <a:lnTo>
                    <a:pt x="25" y="0"/>
                  </a:lnTo>
                  <a:lnTo>
                    <a:pt x="0" y="9"/>
                  </a:lnTo>
                  <a:lnTo>
                    <a:pt x="0" y="5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8" name="Freeform 262"/>
            <p:cNvSpPr>
              <a:spLocks/>
            </p:cNvSpPr>
            <p:nvPr/>
          </p:nvSpPr>
          <p:spPr bwMode="auto">
            <a:xfrm>
              <a:off x="3973812" y="2764538"/>
              <a:ext cx="31379" cy="44408"/>
            </a:xfrm>
            <a:custGeom>
              <a:avLst/>
              <a:gdLst>
                <a:gd name="T0" fmla="*/ 0 w 25"/>
                <a:gd name="T1" fmla="*/ 33 h 34"/>
                <a:gd name="T2" fmla="*/ 17 w 25"/>
                <a:gd name="T3" fmla="*/ 24 h 34"/>
                <a:gd name="T4" fmla="*/ 24 w 25"/>
                <a:gd name="T5" fmla="*/ 15 h 34"/>
                <a:gd name="T6" fmla="*/ 9 w 25"/>
                <a:gd name="T7" fmla="*/ 0 h 34"/>
                <a:gd name="T8" fmla="*/ 0 w 25"/>
                <a:gd name="T9" fmla="*/ 15 h 34"/>
                <a:gd name="T10" fmla="*/ 0 w 25"/>
                <a:gd name="T11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4">
                  <a:moveTo>
                    <a:pt x="0" y="33"/>
                  </a:moveTo>
                  <a:lnTo>
                    <a:pt x="17" y="24"/>
                  </a:lnTo>
                  <a:lnTo>
                    <a:pt x="24" y="15"/>
                  </a:lnTo>
                  <a:lnTo>
                    <a:pt x="9" y="0"/>
                  </a:lnTo>
                  <a:lnTo>
                    <a:pt x="0" y="15"/>
                  </a:lnTo>
                  <a:lnTo>
                    <a:pt x="0" y="33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79" name="Freeform 263"/>
            <p:cNvSpPr>
              <a:spLocks/>
            </p:cNvSpPr>
            <p:nvPr/>
          </p:nvSpPr>
          <p:spPr bwMode="auto">
            <a:xfrm>
              <a:off x="3049861" y="3193013"/>
              <a:ext cx="23244" cy="33606"/>
            </a:xfrm>
            <a:custGeom>
              <a:avLst/>
              <a:gdLst>
                <a:gd name="T0" fmla="*/ 0 w 17"/>
                <a:gd name="T1" fmla="*/ 25 h 26"/>
                <a:gd name="T2" fmla="*/ 7 w 17"/>
                <a:gd name="T3" fmla="*/ 10 h 26"/>
                <a:gd name="T4" fmla="*/ 16 w 17"/>
                <a:gd name="T5" fmla="*/ 0 h 26"/>
                <a:gd name="T6" fmla="*/ 0 w 17"/>
                <a:gd name="T7" fmla="*/ 10 h 26"/>
                <a:gd name="T8" fmla="*/ 0 w 17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6">
                  <a:moveTo>
                    <a:pt x="0" y="25"/>
                  </a:moveTo>
                  <a:lnTo>
                    <a:pt x="7" y="10"/>
                  </a:lnTo>
                  <a:lnTo>
                    <a:pt x="16" y="0"/>
                  </a:lnTo>
                  <a:lnTo>
                    <a:pt x="0" y="10"/>
                  </a:lnTo>
                  <a:lnTo>
                    <a:pt x="0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0" name="Freeform 264"/>
            <p:cNvSpPr>
              <a:spLocks/>
            </p:cNvSpPr>
            <p:nvPr/>
          </p:nvSpPr>
          <p:spPr bwMode="auto">
            <a:xfrm>
              <a:off x="3049861" y="3193013"/>
              <a:ext cx="23244" cy="33606"/>
            </a:xfrm>
            <a:custGeom>
              <a:avLst/>
              <a:gdLst>
                <a:gd name="T0" fmla="*/ 0 w 17"/>
                <a:gd name="T1" fmla="*/ 25 h 26"/>
                <a:gd name="T2" fmla="*/ 7 w 17"/>
                <a:gd name="T3" fmla="*/ 10 h 26"/>
                <a:gd name="T4" fmla="*/ 16 w 17"/>
                <a:gd name="T5" fmla="*/ 0 h 26"/>
                <a:gd name="T6" fmla="*/ 0 w 17"/>
                <a:gd name="T7" fmla="*/ 10 h 26"/>
                <a:gd name="T8" fmla="*/ 0 w 17"/>
                <a:gd name="T9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26">
                  <a:moveTo>
                    <a:pt x="0" y="25"/>
                  </a:moveTo>
                  <a:lnTo>
                    <a:pt x="7" y="10"/>
                  </a:lnTo>
                  <a:lnTo>
                    <a:pt x="16" y="0"/>
                  </a:lnTo>
                  <a:lnTo>
                    <a:pt x="0" y="10"/>
                  </a:lnTo>
                  <a:lnTo>
                    <a:pt x="0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1" name="Freeform 265"/>
            <p:cNvSpPr>
              <a:spLocks/>
            </p:cNvSpPr>
            <p:nvPr/>
          </p:nvSpPr>
          <p:spPr bwMode="auto">
            <a:xfrm>
              <a:off x="3332276" y="3277028"/>
              <a:ext cx="22081" cy="22804"/>
            </a:xfrm>
            <a:custGeom>
              <a:avLst/>
              <a:gdLst>
                <a:gd name="T0" fmla="*/ 0 w 17"/>
                <a:gd name="T1" fmla="*/ 9 h 17"/>
                <a:gd name="T2" fmla="*/ 0 w 17"/>
                <a:gd name="T3" fmla="*/ 16 h 17"/>
                <a:gd name="T4" fmla="*/ 16 w 17"/>
                <a:gd name="T5" fmla="*/ 16 h 17"/>
                <a:gd name="T6" fmla="*/ 16 w 17"/>
                <a:gd name="T7" fmla="*/ 9 h 17"/>
                <a:gd name="T8" fmla="*/ 16 w 17"/>
                <a:gd name="T9" fmla="*/ 0 h 17"/>
                <a:gd name="T10" fmla="*/ 0 w 17"/>
                <a:gd name="T11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2" name="Freeform 266"/>
            <p:cNvSpPr>
              <a:spLocks/>
            </p:cNvSpPr>
            <p:nvPr/>
          </p:nvSpPr>
          <p:spPr bwMode="auto">
            <a:xfrm>
              <a:off x="3353196" y="3266225"/>
              <a:ext cx="25568" cy="24004"/>
            </a:xfrm>
            <a:custGeom>
              <a:avLst/>
              <a:gdLst>
                <a:gd name="T0" fmla="*/ 0 w 19"/>
                <a:gd name="T1" fmla="*/ 9 h 19"/>
                <a:gd name="T2" fmla="*/ 0 w 19"/>
                <a:gd name="T3" fmla="*/ 18 h 19"/>
                <a:gd name="T4" fmla="*/ 18 w 19"/>
                <a:gd name="T5" fmla="*/ 18 h 19"/>
                <a:gd name="T6" fmla="*/ 18 w 19"/>
                <a:gd name="T7" fmla="*/ 9 h 19"/>
                <a:gd name="T8" fmla="*/ 18 w 19"/>
                <a:gd name="T9" fmla="*/ 0 h 19"/>
                <a:gd name="T10" fmla="*/ 0 w 19"/>
                <a:gd name="T11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9">
                  <a:moveTo>
                    <a:pt x="0" y="9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18" y="9"/>
                  </a:lnTo>
                  <a:lnTo>
                    <a:pt x="18" y="0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3" name="Freeform 267"/>
            <p:cNvSpPr>
              <a:spLocks/>
            </p:cNvSpPr>
            <p:nvPr/>
          </p:nvSpPr>
          <p:spPr bwMode="auto">
            <a:xfrm>
              <a:off x="3353196" y="3298632"/>
              <a:ext cx="25568" cy="21604"/>
            </a:xfrm>
            <a:custGeom>
              <a:avLst/>
              <a:gdLst>
                <a:gd name="T0" fmla="*/ 0 w 19"/>
                <a:gd name="T1" fmla="*/ 0 h 17"/>
                <a:gd name="T2" fmla="*/ 0 w 19"/>
                <a:gd name="T3" fmla="*/ 16 h 17"/>
                <a:gd name="T4" fmla="*/ 18 w 19"/>
                <a:gd name="T5" fmla="*/ 0 h 17"/>
                <a:gd name="T6" fmla="*/ 0 w 19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7">
                  <a:moveTo>
                    <a:pt x="0" y="0"/>
                  </a:moveTo>
                  <a:lnTo>
                    <a:pt x="0" y="16"/>
                  </a:lnTo>
                  <a:lnTo>
                    <a:pt x="1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4" name="Freeform 268"/>
            <p:cNvSpPr>
              <a:spLocks/>
            </p:cNvSpPr>
            <p:nvPr/>
          </p:nvSpPr>
          <p:spPr bwMode="auto">
            <a:xfrm>
              <a:off x="3060321" y="3193013"/>
              <a:ext cx="138302" cy="242442"/>
            </a:xfrm>
            <a:custGeom>
              <a:avLst/>
              <a:gdLst>
                <a:gd name="T0" fmla="*/ 18 w 107"/>
                <a:gd name="T1" fmla="*/ 187 h 188"/>
                <a:gd name="T2" fmla="*/ 24 w 107"/>
                <a:gd name="T3" fmla="*/ 179 h 188"/>
                <a:gd name="T4" fmla="*/ 41 w 107"/>
                <a:gd name="T5" fmla="*/ 187 h 188"/>
                <a:gd name="T6" fmla="*/ 41 w 107"/>
                <a:gd name="T7" fmla="*/ 179 h 188"/>
                <a:gd name="T8" fmla="*/ 49 w 107"/>
                <a:gd name="T9" fmla="*/ 171 h 188"/>
                <a:gd name="T10" fmla="*/ 58 w 107"/>
                <a:gd name="T11" fmla="*/ 179 h 188"/>
                <a:gd name="T12" fmla="*/ 66 w 107"/>
                <a:gd name="T13" fmla="*/ 171 h 188"/>
                <a:gd name="T14" fmla="*/ 98 w 107"/>
                <a:gd name="T15" fmla="*/ 171 h 188"/>
                <a:gd name="T16" fmla="*/ 106 w 107"/>
                <a:gd name="T17" fmla="*/ 162 h 188"/>
                <a:gd name="T18" fmla="*/ 90 w 107"/>
                <a:gd name="T19" fmla="*/ 162 h 188"/>
                <a:gd name="T20" fmla="*/ 106 w 107"/>
                <a:gd name="T21" fmla="*/ 138 h 188"/>
                <a:gd name="T22" fmla="*/ 98 w 107"/>
                <a:gd name="T23" fmla="*/ 131 h 188"/>
                <a:gd name="T24" fmla="*/ 90 w 107"/>
                <a:gd name="T25" fmla="*/ 131 h 188"/>
                <a:gd name="T26" fmla="*/ 81 w 107"/>
                <a:gd name="T27" fmla="*/ 131 h 188"/>
                <a:gd name="T28" fmla="*/ 90 w 107"/>
                <a:gd name="T29" fmla="*/ 122 h 188"/>
                <a:gd name="T30" fmla="*/ 90 w 107"/>
                <a:gd name="T31" fmla="*/ 115 h 188"/>
                <a:gd name="T32" fmla="*/ 81 w 107"/>
                <a:gd name="T33" fmla="*/ 97 h 188"/>
                <a:gd name="T34" fmla="*/ 74 w 107"/>
                <a:gd name="T35" fmla="*/ 91 h 188"/>
                <a:gd name="T36" fmla="*/ 58 w 107"/>
                <a:gd name="T37" fmla="*/ 66 h 188"/>
                <a:gd name="T38" fmla="*/ 41 w 107"/>
                <a:gd name="T39" fmla="*/ 57 h 188"/>
                <a:gd name="T40" fmla="*/ 66 w 107"/>
                <a:gd name="T41" fmla="*/ 25 h 188"/>
                <a:gd name="T42" fmla="*/ 58 w 107"/>
                <a:gd name="T43" fmla="*/ 17 h 188"/>
                <a:gd name="T44" fmla="*/ 33 w 107"/>
                <a:gd name="T45" fmla="*/ 25 h 188"/>
                <a:gd name="T46" fmla="*/ 33 w 107"/>
                <a:gd name="T47" fmla="*/ 10 h 188"/>
                <a:gd name="T48" fmla="*/ 49 w 107"/>
                <a:gd name="T49" fmla="*/ 0 h 188"/>
                <a:gd name="T50" fmla="*/ 41 w 107"/>
                <a:gd name="T51" fmla="*/ 0 h 188"/>
                <a:gd name="T52" fmla="*/ 24 w 107"/>
                <a:gd name="T53" fmla="*/ 0 h 188"/>
                <a:gd name="T54" fmla="*/ 9 w 107"/>
                <a:gd name="T55" fmla="*/ 25 h 188"/>
                <a:gd name="T56" fmla="*/ 0 w 107"/>
                <a:gd name="T57" fmla="*/ 25 h 188"/>
                <a:gd name="T58" fmla="*/ 9 w 107"/>
                <a:gd name="T59" fmla="*/ 33 h 188"/>
                <a:gd name="T60" fmla="*/ 18 w 107"/>
                <a:gd name="T61" fmla="*/ 33 h 188"/>
                <a:gd name="T62" fmla="*/ 9 w 107"/>
                <a:gd name="T63" fmla="*/ 50 h 188"/>
                <a:gd name="T64" fmla="*/ 18 w 107"/>
                <a:gd name="T65" fmla="*/ 50 h 188"/>
                <a:gd name="T66" fmla="*/ 18 w 107"/>
                <a:gd name="T67" fmla="*/ 57 h 188"/>
                <a:gd name="T68" fmla="*/ 9 w 107"/>
                <a:gd name="T69" fmla="*/ 66 h 188"/>
                <a:gd name="T70" fmla="*/ 18 w 107"/>
                <a:gd name="T71" fmla="*/ 66 h 188"/>
                <a:gd name="T72" fmla="*/ 24 w 107"/>
                <a:gd name="T73" fmla="*/ 75 h 188"/>
                <a:gd name="T74" fmla="*/ 18 w 107"/>
                <a:gd name="T75" fmla="*/ 82 h 188"/>
                <a:gd name="T76" fmla="*/ 24 w 107"/>
                <a:gd name="T77" fmla="*/ 91 h 188"/>
                <a:gd name="T78" fmla="*/ 41 w 107"/>
                <a:gd name="T79" fmla="*/ 82 h 188"/>
                <a:gd name="T80" fmla="*/ 41 w 107"/>
                <a:gd name="T81" fmla="*/ 91 h 188"/>
                <a:gd name="T82" fmla="*/ 41 w 107"/>
                <a:gd name="T83" fmla="*/ 97 h 188"/>
                <a:gd name="T84" fmla="*/ 49 w 107"/>
                <a:gd name="T85" fmla="*/ 97 h 188"/>
                <a:gd name="T86" fmla="*/ 49 w 107"/>
                <a:gd name="T87" fmla="*/ 115 h 188"/>
                <a:gd name="T88" fmla="*/ 24 w 107"/>
                <a:gd name="T89" fmla="*/ 115 h 188"/>
                <a:gd name="T90" fmla="*/ 33 w 107"/>
                <a:gd name="T91" fmla="*/ 122 h 188"/>
                <a:gd name="T92" fmla="*/ 24 w 107"/>
                <a:gd name="T93" fmla="*/ 131 h 188"/>
                <a:gd name="T94" fmla="*/ 33 w 107"/>
                <a:gd name="T95" fmla="*/ 131 h 188"/>
                <a:gd name="T96" fmla="*/ 33 w 107"/>
                <a:gd name="T97" fmla="*/ 138 h 188"/>
                <a:gd name="T98" fmla="*/ 18 w 107"/>
                <a:gd name="T99" fmla="*/ 147 h 188"/>
                <a:gd name="T100" fmla="*/ 24 w 107"/>
                <a:gd name="T101" fmla="*/ 156 h 188"/>
                <a:gd name="T102" fmla="*/ 33 w 107"/>
                <a:gd name="T103" fmla="*/ 156 h 188"/>
                <a:gd name="T104" fmla="*/ 41 w 107"/>
                <a:gd name="T105" fmla="*/ 162 h 188"/>
                <a:gd name="T106" fmla="*/ 49 w 107"/>
                <a:gd name="T107" fmla="*/ 156 h 188"/>
                <a:gd name="T108" fmla="*/ 49 w 107"/>
                <a:gd name="T109" fmla="*/ 162 h 188"/>
                <a:gd name="T110" fmla="*/ 33 w 107"/>
                <a:gd name="T111" fmla="*/ 162 h 188"/>
                <a:gd name="T112" fmla="*/ 18 w 107"/>
                <a:gd name="T113" fmla="*/ 18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88">
                  <a:moveTo>
                    <a:pt x="18" y="187"/>
                  </a:moveTo>
                  <a:lnTo>
                    <a:pt x="24" y="179"/>
                  </a:lnTo>
                  <a:lnTo>
                    <a:pt x="41" y="187"/>
                  </a:lnTo>
                  <a:lnTo>
                    <a:pt x="41" y="179"/>
                  </a:lnTo>
                  <a:lnTo>
                    <a:pt x="49" y="171"/>
                  </a:lnTo>
                  <a:lnTo>
                    <a:pt x="58" y="179"/>
                  </a:lnTo>
                  <a:lnTo>
                    <a:pt x="66" y="171"/>
                  </a:lnTo>
                  <a:lnTo>
                    <a:pt x="98" y="171"/>
                  </a:lnTo>
                  <a:lnTo>
                    <a:pt x="106" y="162"/>
                  </a:lnTo>
                  <a:lnTo>
                    <a:pt x="90" y="162"/>
                  </a:lnTo>
                  <a:lnTo>
                    <a:pt x="106" y="138"/>
                  </a:lnTo>
                  <a:lnTo>
                    <a:pt x="98" y="131"/>
                  </a:lnTo>
                  <a:lnTo>
                    <a:pt x="90" y="131"/>
                  </a:lnTo>
                  <a:lnTo>
                    <a:pt x="81" y="131"/>
                  </a:lnTo>
                  <a:lnTo>
                    <a:pt x="90" y="122"/>
                  </a:lnTo>
                  <a:lnTo>
                    <a:pt x="90" y="115"/>
                  </a:lnTo>
                  <a:lnTo>
                    <a:pt x="81" y="97"/>
                  </a:lnTo>
                  <a:lnTo>
                    <a:pt x="74" y="91"/>
                  </a:lnTo>
                  <a:lnTo>
                    <a:pt x="58" y="66"/>
                  </a:lnTo>
                  <a:lnTo>
                    <a:pt x="41" y="57"/>
                  </a:lnTo>
                  <a:lnTo>
                    <a:pt x="66" y="25"/>
                  </a:lnTo>
                  <a:lnTo>
                    <a:pt x="58" y="17"/>
                  </a:lnTo>
                  <a:lnTo>
                    <a:pt x="33" y="25"/>
                  </a:lnTo>
                  <a:lnTo>
                    <a:pt x="33" y="10"/>
                  </a:lnTo>
                  <a:lnTo>
                    <a:pt x="49" y="0"/>
                  </a:lnTo>
                  <a:lnTo>
                    <a:pt x="41" y="0"/>
                  </a:lnTo>
                  <a:lnTo>
                    <a:pt x="24" y="0"/>
                  </a:lnTo>
                  <a:lnTo>
                    <a:pt x="9" y="25"/>
                  </a:lnTo>
                  <a:lnTo>
                    <a:pt x="0" y="25"/>
                  </a:lnTo>
                  <a:lnTo>
                    <a:pt x="9" y="33"/>
                  </a:lnTo>
                  <a:lnTo>
                    <a:pt x="18" y="33"/>
                  </a:lnTo>
                  <a:lnTo>
                    <a:pt x="9" y="50"/>
                  </a:lnTo>
                  <a:lnTo>
                    <a:pt x="18" y="50"/>
                  </a:lnTo>
                  <a:lnTo>
                    <a:pt x="18" y="57"/>
                  </a:lnTo>
                  <a:lnTo>
                    <a:pt x="9" y="66"/>
                  </a:lnTo>
                  <a:lnTo>
                    <a:pt x="18" y="66"/>
                  </a:lnTo>
                  <a:lnTo>
                    <a:pt x="24" y="75"/>
                  </a:lnTo>
                  <a:lnTo>
                    <a:pt x="18" y="82"/>
                  </a:lnTo>
                  <a:lnTo>
                    <a:pt x="24" y="91"/>
                  </a:lnTo>
                  <a:lnTo>
                    <a:pt x="41" y="82"/>
                  </a:lnTo>
                  <a:lnTo>
                    <a:pt x="41" y="91"/>
                  </a:lnTo>
                  <a:lnTo>
                    <a:pt x="41" y="97"/>
                  </a:lnTo>
                  <a:lnTo>
                    <a:pt x="49" y="97"/>
                  </a:lnTo>
                  <a:lnTo>
                    <a:pt x="49" y="115"/>
                  </a:lnTo>
                  <a:lnTo>
                    <a:pt x="24" y="115"/>
                  </a:lnTo>
                  <a:lnTo>
                    <a:pt x="33" y="122"/>
                  </a:lnTo>
                  <a:lnTo>
                    <a:pt x="24" y="131"/>
                  </a:lnTo>
                  <a:lnTo>
                    <a:pt x="33" y="131"/>
                  </a:lnTo>
                  <a:lnTo>
                    <a:pt x="33" y="138"/>
                  </a:lnTo>
                  <a:lnTo>
                    <a:pt x="18" y="147"/>
                  </a:lnTo>
                  <a:lnTo>
                    <a:pt x="24" y="156"/>
                  </a:lnTo>
                  <a:lnTo>
                    <a:pt x="33" y="156"/>
                  </a:lnTo>
                  <a:lnTo>
                    <a:pt x="41" y="162"/>
                  </a:lnTo>
                  <a:lnTo>
                    <a:pt x="49" y="156"/>
                  </a:lnTo>
                  <a:lnTo>
                    <a:pt x="49" y="162"/>
                  </a:lnTo>
                  <a:lnTo>
                    <a:pt x="33" y="162"/>
                  </a:lnTo>
                  <a:lnTo>
                    <a:pt x="18" y="18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5" name="Freeform 269"/>
            <p:cNvSpPr>
              <a:spLocks/>
            </p:cNvSpPr>
            <p:nvPr/>
          </p:nvSpPr>
          <p:spPr bwMode="auto">
            <a:xfrm>
              <a:off x="3312518" y="3604684"/>
              <a:ext cx="20920" cy="40807"/>
            </a:xfrm>
            <a:custGeom>
              <a:avLst/>
              <a:gdLst>
                <a:gd name="T0" fmla="*/ 0 w 17"/>
                <a:gd name="T1" fmla="*/ 6 h 32"/>
                <a:gd name="T2" fmla="*/ 0 w 17"/>
                <a:gd name="T3" fmla="*/ 23 h 32"/>
                <a:gd name="T4" fmla="*/ 16 w 17"/>
                <a:gd name="T5" fmla="*/ 31 h 32"/>
                <a:gd name="T6" fmla="*/ 16 w 17"/>
                <a:gd name="T7" fmla="*/ 0 h 32"/>
                <a:gd name="T8" fmla="*/ 0 w 17"/>
                <a:gd name="T9" fmla="*/ 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32">
                  <a:moveTo>
                    <a:pt x="0" y="6"/>
                  </a:moveTo>
                  <a:lnTo>
                    <a:pt x="0" y="23"/>
                  </a:lnTo>
                  <a:lnTo>
                    <a:pt x="16" y="31"/>
                  </a:lnTo>
                  <a:lnTo>
                    <a:pt x="16" y="0"/>
                  </a:lnTo>
                  <a:lnTo>
                    <a:pt x="0" y="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6" name="Freeform 270"/>
            <p:cNvSpPr>
              <a:spLocks/>
            </p:cNvSpPr>
            <p:nvPr/>
          </p:nvSpPr>
          <p:spPr bwMode="auto">
            <a:xfrm>
              <a:off x="3299735" y="3644292"/>
              <a:ext cx="33703" cy="54009"/>
            </a:xfrm>
            <a:custGeom>
              <a:avLst/>
              <a:gdLst>
                <a:gd name="T0" fmla="*/ 0 w 26"/>
                <a:gd name="T1" fmla="*/ 0 h 42"/>
                <a:gd name="T2" fmla="*/ 9 w 26"/>
                <a:gd name="T3" fmla="*/ 32 h 42"/>
                <a:gd name="T4" fmla="*/ 9 w 26"/>
                <a:gd name="T5" fmla="*/ 41 h 42"/>
                <a:gd name="T6" fmla="*/ 19 w 26"/>
                <a:gd name="T7" fmla="*/ 32 h 42"/>
                <a:gd name="T8" fmla="*/ 25 w 26"/>
                <a:gd name="T9" fmla="*/ 9 h 42"/>
                <a:gd name="T10" fmla="*/ 19 w 26"/>
                <a:gd name="T11" fmla="*/ 0 h 42"/>
                <a:gd name="T12" fmla="*/ 0 w 26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42">
                  <a:moveTo>
                    <a:pt x="0" y="0"/>
                  </a:moveTo>
                  <a:lnTo>
                    <a:pt x="9" y="32"/>
                  </a:lnTo>
                  <a:lnTo>
                    <a:pt x="9" y="41"/>
                  </a:lnTo>
                  <a:lnTo>
                    <a:pt x="19" y="32"/>
                  </a:lnTo>
                  <a:lnTo>
                    <a:pt x="25" y="9"/>
                  </a:lnTo>
                  <a:lnTo>
                    <a:pt x="19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7" name="Freeform 271"/>
            <p:cNvSpPr>
              <a:spLocks/>
            </p:cNvSpPr>
            <p:nvPr/>
          </p:nvSpPr>
          <p:spPr bwMode="auto">
            <a:xfrm>
              <a:off x="3377602" y="3707902"/>
              <a:ext cx="52299" cy="33606"/>
            </a:xfrm>
            <a:custGeom>
              <a:avLst/>
              <a:gdLst>
                <a:gd name="T0" fmla="*/ 0 w 41"/>
                <a:gd name="T1" fmla="*/ 0 h 26"/>
                <a:gd name="T2" fmla="*/ 0 w 41"/>
                <a:gd name="T3" fmla="*/ 8 h 26"/>
                <a:gd name="T4" fmla="*/ 32 w 41"/>
                <a:gd name="T5" fmla="*/ 25 h 26"/>
                <a:gd name="T6" fmla="*/ 40 w 41"/>
                <a:gd name="T7" fmla="*/ 0 h 26"/>
                <a:gd name="T8" fmla="*/ 23 w 41"/>
                <a:gd name="T9" fmla="*/ 0 h 26"/>
                <a:gd name="T10" fmla="*/ 7 w 41"/>
                <a:gd name="T11" fmla="*/ 0 h 26"/>
                <a:gd name="T12" fmla="*/ 0 w 41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26">
                  <a:moveTo>
                    <a:pt x="0" y="0"/>
                  </a:moveTo>
                  <a:lnTo>
                    <a:pt x="0" y="8"/>
                  </a:lnTo>
                  <a:lnTo>
                    <a:pt x="32" y="25"/>
                  </a:lnTo>
                  <a:lnTo>
                    <a:pt x="40" y="0"/>
                  </a:lnTo>
                  <a:lnTo>
                    <a:pt x="23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8" name="Freeform 272"/>
            <p:cNvSpPr>
              <a:spLocks/>
            </p:cNvSpPr>
            <p:nvPr/>
          </p:nvSpPr>
          <p:spPr bwMode="auto">
            <a:xfrm>
              <a:off x="3521715" y="3707902"/>
              <a:ext cx="33704" cy="33606"/>
            </a:xfrm>
            <a:custGeom>
              <a:avLst/>
              <a:gdLst>
                <a:gd name="T0" fmla="*/ 0 w 26"/>
                <a:gd name="T1" fmla="*/ 8 h 26"/>
                <a:gd name="T2" fmla="*/ 9 w 26"/>
                <a:gd name="T3" fmla="*/ 8 h 26"/>
                <a:gd name="T4" fmla="*/ 9 w 26"/>
                <a:gd name="T5" fmla="*/ 25 h 26"/>
                <a:gd name="T6" fmla="*/ 16 w 26"/>
                <a:gd name="T7" fmla="*/ 25 h 26"/>
                <a:gd name="T8" fmla="*/ 25 w 26"/>
                <a:gd name="T9" fmla="*/ 25 h 26"/>
                <a:gd name="T10" fmla="*/ 16 w 26"/>
                <a:gd name="T11" fmla="*/ 8 h 26"/>
                <a:gd name="T12" fmla="*/ 25 w 26"/>
                <a:gd name="T13" fmla="*/ 16 h 26"/>
                <a:gd name="T14" fmla="*/ 25 w 26"/>
                <a:gd name="T15" fmla="*/ 8 h 26"/>
                <a:gd name="T16" fmla="*/ 9 w 26"/>
                <a:gd name="T17" fmla="*/ 0 h 26"/>
                <a:gd name="T18" fmla="*/ 0 w 26"/>
                <a:gd name="T19" fmla="*/ 8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26">
                  <a:moveTo>
                    <a:pt x="0" y="8"/>
                  </a:moveTo>
                  <a:lnTo>
                    <a:pt x="9" y="8"/>
                  </a:lnTo>
                  <a:lnTo>
                    <a:pt x="9" y="25"/>
                  </a:lnTo>
                  <a:lnTo>
                    <a:pt x="16" y="25"/>
                  </a:lnTo>
                  <a:lnTo>
                    <a:pt x="25" y="25"/>
                  </a:lnTo>
                  <a:lnTo>
                    <a:pt x="16" y="8"/>
                  </a:lnTo>
                  <a:lnTo>
                    <a:pt x="25" y="16"/>
                  </a:lnTo>
                  <a:lnTo>
                    <a:pt x="25" y="8"/>
                  </a:lnTo>
                  <a:lnTo>
                    <a:pt x="9" y="0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89" name="Freeform 273"/>
            <p:cNvSpPr>
              <a:spLocks/>
            </p:cNvSpPr>
            <p:nvPr/>
          </p:nvSpPr>
          <p:spPr bwMode="auto">
            <a:xfrm>
              <a:off x="3698369" y="3759512"/>
              <a:ext cx="46488" cy="24004"/>
            </a:xfrm>
            <a:custGeom>
              <a:avLst/>
              <a:gdLst>
                <a:gd name="T0" fmla="*/ 0 w 35"/>
                <a:gd name="T1" fmla="*/ 8 h 18"/>
                <a:gd name="T2" fmla="*/ 10 w 35"/>
                <a:gd name="T3" fmla="*/ 17 h 18"/>
                <a:gd name="T4" fmla="*/ 18 w 35"/>
                <a:gd name="T5" fmla="*/ 17 h 18"/>
                <a:gd name="T6" fmla="*/ 25 w 35"/>
                <a:gd name="T7" fmla="*/ 8 h 18"/>
                <a:gd name="T8" fmla="*/ 34 w 35"/>
                <a:gd name="T9" fmla="*/ 0 h 18"/>
                <a:gd name="T10" fmla="*/ 0 w 35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8">
                  <a:moveTo>
                    <a:pt x="0" y="8"/>
                  </a:moveTo>
                  <a:lnTo>
                    <a:pt x="10" y="17"/>
                  </a:lnTo>
                  <a:lnTo>
                    <a:pt x="18" y="17"/>
                  </a:lnTo>
                  <a:lnTo>
                    <a:pt x="25" y="8"/>
                  </a:lnTo>
                  <a:lnTo>
                    <a:pt x="34" y="0"/>
                  </a:lnTo>
                  <a:lnTo>
                    <a:pt x="0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0" name="Freeform 274"/>
            <p:cNvSpPr>
              <a:spLocks/>
            </p:cNvSpPr>
            <p:nvPr/>
          </p:nvSpPr>
          <p:spPr bwMode="auto">
            <a:xfrm>
              <a:off x="3207920" y="3664695"/>
              <a:ext cx="22082" cy="21604"/>
            </a:xfrm>
            <a:custGeom>
              <a:avLst/>
              <a:gdLst>
                <a:gd name="T0" fmla="*/ 0 w 17"/>
                <a:gd name="T1" fmla="*/ 9 h 17"/>
                <a:gd name="T2" fmla="*/ 6 w 17"/>
                <a:gd name="T3" fmla="*/ 16 h 17"/>
                <a:gd name="T4" fmla="*/ 16 w 17"/>
                <a:gd name="T5" fmla="*/ 9 h 17"/>
                <a:gd name="T6" fmla="*/ 6 w 17"/>
                <a:gd name="T7" fmla="*/ 0 h 17"/>
                <a:gd name="T8" fmla="*/ 0 w 17"/>
                <a:gd name="T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9"/>
                  </a:moveTo>
                  <a:lnTo>
                    <a:pt x="6" y="16"/>
                  </a:lnTo>
                  <a:lnTo>
                    <a:pt x="16" y="9"/>
                  </a:lnTo>
                  <a:lnTo>
                    <a:pt x="6" y="0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1" name="Freeform 276"/>
            <p:cNvSpPr>
              <a:spLocks/>
            </p:cNvSpPr>
            <p:nvPr/>
          </p:nvSpPr>
          <p:spPr bwMode="auto">
            <a:xfrm>
              <a:off x="5328939" y="4578054"/>
              <a:ext cx="22081" cy="21604"/>
            </a:xfrm>
            <a:custGeom>
              <a:avLst/>
              <a:gdLst>
                <a:gd name="T0" fmla="*/ 0 w 17"/>
                <a:gd name="T1" fmla="*/ 16 h 17"/>
                <a:gd name="T2" fmla="*/ 9 w 17"/>
                <a:gd name="T3" fmla="*/ 16 h 17"/>
                <a:gd name="T4" fmla="*/ 16 w 17"/>
                <a:gd name="T5" fmla="*/ 0 h 17"/>
                <a:gd name="T6" fmla="*/ 0 w 17"/>
                <a:gd name="T7" fmla="*/ 0 h 17"/>
                <a:gd name="T8" fmla="*/ 0 w 17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9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2" name="Freeform 277"/>
            <p:cNvSpPr>
              <a:spLocks/>
            </p:cNvSpPr>
            <p:nvPr/>
          </p:nvSpPr>
          <p:spPr bwMode="auto">
            <a:xfrm>
              <a:off x="5328939" y="4578054"/>
              <a:ext cx="22081" cy="21604"/>
            </a:xfrm>
            <a:custGeom>
              <a:avLst/>
              <a:gdLst>
                <a:gd name="T0" fmla="*/ 0 w 17"/>
                <a:gd name="T1" fmla="*/ 16 h 17"/>
                <a:gd name="T2" fmla="*/ 9 w 17"/>
                <a:gd name="T3" fmla="*/ 16 h 17"/>
                <a:gd name="T4" fmla="*/ 16 w 17"/>
                <a:gd name="T5" fmla="*/ 0 h 17"/>
                <a:gd name="T6" fmla="*/ 0 w 17"/>
                <a:gd name="T7" fmla="*/ 0 h 17"/>
                <a:gd name="T8" fmla="*/ 0 w 17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9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3" name="Freeform 278"/>
            <p:cNvSpPr>
              <a:spLocks/>
            </p:cNvSpPr>
            <p:nvPr/>
          </p:nvSpPr>
          <p:spPr bwMode="auto">
            <a:xfrm>
              <a:off x="5433537" y="5017331"/>
              <a:ext cx="22081" cy="21604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16 w 17"/>
                <a:gd name="T5" fmla="*/ 0 h 17"/>
                <a:gd name="T6" fmla="*/ 8 w 17"/>
                <a:gd name="T7" fmla="*/ 0 h 17"/>
                <a:gd name="T8" fmla="*/ 0 w 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4" name="Freeform 281"/>
            <p:cNvSpPr>
              <a:spLocks/>
            </p:cNvSpPr>
            <p:nvPr/>
          </p:nvSpPr>
          <p:spPr bwMode="auto">
            <a:xfrm>
              <a:off x="6033233" y="4996927"/>
              <a:ext cx="95301" cy="148826"/>
            </a:xfrm>
            <a:custGeom>
              <a:avLst/>
              <a:gdLst>
                <a:gd name="T0" fmla="*/ 16 w 73"/>
                <a:gd name="T1" fmla="*/ 72 h 115"/>
                <a:gd name="T2" fmla="*/ 31 w 73"/>
                <a:gd name="T3" fmla="*/ 80 h 115"/>
                <a:gd name="T4" fmla="*/ 25 w 73"/>
                <a:gd name="T5" fmla="*/ 105 h 115"/>
                <a:gd name="T6" fmla="*/ 31 w 73"/>
                <a:gd name="T7" fmla="*/ 114 h 115"/>
                <a:gd name="T8" fmla="*/ 40 w 73"/>
                <a:gd name="T9" fmla="*/ 105 h 115"/>
                <a:gd name="T10" fmla="*/ 56 w 73"/>
                <a:gd name="T11" fmla="*/ 72 h 115"/>
                <a:gd name="T12" fmla="*/ 65 w 73"/>
                <a:gd name="T13" fmla="*/ 72 h 115"/>
                <a:gd name="T14" fmla="*/ 72 w 73"/>
                <a:gd name="T15" fmla="*/ 65 h 115"/>
                <a:gd name="T16" fmla="*/ 72 w 73"/>
                <a:gd name="T17" fmla="*/ 49 h 115"/>
                <a:gd name="T18" fmla="*/ 65 w 73"/>
                <a:gd name="T19" fmla="*/ 40 h 115"/>
                <a:gd name="T20" fmla="*/ 56 w 73"/>
                <a:gd name="T21" fmla="*/ 49 h 115"/>
                <a:gd name="T22" fmla="*/ 40 w 73"/>
                <a:gd name="T23" fmla="*/ 49 h 115"/>
                <a:gd name="T24" fmla="*/ 40 w 73"/>
                <a:gd name="T25" fmla="*/ 32 h 115"/>
                <a:gd name="T26" fmla="*/ 31 w 73"/>
                <a:gd name="T27" fmla="*/ 32 h 115"/>
                <a:gd name="T28" fmla="*/ 31 w 73"/>
                <a:gd name="T29" fmla="*/ 40 h 115"/>
                <a:gd name="T30" fmla="*/ 25 w 73"/>
                <a:gd name="T31" fmla="*/ 32 h 115"/>
                <a:gd name="T32" fmla="*/ 25 w 73"/>
                <a:gd name="T33" fmla="*/ 9 h 115"/>
                <a:gd name="T34" fmla="*/ 0 w 73"/>
                <a:gd name="T35" fmla="*/ 0 h 115"/>
                <a:gd name="T36" fmla="*/ 25 w 73"/>
                <a:gd name="T37" fmla="*/ 32 h 115"/>
                <a:gd name="T38" fmla="*/ 25 w 73"/>
                <a:gd name="T39" fmla="*/ 65 h 115"/>
                <a:gd name="T40" fmla="*/ 16 w 73"/>
                <a:gd name="T41" fmla="*/ 7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3" h="115">
                  <a:moveTo>
                    <a:pt x="16" y="72"/>
                  </a:moveTo>
                  <a:lnTo>
                    <a:pt x="31" y="80"/>
                  </a:lnTo>
                  <a:lnTo>
                    <a:pt x="25" y="105"/>
                  </a:lnTo>
                  <a:lnTo>
                    <a:pt x="31" y="114"/>
                  </a:lnTo>
                  <a:lnTo>
                    <a:pt x="40" y="105"/>
                  </a:lnTo>
                  <a:lnTo>
                    <a:pt x="56" y="72"/>
                  </a:lnTo>
                  <a:lnTo>
                    <a:pt x="65" y="72"/>
                  </a:lnTo>
                  <a:lnTo>
                    <a:pt x="72" y="65"/>
                  </a:lnTo>
                  <a:lnTo>
                    <a:pt x="72" y="49"/>
                  </a:lnTo>
                  <a:lnTo>
                    <a:pt x="65" y="40"/>
                  </a:lnTo>
                  <a:lnTo>
                    <a:pt x="56" y="49"/>
                  </a:lnTo>
                  <a:lnTo>
                    <a:pt x="40" y="49"/>
                  </a:lnTo>
                  <a:lnTo>
                    <a:pt x="40" y="32"/>
                  </a:lnTo>
                  <a:lnTo>
                    <a:pt x="31" y="32"/>
                  </a:lnTo>
                  <a:lnTo>
                    <a:pt x="31" y="40"/>
                  </a:lnTo>
                  <a:lnTo>
                    <a:pt x="25" y="32"/>
                  </a:lnTo>
                  <a:lnTo>
                    <a:pt x="25" y="9"/>
                  </a:lnTo>
                  <a:lnTo>
                    <a:pt x="0" y="0"/>
                  </a:lnTo>
                  <a:lnTo>
                    <a:pt x="25" y="32"/>
                  </a:lnTo>
                  <a:lnTo>
                    <a:pt x="25" y="65"/>
                  </a:lnTo>
                  <a:lnTo>
                    <a:pt x="16" y="7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5" name="Freeform 285"/>
            <p:cNvSpPr>
              <a:spLocks/>
            </p:cNvSpPr>
            <p:nvPr/>
          </p:nvSpPr>
          <p:spPr bwMode="auto">
            <a:xfrm>
              <a:off x="4750162" y="4296005"/>
              <a:ext cx="181303" cy="187233"/>
            </a:xfrm>
            <a:custGeom>
              <a:avLst/>
              <a:gdLst>
                <a:gd name="T0" fmla="*/ 0 w 140"/>
                <a:gd name="T1" fmla="*/ 0 h 145"/>
                <a:gd name="T2" fmla="*/ 0 w 140"/>
                <a:gd name="T3" fmla="*/ 7 h 145"/>
                <a:gd name="T4" fmla="*/ 18 w 140"/>
                <a:gd name="T5" fmla="*/ 23 h 145"/>
                <a:gd name="T6" fmla="*/ 33 w 140"/>
                <a:gd name="T7" fmla="*/ 41 h 145"/>
                <a:gd name="T8" fmla="*/ 42 w 140"/>
                <a:gd name="T9" fmla="*/ 47 h 145"/>
                <a:gd name="T10" fmla="*/ 49 w 140"/>
                <a:gd name="T11" fmla="*/ 64 h 145"/>
                <a:gd name="T12" fmla="*/ 65 w 140"/>
                <a:gd name="T13" fmla="*/ 81 h 145"/>
                <a:gd name="T14" fmla="*/ 83 w 140"/>
                <a:gd name="T15" fmla="*/ 113 h 145"/>
                <a:gd name="T16" fmla="*/ 114 w 140"/>
                <a:gd name="T17" fmla="*/ 144 h 145"/>
                <a:gd name="T18" fmla="*/ 130 w 140"/>
                <a:gd name="T19" fmla="*/ 144 h 145"/>
                <a:gd name="T20" fmla="*/ 139 w 140"/>
                <a:gd name="T21" fmla="*/ 113 h 145"/>
                <a:gd name="T22" fmla="*/ 130 w 140"/>
                <a:gd name="T23" fmla="*/ 97 h 145"/>
                <a:gd name="T24" fmla="*/ 123 w 140"/>
                <a:gd name="T25" fmla="*/ 97 h 145"/>
                <a:gd name="T26" fmla="*/ 114 w 140"/>
                <a:gd name="T27" fmla="*/ 81 h 145"/>
                <a:gd name="T28" fmla="*/ 108 w 140"/>
                <a:gd name="T29" fmla="*/ 81 h 145"/>
                <a:gd name="T30" fmla="*/ 108 w 140"/>
                <a:gd name="T31" fmla="*/ 72 h 145"/>
                <a:gd name="T32" fmla="*/ 98 w 140"/>
                <a:gd name="T33" fmla="*/ 64 h 145"/>
                <a:gd name="T34" fmla="*/ 98 w 140"/>
                <a:gd name="T35" fmla="*/ 56 h 145"/>
                <a:gd name="T36" fmla="*/ 74 w 140"/>
                <a:gd name="T37" fmla="*/ 41 h 145"/>
                <a:gd name="T38" fmla="*/ 65 w 140"/>
                <a:gd name="T39" fmla="*/ 41 h 145"/>
                <a:gd name="T40" fmla="*/ 24 w 140"/>
                <a:gd name="T41" fmla="*/ 7 h 145"/>
                <a:gd name="T42" fmla="*/ 0 w 140"/>
                <a:gd name="T4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0" h="145">
                  <a:moveTo>
                    <a:pt x="0" y="0"/>
                  </a:moveTo>
                  <a:lnTo>
                    <a:pt x="0" y="7"/>
                  </a:lnTo>
                  <a:lnTo>
                    <a:pt x="18" y="23"/>
                  </a:lnTo>
                  <a:lnTo>
                    <a:pt x="33" y="41"/>
                  </a:lnTo>
                  <a:lnTo>
                    <a:pt x="42" y="47"/>
                  </a:lnTo>
                  <a:lnTo>
                    <a:pt x="49" y="64"/>
                  </a:lnTo>
                  <a:lnTo>
                    <a:pt x="65" y="81"/>
                  </a:lnTo>
                  <a:lnTo>
                    <a:pt x="83" y="113"/>
                  </a:lnTo>
                  <a:lnTo>
                    <a:pt x="114" y="144"/>
                  </a:lnTo>
                  <a:lnTo>
                    <a:pt x="130" y="144"/>
                  </a:lnTo>
                  <a:lnTo>
                    <a:pt x="139" y="113"/>
                  </a:lnTo>
                  <a:lnTo>
                    <a:pt x="130" y="97"/>
                  </a:lnTo>
                  <a:lnTo>
                    <a:pt x="123" y="97"/>
                  </a:lnTo>
                  <a:lnTo>
                    <a:pt x="114" y="81"/>
                  </a:lnTo>
                  <a:lnTo>
                    <a:pt x="108" y="81"/>
                  </a:lnTo>
                  <a:lnTo>
                    <a:pt x="108" y="72"/>
                  </a:lnTo>
                  <a:lnTo>
                    <a:pt x="98" y="64"/>
                  </a:lnTo>
                  <a:lnTo>
                    <a:pt x="98" y="56"/>
                  </a:lnTo>
                  <a:lnTo>
                    <a:pt x="74" y="41"/>
                  </a:lnTo>
                  <a:lnTo>
                    <a:pt x="65" y="41"/>
                  </a:lnTo>
                  <a:lnTo>
                    <a:pt x="24" y="7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6" name="Freeform 286"/>
            <p:cNvSpPr>
              <a:spLocks/>
            </p:cNvSpPr>
            <p:nvPr/>
          </p:nvSpPr>
          <p:spPr bwMode="auto">
            <a:xfrm>
              <a:off x="4918681" y="4482038"/>
              <a:ext cx="149924" cy="45608"/>
            </a:xfrm>
            <a:custGeom>
              <a:avLst/>
              <a:gdLst>
                <a:gd name="T0" fmla="*/ 0 w 116"/>
                <a:gd name="T1" fmla="*/ 9 h 35"/>
                <a:gd name="T2" fmla="*/ 33 w 116"/>
                <a:gd name="T3" fmla="*/ 25 h 35"/>
                <a:gd name="T4" fmla="*/ 115 w 116"/>
                <a:gd name="T5" fmla="*/ 34 h 35"/>
                <a:gd name="T6" fmla="*/ 115 w 116"/>
                <a:gd name="T7" fmla="*/ 25 h 35"/>
                <a:gd name="T8" fmla="*/ 98 w 116"/>
                <a:gd name="T9" fmla="*/ 25 h 35"/>
                <a:gd name="T10" fmla="*/ 90 w 116"/>
                <a:gd name="T11" fmla="*/ 17 h 35"/>
                <a:gd name="T12" fmla="*/ 65 w 116"/>
                <a:gd name="T13" fmla="*/ 9 h 35"/>
                <a:gd name="T14" fmla="*/ 65 w 116"/>
                <a:gd name="T15" fmla="*/ 17 h 35"/>
                <a:gd name="T16" fmla="*/ 50 w 116"/>
                <a:gd name="T17" fmla="*/ 9 h 35"/>
                <a:gd name="T18" fmla="*/ 25 w 116"/>
                <a:gd name="T19" fmla="*/ 0 h 35"/>
                <a:gd name="T20" fmla="*/ 9 w 116"/>
                <a:gd name="T21" fmla="*/ 0 h 35"/>
                <a:gd name="T22" fmla="*/ 0 w 116"/>
                <a:gd name="T23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" h="35">
                  <a:moveTo>
                    <a:pt x="0" y="9"/>
                  </a:moveTo>
                  <a:lnTo>
                    <a:pt x="33" y="25"/>
                  </a:lnTo>
                  <a:lnTo>
                    <a:pt x="115" y="34"/>
                  </a:lnTo>
                  <a:lnTo>
                    <a:pt x="115" y="25"/>
                  </a:lnTo>
                  <a:lnTo>
                    <a:pt x="98" y="25"/>
                  </a:lnTo>
                  <a:lnTo>
                    <a:pt x="90" y="17"/>
                  </a:lnTo>
                  <a:lnTo>
                    <a:pt x="65" y="9"/>
                  </a:lnTo>
                  <a:lnTo>
                    <a:pt x="65" y="17"/>
                  </a:lnTo>
                  <a:lnTo>
                    <a:pt x="50" y="9"/>
                  </a:lnTo>
                  <a:lnTo>
                    <a:pt x="25" y="0"/>
                  </a:lnTo>
                  <a:lnTo>
                    <a:pt x="9" y="0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7" name="Freeform 287"/>
            <p:cNvSpPr>
              <a:spLocks/>
            </p:cNvSpPr>
            <p:nvPr/>
          </p:nvSpPr>
          <p:spPr bwMode="auto">
            <a:xfrm>
              <a:off x="5067443" y="4526445"/>
              <a:ext cx="22082" cy="1201"/>
            </a:xfrm>
            <a:custGeom>
              <a:avLst/>
              <a:gdLst>
                <a:gd name="T0" fmla="*/ 0 w 17"/>
                <a:gd name="T1" fmla="*/ 0 h 1"/>
                <a:gd name="T2" fmla="*/ 6 w 17"/>
                <a:gd name="T3" fmla="*/ 0 h 1"/>
                <a:gd name="T4" fmla="*/ 16 w 17"/>
                <a:gd name="T5" fmla="*/ 0 h 1"/>
                <a:gd name="T6" fmla="*/ 0 w 17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">
                  <a:moveTo>
                    <a:pt x="0" y="0"/>
                  </a:moveTo>
                  <a:lnTo>
                    <a:pt x="6" y="0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8" name="Freeform 288"/>
            <p:cNvSpPr>
              <a:spLocks/>
            </p:cNvSpPr>
            <p:nvPr/>
          </p:nvSpPr>
          <p:spPr bwMode="auto">
            <a:xfrm>
              <a:off x="5097660" y="4526445"/>
              <a:ext cx="127842" cy="21604"/>
            </a:xfrm>
            <a:custGeom>
              <a:avLst/>
              <a:gdLst>
                <a:gd name="T0" fmla="*/ 0 w 98"/>
                <a:gd name="T1" fmla="*/ 16 h 17"/>
                <a:gd name="T2" fmla="*/ 7 w 98"/>
                <a:gd name="T3" fmla="*/ 16 h 17"/>
                <a:gd name="T4" fmla="*/ 41 w 98"/>
                <a:gd name="T5" fmla="*/ 0 h 17"/>
                <a:gd name="T6" fmla="*/ 73 w 98"/>
                <a:gd name="T7" fmla="*/ 16 h 17"/>
                <a:gd name="T8" fmla="*/ 97 w 98"/>
                <a:gd name="T9" fmla="*/ 0 h 17"/>
                <a:gd name="T10" fmla="*/ 81 w 98"/>
                <a:gd name="T11" fmla="*/ 0 h 17"/>
                <a:gd name="T12" fmla="*/ 56 w 98"/>
                <a:gd name="T13" fmla="*/ 0 h 17"/>
                <a:gd name="T14" fmla="*/ 41 w 98"/>
                <a:gd name="T15" fmla="*/ 0 h 17"/>
                <a:gd name="T16" fmla="*/ 16 w 98"/>
                <a:gd name="T17" fmla="*/ 0 h 17"/>
                <a:gd name="T18" fmla="*/ 23 w 98"/>
                <a:gd name="T19" fmla="*/ 0 h 17"/>
                <a:gd name="T20" fmla="*/ 0 w 98"/>
                <a:gd name="T21" fmla="*/ 0 h 17"/>
                <a:gd name="T22" fmla="*/ 0 w 98"/>
                <a:gd name="T2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7">
                  <a:moveTo>
                    <a:pt x="0" y="16"/>
                  </a:moveTo>
                  <a:lnTo>
                    <a:pt x="7" y="16"/>
                  </a:lnTo>
                  <a:lnTo>
                    <a:pt x="41" y="0"/>
                  </a:lnTo>
                  <a:lnTo>
                    <a:pt x="73" y="16"/>
                  </a:lnTo>
                  <a:lnTo>
                    <a:pt x="97" y="0"/>
                  </a:lnTo>
                  <a:lnTo>
                    <a:pt x="81" y="0"/>
                  </a:lnTo>
                  <a:lnTo>
                    <a:pt x="56" y="0"/>
                  </a:lnTo>
                  <a:lnTo>
                    <a:pt x="41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199" name="Freeform 289"/>
            <p:cNvSpPr>
              <a:spLocks/>
            </p:cNvSpPr>
            <p:nvPr/>
          </p:nvSpPr>
          <p:spPr bwMode="auto">
            <a:xfrm>
              <a:off x="5138338" y="4546849"/>
              <a:ext cx="34866" cy="21604"/>
            </a:xfrm>
            <a:custGeom>
              <a:avLst/>
              <a:gdLst>
                <a:gd name="T0" fmla="*/ 0 w 26"/>
                <a:gd name="T1" fmla="*/ 0 h 17"/>
                <a:gd name="T2" fmla="*/ 17 w 26"/>
                <a:gd name="T3" fmla="*/ 16 h 17"/>
                <a:gd name="T4" fmla="*/ 25 w 26"/>
                <a:gd name="T5" fmla="*/ 16 h 17"/>
                <a:gd name="T6" fmla="*/ 17 w 26"/>
                <a:gd name="T7" fmla="*/ 0 h 17"/>
                <a:gd name="T8" fmla="*/ 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0" y="0"/>
                  </a:moveTo>
                  <a:lnTo>
                    <a:pt x="17" y="16"/>
                  </a:lnTo>
                  <a:lnTo>
                    <a:pt x="25" y="16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0" name="Freeform 290"/>
            <p:cNvSpPr>
              <a:spLocks/>
            </p:cNvSpPr>
            <p:nvPr/>
          </p:nvSpPr>
          <p:spPr bwMode="auto">
            <a:xfrm>
              <a:off x="5212718" y="4526445"/>
              <a:ext cx="66245" cy="33606"/>
            </a:xfrm>
            <a:custGeom>
              <a:avLst/>
              <a:gdLst>
                <a:gd name="T0" fmla="*/ 0 w 51"/>
                <a:gd name="T1" fmla="*/ 25 h 26"/>
                <a:gd name="T2" fmla="*/ 18 w 51"/>
                <a:gd name="T3" fmla="*/ 25 h 26"/>
                <a:gd name="T4" fmla="*/ 50 w 51"/>
                <a:gd name="T5" fmla="*/ 0 h 26"/>
                <a:gd name="T6" fmla="*/ 25 w 51"/>
                <a:gd name="T7" fmla="*/ 0 h 26"/>
                <a:gd name="T8" fmla="*/ 9 w 51"/>
                <a:gd name="T9" fmla="*/ 16 h 26"/>
                <a:gd name="T10" fmla="*/ 0 w 51"/>
                <a:gd name="T1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6">
                  <a:moveTo>
                    <a:pt x="0" y="25"/>
                  </a:moveTo>
                  <a:lnTo>
                    <a:pt x="18" y="25"/>
                  </a:lnTo>
                  <a:lnTo>
                    <a:pt x="50" y="0"/>
                  </a:lnTo>
                  <a:lnTo>
                    <a:pt x="25" y="0"/>
                  </a:lnTo>
                  <a:lnTo>
                    <a:pt x="9" y="16"/>
                  </a:lnTo>
                  <a:lnTo>
                    <a:pt x="0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1" name="Freeform 291"/>
            <p:cNvSpPr>
              <a:spLocks/>
            </p:cNvSpPr>
            <p:nvPr/>
          </p:nvSpPr>
          <p:spPr bwMode="auto">
            <a:xfrm>
              <a:off x="5392859" y="4473636"/>
              <a:ext cx="20920" cy="32406"/>
            </a:xfrm>
            <a:custGeom>
              <a:avLst/>
              <a:gdLst>
                <a:gd name="T0" fmla="*/ 0 w 17"/>
                <a:gd name="T1" fmla="*/ 24 h 25"/>
                <a:gd name="T2" fmla="*/ 16 w 17"/>
                <a:gd name="T3" fmla="*/ 7 h 25"/>
                <a:gd name="T4" fmla="*/ 16 w 17"/>
                <a:gd name="T5" fmla="*/ 0 h 25"/>
                <a:gd name="T6" fmla="*/ 0 w 17"/>
                <a:gd name="T7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5">
                  <a:moveTo>
                    <a:pt x="0" y="24"/>
                  </a:moveTo>
                  <a:lnTo>
                    <a:pt x="16" y="7"/>
                  </a:lnTo>
                  <a:lnTo>
                    <a:pt x="16" y="0"/>
                  </a:lnTo>
                  <a:lnTo>
                    <a:pt x="0" y="2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2" name="Freeform 292"/>
            <p:cNvSpPr>
              <a:spLocks/>
            </p:cNvSpPr>
            <p:nvPr/>
          </p:nvSpPr>
          <p:spPr bwMode="auto">
            <a:xfrm>
              <a:off x="4918681" y="4408825"/>
              <a:ext cx="24407" cy="33606"/>
            </a:xfrm>
            <a:custGeom>
              <a:avLst/>
              <a:gdLst>
                <a:gd name="T0" fmla="*/ 0 w 19"/>
                <a:gd name="T1" fmla="*/ 9 h 26"/>
                <a:gd name="T2" fmla="*/ 9 w 19"/>
                <a:gd name="T3" fmla="*/ 16 h 26"/>
                <a:gd name="T4" fmla="*/ 18 w 19"/>
                <a:gd name="T5" fmla="*/ 25 h 26"/>
                <a:gd name="T6" fmla="*/ 18 w 19"/>
                <a:gd name="T7" fmla="*/ 16 h 26"/>
                <a:gd name="T8" fmla="*/ 9 w 19"/>
                <a:gd name="T9" fmla="*/ 0 h 26"/>
                <a:gd name="T10" fmla="*/ 0 w 19"/>
                <a:gd name="T11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6">
                  <a:moveTo>
                    <a:pt x="0" y="9"/>
                  </a:moveTo>
                  <a:lnTo>
                    <a:pt x="9" y="16"/>
                  </a:lnTo>
                  <a:lnTo>
                    <a:pt x="18" y="25"/>
                  </a:lnTo>
                  <a:lnTo>
                    <a:pt x="18" y="16"/>
                  </a:lnTo>
                  <a:lnTo>
                    <a:pt x="9" y="0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3" name="Freeform 293"/>
            <p:cNvSpPr>
              <a:spLocks/>
            </p:cNvSpPr>
            <p:nvPr/>
          </p:nvSpPr>
          <p:spPr bwMode="auto">
            <a:xfrm>
              <a:off x="4918681" y="4408825"/>
              <a:ext cx="24407" cy="33606"/>
            </a:xfrm>
            <a:custGeom>
              <a:avLst/>
              <a:gdLst>
                <a:gd name="T0" fmla="*/ 0 w 19"/>
                <a:gd name="T1" fmla="*/ 9 h 26"/>
                <a:gd name="T2" fmla="*/ 9 w 19"/>
                <a:gd name="T3" fmla="*/ 16 h 26"/>
                <a:gd name="T4" fmla="*/ 18 w 19"/>
                <a:gd name="T5" fmla="*/ 25 h 26"/>
                <a:gd name="T6" fmla="*/ 18 w 19"/>
                <a:gd name="T7" fmla="*/ 16 h 26"/>
                <a:gd name="T8" fmla="*/ 9 w 19"/>
                <a:gd name="T9" fmla="*/ 0 h 26"/>
                <a:gd name="T10" fmla="*/ 0 w 19"/>
                <a:gd name="T11" fmla="*/ 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6">
                  <a:moveTo>
                    <a:pt x="0" y="9"/>
                  </a:moveTo>
                  <a:lnTo>
                    <a:pt x="9" y="16"/>
                  </a:lnTo>
                  <a:lnTo>
                    <a:pt x="18" y="25"/>
                  </a:lnTo>
                  <a:lnTo>
                    <a:pt x="18" y="16"/>
                  </a:lnTo>
                  <a:lnTo>
                    <a:pt x="9" y="0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4" name="Freeform 294"/>
            <p:cNvSpPr>
              <a:spLocks/>
            </p:cNvSpPr>
            <p:nvPr/>
          </p:nvSpPr>
          <p:spPr bwMode="auto">
            <a:xfrm>
              <a:off x="4951223" y="4429229"/>
              <a:ext cx="20920" cy="22804"/>
            </a:xfrm>
            <a:custGeom>
              <a:avLst/>
              <a:gdLst>
                <a:gd name="T0" fmla="*/ 0 w 17"/>
                <a:gd name="T1" fmla="*/ 16 h 17"/>
                <a:gd name="T2" fmla="*/ 16 w 17"/>
                <a:gd name="T3" fmla="*/ 16 h 17"/>
                <a:gd name="T4" fmla="*/ 16 w 17"/>
                <a:gd name="T5" fmla="*/ 0 h 17"/>
                <a:gd name="T6" fmla="*/ 0 w 17"/>
                <a:gd name="T7" fmla="*/ 0 h 17"/>
                <a:gd name="T8" fmla="*/ 0 w 17"/>
                <a:gd name="T9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6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5" name="Freeform 295"/>
            <p:cNvSpPr>
              <a:spLocks/>
            </p:cNvSpPr>
            <p:nvPr/>
          </p:nvSpPr>
          <p:spPr bwMode="auto">
            <a:xfrm>
              <a:off x="5138338" y="4356015"/>
              <a:ext cx="108084" cy="127222"/>
            </a:xfrm>
            <a:custGeom>
              <a:avLst/>
              <a:gdLst>
                <a:gd name="T0" fmla="*/ 0 w 83"/>
                <a:gd name="T1" fmla="*/ 57 h 98"/>
                <a:gd name="T2" fmla="*/ 0 w 83"/>
                <a:gd name="T3" fmla="*/ 66 h 98"/>
                <a:gd name="T4" fmla="*/ 10 w 83"/>
                <a:gd name="T5" fmla="*/ 66 h 98"/>
                <a:gd name="T6" fmla="*/ 10 w 83"/>
                <a:gd name="T7" fmla="*/ 74 h 98"/>
                <a:gd name="T8" fmla="*/ 10 w 83"/>
                <a:gd name="T9" fmla="*/ 97 h 98"/>
                <a:gd name="T10" fmla="*/ 17 w 83"/>
                <a:gd name="T11" fmla="*/ 90 h 98"/>
                <a:gd name="T12" fmla="*/ 17 w 83"/>
                <a:gd name="T13" fmla="*/ 66 h 98"/>
                <a:gd name="T14" fmla="*/ 25 w 83"/>
                <a:gd name="T15" fmla="*/ 57 h 98"/>
                <a:gd name="T16" fmla="*/ 34 w 83"/>
                <a:gd name="T17" fmla="*/ 57 h 98"/>
                <a:gd name="T18" fmla="*/ 25 w 83"/>
                <a:gd name="T19" fmla="*/ 66 h 98"/>
                <a:gd name="T20" fmla="*/ 34 w 83"/>
                <a:gd name="T21" fmla="*/ 74 h 98"/>
                <a:gd name="T22" fmla="*/ 34 w 83"/>
                <a:gd name="T23" fmla="*/ 82 h 98"/>
                <a:gd name="T24" fmla="*/ 50 w 83"/>
                <a:gd name="T25" fmla="*/ 82 h 98"/>
                <a:gd name="T26" fmla="*/ 50 w 83"/>
                <a:gd name="T27" fmla="*/ 97 h 98"/>
                <a:gd name="T28" fmla="*/ 57 w 83"/>
                <a:gd name="T29" fmla="*/ 90 h 98"/>
                <a:gd name="T30" fmla="*/ 57 w 83"/>
                <a:gd name="T31" fmla="*/ 82 h 98"/>
                <a:gd name="T32" fmla="*/ 42 w 83"/>
                <a:gd name="T33" fmla="*/ 66 h 98"/>
                <a:gd name="T34" fmla="*/ 50 w 83"/>
                <a:gd name="T35" fmla="*/ 66 h 98"/>
                <a:gd name="T36" fmla="*/ 34 w 83"/>
                <a:gd name="T37" fmla="*/ 50 h 98"/>
                <a:gd name="T38" fmla="*/ 50 w 83"/>
                <a:gd name="T39" fmla="*/ 34 h 98"/>
                <a:gd name="T40" fmla="*/ 57 w 83"/>
                <a:gd name="T41" fmla="*/ 34 h 98"/>
                <a:gd name="T42" fmla="*/ 25 w 83"/>
                <a:gd name="T43" fmla="*/ 41 h 98"/>
                <a:gd name="T44" fmla="*/ 17 w 83"/>
                <a:gd name="T45" fmla="*/ 34 h 98"/>
                <a:gd name="T46" fmla="*/ 17 w 83"/>
                <a:gd name="T47" fmla="*/ 25 h 98"/>
                <a:gd name="T48" fmla="*/ 25 w 83"/>
                <a:gd name="T49" fmla="*/ 17 h 98"/>
                <a:gd name="T50" fmla="*/ 75 w 83"/>
                <a:gd name="T51" fmla="*/ 17 h 98"/>
                <a:gd name="T52" fmla="*/ 82 w 83"/>
                <a:gd name="T53" fmla="*/ 0 h 98"/>
                <a:gd name="T54" fmla="*/ 66 w 83"/>
                <a:gd name="T55" fmla="*/ 9 h 98"/>
                <a:gd name="T56" fmla="*/ 50 w 83"/>
                <a:gd name="T57" fmla="*/ 17 h 98"/>
                <a:gd name="T58" fmla="*/ 25 w 83"/>
                <a:gd name="T59" fmla="*/ 9 h 98"/>
                <a:gd name="T60" fmla="*/ 25 w 83"/>
                <a:gd name="T61" fmla="*/ 17 h 98"/>
                <a:gd name="T62" fmla="*/ 17 w 83"/>
                <a:gd name="T63" fmla="*/ 17 h 98"/>
                <a:gd name="T64" fmla="*/ 17 w 83"/>
                <a:gd name="T65" fmla="*/ 34 h 98"/>
                <a:gd name="T66" fmla="*/ 0 w 83"/>
                <a:gd name="T67" fmla="*/ 5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3" h="98">
                  <a:moveTo>
                    <a:pt x="0" y="57"/>
                  </a:moveTo>
                  <a:lnTo>
                    <a:pt x="0" y="66"/>
                  </a:lnTo>
                  <a:lnTo>
                    <a:pt x="10" y="66"/>
                  </a:lnTo>
                  <a:lnTo>
                    <a:pt x="10" y="74"/>
                  </a:lnTo>
                  <a:lnTo>
                    <a:pt x="10" y="97"/>
                  </a:lnTo>
                  <a:lnTo>
                    <a:pt x="17" y="90"/>
                  </a:lnTo>
                  <a:lnTo>
                    <a:pt x="17" y="66"/>
                  </a:lnTo>
                  <a:lnTo>
                    <a:pt x="25" y="57"/>
                  </a:lnTo>
                  <a:lnTo>
                    <a:pt x="34" y="57"/>
                  </a:lnTo>
                  <a:lnTo>
                    <a:pt x="25" y="66"/>
                  </a:lnTo>
                  <a:lnTo>
                    <a:pt x="34" y="74"/>
                  </a:lnTo>
                  <a:lnTo>
                    <a:pt x="34" y="82"/>
                  </a:lnTo>
                  <a:lnTo>
                    <a:pt x="50" y="82"/>
                  </a:lnTo>
                  <a:lnTo>
                    <a:pt x="50" y="97"/>
                  </a:lnTo>
                  <a:lnTo>
                    <a:pt x="57" y="90"/>
                  </a:lnTo>
                  <a:lnTo>
                    <a:pt x="57" y="82"/>
                  </a:lnTo>
                  <a:lnTo>
                    <a:pt x="42" y="66"/>
                  </a:lnTo>
                  <a:lnTo>
                    <a:pt x="50" y="66"/>
                  </a:lnTo>
                  <a:lnTo>
                    <a:pt x="34" y="50"/>
                  </a:lnTo>
                  <a:lnTo>
                    <a:pt x="50" y="34"/>
                  </a:lnTo>
                  <a:lnTo>
                    <a:pt x="57" y="34"/>
                  </a:lnTo>
                  <a:lnTo>
                    <a:pt x="25" y="41"/>
                  </a:lnTo>
                  <a:lnTo>
                    <a:pt x="17" y="34"/>
                  </a:lnTo>
                  <a:lnTo>
                    <a:pt x="17" y="25"/>
                  </a:lnTo>
                  <a:lnTo>
                    <a:pt x="25" y="17"/>
                  </a:lnTo>
                  <a:lnTo>
                    <a:pt x="75" y="17"/>
                  </a:lnTo>
                  <a:lnTo>
                    <a:pt x="82" y="0"/>
                  </a:lnTo>
                  <a:lnTo>
                    <a:pt x="66" y="9"/>
                  </a:lnTo>
                  <a:lnTo>
                    <a:pt x="50" y="17"/>
                  </a:lnTo>
                  <a:lnTo>
                    <a:pt x="25" y="9"/>
                  </a:lnTo>
                  <a:lnTo>
                    <a:pt x="25" y="17"/>
                  </a:lnTo>
                  <a:lnTo>
                    <a:pt x="17" y="17"/>
                  </a:lnTo>
                  <a:lnTo>
                    <a:pt x="17" y="34"/>
                  </a:lnTo>
                  <a:lnTo>
                    <a:pt x="0" y="5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6" name="Freeform 296"/>
            <p:cNvSpPr>
              <a:spLocks/>
            </p:cNvSpPr>
            <p:nvPr/>
          </p:nvSpPr>
          <p:spPr bwMode="auto">
            <a:xfrm>
              <a:off x="5276639" y="4348814"/>
              <a:ext cx="23244" cy="52809"/>
            </a:xfrm>
            <a:custGeom>
              <a:avLst/>
              <a:gdLst>
                <a:gd name="T0" fmla="*/ 0 w 17"/>
                <a:gd name="T1" fmla="*/ 15 h 41"/>
                <a:gd name="T2" fmla="*/ 8 w 17"/>
                <a:gd name="T3" fmla="*/ 31 h 41"/>
                <a:gd name="T4" fmla="*/ 16 w 17"/>
                <a:gd name="T5" fmla="*/ 40 h 41"/>
                <a:gd name="T6" fmla="*/ 8 w 17"/>
                <a:gd name="T7" fmla="*/ 31 h 41"/>
                <a:gd name="T8" fmla="*/ 8 w 17"/>
                <a:gd name="T9" fmla="*/ 23 h 41"/>
                <a:gd name="T10" fmla="*/ 16 w 17"/>
                <a:gd name="T11" fmla="*/ 23 h 41"/>
                <a:gd name="T12" fmla="*/ 16 w 17"/>
                <a:gd name="T13" fmla="*/ 15 h 41"/>
                <a:gd name="T14" fmla="*/ 16 w 17"/>
                <a:gd name="T15" fmla="*/ 6 h 41"/>
                <a:gd name="T16" fmla="*/ 16 w 17"/>
                <a:gd name="T17" fmla="*/ 15 h 41"/>
                <a:gd name="T18" fmla="*/ 8 w 17"/>
                <a:gd name="T19" fmla="*/ 0 h 41"/>
                <a:gd name="T20" fmla="*/ 0 w 17"/>
                <a:gd name="T21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1">
                  <a:moveTo>
                    <a:pt x="0" y="15"/>
                  </a:moveTo>
                  <a:lnTo>
                    <a:pt x="8" y="31"/>
                  </a:lnTo>
                  <a:lnTo>
                    <a:pt x="16" y="40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16" y="15"/>
                  </a:lnTo>
                  <a:lnTo>
                    <a:pt x="16" y="6"/>
                  </a:lnTo>
                  <a:lnTo>
                    <a:pt x="16" y="15"/>
                  </a:lnTo>
                  <a:lnTo>
                    <a:pt x="8" y="0"/>
                  </a:lnTo>
                  <a:lnTo>
                    <a:pt x="0" y="1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7" name="Freeform 297"/>
            <p:cNvSpPr>
              <a:spLocks/>
            </p:cNvSpPr>
            <p:nvPr/>
          </p:nvSpPr>
          <p:spPr bwMode="auto">
            <a:xfrm>
              <a:off x="5255720" y="4441231"/>
              <a:ext cx="23244" cy="21604"/>
            </a:xfrm>
            <a:custGeom>
              <a:avLst/>
              <a:gdLst>
                <a:gd name="T0" fmla="*/ 0 w 17"/>
                <a:gd name="T1" fmla="*/ 0 h 17"/>
                <a:gd name="T2" fmla="*/ 16 w 17"/>
                <a:gd name="T3" fmla="*/ 16 h 17"/>
                <a:gd name="T4" fmla="*/ 16 w 17"/>
                <a:gd name="T5" fmla="*/ 0 h 17"/>
                <a:gd name="T6" fmla="*/ 0 w 17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8" name="Freeform 298"/>
            <p:cNvSpPr>
              <a:spLocks/>
            </p:cNvSpPr>
            <p:nvPr/>
          </p:nvSpPr>
          <p:spPr bwMode="auto">
            <a:xfrm>
              <a:off x="5287099" y="4429229"/>
              <a:ext cx="54623" cy="24004"/>
            </a:xfrm>
            <a:custGeom>
              <a:avLst/>
              <a:gdLst>
                <a:gd name="T0" fmla="*/ 0 w 42"/>
                <a:gd name="T1" fmla="*/ 9 h 18"/>
                <a:gd name="T2" fmla="*/ 41 w 42"/>
                <a:gd name="T3" fmla="*/ 17 h 18"/>
                <a:gd name="T4" fmla="*/ 32 w 42"/>
                <a:gd name="T5" fmla="*/ 9 h 18"/>
                <a:gd name="T6" fmla="*/ 25 w 42"/>
                <a:gd name="T7" fmla="*/ 0 h 18"/>
                <a:gd name="T8" fmla="*/ 7 w 42"/>
                <a:gd name="T9" fmla="*/ 0 h 18"/>
                <a:gd name="T10" fmla="*/ 0 w 42"/>
                <a:gd name="T11" fmla="*/ 9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8">
                  <a:moveTo>
                    <a:pt x="0" y="9"/>
                  </a:moveTo>
                  <a:lnTo>
                    <a:pt x="41" y="17"/>
                  </a:lnTo>
                  <a:lnTo>
                    <a:pt x="32" y="9"/>
                  </a:lnTo>
                  <a:lnTo>
                    <a:pt x="25" y="0"/>
                  </a:lnTo>
                  <a:lnTo>
                    <a:pt x="7" y="0"/>
                  </a:lnTo>
                  <a:lnTo>
                    <a:pt x="0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09" name="Freeform 299"/>
            <p:cNvSpPr>
              <a:spLocks/>
            </p:cNvSpPr>
            <p:nvPr/>
          </p:nvSpPr>
          <p:spPr bwMode="auto">
            <a:xfrm>
              <a:off x="5160419" y="4075166"/>
              <a:ext cx="65083" cy="94817"/>
            </a:xfrm>
            <a:custGeom>
              <a:avLst/>
              <a:gdLst>
                <a:gd name="T0" fmla="*/ 0 w 50"/>
                <a:gd name="T1" fmla="*/ 31 h 73"/>
                <a:gd name="T2" fmla="*/ 0 w 50"/>
                <a:gd name="T3" fmla="*/ 47 h 73"/>
                <a:gd name="T4" fmla="*/ 8 w 50"/>
                <a:gd name="T5" fmla="*/ 55 h 73"/>
                <a:gd name="T6" fmla="*/ 8 w 50"/>
                <a:gd name="T7" fmla="*/ 65 h 73"/>
                <a:gd name="T8" fmla="*/ 17 w 50"/>
                <a:gd name="T9" fmla="*/ 65 h 73"/>
                <a:gd name="T10" fmla="*/ 25 w 50"/>
                <a:gd name="T11" fmla="*/ 65 h 73"/>
                <a:gd name="T12" fmla="*/ 33 w 50"/>
                <a:gd name="T13" fmla="*/ 72 h 73"/>
                <a:gd name="T14" fmla="*/ 33 w 50"/>
                <a:gd name="T15" fmla="*/ 65 h 73"/>
                <a:gd name="T16" fmla="*/ 40 w 50"/>
                <a:gd name="T17" fmla="*/ 72 h 73"/>
                <a:gd name="T18" fmla="*/ 49 w 50"/>
                <a:gd name="T19" fmla="*/ 72 h 73"/>
                <a:gd name="T20" fmla="*/ 40 w 50"/>
                <a:gd name="T21" fmla="*/ 65 h 73"/>
                <a:gd name="T22" fmla="*/ 49 w 50"/>
                <a:gd name="T23" fmla="*/ 65 h 73"/>
                <a:gd name="T24" fmla="*/ 33 w 50"/>
                <a:gd name="T25" fmla="*/ 55 h 73"/>
                <a:gd name="T26" fmla="*/ 25 w 50"/>
                <a:gd name="T27" fmla="*/ 65 h 73"/>
                <a:gd name="T28" fmla="*/ 17 w 50"/>
                <a:gd name="T29" fmla="*/ 47 h 73"/>
                <a:gd name="T30" fmla="*/ 33 w 50"/>
                <a:gd name="T31" fmla="*/ 24 h 73"/>
                <a:gd name="T32" fmla="*/ 25 w 50"/>
                <a:gd name="T33" fmla="*/ 15 h 73"/>
                <a:gd name="T34" fmla="*/ 33 w 50"/>
                <a:gd name="T35" fmla="*/ 0 h 73"/>
                <a:gd name="T36" fmla="*/ 25 w 50"/>
                <a:gd name="T37" fmla="*/ 7 h 73"/>
                <a:gd name="T38" fmla="*/ 8 w 50"/>
                <a:gd name="T39" fmla="*/ 0 h 73"/>
                <a:gd name="T40" fmla="*/ 0 w 50"/>
                <a:gd name="T41" fmla="*/ 3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73">
                  <a:moveTo>
                    <a:pt x="0" y="31"/>
                  </a:moveTo>
                  <a:lnTo>
                    <a:pt x="0" y="47"/>
                  </a:lnTo>
                  <a:lnTo>
                    <a:pt x="8" y="55"/>
                  </a:lnTo>
                  <a:lnTo>
                    <a:pt x="8" y="65"/>
                  </a:lnTo>
                  <a:lnTo>
                    <a:pt x="17" y="65"/>
                  </a:lnTo>
                  <a:lnTo>
                    <a:pt x="25" y="65"/>
                  </a:lnTo>
                  <a:lnTo>
                    <a:pt x="33" y="72"/>
                  </a:lnTo>
                  <a:lnTo>
                    <a:pt x="33" y="65"/>
                  </a:lnTo>
                  <a:lnTo>
                    <a:pt x="40" y="72"/>
                  </a:lnTo>
                  <a:lnTo>
                    <a:pt x="49" y="72"/>
                  </a:lnTo>
                  <a:lnTo>
                    <a:pt x="40" y="65"/>
                  </a:lnTo>
                  <a:lnTo>
                    <a:pt x="49" y="65"/>
                  </a:lnTo>
                  <a:lnTo>
                    <a:pt x="33" y="55"/>
                  </a:lnTo>
                  <a:lnTo>
                    <a:pt x="25" y="65"/>
                  </a:lnTo>
                  <a:lnTo>
                    <a:pt x="17" y="47"/>
                  </a:lnTo>
                  <a:lnTo>
                    <a:pt x="33" y="24"/>
                  </a:lnTo>
                  <a:lnTo>
                    <a:pt x="25" y="15"/>
                  </a:lnTo>
                  <a:lnTo>
                    <a:pt x="33" y="0"/>
                  </a:lnTo>
                  <a:lnTo>
                    <a:pt x="25" y="7"/>
                  </a:lnTo>
                  <a:lnTo>
                    <a:pt x="8" y="0"/>
                  </a:lnTo>
                  <a:lnTo>
                    <a:pt x="0" y="3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0" name="Freeform 300"/>
            <p:cNvSpPr>
              <a:spLocks/>
            </p:cNvSpPr>
            <p:nvPr/>
          </p:nvSpPr>
          <p:spPr bwMode="auto">
            <a:xfrm>
              <a:off x="5108120" y="4201189"/>
              <a:ext cx="45325" cy="52809"/>
            </a:xfrm>
            <a:custGeom>
              <a:avLst/>
              <a:gdLst>
                <a:gd name="T0" fmla="*/ 0 w 35"/>
                <a:gd name="T1" fmla="*/ 40 h 41"/>
                <a:gd name="T2" fmla="*/ 34 w 35"/>
                <a:gd name="T3" fmla="*/ 8 h 41"/>
                <a:gd name="T4" fmla="*/ 34 w 35"/>
                <a:gd name="T5" fmla="*/ 0 h 41"/>
                <a:gd name="T6" fmla="*/ 0 w 35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1">
                  <a:moveTo>
                    <a:pt x="0" y="40"/>
                  </a:moveTo>
                  <a:lnTo>
                    <a:pt x="34" y="8"/>
                  </a:lnTo>
                  <a:lnTo>
                    <a:pt x="34" y="0"/>
                  </a:lnTo>
                  <a:lnTo>
                    <a:pt x="0" y="4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1" name="Freeform 301"/>
            <p:cNvSpPr>
              <a:spLocks/>
            </p:cNvSpPr>
            <p:nvPr/>
          </p:nvSpPr>
          <p:spPr bwMode="auto">
            <a:xfrm>
              <a:off x="5160419" y="4168783"/>
              <a:ext cx="23244" cy="21604"/>
            </a:xfrm>
            <a:custGeom>
              <a:avLst/>
              <a:gdLst>
                <a:gd name="T0" fmla="*/ 0 w 18"/>
                <a:gd name="T1" fmla="*/ 0 h 17"/>
                <a:gd name="T2" fmla="*/ 17 w 18"/>
                <a:gd name="T3" fmla="*/ 16 h 17"/>
                <a:gd name="T4" fmla="*/ 17 w 18"/>
                <a:gd name="T5" fmla="*/ 8 h 17"/>
                <a:gd name="T6" fmla="*/ 17 w 18"/>
                <a:gd name="T7" fmla="*/ 0 h 17"/>
                <a:gd name="T8" fmla="*/ 0 w 1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7">
                  <a:moveTo>
                    <a:pt x="0" y="0"/>
                  </a:moveTo>
                  <a:lnTo>
                    <a:pt x="17" y="16"/>
                  </a:lnTo>
                  <a:lnTo>
                    <a:pt x="17" y="8"/>
                  </a:lnTo>
                  <a:lnTo>
                    <a:pt x="1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2" name="Freeform 302"/>
            <p:cNvSpPr>
              <a:spLocks/>
            </p:cNvSpPr>
            <p:nvPr/>
          </p:nvSpPr>
          <p:spPr bwMode="auto">
            <a:xfrm>
              <a:off x="5235962" y="4178384"/>
              <a:ext cx="20920" cy="43208"/>
            </a:xfrm>
            <a:custGeom>
              <a:avLst/>
              <a:gdLst>
                <a:gd name="T0" fmla="*/ 0 w 17"/>
                <a:gd name="T1" fmla="*/ 0 h 33"/>
                <a:gd name="T2" fmla="*/ 7 w 17"/>
                <a:gd name="T3" fmla="*/ 7 h 33"/>
                <a:gd name="T4" fmla="*/ 0 w 17"/>
                <a:gd name="T5" fmla="*/ 17 h 33"/>
                <a:gd name="T6" fmla="*/ 0 w 17"/>
                <a:gd name="T7" fmla="*/ 25 h 33"/>
                <a:gd name="T8" fmla="*/ 0 w 17"/>
                <a:gd name="T9" fmla="*/ 32 h 33"/>
                <a:gd name="T10" fmla="*/ 7 w 17"/>
                <a:gd name="T11" fmla="*/ 32 h 33"/>
                <a:gd name="T12" fmla="*/ 7 w 17"/>
                <a:gd name="T13" fmla="*/ 17 h 33"/>
                <a:gd name="T14" fmla="*/ 16 w 17"/>
                <a:gd name="T15" fmla="*/ 17 h 33"/>
                <a:gd name="T16" fmla="*/ 7 w 17"/>
                <a:gd name="T17" fmla="*/ 7 h 33"/>
                <a:gd name="T18" fmla="*/ 7 w 17"/>
                <a:gd name="T19" fmla="*/ 0 h 33"/>
                <a:gd name="T20" fmla="*/ 0 w 17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33">
                  <a:moveTo>
                    <a:pt x="0" y="0"/>
                  </a:moveTo>
                  <a:lnTo>
                    <a:pt x="7" y="7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7" y="32"/>
                  </a:lnTo>
                  <a:lnTo>
                    <a:pt x="7" y="17"/>
                  </a:lnTo>
                  <a:lnTo>
                    <a:pt x="16" y="17"/>
                  </a:lnTo>
                  <a:lnTo>
                    <a:pt x="7" y="7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3" name="Freeform 303"/>
            <p:cNvSpPr>
              <a:spLocks/>
            </p:cNvSpPr>
            <p:nvPr/>
          </p:nvSpPr>
          <p:spPr bwMode="auto">
            <a:xfrm>
              <a:off x="5192961" y="4187986"/>
              <a:ext cx="44164" cy="54010"/>
            </a:xfrm>
            <a:custGeom>
              <a:avLst/>
              <a:gdLst>
                <a:gd name="T0" fmla="*/ 0 w 34"/>
                <a:gd name="T1" fmla="*/ 18 h 42"/>
                <a:gd name="T2" fmla="*/ 8 w 34"/>
                <a:gd name="T3" fmla="*/ 18 h 42"/>
                <a:gd name="T4" fmla="*/ 8 w 34"/>
                <a:gd name="T5" fmla="*/ 25 h 42"/>
                <a:gd name="T6" fmla="*/ 15 w 34"/>
                <a:gd name="T7" fmla="*/ 41 h 42"/>
                <a:gd name="T8" fmla="*/ 15 w 34"/>
                <a:gd name="T9" fmla="*/ 34 h 42"/>
                <a:gd name="T10" fmla="*/ 15 w 34"/>
                <a:gd name="T11" fmla="*/ 25 h 42"/>
                <a:gd name="T12" fmla="*/ 33 w 34"/>
                <a:gd name="T13" fmla="*/ 34 h 42"/>
                <a:gd name="T14" fmla="*/ 33 w 34"/>
                <a:gd name="T15" fmla="*/ 25 h 42"/>
                <a:gd name="T16" fmla="*/ 24 w 34"/>
                <a:gd name="T17" fmla="*/ 25 h 42"/>
                <a:gd name="T18" fmla="*/ 24 w 34"/>
                <a:gd name="T19" fmla="*/ 10 h 42"/>
                <a:gd name="T20" fmla="*/ 15 w 34"/>
                <a:gd name="T21" fmla="*/ 18 h 42"/>
                <a:gd name="T22" fmla="*/ 15 w 34"/>
                <a:gd name="T23" fmla="*/ 10 h 42"/>
                <a:gd name="T24" fmla="*/ 8 w 34"/>
                <a:gd name="T25" fmla="*/ 0 h 42"/>
                <a:gd name="T26" fmla="*/ 0 w 34"/>
                <a:gd name="T27" fmla="*/ 0 h 42"/>
                <a:gd name="T28" fmla="*/ 0 w 34"/>
                <a:gd name="T2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42">
                  <a:moveTo>
                    <a:pt x="0" y="18"/>
                  </a:moveTo>
                  <a:lnTo>
                    <a:pt x="8" y="18"/>
                  </a:lnTo>
                  <a:lnTo>
                    <a:pt x="8" y="25"/>
                  </a:lnTo>
                  <a:lnTo>
                    <a:pt x="15" y="41"/>
                  </a:lnTo>
                  <a:lnTo>
                    <a:pt x="15" y="34"/>
                  </a:lnTo>
                  <a:lnTo>
                    <a:pt x="15" y="25"/>
                  </a:lnTo>
                  <a:lnTo>
                    <a:pt x="33" y="34"/>
                  </a:lnTo>
                  <a:lnTo>
                    <a:pt x="33" y="25"/>
                  </a:lnTo>
                  <a:lnTo>
                    <a:pt x="24" y="25"/>
                  </a:lnTo>
                  <a:lnTo>
                    <a:pt x="24" y="10"/>
                  </a:lnTo>
                  <a:lnTo>
                    <a:pt x="15" y="18"/>
                  </a:lnTo>
                  <a:lnTo>
                    <a:pt x="15" y="1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4" name="Freeform 304"/>
            <p:cNvSpPr>
              <a:spLocks/>
            </p:cNvSpPr>
            <p:nvPr/>
          </p:nvSpPr>
          <p:spPr bwMode="auto">
            <a:xfrm>
              <a:off x="5192961" y="4220392"/>
              <a:ext cx="73219" cy="76813"/>
            </a:xfrm>
            <a:custGeom>
              <a:avLst/>
              <a:gdLst>
                <a:gd name="T0" fmla="*/ 0 w 56"/>
                <a:gd name="T1" fmla="*/ 40 h 59"/>
                <a:gd name="T2" fmla="*/ 8 w 56"/>
                <a:gd name="T3" fmla="*/ 34 h 59"/>
                <a:gd name="T4" fmla="*/ 15 w 56"/>
                <a:gd name="T5" fmla="*/ 34 h 59"/>
                <a:gd name="T6" fmla="*/ 24 w 56"/>
                <a:gd name="T7" fmla="*/ 34 h 59"/>
                <a:gd name="T8" fmla="*/ 33 w 56"/>
                <a:gd name="T9" fmla="*/ 34 h 59"/>
                <a:gd name="T10" fmla="*/ 24 w 56"/>
                <a:gd name="T11" fmla="*/ 49 h 59"/>
                <a:gd name="T12" fmla="*/ 40 w 56"/>
                <a:gd name="T13" fmla="*/ 58 h 59"/>
                <a:gd name="T14" fmla="*/ 49 w 56"/>
                <a:gd name="T15" fmla="*/ 49 h 59"/>
                <a:gd name="T16" fmla="*/ 40 w 56"/>
                <a:gd name="T17" fmla="*/ 40 h 59"/>
                <a:gd name="T18" fmla="*/ 49 w 56"/>
                <a:gd name="T19" fmla="*/ 34 h 59"/>
                <a:gd name="T20" fmla="*/ 55 w 56"/>
                <a:gd name="T21" fmla="*/ 49 h 59"/>
                <a:gd name="T22" fmla="*/ 55 w 56"/>
                <a:gd name="T23" fmla="*/ 34 h 59"/>
                <a:gd name="T24" fmla="*/ 55 w 56"/>
                <a:gd name="T25" fmla="*/ 16 h 59"/>
                <a:gd name="T26" fmla="*/ 40 w 56"/>
                <a:gd name="T27" fmla="*/ 0 h 59"/>
                <a:gd name="T28" fmla="*/ 40 w 56"/>
                <a:gd name="T29" fmla="*/ 16 h 59"/>
                <a:gd name="T30" fmla="*/ 33 w 56"/>
                <a:gd name="T31" fmla="*/ 16 h 59"/>
                <a:gd name="T32" fmla="*/ 24 w 56"/>
                <a:gd name="T33" fmla="*/ 25 h 59"/>
                <a:gd name="T34" fmla="*/ 15 w 56"/>
                <a:gd name="T35" fmla="*/ 16 h 59"/>
                <a:gd name="T36" fmla="*/ 0 w 56"/>
                <a:gd name="T37" fmla="*/ 34 h 59"/>
                <a:gd name="T38" fmla="*/ 0 w 56"/>
                <a:gd name="T39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" h="59">
                  <a:moveTo>
                    <a:pt x="0" y="40"/>
                  </a:moveTo>
                  <a:lnTo>
                    <a:pt x="8" y="34"/>
                  </a:lnTo>
                  <a:lnTo>
                    <a:pt x="15" y="34"/>
                  </a:lnTo>
                  <a:lnTo>
                    <a:pt x="24" y="34"/>
                  </a:lnTo>
                  <a:lnTo>
                    <a:pt x="33" y="34"/>
                  </a:lnTo>
                  <a:lnTo>
                    <a:pt x="24" y="49"/>
                  </a:lnTo>
                  <a:lnTo>
                    <a:pt x="40" y="58"/>
                  </a:lnTo>
                  <a:lnTo>
                    <a:pt x="49" y="49"/>
                  </a:lnTo>
                  <a:lnTo>
                    <a:pt x="40" y="40"/>
                  </a:lnTo>
                  <a:lnTo>
                    <a:pt x="49" y="34"/>
                  </a:lnTo>
                  <a:lnTo>
                    <a:pt x="55" y="49"/>
                  </a:lnTo>
                  <a:lnTo>
                    <a:pt x="55" y="34"/>
                  </a:lnTo>
                  <a:lnTo>
                    <a:pt x="55" y="16"/>
                  </a:lnTo>
                  <a:lnTo>
                    <a:pt x="40" y="0"/>
                  </a:lnTo>
                  <a:lnTo>
                    <a:pt x="40" y="16"/>
                  </a:lnTo>
                  <a:lnTo>
                    <a:pt x="33" y="16"/>
                  </a:lnTo>
                  <a:lnTo>
                    <a:pt x="24" y="25"/>
                  </a:lnTo>
                  <a:lnTo>
                    <a:pt x="15" y="16"/>
                  </a:lnTo>
                  <a:lnTo>
                    <a:pt x="0" y="34"/>
                  </a:lnTo>
                  <a:lnTo>
                    <a:pt x="0" y="4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5" name="Freeform 305"/>
            <p:cNvSpPr>
              <a:spLocks/>
            </p:cNvSpPr>
            <p:nvPr/>
          </p:nvSpPr>
          <p:spPr bwMode="auto">
            <a:xfrm>
              <a:off x="5622975" y="4452032"/>
              <a:ext cx="74381" cy="43208"/>
            </a:xfrm>
            <a:custGeom>
              <a:avLst/>
              <a:gdLst>
                <a:gd name="T0" fmla="*/ 0 w 57"/>
                <a:gd name="T1" fmla="*/ 16 h 33"/>
                <a:gd name="T2" fmla="*/ 16 w 57"/>
                <a:gd name="T3" fmla="*/ 32 h 33"/>
                <a:gd name="T4" fmla="*/ 34 w 57"/>
                <a:gd name="T5" fmla="*/ 32 h 33"/>
                <a:gd name="T6" fmla="*/ 49 w 57"/>
                <a:gd name="T7" fmla="*/ 23 h 33"/>
                <a:gd name="T8" fmla="*/ 56 w 57"/>
                <a:gd name="T9" fmla="*/ 8 h 33"/>
                <a:gd name="T10" fmla="*/ 56 w 57"/>
                <a:gd name="T11" fmla="*/ 0 h 33"/>
                <a:gd name="T12" fmla="*/ 49 w 57"/>
                <a:gd name="T13" fmla="*/ 0 h 33"/>
                <a:gd name="T14" fmla="*/ 49 w 57"/>
                <a:gd name="T15" fmla="*/ 16 h 33"/>
                <a:gd name="T16" fmla="*/ 41 w 57"/>
                <a:gd name="T17" fmla="*/ 16 h 33"/>
                <a:gd name="T18" fmla="*/ 34 w 57"/>
                <a:gd name="T19" fmla="*/ 16 h 33"/>
                <a:gd name="T20" fmla="*/ 0 w 57"/>
                <a:gd name="T21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33">
                  <a:moveTo>
                    <a:pt x="0" y="16"/>
                  </a:moveTo>
                  <a:lnTo>
                    <a:pt x="16" y="32"/>
                  </a:lnTo>
                  <a:lnTo>
                    <a:pt x="34" y="32"/>
                  </a:lnTo>
                  <a:lnTo>
                    <a:pt x="49" y="23"/>
                  </a:lnTo>
                  <a:lnTo>
                    <a:pt x="56" y="8"/>
                  </a:lnTo>
                  <a:lnTo>
                    <a:pt x="56" y="0"/>
                  </a:lnTo>
                  <a:lnTo>
                    <a:pt x="49" y="0"/>
                  </a:lnTo>
                  <a:lnTo>
                    <a:pt x="49" y="16"/>
                  </a:lnTo>
                  <a:lnTo>
                    <a:pt x="41" y="16"/>
                  </a:lnTo>
                  <a:lnTo>
                    <a:pt x="34" y="16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6" name="Freeform 306"/>
            <p:cNvSpPr>
              <a:spLocks/>
            </p:cNvSpPr>
            <p:nvPr/>
          </p:nvSpPr>
          <p:spPr bwMode="auto">
            <a:xfrm>
              <a:off x="5676437" y="4441231"/>
              <a:ext cx="31380" cy="21604"/>
            </a:xfrm>
            <a:custGeom>
              <a:avLst/>
              <a:gdLst>
                <a:gd name="T0" fmla="*/ 0 w 25"/>
                <a:gd name="T1" fmla="*/ 0 h 17"/>
                <a:gd name="T2" fmla="*/ 15 w 25"/>
                <a:gd name="T3" fmla="*/ 8 h 17"/>
                <a:gd name="T4" fmla="*/ 24 w 25"/>
                <a:gd name="T5" fmla="*/ 16 h 17"/>
                <a:gd name="T6" fmla="*/ 24 w 25"/>
                <a:gd name="T7" fmla="*/ 8 h 17"/>
                <a:gd name="T8" fmla="*/ 0 w 25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7">
                  <a:moveTo>
                    <a:pt x="0" y="0"/>
                  </a:moveTo>
                  <a:lnTo>
                    <a:pt x="15" y="8"/>
                  </a:lnTo>
                  <a:lnTo>
                    <a:pt x="24" y="16"/>
                  </a:lnTo>
                  <a:lnTo>
                    <a:pt x="24" y="8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7" name="Freeform 307"/>
            <p:cNvSpPr>
              <a:spLocks/>
            </p:cNvSpPr>
            <p:nvPr/>
          </p:nvSpPr>
          <p:spPr bwMode="auto">
            <a:xfrm>
              <a:off x="5738034" y="4473636"/>
              <a:ext cx="23244" cy="32406"/>
            </a:xfrm>
            <a:custGeom>
              <a:avLst/>
              <a:gdLst>
                <a:gd name="T0" fmla="*/ 0 w 18"/>
                <a:gd name="T1" fmla="*/ 0 h 25"/>
                <a:gd name="T2" fmla="*/ 8 w 18"/>
                <a:gd name="T3" fmla="*/ 24 h 25"/>
                <a:gd name="T4" fmla="*/ 17 w 18"/>
                <a:gd name="T5" fmla="*/ 16 h 25"/>
                <a:gd name="T6" fmla="*/ 0 w 18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5">
                  <a:moveTo>
                    <a:pt x="0" y="0"/>
                  </a:moveTo>
                  <a:lnTo>
                    <a:pt x="8" y="24"/>
                  </a:lnTo>
                  <a:lnTo>
                    <a:pt x="17" y="16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8" name="Freeform 308"/>
            <p:cNvSpPr>
              <a:spLocks/>
            </p:cNvSpPr>
            <p:nvPr/>
          </p:nvSpPr>
          <p:spPr bwMode="auto">
            <a:xfrm>
              <a:off x="5811252" y="4533646"/>
              <a:ext cx="22082" cy="21604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16 h 17"/>
                <a:gd name="T4" fmla="*/ 16 w 17"/>
                <a:gd name="T5" fmla="*/ 16 h 17"/>
                <a:gd name="T6" fmla="*/ 0 w 17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7">
                  <a:moveTo>
                    <a:pt x="0" y="0"/>
                  </a:moveTo>
                  <a:lnTo>
                    <a:pt x="0" y="16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19" name="Freeform 313"/>
            <p:cNvSpPr>
              <a:spLocks/>
            </p:cNvSpPr>
            <p:nvPr/>
          </p:nvSpPr>
          <p:spPr bwMode="auto">
            <a:xfrm>
              <a:off x="3617015" y="4872105"/>
              <a:ext cx="43002" cy="42008"/>
            </a:xfrm>
            <a:custGeom>
              <a:avLst/>
              <a:gdLst>
                <a:gd name="T0" fmla="*/ 32 w 33"/>
                <a:gd name="T1" fmla="*/ 15 h 33"/>
                <a:gd name="T2" fmla="*/ 23 w 33"/>
                <a:gd name="T3" fmla="*/ 25 h 33"/>
                <a:gd name="T4" fmla="*/ 8 w 33"/>
                <a:gd name="T5" fmla="*/ 32 h 33"/>
                <a:gd name="T6" fmla="*/ 0 w 33"/>
                <a:gd name="T7" fmla="*/ 25 h 33"/>
                <a:gd name="T8" fmla="*/ 16 w 33"/>
                <a:gd name="T9" fmla="*/ 0 h 33"/>
                <a:gd name="T10" fmla="*/ 23 w 33"/>
                <a:gd name="T11" fmla="*/ 7 h 33"/>
                <a:gd name="T12" fmla="*/ 32 w 33"/>
                <a:gd name="T13" fmla="*/ 15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33">
                  <a:moveTo>
                    <a:pt x="32" y="15"/>
                  </a:moveTo>
                  <a:lnTo>
                    <a:pt x="23" y="25"/>
                  </a:lnTo>
                  <a:lnTo>
                    <a:pt x="8" y="32"/>
                  </a:lnTo>
                  <a:lnTo>
                    <a:pt x="0" y="25"/>
                  </a:lnTo>
                  <a:lnTo>
                    <a:pt x="16" y="0"/>
                  </a:lnTo>
                  <a:lnTo>
                    <a:pt x="23" y="7"/>
                  </a:lnTo>
                  <a:lnTo>
                    <a:pt x="32" y="1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0" name="Line 314"/>
            <p:cNvSpPr>
              <a:spLocks noChangeShapeType="1"/>
            </p:cNvSpPr>
            <p:nvPr/>
          </p:nvSpPr>
          <p:spPr bwMode="auto">
            <a:xfrm>
              <a:off x="5055821" y="4010355"/>
              <a:ext cx="11622" cy="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round/>
              <a:headEnd type="none" w="sm" len="sm"/>
              <a:tailEnd type="none" w="sm" len="sm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1" name="Freeform 315"/>
            <p:cNvSpPr>
              <a:spLocks/>
            </p:cNvSpPr>
            <p:nvPr/>
          </p:nvSpPr>
          <p:spPr bwMode="auto">
            <a:xfrm>
              <a:off x="3490336" y="3611886"/>
              <a:ext cx="32542" cy="66012"/>
            </a:xfrm>
            <a:custGeom>
              <a:avLst/>
              <a:gdLst>
                <a:gd name="T0" fmla="*/ 0 w 25"/>
                <a:gd name="T1" fmla="*/ 0 h 51"/>
                <a:gd name="T2" fmla="*/ 9 w 25"/>
                <a:gd name="T3" fmla="*/ 0 h 51"/>
                <a:gd name="T4" fmla="*/ 15 w 25"/>
                <a:gd name="T5" fmla="*/ 9 h 51"/>
                <a:gd name="T6" fmla="*/ 15 w 25"/>
                <a:gd name="T7" fmla="*/ 17 h 51"/>
                <a:gd name="T8" fmla="*/ 24 w 25"/>
                <a:gd name="T9" fmla="*/ 25 h 51"/>
                <a:gd name="T10" fmla="*/ 24 w 25"/>
                <a:gd name="T11" fmla="*/ 34 h 51"/>
                <a:gd name="T12" fmla="*/ 9 w 25"/>
                <a:gd name="T13" fmla="*/ 50 h 51"/>
                <a:gd name="T14" fmla="*/ 0 w 25"/>
                <a:gd name="T15" fmla="*/ 41 h 51"/>
                <a:gd name="T16" fmla="*/ 0 w 25"/>
                <a:gd name="T17" fmla="*/ 9 h 51"/>
                <a:gd name="T18" fmla="*/ 0 w 25"/>
                <a:gd name="T1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51">
                  <a:moveTo>
                    <a:pt x="0" y="0"/>
                  </a:moveTo>
                  <a:lnTo>
                    <a:pt x="9" y="0"/>
                  </a:lnTo>
                  <a:lnTo>
                    <a:pt x="15" y="9"/>
                  </a:lnTo>
                  <a:lnTo>
                    <a:pt x="15" y="17"/>
                  </a:lnTo>
                  <a:lnTo>
                    <a:pt x="24" y="25"/>
                  </a:lnTo>
                  <a:lnTo>
                    <a:pt x="24" y="34"/>
                  </a:lnTo>
                  <a:lnTo>
                    <a:pt x="9" y="50"/>
                  </a:lnTo>
                  <a:lnTo>
                    <a:pt x="0" y="41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2" name="Freeform 316"/>
            <p:cNvSpPr>
              <a:spLocks/>
            </p:cNvSpPr>
            <p:nvPr/>
          </p:nvSpPr>
          <p:spPr bwMode="auto">
            <a:xfrm>
              <a:off x="3542634" y="3572279"/>
              <a:ext cx="106923" cy="73212"/>
            </a:xfrm>
            <a:custGeom>
              <a:avLst/>
              <a:gdLst>
                <a:gd name="T0" fmla="*/ 81 w 82"/>
                <a:gd name="T1" fmla="*/ 6 h 57"/>
                <a:gd name="T2" fmla="*/ 81 w 82"/>
                <a:gd name="T3" fmla="*/ 16 h 57"/>
                <a:gd name="T4" fmla="*/ 74 w 82"/>
                <a:gd name="T5" fmla="*/ 16 h 57"/>
                <a:gd name="T6" fmla="*/ 66 w 82"/>
                <a:gd name="T7" fmla="*/ 31 h 57"/>
                <a:gd name="T8" fmla="*/ 74 w 82"/>
                <a:gd name="T9" fmla="*/ 40 h 57"/>
                <a:gd name="T10" fmla="*/ 58 w 82"/>
                <a:gd name="T11" fmla="*/ 40 h 57"/>
                <a:gd name="T12" fmla="*/ 49 w 82"/>
                <a:gd name="T13" fmla="*/ 48 h 57"/>
                <a:gd name="T14" fmla="*/ 41 w 82"/>
                <a:gd name="T15" fmla="*/ 56 h 57"/>
                <a:gd name="T16" fmla="*/ 24 w 82"/>
                <a:gd name="T17" fmla="*/ 48 h 57"/>
                <a:gd name="T18" fmla="*/ 9 w 82"/>
                <a:gd name="T19" fmla="*/ 48 h 57"/>
                <a:gd name="T20" fmla="*/ 9 w 82"/>
                <a:gd name="T21" fmla="*/ 40 h 57"/>
                <a:gd name="T22" fmla="*/ 0 w 82"/>
                <a:gd name="T23" fmla="*/ 31 h 57"/>
                <a:gd name="T24" fmla="*/ 9 w 82"/>
                <a:gd name="T25" fmla="*/ 25 h 57"/>
                <a:gd name="T26" fmla="*/ 0 w 82"/>
                <a:gd name="T27" fmla="*/ 6 h 57"/>
                <a:gd name="T28" fmla="*/ 0 w 82"/>
                <a:gd name="T29" fmla="*/ 0 h 57"/>
                <a:gd name="T30" fmla="*/ 9 w 82"/>
                <a:gd name="T31" fmla="*/ 6 h 57"/>
                <a:gd name="T32" fmla="*/ 16 w 82"/>
                <a:gd name="T33" fmla="*/ 6 h 57"/>
                <a:gd name="T34" fmla="*/ 41 w 82"/>
                <a:gd name="T35" fmla="*/ 16 h 57"/>
                <a:gd name="T36" fmla="*/ 58 w 82"/>
                <a:gd name="T37" fmla="*/ 0 h 57"/>
                <a:gd name="T38" fmla="*/ 81 w 82"/>
                <a:gd name="T39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2" h="57">
                  <a:moveTo>
                    <a:pt x="81" y="6"/>
                  </a:moveTo>
                  <a:lnTo>
                    <a:pt x="81" y="16"/>
                  </a:lnTo>
                  <a:lnTo>
                    <a:pt x="74" y="16"/>
                  </a:lnTo>
                  <a:lnTo>
                    <a:pt x="66" y="31"/>
                  </a:lnTo>
                  <a:lnTo>
                    <a:pt x="74" y="40"/>
                  </a:lnTo>
                  <a:lnTo>
                    <a:pt x="58" y="40"/>
                  </a:lnTo>
                  <a:lnTo>
                    <a:pt x="49" y="48"/>
                  </a:lnTo>
                  <a:lnTo>
                    <a:pt x="41" y="56"/>
                  </a:lnTo>
                  <a:lnTo>
                    <a:pt x="24" y="48"/>
                  </a:lnTo>
                  <a:lnTo>
                    <a:pt x="9" y="48"/>
                  </a:lnTo>
                  <a:lnTo>
                    <a:pt x="9" y="40"/>
                  </a:lnTo>
                  <a:lnTo>
                    <a:pt x="0" y="31"/>
                  </a:lnTo>
                  <a:lnTo>
                    <a:pt x="9" y="25"/>
                  </a:lnTo>
                  <a:lnTo>
                    <a:pt x="0" y="6"/>
                  </a:lnTo>
                  <a:lnTo>
                    <a:pt x="0" y="0"/>
                  </a:lnTo>
                  <a:lnTo>
                    <a:pt x="9" y="6"/>
                  </a:lnTo>
                  <a:lnTo>
                    <a:pt x="16" y="6"/>
                  </a:lnTo>
                  <a:lnTo>
                    <a:pt x="41" y="16"/>
                  </a:lnTo>
                  <a:lnTo>
                    <a:pt x="58" y="0"/>
                  </a:lnTo>
                  <a:lnTo>
                    <a:pt x="81" y="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3" name="Freeform 317"/>
            <p:cNvSpPr>
              <a:spLocks/>
            </p:cNvSpPr>
            <p:nvPr/>
          </p:nvSpPr>
          <p:spPr bwMode="auto">
            <a:xfrm>
              <a:off x="3438036" y="3466661"/>
              <a:ext cx="105761" cy="74413"/>
            </a:xfrm>
            <a:custGeom>
              <a:avLst/>
              <a:gdLst>
                <a:gd name="T0" fmla="*/ 33 w 82"/>
                <a:gd name="T1" fmla="*/ 56 h 57"/>
                <a:gd name="T2" fmla="*/ 50 w 82"/>
                <a:gd name="T3" fmla="*/ 47 h 57"/>
                <a:gd name="T4" fmla="*/ 65 w 82"/>
                <a:gd name="T5" fmla="*/ 47 h 57"/>
                <a:gd name="T6" fmla="*/ 74 w 82"/>
                <a:gd name="T7" fmla="*/ 16 h 57"/>
                <a:gd name="T8" fmla="*/ 81 w 82"/>
                <a:gd name="T9" fmla="*/ 16 h 57"/>
                <a:gd name="T10" fmla="*/ 74 w 82"/>
                <a:gd name="T11" fmla="*/ 7 h 57"/>
                <a:gd name="T12" fmla="*/ 56 w 82"/>
                <a:gd name="T13" fmla="*/ 0 h 57"/>
                <a:gd name="T14" fmla="*/ 25 w 82"/>
                <a:gd name="T15" fmla="*/ 16 h 57"/>
                <a:gd name="T16" fmla="*/ 10 w 82"/>
                <a:gd name="T17" fmla="*/ 16 h 57"/>
                <a:gd name="T18" fmla="*/ 0 w 82"/>
                <a:gd name="T19" fmla="*/ 32 h 57"/>
                <a:gd name="T20" fmla="*/ 0 w 82"/>
                <a:gd name="T21" fmla="*/ 40 h 57"/>
                <a:gd name="T22" fmla="*/ 25 w 82"/>
                <a:gd name="T23" fmla="*/ 56 h 57"/>
                <a:gd name="T24" fmla="*/ 33 w 82"/>
                <a:gd name="T25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2" h="57">
                  <a:moveTo>
                    <a:pt x="33" y="56"/>
                  </a:moveTo>
                  <a:lnTo>
                    <a:pt x="50" y="47"/>
                  </a:lnTo>
                  <a:lnTo>
                    <a:pt x="65" y="47"/>
                  </a:lnTo>
                  <a:lnTo>
                    <a:pt x="74" y="16"/>
                  </a:lnTo>
                  <a:lnTo>
                    <a:pt x="81" y="16"/>
                  </a:lnTo>
                  <a:lnTo>
                    <a:pt x="74" y="7"/>
                  </a:lnTo>
                  <a:lnTo>
                    <a:pt x="56" y="0"/>
                  </a:lnTo>
                  <a:lnTo>
                    <a:pt x="25" y="16"/>
                  </a:lnTo>
                  <a:lnTo>
                    <a:pt x="10" y="16"/>
                  </a:lnTo>
                  <a:lnTo>
                    <a:pt x="0" y="32"/>
                  </a:lnTo>
                  <a:lnTo>
                    <a:pt x="0" y="40"/>
                  </a:lnTo>
                  <a:lnTo>
                    <a:pt x="25" y="56"/>
                  </a:lnTo>
                  <a:lnTo>
                    <a:pt x="33" y="5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4" name="Freeform 318"/>
            <p:cNvSpPr>
              <a:spLocks/>
            </p:cNvSpPr>
            <p:nvPr/>
          </p:nvSpPr>
          <p:spPr bwMode="auto">
            <a:xfrm>
              <a:off x="3395035" y="3508668"/>
              <a:ext cx="44164" cy="32406"/>
            </a:xfrm>
            <a:custGeom>
              <a:avLst/>
              <a:gdLst>
                <a:gd name="T0" fmla="*/ 32 w 33"/>
                <a:gd name="T1" fmla="*/ 8 h 25"/>
                <a:gd name="T2" fmla="*/ 25 w 33"/>
                <a:gd name="T3" fmla="*/ 8 h 25"/>
                <a:gd name="T4" fmla="*/ 17 w 33"/>
                <a:gd name="T5" fmla="*/ 24 h 25"/>
                <a:gd name="T6" fmla="*/ 8 w 33"/>
                <a:gd name="T7" fmla="*/ 24 h 25"/>
                <a:gd name="T8" fmla="*/ 0 w 33"/>
                <a:gd name="T9" fmla="*/ 24 h 25"/>
                <a:gd name="T10" fmla="*/ 0 w 33"/>
                <a:gd name="T11" fmla="*/ 15 h 25"/>
                <a:gd name="T12" fmla="*/ 0 w 33"/>
                <a:gd name="T13" fmla="*/ 8 h 25"/>
                <a:gd name="T14" fmla="*/ 32 w 33"/>
                <a:gd name="T15" fmla="*/ 0 h 25"/>
                <a:gd name="T16" fmla="*/ 32 w 33"/>
                <a:gd name="T17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25">
                  <a:moveTo>
                    <a:pt x="32" y="8"/>
                  </a:moveTo>
                  <a:lnTo>
                    <a:pt x="25" y="8"/>
                  </a:lnTo>
                  <a:lnTo>
                    <a:pt x="17" y="24"/>
                  </a:lnTo>
                  <a:lnTo>
                    <a:pt x="8" y="24"/>
                  </a:lnTo>
                  <a:lnTo>
                    <a:pt x="0" y="24"/>
                  </a:lnTo>
                  <a:lnTo>
                    <a:pt x="0" y="15"/>
                  </a:lnTo>
                  <a:lnTo>
                    <a:pt x="0" y="8"/>
                  </a:lnTo>
                  <a:lnTo>
                    <a:pt x="32" y="0"/>
                  </a:lnTo>
                  <a:lnTo>
                    <a:pt x="32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5" name="Freeform 319"/>
            <p:cNvSpPr>
              <a:spLocks/>
            </p:cNvSpPr>
            <p:nvPr/>
          </p:nvSpPr>
          <p:spPr bwMode="auto">
            <a:xfrm>
              <a:off x="3395035" y="3519470"/>
              <a:ext cx="96462" cy="93616"/>
            </a:xfrm>
            <a:custGeom>
              <a:avLst/>
              <a:gdLst>
                <a:gd name="T0" fmla="*/ 32 w 74"/>
                <a:gd name="T1" fmla="*/ 0 h 73"/>
                <a:gd name="T2" fmla="*/ 57 w 74"/>
                <a:gd name="T3" fmla="*/ 16 h 73"/>
                <a:gd name="T4" fmla="*/ 65 w 74"/>
                <a:gd name="T5" fmla="*/ 16 h 73"/>
                <a:gd name="T6" fmla="*/ 73 w 74"/>
                <a:gd name="T7" fmla="*/ 25 h 73"/>
                <a:gd name="T8" fmla="*/ 73 w 74"/>
                <a:gd name="T9" fmla="*/ 32 h 73"/>
                <a:gd name="T10" fmla="*/ 65 w 74"/>
                <a:gd name="T11" fmla="*/ 32 h 73"/>
                <a:gd name="T12" fmla="*/ 65 w 74"/>
                <a:gd name="T13" fmla="*/ 25 h 73"/>
                <a:gd name="T14" fmla="*/ 42 w 74"/>
                <a:gd name="T15" fmla="*/ 16 h 73"/>
                <a:gd name="T16" fmla="*/ 32 w 74"/>
                <a:gd name="T17" fmla="*/ 25 h 73"/>
                <a:gd name="T18" fmla="*/ 32 w 74"/>
                <a:gd name="T19" fmla="*/ 16 h 73"/>
                <a:gd name="T20" fmla="*/ 25 w 74"/>
                <a:gd name="T21" fmla="*/ 25 h 73"/>
                <a:gd name="T22" fmla="*/ 32 w 74"/>
                <a:gd name="T23" fmla="*/ 32 h 73"/>
                <a:gd name="T24" fmla="*/ 48 w 74"/>
                <a:gd name="T25" fmla="*/ 57 h 73"/>
                <a:gd name="T26" fmla="*/ 57 w 74"/>
                <a:gd name="T27" fmla="*/ 66 h 73"/>
                <a:gd name="T28" fmla="*/ 57 w 74"/>
                <a:gd name="T29" fmla="*/ 72 h 73"/>
                <a:gd name="T30" fmla="*/ 42 w 74"/>
                <a:gd name="T31" fmla="*/ 57 h 73"/>
                <a:gd name="T32" fmla="*/ 32 w 74"/>
                <a:gd name="T33" fmla="*/ 57 h 73"/>
                <a:gd name="T34" fmla="*/ 17 w 74"/>
                <a:gd name="T35" fmla="*/ 41 h 73"/>
                <a:gd name="T36" fmla="*/ 17 w 74"/>
                <a:gd name="T37" fmla="*/ 25 h 73"/>
                <a:gd name="T38" fmla="*/ 8 w 74"/>
                <a:gd name="T39" fmla="*/ 25 h 73"/>
                <a:gd name="T40" fmla="*/ 0 w 74"/>
                <a:gd name="T41" fmla="*/ 32 h 73"/>
                <a:gd name="T42" fmla="*/ 0 w 74"/>
                <a:gd name="T43" fmla="*/ 16 h 73"/>
                <a:gd name="T44" fmla="*/ 17 w 74"/>
                <a:gd name="T45" fmla="*/ 16 h 73"/>
                <a:gd name="T46" fmla="*/ 25 w 74"/>
                <a:gd name="T47" fmla="*/ 0 h 73"/>
                <a:gd name="T48" fmla="*/ 32 w 74"/>
                <a:gd name="T4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4" h="73">
                  <a:moveTo>
                    <a:pt x="32" y="0"/>
                  </a:moveTo>
                  <a:lnTo>
                    <a:pt x="57" y="16"/>
                  </a:lnTo>
                  <a:lnTo>
                    <a:pt x="65" y="16"/>
                  </a:lnTo>
                  <a:lnTo>
                    <a:pt x="73" y="25"/>
                  </a:lnTo>
                  <a:lnTo>
                    <a:pt x="73" y="32"/>
                  </a:lnTo>
                  <a:lnTo>
                    <a:pt x="65" y="32"/>
                  </a:lnTo>
                  <a:lnTo>
                    <a:pt x="65" y="25"/>
                  </a:lnTo>
                  <a:lnTo>
                    <a:pt x="42" y="16"/>
                  </a:lnTo>
                  <a:lnTo>
                    <a:pt x="32" y="25"/>
                  </a:lnTo>
                  <a:lnTo>
                    <a:pt x="32" y="16"/>
                  </a:lnTo>
                  <a:lnTo>
                    <a:pt x="25" y="25"/>
                  </a:lnTo>
                  <a:lnTo>
                    <a:pt x="32" y="32"/>
                  </a:lnTo>
                  <a:lnTo>
                    <a:pt x="48" y="57"/>
                  </a:lnTo>
                  <a:lnTo>
                    <a:pt x="57" y="66"/>
                  </a:lnTo>
                  <a:lnTo>
                    <a:pt x="57" y="72"/>
                  </a:lnTo>
                  <a:lnTo>
                    <a:pt x="42" y="57"/>
                  </a:lnTo>
                  <a:lnTo>
                    <a:pt x="32" y="57"/>
                  </a:lnTo>
                  <a:lnTo>
                    <a:pt x="17" y="41"/>
                  </a:lnTo>
                  <a:lnTo>
                    <a:pt x="17" y="25"/>
                  </a:lnTo>
                  <a:lnTo>
                    <a:pt x="8" y="25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17" y="16"/>
                  </a:lnTo>
                  <a:lnTo>
                    <a:pt x="25" y="0"/>
                  </a:lnTo>
                  <a:lnTo>
                    <a:pt x="32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6" name="Freeform 320"/>
            <p:cNvSpPr>
              <a:spLocks/>
            </p:cNvSpPr>
            <p:nvPr/>
          </p:nvSpPr>
          <p:spPr bwMode="auto">
            <a:xfrm>
              <a:off x="3470578" y="3592682"/>
              <a:ext cx="33704" cy="32406"/>
            </a:xfrm>
            <a:custGeom>
              <a:avLst/>
              <a:gdLst>
                <a:gd name="T0" fmla="*/ 0 w 26"/>
                <a:gd name="T1" fmla="*/ 15 h 25"/>
                <a:gd name="T2" fmla="*/ 16 w 26"/>
                <a:gd name="T3" fmla="*/ 24 h 25"/>
                <a:gd name="T4" fmla="*/ 16 w 26"/>
                <a:gd name="T5" fmla="*/ 15 h 25"/>
                <a:gd name="T6" fmla="*/ 25 w 26"/>
                <a:gd name="T7" fmla="*/ 15 h 25"/>
                <a:gd name="T8" fmla="*/ 25 w 26"/>
                <a:gd name="T9" fmla="*/ 9 h 25"/>
                <a:gd name="T10" fmla="*/ 16 w 26"/>
                <a:gd name="T11" fmla="*/ 0 h 25"/>
                <a:gd name="T12" fmla="*/ 8 w 26"/>
                <a:gd name="T13" fmla="*/ 0 h 25"/>
                <a:gd name="T14" fmla="*/ 0 w 26"/>
                <a:gd name="T15" fmla="*/ 9 h 25"/>
                <a:gd name="T16" fmla="*/ 0 w 26"/>
                <a:gd name="T17" fmla="*/ 1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25">
                  <a:moveTo>
                    <a:pt x="0" y="15"/>
                  </a:moveTo>
                  <a:lnTo>
                    <a:pt x="16" y="24"/>
                  </a:lnTo>
                  <a:lnTo>
                    <a:pt x="16" y="15"/>
                  </a:lnTo>
                  <a:lnTo>
                    <a:pt x="25" y="15"/>
                  </a:lnTo>
                  <a:lnTo>
                    <a:pt x="25" y="9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9"/>
                  </a:lnTo>
                  <a:lnTo>
                    <a:pt x="0" y="1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7" name="Freeform 321"/>
            <p:cNvSpPr>
              <a:spLocks/>
            </p:cNvSpPr>
            <p:nvPr/>
          </p:nvSpPr>
          <p:spPr bwMode="auto">
            <a:xfrm>
              <a:off x="3479875" y="3527871"/>
              <a:ext cx="75543" cy="97217"/>
            </a:xfrm>
            <a:custGeom>
              <a:avLst/>
              <a:gdLst>
                <a:gd name="T0" fmla="*/ 8 w 58"/>
                <a:gd name="T1" fmla="*/ 25 h 75"/>
                <a:gd name="T2" fmla="*/ 8 w 58"/>
                <a:gd name="T3" fmla="*/ 18 h 75"/>
                <a:gd name="T4" fmla="*/ 0 w 58"/>
                <a:gd name="T5" fmla="*/ 9 h 75"/>
                <a:gd name="T6" fmla="*/ 17 w 58"/>
                <a:gd name="T7" fmla="*/ 0 h 75"/>
                <a:gd name="T8" fmla="*/ 32 w 58"/>
                <a:gd name="T9" fmla="*/ 25 h 75"/>
                <a:gd name="T10" fmla="*/ 48 w 58"/>
                <a:gd name="T11" fmla="*/ 25 h 75"/>
                <a:gd name="T12" fmla="*/ 48 w 58"/>
                <a:gd name="T13" fmla="*/ 34 h 75"/>
                <a:gd name="T14" fmla="*/ 48 w 58"/>
                <a:gd name="T15" fmla="*/ 40 h 75"/>
                <a:gd name="T16" fmla="*/ 57 w 58"/>
                <a:gd name="T17" fmla="*/ 59 h 75"/>
                <a:gd name="T18" fmla="*/ 48 w 58"/>
                <a:gd name="T19" fmla="*/ 65 h 75"/>
                <a:gd name="T20" fmla="*/ 32 w 58"/>
                <a:gd name="T21" fmla="*/ 65 h 75"/>
                <a:gd name="T22" fmla="*/ 23 w 58"/>
                <a:gd name="T23" fmla="*/ 74 h 75"/>
                <a:gd name="T24" fmla="*/ 17 w 58"/>
                <a:gd name="T25" fmla="*/ 65 h 75"/>
                <a:gd name="T26" fmla="*/ 17 w 58"/>
                <a:gd name="T27" fmla="*/ 59 h 75"/>
                <a:gd name="T28" fmla="*/ 8 w 58"/>
                <a:gd name="T29" fmla="*/ 50 h 75"/>
                <a:gd name="T30" fmla="*/ 8 w 58"/>
                <a:gd name="T31" fmla="*/ 2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75">
                  <a:moveTo>
                    <a:pt x="8" y="25"/>
                  </a:moveTo>
                  <a:lnTo>
                    <a:pt x="8" y="18"/>
                  </a:lnTo>
                  <a:lnTo>
                    <a:pt x="0" y="9"/>
                  </a:lnTo>
                  <a:lnTo>
                    <a:pt x="17" y="0"/>
                  </a:lnTo>
                  <a:lnTo>
                    <a:pt x="32" y="25"/>
                  </a:lnTo>
                  <a:lnTo>
                    <a:pt x="48" y="25"/>
                  </a:lnTo>
                  <a:lnTo>
                    <a:pt x="48" y="34"/>
                  </a:lnTo>
                  <a:lnTo>
                    <a:pt x="48" y="40"/>
                  </a:lnTo>
                  <a:lnTo>
                    <a:pt x="57" y="59"/>
                  </a:lnTo>
                  <a:lnTo>
                    <a:pt x="48" y="65"/>
                  </a:lnTo>
                  <a:lnTo>
                    <a:pt x="32" y="65"/>
                  </a:lnTo>
                  <a:lnTo>
                    <a:pt x="23" y="74"/>
                  </a:lnTo>
                  <a:lnTo>
                    <a:pt x="17" y="65"/>
                  </a:lnTo>
                  <a:lnTo>
                    <a:pt x="17" y="59"/>
                  </a:lnTo>
                  <a:lnTo>
                    <a:pt x="8" y="50"/>
                  </a:lnTo>
                  <a:lnTo>
                    <a:pt x="8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8" name="Freeform 322"/>
            <p:cNvSpPr>
              <a:spLocks/>
            </p:cNvSpPr>
            <p:nvPr/>
          </p:nvSpPr>
          <p:spPr bwMode="auto">
            <a:xfrm>
              <a:off x="3510093" y="3611886"/>
              <a:ext cx="45326" cy="33606"/>
            </a:xfrm>
            <a:custGeom>
              <a:avLst/>
              <a:gdLst>
                <a:gd name="T0" fmla="*/ 9 w 35"/>
                <a:gd name="T1" fmla="*/ 25 h 26"/>
                <a:gd name="T2" fmla="*/ 0 w 35"/>
                <a:gd name="T3" fmla="*/ 17 h 26"/>
                <a:gd name="T4" fmla="*/ 0 w 35"/>
                <a:gd name="T5" fmla="*/ 9 h 26"/>
                <a:gd name="T6" fmla="*/ 9 w 35"/>
                <a:gd name="T7" fmla="*/ 0 h 26"/>
                <a:gd name="T8" fmla="*/ 25 w 35"/>
                <a:gd name="T9" fmla="*/ 0 h 26"/>
                <a:gd name="T10" fmla="*/ 34 w 35"/>
                <a:gd name="T11" fmla="*/ 9 h 26"/>
                <a:gd name="T12" fmla="*/ 34 w 35"/>
                <a:gd name="T13" fmla="*/ 17 h 26"/>
                <a:gd name="T14" fmla="*/ 9 w 35"/>
                <a:gd name="T15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26">
                  <a:moveTo>
                    <a:pt x="9" y="25"/>
                  </a:moveTo>
                  <a:lnTo>
                    <a:pt x="0" y="17"/>
                  </a:lnTo>
                  <a:lnTo>
                    <a:pt x="0" y="9"/>
                  </a:lnTo>
                  <a:lnTo>
                    <a:pt x="9" y="0"/>
                  </a:lnTo>
                  <a:lnTo>
                    <a:pt x="25" y="0"/>
                  </a:lnTo>
                  <a:lnTo>
                    <a:pt x="34" y="9"/>
                  </a:lnTo>
                  <a:lnTo>
                    <a:pt x="34" y="17"/>
                  </a:lnTo>
                  <a:lnTo>
                    <a:pt x="9" y="2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29" name="Freeform 323"/>
            <p:cNvSpPr>
              <a:spLocks/>
            </p:cNvSpPr>
            <p:nvPr/>
          </p:nvSpPr>
          <p:spPr bwMode="auto">
            <a:xfrm>
              <a:off x="3427577" y="3539873"/>
              <a:ext cx="63921" cy="66012"/>
            </a:xfrm>
            <a:custGeom>
              <a:avLst/>
              <a:gdLst>
                <a:gd name="T0" fmla="*/ 7 w 49"/>
                <a:gd name="T1" fmla="*/ 16 h 51"/>
                <a:gd name="T2" fmla="*/ 23 w 49"/>
                <a:gd name="T3" fmla="*/ 41 h 51"/>
                <a:gd name="T4" fmla="*/ 32 w 49"/>
                <a:gd name="T5" fmla="*/ 50 h 51"/>
                <a:gd name="T6" fmla="*/ 40 w 49"/>
                <a:gd name="T7" fmla="*/ 41 h 51"/>
                <a:gd name="T8" fmla="*/ 48 w 49"/>
                <a:gd name="T9" fmla="*/ 41 h 51"/>
                <a:gd name="T10" fmla="*/ 48 w 49"/>
                <a:gd name="T11" fmla="*/ 16 h 51"/>
                <a:gd name="T12" fmla="*/ 40 w 49"/>
                <a:gd name="T13" fmla="*/ 16 h 51"/>
                <a:gd name="T14" fmla="*/ 40 w 49"/>
                <a:gd name="T15" fmla="*/ 9 h 51"/>
                <a:gd name="T16" fmla="*/ 17 w 49"/>
                <a:gd name="T17" fmla="*/ 0 h 51"/>
                <a:gd name="T18" fmla="*/ 7 w 49"/>
                <a:gd name="T19" fmla="*/ 9 h 51"/>
                <a:gd name="T20" fmla="*/ 7 w 49"/>
                <a:gd name="T21" fmla="*/ 0 h 51"/>
                <a:gd name="T22" fmla="*/ 0 w 49"/>
                <a:gd name="T23" fmla="*/ 9 h 51"/>
                <a:gd name="T24" fmla="*/ 7 w 49"/>
                <a:gd name="T25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51">
                  <a:moveTo>
                    <a:pt x="7" y="16"/>
                  </a:moveTo>
                  <a:lnTo>
                    <a:pt x="23" y="41"/>
                  </a:lnTo>
                  <a:lnTo>
                    <a:pt x="32" y="50"/>
                  </a:lnTo>
                  <a:lnTo>
                    <a:pt x="40" y="41"/>
                  </a:lnTo>
                  <a:lnTo>
                    <a:pt x="48" y="41"/>
                  </a:lnTo>
                  <a:lnTo>
                    <a:pt x="48" y="16"/>
                  </a:lnTo>
                  <a:lnTo>
                    <a:pt x="40" y="16"/>
                  </a:lnTo>
                  <a:lnTo>
                    <a:pt x="40" y="9"/>
                  </a:lnTo>
                  <a:lnTo>
                    <a:pt x="17" y="0"/>
                  </a:lnTo>
                  <a:lnTo>
                    <a:pt x="7" y="9"/>
                  </a:lnTo>
                  <a:lnTo>
                    <a:pt x="7" y="0"/>
                  </a:lnTo>
                  <a:lnTo>
                    <a:pt x="0" y="9"/>
                  </a:lnTo>
                  <a:lnTo>
                    <a:pt x="7" y="1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30" name="Freeform 324"/>
            <p:cNvSpPr>
              <a:spLocks/>
            </p:cNvSpPr>
            <p:nvPr/>
          </p:nvSpPr>
          <p:spPr bwMode="auto">
            <a:xfrm>
              <a:off x="3364818" y="3401850"/>
              <a:ext cx="116220" cy="66011"/>
            </a:xfrm>
            <a:custGeom>
              <a:avLst/>
              <a:gdLst>
                <a:gd name="T0" fmla="*/ 89 w 90"/>
                <a:gd name="T1" fmla="*/ 34 h 51"/>
                <a:gd name="T2" fmla="*/ 72 w 90"/>
                <a:gd name="T3" fmla="*/ 17 h 51"/>
                <a:gd name="T4" fmla="*/ 66 w 90"/>
                <a:gd name="T5" fmla="*/ 17 h 51"/>
                <a:gd name="T6" fmla="*/ 49 w 90"/>
                <a:gd name="T7" fmla="*/ 9 h 51"/>
                <a:gd name="T8" fmla="*/ 41 w 90"/>
                <a:gd name="T9" fmla="*/ 0 h 51"/>
                <a:gd name="T10" fmla="*/ 32 w 90"/>
                <a:gd name="T11" fmla="*/ 0 h 51"/>
                <a:gd name="T12" fmla="*/ 16 w 90"/>
                <a:gd name="T13" fmla="*/ 9 h 51"/>
                <a:gd name="T14" fmla="*/ 0 w 90"/>
                <a:gd name="T15" fmla="*/ 17 h 51"/>
                <a:gd name="T16" fmla="*/ 9 w 90"/>
                <a:gd name="T17" fmla="*/ 34 h 51"/>
                <a:gd name="T18" fmla="*/ 24 w 90"/>
                <a:gd name="T19" fmla="*/ 50 h 51"/>
                <a:gd name="T20" fmla="*/ 41 w 90"/>
                <a:gd name="T21" fmla="*/ 50 h 51"/>
                <a:gd name="T22" fmla="*/ 41 w 90"/>
                <a:gd name="T23" fmla="*/ 42 h 51"/>
                <a:gd name="T24" fmla="*/ 66 w 90"/>
                <a:gd name="T25" fmla="*/ 50 h 51"/>
                <a:gd name="T26" fmla="*/ 89 w 90"/>
                <a:gd name="T27" fmla="*/ 3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51">
                  <a:moveTo>
                    <a:pt x="89" y="34"/>
                  </a:moveTo>
                  <a:lnTo>
                    <a:pt x="72" y="17"/>
                  </a:lnTo>
                  <a:lnTo>
                    <a:pt x="66" y="17"/>
                  </a:lnTo>
                  <a:lnTo>
                    <a:pt x="49" y="9"/>
                  </a:lnTo>
                  <a:lnTo>
                    <a:pt x="41" y="0"/>
                  </a:lnTo>
                  <a:lnTo>
                    <a:pt x="32" y="0"/>
                  </a:lnTo>
                  <a:lnTo>
                    <a:pt x="16" y="9"/>
                  </a:lnTo>
                  <a:lnTo>
                    <a:pt x="0" y="17"/>
                  </a:lnTo>
                  <a:lnTo>
                    <a:pt x="9" y="34"/>
                  </a:lnTo>
                  <a:lnTo>
                    <a:pt x="24" y="50"/>
                  </a:lnTo>
                  <a:lnTo>
                    <a:pt x="41" y="50"/>
                  </a:lnTo>
                  <a:lnTo>
                    <a:pt x="41" y="42"/>
                  </a:lnTo>
                  <a:lnTo>
                    <a:pt x="66" y="50"/>
                  </a:lnTo>
                  <a:lnTo>
                    <a:pt x="89" y="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31" name="Freeform 325"/>
            <p:cNvSpPr>
              <a:spLocks/>
            </p:cNvSpPr>
            <p:nvPr/>
          </p:nvSpPr>
          <p:spPr bwMode="auto">
            <a:xfrm>
              <a:off x="3395035" y="3989952"/>
              <a:ext cx="169681" cy="273648"/>
            </a:xfrm>
            <a:custGeom>
              <a:avLst/>
              <a:gdLst>
                <a:gd name="T0" fmla="*/ 17 w 130"/>
                <a:gd name="T1" fmla="*/ 8 h 212"/>
                <a:gd name="T2" fmla="*/ 17 w 130"/>
                <a:gd name="T3" fmla="*/ 24 h 212"/>
                <a:gd name="T4" fmla="*/ 32 w 130"/>
                <a:gd name="T5" fmla="*/ 40 h 212"/>
                <a:gd name="T6" fmla="*/ 25 w 130"/>
                <a:gd name="T7" fmla="*/ 89 h 212"/>
                <a:gd name="T8" fmla="*/ 0 w 130"/>
                <a:gd name="T9" fmla="*/ 120 h 212"/>
                <a:gd name="T10" fmla="*/ 0 w 130"/>
                <a:gd name="T11" fmla="*/ 130 h 212"/>
                <a:gd name="T12" fmla="*/ 8 w 130"/>
                <a:gd name="T13" fmla="*/ 137 h 212"/>
                <a:gd name="T14" fmla="*/ 8 w 130"/>
                <a:gd name="T15" fmla="*/ 145 h 212"/>
                <a:gd name="T16" fmla="*/ 25 w 130"/>
                <a:gd name="T17" fmla="*/ 177 h 212"/>
                <a:gd name="T18" fmla="*/ 8 w 130"/>
                <a:gd name="T19" fmla="*/ 177 h 212"/>
                <a:gd name="T20" fmla="*/ 8 w 130"/>
                <a:gd name="T21" fmla="*/ 186 h 212"/>
                <a:gd name="T22" fmla="*/ 17 w 130"/>
                <a:gd name="T23" fmla="*/ 193 h 212"/>
                <a:gd name="T24" fmla="*/ 25 w 130"/>
                <a:gd name="T25" fmla="*/ 211 h 212"/>
                <a:gd name="T26" fmla="*/ 65 w 130"/>
                <a:gd name="T27" fmla="*/ 202 h 212"/>
                <a:gd name="T28" fmla="*/ 73 w 130"/>
                <a:gd name="T29" fmla="*/ 193 h 212"/>
                <a:gd name="T30" fmla="*/ 65 w 130"/>
                <a:gd name="T31" fmla="*/ 193 h 212"/>
                <a:gd name="T32" fmla="*/ 88 w 130"/>
                <a:gd name="T33" fmla="*/ 186 h 212"/>
                <a:gd name="T34" fmla="*/ 106 w 130"/>
                <a:gd name="T35" fmla="*/ 170 h 212"/>
                <a:gd name="T36" fmla="*/ 113 w 130"/>
                <a:gd name="T37" fmla="*/ 162 h 212"/>
                <a:gd name="T38" fmla="*/ 122 w 130"/>
                <a:gd name="T39" fmla="*/ 162 h 212"/>
                <a:gd name="T40" fmla="*/ 106 w 130"/>
                <a:gd name="T41" fmla="*/ 137 h 212"/>
                <a:gd name="T42" fmla="*/ 122 w 130"/>
                <a:gd name="T43" fmla="*/ 105 h 212"/>
                <a:gd name="T44" fmla="*/ 129 w 130"/>
                <a:gd name="T45" fmla="*/ 105 h 212"/>
                <a:gd name="T46" fmla="*/ 129 w 130"/>
                <a:gd name="T47" fmla="*/ 96 h 212"/>
                <a:gd name="T48" fmla="*/ 129 w 130"/>
                <a:gd name="T49" fmla="*/ 55 h 212"/>
                <a:gd name="T50" fmla="*/ 32 w 130"/>
                <a:gd name="T51" fmla="*/ 0 h 212"/>
                <a:gd name="T52" fmla="*/ 17 w 130"/>
                <a:gd name="T53" fmla="*/ 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" h="212">
                  <a:moveTo>
                    <a:pt x="17" y="8"/>
                  </a:moveTo>
                  <a:lnTo>
                    <a:pt x="17" y="24"/>
                  </a:lnTo>
                  <a:lnTo>
                    <a:pt x="32" y="40"/>
                  </a:lnTo>
                  <a:lnTo>
                    <a:pt x="25" y="89"/>
                  </a:lnTo>
                  <a:lnTo>
                    <a:pt x="0" y="120"/>
                  </a:lnTo>
                  <a:lnTo>
                    <a:pt x="0" y="130"/>
                  </a:lnTo>
                  <a:lnTo>
                    <a:pt x="8" y="137"/>
                  </a:lnTo>
                  <a:lnTo>
                    <a:pt x="8" y="145"/>
                  </a:lnTo>
                  <a:lnTo>
                    <a:pt x="25" y="177"/>
                  </a:lnTo>
                  <a:lnTo>
                    <a:pt x="8" y="177"/>
                  </a:lnTo>
                  <a:lnTo>
                    <a:pt x="8" y="186"/>
                  </a:lnTo>
                  <a:lnTo>
                    <a:pt x="17" y="193"/>
                  </a:lnTo>
                  <a:lnTo>
                    <a:pt x="25" y="211"/>
                  </a:lnTo>
                  <a:lnTo>
                    <a:pt x="65" y="202"/>
                  </a:lnTo>
                  <a:lnTo>
                    <a:pt x="73" y="193"/>
                  </a:lnTo>
                  <a:lnTo>
                    <a:pt x="65" y="193"/>
                  </a:lnTo>
                  <a:lnTo>
                    <a:pt x="88" y="186"/>
                  </a:lnTo>
                  <a:lnTo>
                    <a:pt x="106" y="170"/>
                  </a:lnTo>
                  <a:lnTo>
                    <a:pt x="113" y="162"/>
                  </a:lnTo>
                  <a:lnTo>
                    <a:pt x="122" y="162"/>
                  </a:lnTo>
                  <a:lnTo>
                    <a:pt x="106" y="137"/>
                  </a:lnTo>
                  <a:lnTo>
                    <a:pt x="122" y="105"/>
                  </a:lnTo>
                  <a:lnTo>
                    <a:pt x="129" y="105"/>
                  </a:lnTo>
                  <a:lnTo>
                    <a:pt x="129" y="96"/>
                  </a:lnTo>
                  <a:lnTo>
                    <a:pt x="129" y="55"/>
                  </a:lnTo>
                  <a:lnTo>
                    <a:pt x="32" y="0"/>
                  </a:lnTo>
                  <a:lnTo>
                    <a:pt x="17" y="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32" name="Freeform 326"/>
            <p:cNvSpPr>
              <a:spLocks/>
            </p:cNvSpPr>
            <p:nvPr/>
          </p:nvSpPr>
          <p:spPr bwMode="auto">
            <a:xfrm>
              <a:off x="3081241" y="4131577"/>
              <a:ext cx="126680" cy="98417"/>
            </a:xfrm>
            <a:custGeom>
              <a:avLst/>
              <a:gdLst>
                <a:gd name="T0" fmla="*/ 0 w 98"/>
                <a:gd name="T1" fmla="*/ 58 h 75"/>
                <a:gd name="T2" fmla="*/ 6 w 98"/>
                <a:gd name="T3" fmla="*/ 50 h 75"/>
                <a:gd name="T4" fmla="*/ 23 w 98"/>
                <a:gd name="T5" fmla="*/ 25 h 75"/>
                <a:gd name="T6" fmla="*/ 40 w 98"/>
                <a:gd name="T7" fmla="*/ 18 h 75"/>
                <a:gd name="T8" fmla="*/ 56 w 98"/>
                <a:gd name="T9" fmla="*/ 0 h 75"/>
                <a:gd name="T10" fmla="*/ 72 w 98"/>
                <a:gd name="T11" fmla="*/ 0 h 75"/>
                <a:gd name="T12" fmla="*/ 72 w 98"/>
                <a:gd name="T13" fmla="*/ 18 h 75"/>
                <a:gd name="T14" fmla="*/ 88 w 98"/>
                <a:gd name="T15" fmla="*/ 33 h 75"/>
                <a:gd name="T16" fmla="*/ 97 w 98"/>
                <a:gd name="T17" fmla="*/ 33 h 75"/>
                <a:gd name="T18" fmla="*/ 97 w 98"/>
                <a:gd name="T19" fmla="*/ 40 h 75"/>
                <a:gd name="T20" fmla="*/ 80 w 98"/>
                <a:gd name="T21" fmla="*/ 50 h 75"/>
                <a:gd name="T22" fmla="*/ 63 w 98"/>
                <a:gd name="T23" fmla="*/ 50 h 75"/>
                <a:gd name="T24" fmla="*/ 31 w 98"/>
                <a:gd name="T25" fmla="*/ 50 h 75"/>
                <a:gd name="T26" fmla="*/ 31 w 98"/>
                <a:gd name="T27" fmla="*/ 58 h 75"/>
                <a:gd name="T28" fmla="*/ 31 w 98"/>
                <a:gd name="T29" fmla="*/ 74 h 75"/>
                <a:gd name="T30" fmla="*/ 23 w 98"/>
                <a:gd name="T31" fmla="*/ 65 h 75"/>
                <a:gd name="T32" fmla="*/ 6 w 98"/>
                <a:gd name="T33" fmla="*/ 65 h 75"/>
                <a:gd name="T34" fmla="*/ 0 w 98"/>
                <a:gd name="T35" fmla="*/ 5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8" h="75">
                  <a:moveTo>
                    <a:pt x="0" y="58"/>
                  </a:moveTo>
                  <a:lnTo>
                    <a:pt x="6" y="50"/>
                  </a:lnTo>
                  <a:lnTo>
                    <a:pt x="23" y="25"/>
                  </a:lnTo>
                  <a:lnTo>
                    <a:pt x="40" y="18"/>
                  </a:lnTo>
                  <a:lnTo>
                    <a:pt x="56" y="0"/>
                  </a:lnTo>
                  <a:lnTo>
                    <a:pt x="72" y="0"/>
                  </a:lnTo>
                  <a:lnTo>
                    <a:pt x="72" y="18"/>
                  </a:lnTo>
                  <a:lnTo>
                    <a:pt x="88" y="33"/>
                  </a:lnTo>
                  <a:lnTo>
                    <a:pt x="97" y="33"/>
                  </a:lnTo>
                  <a:lnTo>
                    <a:pt x="97" y="40"/>
                  </a:lnTo>
                  <a:lnTo>
                    <a:pt x="80" y="50"/>
                  </a:lnTo>
                  <a:lnTo>
                    <a:pt x="63" y="50"/>
                  </a:lnTo>
                  <a:lnTo>
                    <a:pt x="31" y="50"/>
                  </a:lnTo>
                  <a:lnTo>
                    <a:pt x="31" y="58"/>
                  </a:lnTo>
                  <a:lnTo>
                    <a:pt x="31" y="74"/>
                  </a:lnTo>
                  <a:lnTo>
                    <a:pt x="23" y="65"/>
                  </a:lnTo>
                  <a:lnTo>
                    <a:pt x="6" y="65"/>
                  </a:lnTo>
                  <a:lnTo>
                    <a:pt x="0" y="5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33" name="Freeform 327"/>
            <p:cNvSpPr>
              <a:spLocks/>
            </p:cNvSpPr>
            <p:nvPr/>
          </p:nvSpPr>
          <p:spPr bwMode="auto">
            <a:xfrm>
              <a:off x="3185839" y="4174784"/>
              <a:ext cx="41839" cy="106818"/>
            </a:xfrm>
            <a:custGeom>
              <a:avLst/>
              <a:gdLst>
                <a:gd name="T0" fmla="*/ 17 w 33"/>
                <a:gd name="T1" fmla="*/ 7 h 82"/>
                <a:gd name="T2" fmla="*/ 0 w 33"/>
                <a:gd name="T3" fmla="*/ 17 h 82"/>
                <a:gd name="T4" fmla="*/ 0 w 33"/>
                <a:gd name="T5" fmla="*/ 25 h 82"/>
                <a:gd name="T6" fmla="*/ 8 w 33"/>
                <a:gd name="T7" fmla="*/ 32 h 82"/>
                <a:gd name="T8" fmla="*/ 8 w 33"/>
                <a:gd name="T9" fmla="*/ 48 h 82"/>
                <a:gd name="T10" fmla="*/ 8 w 33"/>
                <a:gd name="T11" fmla="*/ 81 h 82"/>
                <a:gd name="T12" fmla="*/ 23 w 33"/>
                <a:gd name="T13" fmla="*/ 81 h 82"/>
                <a:gd name="T14" fmla="*/ 23 w 33"/>
                <a:gd name="T15" fmla="*/ 57 h 82"/>
                <a:gd name="T16" fmla="*/ 32 w 33"/>
                <a:gd name="T17" fmla="*/ 25 h 82"/>
                <a:gd name="T18" fmla="*/ 32 w 33"/>
                <a:gd name="T19" fmla="*/ 7 h 82"/>
                <a:gd name="T20" fmla="*/ 23 w 33"/>
                <a:gd name="T21" fmla="*/ 0 h 82"/>
                <a:gd name="T22" fmla="*/ 17 w 33"/>
                <a:gd name="T23" fmla="*/ 0 h 82"/>
                <a:gd name="T24" fmla="*/ 17 w 33"/>
                <a:gd name="T25" fmla="*/ 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82">
                  <a:moveTo>
                    <a:pt x="17" y="7"/>
                  </a:moveTo>
                  <a:lnTo>
                    <a:pt x="0" y="17"/>
                  </a:lnTo>
                  <a:lnTo>
                    <a:pt x="0" y="25"/>
                  </a:lnTo>
                  <a:lnTo>
                    <a:pt x="8" y="32"/>
                  </a:lnTo>
                  <a:lnTo>
                    <a:pt x="8" y="48"/>
                  </a:lnTo>
                  <a:lnTo>
                    <a:pt x="8" y="81"/>
                  </a:lnTo>
                  <a:lnTo>
                    <a:pt x="23" y="81"/>
                  </a:lnTo>
                  <a:lnTo>
                    <a:pt x="23" y="57"/>
                  </a:lnTo>
                  <a:lnTo>
                    <a:pt x="32" y="25"/>
                  </a:lnTo>
                  <a:lnTo>
                    <a:pt x="32" y="7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9525" cap="rnd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34" name="Freeform 328"/>
            <p:cNvSpPr>
              <a:spLocks/>
            </p:cNvSpPr>
            <p:nvPr/>
          </p:nvSpPr>
          <p:spPr bwMode="auto">
            <a:xfrm>
              <a:off x="3601907" y="3466661"/>
              <a:ext cx="72057" cy="80414"/>
            </a:xfrm>
            <a:custGeom>
              <a:avLst/>
              <a:gdLst>
                <a:gd name="T0" fmla="*/ 36 w 53"/>
                <a:gd name="T1" fmla="*/ 41 h 60"/>
                <a:gd name="T2" fmla="*/ 53 w 53"/>
                <a:gd name="T3" fmla="*/ 39 h 60"/>
                <a:gd name="T4" fmla="*/ 44 w 53"/>
                <a:gd name="T5" fmla="*/ 18 h 60"/>
                <a:gd name="T6" fmla="*/ 45 w 53"/>
                <a:gd name="T7" fmla="*/ 5 h 60"/>
                <a:gd name="T8" fmla="*/ 18 w 53"/>
                <a:gd name="T9" fmla="*/ 0 h 60"/>
                <a:gd name="T10" fmla="*/ 0 w 53"/>
                <a:gd name="T11" fmla="*/ 9 h 60"/>
                <a:gd name="T12" fmla="*/ 12 w 53"/>
                <a:gd name="T13" fmla="*/ 11 h 60"/>
                <a:gd name="T14" fmla="*/ 26 w 53"/>
                <a:gd name="T15" fmla="*/ 36 h 60"/>
                <a:gd name="T16" fmla="*/ 27 w 53"/>
                <a:gd name="T17" fmla="*/ 60 h 60"/>
                <a:gd name="T18" fmla="*/ 36 w 53"/>
                <a:gd name="T19" fmla="*/ 4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60">
                  <a:moveTo>
                    <a:pt x="36" y="41"/>
                  </a:moveTo>
                  <a:lnTo>
                    <a:pt x="53" y="39"/>
                  </a:lnTo>
                  <a:lnTo>
                    <a:pt x="44" y="18"/>
                  </a:lnTo>
                  <a:lnTo>
                    <a:pt x="45" y="5"/>
                  </a:lnTo>
                  <a:lnTo>
                    <a:pt x="18" y="0"/>
                  </a:lnTo>
                  <a:lnTo>
                    <a:pt x="0" y="9"/>
                  </a:lnTo>
                  <a:lnTo>
                    <a:pt x="12" y="11"/>
                  </a:lnTo>
                  <a:lnTo>
                    <a:pt x="26" y="36"/>
                  </a:lnTo>
                  <a:lnTo>
                    <a:pt x="27" y="60"/>
                  </a:lnTo>
                  <a:lnTo>
                    <a:pt x="36" y="4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latin typeface="Tw Cen MT (Body)"/>
                <a:cs typeface="Arial"/>
              </a:endParaRPr>
            </a:p>
          </p:txBody>
        </p:sp>
        <p:sp>
          <p:nvSpPr>
            <p:cNvPr id="236" name="Oval 235"/>
            <p:cNvSpPr/>
            <p:nvPr>
              <p:custDataLst>
                <p:tags r:id="rId5"/>
              </p:custDataLst>
            </p:nvPr>
          </p:nvSpPr>
          <p:spPr bwMode="auto">
            <a:xfrm>
              <a:off x="3575930" y="4521100"/>
              <a:ext cx="343147" cy="343147"/>
            </a:xfrm>
            <a:prstGeom prst="ellipse">
              <a:avLst/>
            </a:prstGeom>
            <a:noFill/>
            <a:ln w="76200" cap="flat" cmpd="sng" algn="ctr">
              <a:gradFill>
                <a:gsLst>
                  <a:gs pos="0">
                    <a:schemeClr val="bg2"/>
                  </a:gs>
                  <a:gs pos="50000">
                    <a:schemeClr val="tx2"/>
                  </a:gs>
                  <a:gs pos="100000">
                    <a:schemeClr val="accent3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400" dirty="0">
                <a:latin typeface="Tw Cen MT (Body)"/>
                <a:ea typeface="ＭＳ Ｐゴシック" pitchFamily="1" charset="-128"/>
                <a:cs typeface="Arial"/>
              </a:endParaRPr>
            </a:p>
          </p:txBody>
        </p:sp>
        <p:sp>
          <p:nvSpPr>
            <p:cNvPr id="64753" name="TextBox 33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544008" y="3332489"/>
              <a:ext cx="1154361" cy="23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PT" sz="1600" b="1" dirty="0">
                  <a:solidFill>
                    <a:srgbClr val="00B0F0"/>
                  </a:solidFill>
                  <a:latin typeface="Tw Cen MT" pitchFamily="34" charset="0"/>
                </a:rPr>
                <a:t>Europa / </a:t>
              </a:r>
              <a:r>
                <a:rPr lang="pt-BR" altLang="pt-PT" sz="1600" b="1" dirty="0" smtClean="0">
                  <a:solidFill>
                    <a:srgbClr val="00B0F0"/>
                  </a:solidFill>
                  <a:latin typeface="Tw Cen MT" pitchFamily="34" charset="0"/>
                </a:rPr>
                <a:t>Mediterâreo</a:t>
              </a:r>
              <a:endParaRPr lang="pt-BR" altLang="pt-PT" sz="1600" dirty="0">
                <a:solidFill>
                  <a:srgbClr val="00B0F0"/>
                </a:solidFill>
                <a:latin typeface="Tw Cen MT" pitchFamily="34" charset="0"/>
              </a:endParaRPr>
            </a:p>
          </p:txBody>
        </p:sp>
        <p:sp>
          <p:nvSpPr>
            <p:cNvPr id="64754" name="TextBox 33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4251016" y="4430604"/>
              <a:ext cx="1108717" cy="23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PT" sz="1600" b="1" dirty="0">
                  <a:solidFill>
                    <a:srgbClr val="FF3300"/>
                  </a:solidFill>
                  <a:latin typeface="Tw Cen MT" pitchFamily="34" charset="0"/>
                </a:rPr>
                <a:t>Asia</a:t>
              </a:r>
              <a:endParaRPr lang="pt-BR" altLang="pt-PT" sz="1600" dirty="0">
                <a:solidFill>
                  <a:srgbClr val="FF3300"/>
                </a:solidFill>
                <a:latin typeface="Tw Cen MT" pitchFamily="34" charset="0"/>
              </a:endParaRPr>
            </a:p>
          </p:txBody>
        </p:sp>
        <p:sp>
          <p:nvSpPr>
            <p:cNvPr id="64755" name="TextBox 338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823171" y="3603603"/>
              <a:ext cx="1243289" cy="235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altLang="pt-PT" sz="1600" b="1" dirty="0" smtClean="0">
                  <a:solidFill>
                    <a:srgbClr val="FF3300"/>
                  </a:solidFill>
                  <a:latin typeface="Tw Cen MT" pitchFamily="34" charset="0"/>
                </a:rPr>
                <a:t>Médio Oriente</a:t>
              </a:r>
              <a:endParaRPr lang="pt-BR" altLang="pt-PT" sz="1600" dirty="0">
                <a:solidFill>
                  <a:srgbClr val="FF3300"/>
                </a:solidFill>
                <a:latin typeface="Tw Cen MT" pitchFamily="34" charset="0"/>
              </a:endParaRPr>
            </a:p>
          </p:txBody>
        </p:sp>
        <p:sp>
          <p:nvSpPr>
            <p:cNvPr id="64756" name="TextBox 35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383455" y="4441532"/>
              <a:ext cx="1194045" cy="406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BR" altLang="pt-PT" sz="1600" b="1" dirty="0" smtClean="0">
                  <a:solidFill>
                    <a:srgbClr val="92D050"/>
                  </a:solidFill>
                  <a:latin typeface="Tw Cen MT" pitchFamily="34" charset="0"/>
                </a:rPr>
                <a:t>Países vizinhos da SADC </a:t>
              </a:r>
              <a:endParaRPr lang="pt-BR" altLang="pt-PT" sz="1600" dirty="0">
                <a:solidFill>
                  <a:srgbClr val="92D050"/>
                </a:solidFill>
                <a:latin typeface="Tw Cen MT" pitchFamily="34" charset="0"/>
              </a:endParaRPr>
            </a:p>
          </p:txBody>
        </p:sp>
      </p:grpSp>
      <p:sp>
        <p:nvSpPr>
          <p:cNvPr id="473" name="Rectangle 20"/>
          <p:cNvSpPr>
            <a:spLocks noChangeArrowheads="1"/>
          </p:cNvSpPr>
          <p:nvPr/>
        </p:nvSpPr>
        <p:spPr bwMode="gray">
          <a:xfrm>
            <a:off x="246580" y="2017086"/>
            <a:ext cx="10112266" cy="525939"/>
          </a:xfrm>
          <a:prstGeom prst="rect">
            <a:avLst/>
          </a:prstGeom>
          <a:solidFill>
            <a:srgbClr val="003366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Proximidade a Mercados com </a:t>
            </a:r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Gr</a:t>
            </a:r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andes </a:t>
            </a:r>
            <a:r>
              <a:rPr lang="pt-BR" sz="3200" b="1" dirty="0" smtClean="0">
                <a:solidFill>
                  <a:srgbClr val="FF0000"/>
                </a:solidFill>
                <a:latin typeface="Calibri" pitchFamily="34" charset="0"/>
              </a:rPr>
              <a:t>Oportunidades</a:t>
            </a:r>
            <a:endParaRPr lang="pt-BR" sz="3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4523" name="TextBox 247"/>
          <p:cNvSpPr txBox="1">
            <a:spLocks noChangeArrowheads="1"/>
          </p:cNvSpPr>
          <p:nvPr/>
        </p:nvSpPr>
        <p:spPr bwMode="auto">
          <a:xfrm>
            <a:off x="0" y="6457950"/>
            <a:ext cx="1161626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19" rIns="45719" anchor="b"/>
          <a:lstStyle/>
          <a:p>
            <a:endParaRPr lang="pt-BR" altLang="pt-PT" sz="1000" dirty="0">
              <a:latin typeface="Tw Cen MT" pitchFamily="34" charset="0"/>
            </a:endParaRPr>
          </a:p>
        </p:txBody>
      </p:sp>
      <p:sp>
        <p:nvSpPr>
          <p:cNvPr id="244" name="Title 1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149223" y="186752"/>
            <a:ext cx="960106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algn="ctr" eaLnBrk="1" hangingPunct="1">
              <a:defRPr/>
            </a:pPr>
            <a:r>
              <a:rPr lang="en-US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PORQUÊ MOÇAMBIQUE</a:t>
            </a:r>
          </a:p>
        </p:txBody>
      </p:sp>
      <p:sp>
        <p:nvSpPr>
          <p:cNvPr id="249" name="Rectangle 248"/>
          <p:cNvSpPr/>
          <p:nvPr/>
        </p:nvSpPr>
        <p:spPr bwMode="auto">
          <a:xfrm>
            <a:off x="5905499" y="6715148"/>
            <a:ext cx="476253" cy="142852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eaLnBrk="0" hangingPunct="0"/>
            <a:endParaRPr lang="af-ZA" sz="1400" b="1" kern="0" dirty="0" smtClean="0">
              <a:latin typeface="Tw Cen MT (Body)"/>
              <a:ea typeface="ＭＳ Ｐゴシック" pitchFamily="1" charset="-128"/>
              <a:cs typeface="Arial"/>
            </a:endParaRPr>
          </a:p>
        </p:txBody>
      </p:sp>
      <p:pic>
        <p:nvPicPr>
          <p:cNvPr id="243" name="Picture 4" descr="bandeira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3877" y="6165219"/>
            <a:ext cx="9366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566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itle 7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HOTEL MONTE BELO</a:t>
            </a:r>
            <a:endParaRPr lang="en-US" sz="3600"/>
          </a:p>
        </p:txBody>
      </p:sp>
      <p:pic>
        <p:nvPicPr>
          <p:cNvPr id="47107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9600" y="2057400"/>
            <a:ext cx="5486400" cy="4419600"/>
          </a:xfrm>
        </p:spPr>
      </p:pic>
      <p:pic>
        <p:nvPicPr>
          <p:cNvPr id="47108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99200" y="2057400"/>
            <a:ext cx="5486400" cy="4419600"/>
          </a:xfrm>
        </p:spPr>
      </p:pic>
    </p:spTree>
    <p:extLst>
      <p:ext uri="{BB962C8B-B14F-4D97-AF65-F5344CB8AC3E}">
        <p14:creationId xmlns:p14="http://schemas.microsoft.com/office/powerpoint/2010/main" xmlns="" val="28295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CENTRO DE NEGÓCIOS</a:t>
            </a:r>
            <a:endParaRPr lang="en-US" sz="3600" dirty="0"/>
          </a:p>
        </p:txBody>
      </p:sp>
      <p:pic>
        <p:nvPicPr>
          <p:cNvPr id="48131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06400" y="1828800"/>
            <a:ext cx="5791200" cy="4724400"/>
          </a:xfrm>
        </p:spPr>
      </p:pic>
      <p:pic>
        <p:nvPicPr>
          <p:cNvPr id="48132" name="Content Placeholder 8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99200" y="1828800"/>
            <a:ext cx="5689600" cy="4724400"/>
          </a:xfrm>
        </p:spPr>
      </p:pic>
    </p:spTree>
    <p:extLst>
      <p:ext uri="{BB962C8B-B14F-4D97-AF65-F5344CB8AC3E}">
        <p14:creationId xmlns:p14="http://schemas.microsoft.com/office/powerpoint/2010/main" xmlns="" val="47435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ps8980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71" r="4477"/>
          <a:stretch>
            <a:fillRect/>
          </a:stretch>
        </p:blipFill>
        <p:spPr bwMode="auto">
          <a:xfrm>
            <a:off x="6604001" y="4038600"/>
            <a:ext cx="4673599" cy="266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16000" y="170792"/>
            <a:ext cx="9144000" cy="4572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pt-PT" alt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TURISMO</a:t>
            </a:r>
            <a:endParaRPr lang="pt-PT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3795" name="Picture 3" descr="E:\Rani Images 2006\Medjumbe Island resort\Medjumbe High res\medjumbe paddle boa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4561" y="1543050"/>
            <a:ext cx="4650314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543050"/>
            <a:ext cx="4673600" cy="2393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water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2510" y="4267200"/>
            <a:ext cx="4602839" cy="243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-28575" y="3773488"/>
            <a:ext cx="6022975" cy="47466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>
              <a:defRPr/>
            </a:pPr>
            <a:r>
              <a:rPr lang="pt-PT" b="1" dirty="0" smtClean="0">
                <a:solidFill>
                  <a:srgbClr val="0349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" charset="0"/>
                <a:cs typeface="Arial" charset="0"/>
              </a:rPr>
              <a:t>Aventura</a:t>
            </a:r>
            <a:endParaRPr lang="pt-PT" b="1" dirty="0">
              <a:solidFill>
                <a:srgbClr val="03495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" charset="0"/>
              <a:cs typeface="Arial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604000" y="3752851"/>
            <a:ext cx="5588000" cy="474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>
              <a:defRPr/>
            </a:pPr>
            <a:r>
              <a:rPr lang="en-US" b="1" dirty="0" smtClean="0">
                <a:solidFill>
                  <a:srgbClr val="0349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" pitchFamily="18" charset="0"/>
                <a:ea typeface="ＭＳ Ｐゴシック" pitchFamily="34" charset="-128"/>
                <a:cs typeface="Arial" pitchFamily="34" charset="0"/>
              </a:rPr>
              <a:t>Eco-</a:t>
            </a:r>
            <a:r>
              <a:rPr lang="en-US" b="1" dirty="0" err="1" smtClean="0">
                <a:solidFill>
                  <a:srgbClr val="0349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" pitchFamily="18" charset="0"/>
                <a:ea typeface="ＭＳ Ｐゴシック" pitchFamily="34" charset="-128"/>
                <a:cs typeface="Arial" pitchFamily="34" charset="0"/>
              </a:rPr>
              <a:t>turismo</a:t>
            </a:r>
            <a:endParaRPr lang="pt-PT" b="1" dirty="0">
              <a:solidFill>
                <a:srgbClr val="03495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" pitchFamily="18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 rot="16200000">
            <a:off x="4786843" y="2045758"/>
            <a:ext cx="3048000" cy="6328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>
              <a:defRPr/>
            </a:pPr>
            <a:r>
              <a:rPr lang="pt-PT" b="1" dirty="0" smtClean="0">
                <a:solidFill>
                  <a:srgbClr val="0349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" charset="0"/>
                <a:cs typeface="Arial" charset="0"/>
              </a:rPr>
              <a:t>Areai, Mar, Sol</a:t>
            </a:r>
            <a:endParaRPr lang="pt-PT" b="1" dirty="0">
              <a:solidFill>
                <a:srgbClr val="03495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" charset="0"/>
              <a:cs typeface="Arial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 rot="16200000">
            <a:off x="4823884" y="5056717"/>
            <a:ext cx="2971800" cy="630767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pPr algn="ctr" eaLnBrk="0" hangingPunct="0">
              <a:defRPr/>
            </a:pPr>
            <a:r>
              <a:rPr lang="en-US" b="1" dirty="0" err="1" smtClean="0">
                <a:solidFill>
                  <a:srgbClr val="03495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doni MT" charset="0"/>
                <a:cs typeface="Arial" charset="0"/>
              </a:rPr>
              <a:t>Cultura</a:t>
            </a:r>
            <a:endParaRPr lang="en-US" b="1" dirty="0">
              <a:solidFill>
                <a:srgbClr val="03495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odoni MT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00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ZONA DE TURISMO INTEGRADO DE CRUSSE </a:t>
            </a:r>
            <a:r>
              <a:rPr lang="en-US" sz="2800" dirty="0"/>
              <a:t>&amp; </a:t>
            </a:r>
            <a:r>
              <a:rPr lang="en-US" sz="2800" dirty="0" smtClean="0"/>
              <a:t>JAMALI</a:t>
            </a:r>
            <a:endParaRPr lang="en-US" sz="2800" dirty="0"/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385233" y="1000125"/>
            <a:ext cx="11582400" cy="567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4" tIns="40817" rIns="81634" bIns="40817"/>
          <a:lstStyle>
            <a:lvl1pPr marL="304800" indent="-3048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Clr>
                <a:schemeClr val="bg2"/>
              </a:buClr>
              <a:buSzPct val="75000"/>
              <a:buFontTx/>
              <a:buNone/>
            </a:pPr>
            <a:endParaRPr lang="pt-PT" altLang="af-ZA" sz="2500">
              <a:latin typeface="Calibri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" y="1000125"/>
            <a:ext cx="12433300" cy="5911850"/>
            <a:chOff x="0" y="1198563"/>
            <a:chExt cx="9324975" cy="5713412"/>
          </a:xfrm>
        </p:grpSpPr>
        <p:pic>
          <p:nvPicPr>
            <p:cNvPr id="57350" name="Picture 5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700" y="1198563"/>
              <a:ext cx="3741738" cy="571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1" name="Picture 6" descr="jamali4"/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2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8563"/>
              <a:ext cx="3571875" cy="5659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352" name="Freeform 8"/>
            <p:cNvSpPr>
              <a:spLocks/>
            </p:cNvSpPr>
            <p:nvPr/>
          </p:nvSpPr>
          <p:spPr bwMode="auto">
            <a:xfrm>
              <a:off x="587375" y="2401888"/>
              <a:ext cx="1384300" cy="1338262"/>
            </a:xfrm>
            <a:custGeom>
              <a:avLst/>
              <a:gdLst>
                <a:gd name="T0" fmla="*/ 2147483647 w 872"/>
                <a:gd name="T1" fmla="*/ 0 h 842"/>
                <a:gd name="T2" fmla="*/ 2147483647 w 872"/>
                <a:gd name="T3" fmla="*/ 2147483647 h 842"/>
                <a:gd name="T4" fmla="*/ 2147483647 w 872"/>
                <a:gd name="T5" fmla="*/ 2147483647 h 842"/>
                <a:gd name="T6" fmla="*/ 2147483647 w 872"/>
                <a:gd name="T7" fmla="*/ 2147483647 h 842"/>
                <a:gd name="T8" fmla="*/ 2147483647 w 872"/>
                <a:gd name="T9" fmla="*/ 2147483647 h 842"/>
                <a:gd name="T10" fmla="*/ 2147483647 w 872"/>
                <a:gd name="T11" fmla="*/ 2147483647 h 842"/>
                <a:gd name="T12" fmla="*/ 2147483647 w 872"/>
                <a:gd name="T13" fmla="*/ 2147483647 h 842"/>
                <a:gd name="T14" fmla="*/ 2147483647 w 872"/>
                <a:gd name="T15" fmla="*/ 2147483647 h 842"/>
                <a:gd name="T16" fmla="*/ 2147483647 w 872"/>
                <a:gd name="T17" fmla="*/ 2147483647 h 842"/>
                <a:gd name="T18" fmla="*/ 2147483647 w 872"/>
                <a:gd name="T19" fmla="*/ 2147483647 h 842"/>
                <a:gd name="T20" fmla="*/ 2147483647 w 872"/>
                <a:gd name="T21" fmla="*/ 2147483647 h 842"/>
                <a:gd name="T22" fmla="*/ 2147483647 w 872"/>
                <a:gd name="T23" fmla="*/ 2147483647 h 842"/>
                <a:gd name="T24" fmla="*/ 2147483647 w 872"/>
                <a:gd name="T25" fmla="*/ 2147483647 h 842"/>
                <a:gd name="T26" fmla="*/ 2147483647 w 872"/>
                <a:gd name="T27" fmla="*/ 2147483647 h 842"/>
                <a:gd name="T28" fmla="*/ 2147483647 w 872"/>
                <a:gd name="T29" fmla="*/ 2147483647 h 842"/>
                <a:gd name="T30" fmla="*/ 2147483647 w 872"/>
                <a:gd name="T31" fmla="*/ 2147483647 h 842"/>
                <a:gd name="T32" fmla="*/ 0 w 872"/>
                <a:gd name="T33" fmla="*/ 2147483647 h 8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872"/>
                <a:gd name="T52" fmla="*/ 0 h 842"/>
                <a:gd name="T53" fmla="*/ 872 w 872"/>
                <a:gd name="T54" fmla="*/ 842 h 8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872" h="842">
                  <a:moveTo>
                    <a:pt x="872" y="0"/>
                  </a:moveTo>
                  <a:lnTo>
                    <a:pt x="840" y="54"/>
                  </a:lnTo>
                  <a:lnTo>
                    <a:pt x="824" y="140"/>
                  </a:lnTo>
                  <a:lnTo>
                    <a:pt x="828" y="278"/>
                  </a:lnTo>
                  <a:lnTo>
                    <a:pt x="810" y="414"/>
                  </a:lnTo>
                  <a:lnTo>
                    <a:pt x="782" y="530"/>
                  </a:lnTo>
                  <a:lnTo>
                    <a:pt x="672" y="628"/>
                  </a:lnTo>
                  <a:lnTo>
                    <a:pt x="572" y="712"/>
                  </a:lnTo>
                  <a:lnTo>
                    <a:pt x="484" y="720"/>
                  </a:lnTo>
                  <a:lnTo>
                    <a:pt x="390" y="724"/>
                  </a:lnTo>
                  <a:lnTo>
                    <a:pt x="310" y="742"/>
                  </a:lnTo>
                  <a:lnTo>
                    <a:pt x="270" y="724"/>
                  </a:lnTo>
                  <a:lnTo>
                    <a:pt x="222" y="710"/>
                  </a:lnTo>
                  <a:lnTo>
                    <a:pt x="174" y="740"/>
                  </a:lnTo>
                  <a:lnTo>
                    <a:pt x="120" y="768"/>
                  </a:lnTo>
                  <a:lnTo>
                    <a:pt x="86" y="812"/>
                  </a:lnTo>
                  <a:lnTo>
                    <a:pt x="0" y="842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arrow" w="lg" len="sm"/>
              <a:tailEnd type="arrow" w="lg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81634" tIns="40817" rIns="81634" bIns="40817"/>
            <a:lstStyle/>
            <a:p>
              <a:endParaRPr lang="en-US"/>
            </a:p>
          </p:txBody>
        </p:sp>
        <p:sp>
          <p:nvSpPr>
            <p:cNvPr id="57353" name="Freeform 9"/>
            <p:cNvSpPr>
              <a:spLocks/>
            </p:cNvSpPr>
            <p:nvPr/>
          </p:nvSpPr>
          <p:spPr bwMode="auto">
            <a:xfrm>
              <a:off x="1739900" y="3351213"/>
              <a:ext cx="1317625" cy="768350"/>
            </a:xfrm>
            <a:custGeom>
              <a:avLst/>
              <a:gdLst>
                <a:gd name="T0" fmla="*/ 2147483647 w 830"/>
                <a:gd name="T1" fmla="*/ 2147483647 h 485"/>
                <a:gd name="T2" fmla="*/ 2147483647 w 830"/>
                <a:gd name="T3" fmla="*/ 2147483647 h 485"/>
                <a:gd name="T4" fmla="*/ 2147483647 w 830"/>
                <a:gd name="T5" fmla="*/ 2147483647 h 485"/>
                <a:gd name="T6" fmla="*/ 2147483647 w 830"/>
                <a:gd name="T7" fmla="*/ 2147483647 h 485"/>
                <a:gd name="T8" fmla="*/ 2147483647 w 830"/>
                <a:gd name="T9" fmla="*/ 2147483647 h 485"/>
                <a:gd name="T10" fmla="*/ 2147483647 w 830"/>
                <a:gd name="T11" fmla="*/ 2147483647 h 485"/>
                <a:gd name="T12" fmla="*/ 0 w 830"/>
                <a:gd name="T13" fmla="*/ 0 h 48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30"/>
                <a:gd name="T22" fmla="*/ 0 h 485"/>
                <a:gd name="T23" fmla="*/ 830 w 830"/>
                <a:gd name="T24" fmla="*/ 485 h 48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30" h="485">
                  <a:moveTo>
                    <a:pt x="830" y="485"/>
                  </a:moveTo>
                  <a:lnTo>
                    <a:pt x="560" y="392"/>
                  </a:lnTo>
                  <a:lnTo>
                    <a:pt x="344" y="340"/>
                  </a:lnTo>
                  <a:lnTo>
                    <a:pt x="212" y="260"/>
                  </a:lnTo>
                  <a:lnTo>
                    <a:pt x="112" y="152"/>
                  </a:lnTo>
                  <a:lnTo>
                    <a:pt x="43" y="65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 type="arrow" w="lg" len="sm"/>
              <a:tailEnd type="arrow" w="lg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81634" tIns="40817" rIns="81634" bIns="40817"/>
            <a:lstStyle/>
            <a:p>
              <a:endParaRPr lang="en-US"/>
            </a:p>
          </p:txBody>
        </p:sp>
        <p:sp>
          <p:nvSpPr>
            <p:cNvPr id="57354" name="Freeform 10"/>
            <p:cNvSpPr>
              <a:spLocks/>
            </p:cNvSpPr>
            <p:nvPr/>
          </p:nvSpPr>
          <p:spPr bwMode="auto">
            <a:xfrm>
              <a:off x="142875" y="6072188"/>
              <a:ext cx="1738313" cy="468312"/>
            </a:xfrm>
            <a:custGeom>
              <a:avLst/>
              <a:gdLst>
                <a:gd name="T0" fmla="*/ 2147483647 w 1095"/>
                <a:gd name="T1" fmla="*/ 2147483647 h 294"/>
                <a:gd name="T2" fmla="*/ 2147483647 w 1095"/>
                <a:gd name="T3" fmla="*/ 2147483647 h 294"/>
                <a:gd name="T4" fmla="*/ 2147483647 w 1095"/>
                <a:gd name="T5" fmla="*/ 2147483647 h 294"/>
                <a:gd name="T6" fmla="*/ 2147483647 w 1095"/>
                <a:gd name="T7" fmla="*/ 2147483647 h 294"/>
                <a:gd name="T8" fmla="*/ 2147483647 w 1095"/>
                <a:gd name="T9" fmla="*/ 2147483647 h 294"/>
                <a:gd name="T10" fmla="*/ 2147483647 w 1095"/>
                <a:gd name="T11" fmla="*/ 2147483647 h 294"/>
                <a:gd name="T12" fmla="*/ 2147483647 w 1095"/>
                <a:gd name="T13" fmla="*/ 2147483647 h 294"/>
                <a:gd name="T14" fmla="*/ 2147483647 w 1095"/>
                <a:gd name="T15" fmla="*/ 2147483647 h 294"/>
                <a:gd name="T16" fmla="*/ 2147483647 w 1095"/>
                <a:gd name="T17" fmla="*/ 2147483647 h 294"/>
                <a:gd name="T18" fmla="*/ 2147483647 w 1095"/>
                <a:gd name="T19" fmla="*/ 2147483647 h 294"/>
                <a:gd name="T20" fmla="*/ 2147483647 w 1095"/>
                <a:gd name="T21" fmla="*/ 2147483647 h 294"/>
                <a:gd name="T22" fmla="*/ 2147483647 w 1095"/>
                <a:gd name="T23" fmla="*/ 2147483647 h 294"/>
                <a:gd name="T24" fmla="*/ 2147483647 w 1095"/>
                <a:gd name="T25" fmla="*/ 2147483647 h 294"/>
                <a:gd name="T26" fmla="*/ 2147483647 w 1095"/>
                <a:gd name="T27" fmla="*/ 2147483647 h 294"/>
                <a:gd name="T28" fmla="*/ 2147483647 w 1095"/>
                <a:gd name="T29" fmla="*/ 2147483647 h 294"/>
                <a:gd name="T30" fmla="*/ 2147483647 w 1095"/>
                <a:gd name="T31" fmla="*/ 2147483647 h 294"/>
                <a:gd name="T32" fmla="*/ 2147483647 w 1095"/>
                <a:gd name="T33" fmla="*/ 2147483647 h 294"/>
                <a:gd name="T34" fmla="*/ 2147483647 w 1095"/>
                <a:gd name="T35" fmla="*/ 2147483647 h 294"/>
                <a:gd name="T36" fmla="*/ 0 w 1095"/>
                <a:gd name="T37" fmla="*/ 0 h 29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5"/>
                <a:gd name="T58" fmla="*/ 0 h 294"/>
                <a:gd name="T59" fmla="*/ 1095 w 1095"/>
                <a:gd name="T60" fmla="*/ 294 h 29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5" h="294">
                  <a:moveTo>
                    <a:pt x="1095" y="267"/>
                  </a:moveTo>
                  <a:lnTo>
                    <a:pt x="736" y="258"/>
                  </a:lnTo>
                  <a:lnTo>
                    <a:pt x="702" y="271"/>
                  </a:lnTo>
                  <a:lnTo>
                    <a:pt x="660" y="294"/>
                  </a:lnTo>
                  <a:lnTo>
                    <a:pt x="618" y="289"/>
                  </a:lnTo>
                  <a:lnTo>
                    <a:pt x="603" y="231"/>
                  </a:lnTo>
                  <a:lnTo>
                    <a:pt x="583" y="172"/>
                  </a:lnTo>
                  <a:lnTo>
                    <a:pt x="570" y="141"/>
                  </a:lnTo>
                  <a:lnTo>
                    <a:pt x="538" y="115"/>
                  </a:lnTo>
                  <a:lnTo>
                    <a:pt x="483" y="97"/>
                  </a:lnTo>
                  <a:lnTo>
                    <a:pt x="438" y="94"/>
                  </a:lnTo>
                  <a:lnTo>
                    <a:pt x="381" y="96"/>
                  </a:lnTo>
                  <a:lnTo>
                    <a:pt x="328" y="103"/>
                  </a:lnTo>
                  <a:lnTo>
                    <a:pt x="265" y="109"/>
                  </a:lnTo>
                  <a:lnTo>
                    <a:pt x="234" y="106"/>
                  </a:lnTo>
                  <a:lnTo>
                    <a:pt x="178" y="91"/>
                  </a:lnTo>
                  <a:lnTo>
                    <a:pt x="99" y="52"/>
                  </a:lnTo>
                  <a:lnTo>
                    <a:pt x="60" y="37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none" w="lg" len="sm"/>
              <a:tailEnd type="arrow" w="lg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81634" tIns="40817" rIns="81634" bIns="40817"/>
            <a:lstStyle/>
            <a:p>
              <a:endParaRPr lang="en-US"/>
            </a:p>
          </p:txBody>
        </p:sp>
        <p:sp>
          <p:nvSpPr>
            <p:cNvPr id="57355" name="Oval 11"/>
            <p:cNvSpPr>
              <a:spLocks noChangeArrowheads="1"/>
            </p:cNvSpPr>
            <p:nvPr/>
          </p:nvSpPr>
          <p:spPr bwMode="auto">
            <a:xfrm rot="531270">
              <a:off x="2927350" y="4043363"/>
              <a:ext cx="441325" cy="108743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 type="none" w="lg" len="sm"/>
              <a:tailEnd type="none" w="lg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81634" tIns="40817" rIns="81634" bIns="40817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ZA" altLang="af-ZA" sz="1800">
                <a:latin typeface="Calibri" pitchFamily="34" charset="0"/>
              </a:endParaRPr>
            </a:p>
          </p:txBody>
        </p:sp>
        <p:sp>
          <p:nvSpPr>
            <p:cNvPr id="57356" name="Text Box 19"/>
            <p:cNvSpPr txBox="1">
              <a:spLocks noChangeArrowheads="1"/>
            </p:cNvSpPr>
            <p:nvPr/>
          </p:nvSpPr>
          <p:spPr bwMode="auto">
            <a:xfrm>
              <a:off x="7361238" y="5424488"/>
              <a:ext cx="1069975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JAMALI ISLAND</a:t>
              </a:r>
              <a:endParaRPr lang="en-US" altLang="af-ZA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57357" name="Text Box 20"/>
            <p:cNvSpPr txBox="1">
              <a:spLocks noChangeArrowheads="1"/>
            </p:cNvSpPr>
            <p:nvPr/>
          </p:nvSpPr>
          <p:spPr bwMode="auto">
            <a:xfrm>
              <a:off x="7743825" y="2928938"/>
              <a:ext cx="1069975" cy="24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CRUSSE ISLAND</a:t>
              </a:r>
              <a:endParaRPr lang="en-US" altLang="af-ZA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57358" name="Text Box 21"/>
            <p:cNvSpPr txBox="1">
              <a:spLocks noChangeArrowheads="1"/>
            </p:cNvSpPr>
            <p:nvPr/>
          </p:nvSpPr>
          <p:spPr bwMode="auto">
            <a:xfrm>
              <a:off x="7897813" y="2228850"/>
              <a:ext cx="896937" cy="24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Ponta Mangaca</a:t>
              </a:r>
              <a:endParaRPr lang="en-US" altLang="af-ZA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57359" name="Text Box 23"/>
            <p:cNvSpPr txBox="1">
              <a:spLocks noChangeArrowheads="1"/>
            </p:cNvSpPr>
            <p:nvPr/>
          </p:nvSpPr>
          <p:spPr bwMode="auto">
            <a:xfrm>
              <a:off x="7640638" y="4586288"/>
              <a:ext cx="1173162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Ponta Napenja</a:t>
              </a:r>
              <a:endParaRPr lang="en-US" altLang="af-ZA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57360" name="Text Box 26"/>
            <p:cNvSpPr txBox="1">
              <a:spLocks noChangeArrowheads="1"/>
            </p:cNvSpPr>
            <p:nvPr/>
          </p:nvSpPr>
          <p:spPr bwMode="auto">
            <a:xfrm>
              <a:off x="5768975" y="1995488"/>
              <a:ext cx="1173163" cy="243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To Nacala </a:t>
              </a:r>
              <a:r>
                <a:rPr lang="en-US" altLang="af-ZA" sz="1100" b="1">
                  <a:solidFill>
                    <a:schemeClr val="bg1"/>
                  </a:solidFill>
                  <a:latin typeface="Arial Narrow" pitchFamily="34" charset="0"/>
                </a:rPr>
                <a:t>±</a:t>
              </a: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40km’s</a:t>
              </a:r>
              <a:endParaRPr lang="en-US" altLang="af-ZA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57361" name="Text Box 27"/>
            <p:cNvSpPr txBox="1">
              <a:spLocks noChangeArrowheads="1"/>
            </p:cNvSpPr>
            <p:nvPr/>
          </p:nvSpPr>
          <p:spPr bwMode="auto">
            <a:xfrm>
              <a:off x="7772400" y="3729038"/>
              <a:ext cx="1408113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INDIAN OCEAN Mozambique Channel</a:t>
              </a:r>
              <a:endParaRPr lang="en-US" altLang="af-ZA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57362" name="Freeform 28"/>
            <p:cNvSpPr>
              <a:spLocks/>
            </p:cNvSpPr>
            <p:nvPr/>
          </p:nvSpPr>
          <p:spPr bwMode="auto">
            <a:xfrm>
              <a:off x="735013" y="2527300"/>
              <a:ext cx="1050925" cy="950913"/>
            </a:xfrm>
            <a:custGeom>
              <a:avLst/>
              <a:gdLst>
                <a:gd name="T0" fmla="*/ 2147483647 w 662"/>
                <a:gd name="T1" fmla="*/ 0 h 599"/>
                <a:gd name="T2" fmla="*/ 2147483647 w 662"/>
                <a:gd name="T3" fmla="*/ 2147483647 h 599"/>
                <a:gd name="T4" fmla="*/ 2147483647 w 662"/>
                <a:gd name="T5" fmla="*/ 2147483647 h 599"/>
                <a:gd name="T6" fmla="*/ 2147483647 w 662"/>
                <a:gd name="T7" fmla="*/ 2147483647 h 599"/>
                <a:gd name="T8" fmla="*/ 2147483647 w 662"/>
                <a:gd name="T9" fmla="*/ 2147483647 h 599"/>
                <a:gd name="T10" fmla="*/ 2147483647 w 662"/>
                <a:gd name="T11" fmla="*/ 2147483647 h 599"/>
                <a:gd name="T12" fmla="*/ 2147483647 w 662"/>
                <a:gd name="T13" fmla="*/ 2147483647 h 599"/>
                <a:gd name="T14" fmla="*/ 2147483647 w 662"/>
                <a:gd name="T15" fmla="*/ 2147483647 h 599"/>
                <a:gd name="T16" fmla="*/ 2147483647 w 662"/>
                <a:gd name="T17" fmla="*/ 2147483647 h 599"/>
                <a:gd name="T18" fmla="*/ 0 w 662"/>
                <a:gd name="T19" fmla="*/ 2147483647 h 5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62"/>
                <a:gd name="T31" fmla="*/ 0 h 599"/>
                <a:gd name="T32" fmla="*/ 662 w 662"/>
                <a:gd name="T33" fmla="*/ 599 h 5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62" h="599">
                  <a:moveTo>
                    <a:pt x="662" y="0"/>
                  </a:moveTo>
                  <a:lnTo>
                    <a:pt x="645" y="137"/>
                  </a:lnTo>
                  <a:lnTo>
                    <a:pt x="645" y="280"/>
                  </a:lnTo>
                  <a:lnTo>
                    <a:pt x="593" y="428"/>
                  </a:lnTo>
                  <a:lnTo>
                    <a:pt x="508" y="502"/>
                  </a:lnTo>
                  <a:lnTo>
                    <a:pt x="394" y="548"/>
                  </a:lnTo>
                  <a:lnTo>
                    <a:pt x="314" y="553"/>
                  </a:lnTo>
                  <a:lnTo>
                    <a:pt x="194" y="542"/>
                  </a:lnTo>
                  <a:lnTo>
                    <a:pt x="103" y="553"/>
                  </a:lnTo>
                  <a:lnTo>
                    <a:pt x="0" y="599"/>
                  </a:lnTo>
                </a:path>
              </a:pathLst>
            </a:custGeom>
            <a:noFill/>
            <a:ln w="38100">
              <a:solidFill>
                <a:srgbClr val="800000"/>
              </a:solidFill>
              <a:prstDash val="sysDot"/>
              <a:round/>
              <a:headEnd type="arrow" w="lg" len="sm"/>
              <a:tailEnd type="arrow" w="lg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81634" tIns="40817" rIns="81634" bIns="40817"/>
            <a:lstStyle/>
            <a:p>
              <a:endParaRPr lang="en-US"/>
            </a:p>
          </p:txBody>
        </p:sp>
        <p:sp>
          <p:nvSpPr>
            <p:cNvPr id="57363" name="Freeform 29"/>
            <p:cNvSpPr>
              <a:spLocks/>
            </p:cNvSpPr>
            <p:nvPr/>
          </p:nvSpPr>
          <p:spPr bwMode="auto">
            <a:xfrm>
              <a:off x="1522413" y="3340100"/>
              <a:ext cx="996950" cy="1585913"/>
            </a:xfrm>
            <a:custGeom>
              <a:avLst/>
              <a:gdLst>
                <a:gd name="T0" fmla="*/ 0 w 628"/>
                <a:gd name="T1" fmla="*/ 0 h 998"/>
                <a:gd name="T2" fmla="*/ 2147483647 w 628"/>
                <a:gd name="T3" fmla="*/ 2147483647 h 998"/>
                <a:gd name="T4" fmla="*/ 2147483647 w 628"/>
                <a:gd name="T5" fmla="*/ 2147483647 h 998"/>
                <a:gd name="T6" fmla="*/ 2147483647 w 628"/>
                <a:gd name="T7" fmla="*/ 2147483647 h 998"/>
                <a:gd name="T8" fmla="*/ 2147483647 w 628"/>
                <a:gd name="T9" fmla="*/ 2147483647 h 998"/>
                <a:gd name="T10" fmla="*/ 2147483647 w 628"/>
                <a:gd name="T11" fmla="*/ 2147483647 h 998"/>
                <a:gd name="T12" fmla="*/ 2147483647 w 628"/>
                <a:gd name="T13" fmla="*/ 2147483647 h 998"/>
                <a:gd name="T14" fmla="*/ 2147483647 w 628"/>
                <a:gd name="T15" fmla="*/ 2147483647 h 99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8"/>
                <a:gd name="T25" fmla="*/ 0 h 998"/>
                <a:gd name="T26" fmla="*/ 628 w 628"/>
                <a:gd name="T27" fmla="*/ 998 h 99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8" h="998">
                  <a:moveTo>
                    <a:pt x="0" y="0"/>
                  </a:moveTo>
                  <a:lnTo>
                    <a:pt x="91" y="149"/>
                  </a:lnTo>
                  <a:lnTo>
                    <a:pt x="194" y="257"/>
                  </a:lnTo>
                  <a:lnTo>
                    <a:pt x="337" y="371"/>
                  </a:lnTo>
                  <a:lnTo>
                    <a:pt x="525" y="440"/>
                  </a:lnTo>
                  <a:lnTo>
                    <a:pt x="536" y="628"/>
                  </a:lnTo>
                  <a:lnTo>
                    <a:pt x="582" y="856"/>
                  </a:lnTo>
                  <a:lnTo>
                    <a:pt x="628" y="998"/>
                  </a:lnTo>
                </a:path>
              </a:pathLst>
            </a:custGeom>
            <a:noFill/>
            <a:ln w="38100">
              <a:solidFill>
                <a:srgbClr val="800000"/>
              </a:solidFill>
              <a:prstDash val="sysDot"/>
              <a:round/>
              <a:headEnd type="none" w="lg" len="sm"/>
              <a:tailEnd type="arrow" w="lg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81634" tIns="40817" rIns="81634" bIns="40817"/>
            <a:lstStyle/>
            <a:p>
              <a:endParaRPr lang="en-US"/>
            </a:p>
          </p:txBody>
        </p:sp>
        <p:sp>
          <p:nvSpPr>
            <p:cNvPr id="57364" name="Text Box 30"/>
            <p:cNvSpPr txBox="1">
              <a:spLocks noChangeArrowheads="1"/>
            </p:cNvSpPr>
            <p:nvPr/>
          </p:nvSpPr>
          <p:spPr bwMode="auto">
            <a:xfrm>
              <a:off x="3014663" y="2662238"/>
              <a:ext cx="1073150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INDIAN OCEAN</a:t>
              </a:r>
              <a:endParaRPr lang="en-US" altLang="af-ZA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57365" name="Text Box 31"/>
            <p:cNvSpPr txBox="1">
              <a:spLocks noChangeArrowheads="1"/>
            </p:cNvSpPr>
            <p:nvPr/>
          </p:nvSpPr>
          <p:spPr bwMode="auto">
            <a:xfrm>
              <a:off x="1912938" y="3251200"/>
              <a:ext cx="1096962" cy="273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300" b="1">
                  <a:latin typeface="Arial Narrow" pitchFamily="34" charset="0"/>
                </a:rPr>
                <a:t>18km         Sand Rd.</a:t>
              </a:r>
              <a:endParaRPr lang="en-US" altLang="af-ZA" sz="1300" b="1">
                <a:latin typeface="Arial Narrow" pitchFamily="34" charset="0"/>
              </a:endParaRPr>
            </a:p>
          </p:txBody>
        </p:sp>
        <p:sp>
          <p:nvSpPr>
            <p:cNvPr id="57366" name="Text Box 32"/>
            <p:cNvSpPr txBox="1">
              <a:spLocks noChangeArrowheads="1"/>
            </p:cNvSpPr>
            <p:nvPr/>
          </p:nvSpPr>
          <p:spPr bwMode="auto">
            <a:xfrm>
              <a:off x="1768475" y="2611438"/>
              <a:ext cx="1298575" cy="273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300" b="1">
                  <a:latin typeface="Arial Narrow" pitchFamily="34" charset="0"/>
                </a:rPr>
                <a:t>N8            Nacala 10km</a:t>
              </a:r>
              <a:endParaRPr lang="en-US" altLang="af-ZA" sz="1300" b="1">
                <a:latin typeface="Arial Narrow" pitchFamily="34" charset="0"/>
              </a:endParaRPr>
            </a:p>
          </p:txBody>
        </p:sp>
        <p:sp>
          <p:nvSpPr>
            <p:cNvPr id="57367" name="Text Box 33"/>
            <p:cNvSpPr txBox="1">
              <a:spLocks noChangeArrowheads="1"/>
            </p:cNvSpPr>
            <p:nvPr/>
          </p:nvSpPr>
          <p:spPr bwMode="auto">
            <a:xfrm>
              <a:off x="512763" y="3752850"/>
              <a:ext cx="1096962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300" b="1">
                  <a:latin typeface="Arial Narrow" pitchFamily="34" charset="0"/>
                </a:rPr>
                <a:t>N8 Nampula 160 km’s </a:t>
              </a:r>
              <a:endParaRPr lang="en-US" altLang="af-ZA" sz="1300" b="1">
                <a:latin typeface="Arial Narrow" pitchFamily="34" charset="0"/>
              </a:endParaRPr>
            </a:p>
          </p:txBody>
        </p:sp>
        <p:sp>
          <p:nvSpPr>
            <p:cNvPr id="57368" name="Text Box 34"/>
            <p:cNvSpPr txBox="1">
              <a:spLocks noChangeArrowheads="1"/>
            </p:cNvSpPr>
            <p:nvPr/>
          </p:nvSpPr>
          <p:spPr bwMode="auto">
            <a:xfrm>
              <a:off x="484188" y="5543550"/>
              <a:ext cx="1096962" cy="273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300" b="1">
                  <a:latin typeface="Arial Narrow" pitchFamily="34" charset="0"/>
                </a:rPr>
                <a:t>Nampula  170 km’s </a:t>
              </a:r>
              <a:endParaRPr lang="en-US" altLang="af-ZA" sz="1300" b="1">
                <a:latin typeface="Arial Narrow" pitchFamily="34" charset="0"/>
              </a:endParaRPr>
            </a:p>
          </p:txBody>
        </p:sp>
        <p:sp>
          <p:nvSpPr>
            <p:cNvPr id="57369" name="Oval 35"/>
            <p:cNvSpPr>
              <a:spLocks noChangeArrowheads="1"/>
            </p:cNvSpPr>
            <p:nvPr/>
          </p:nvSpPr>
          <p:spPr bwMode="auto">
            <a:xfrm>
              <a:off x="1658938" y="3265488"/>
              <a:ext cx="136525" cy="13652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 type="none" w="lg" len="sm"/>
              <a:tailEnd type="none" w="lg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lIns="81634" tIns="40817" rIns="81634" bIns="40817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ZA" altLang="af-ZA" sz="1800">
                <a:latin typeface="Calibri" pitchFamily="34" charset="0"/>
              </a:endParaRPr>
            </a:p>
          </p:txBody>
        </p:sp>
        <p:sp>
          <p:nvSpPr>
            <p:cNvPr id="57370" name="Text Box 36"/>
            <p:cNvSpPr txBox="1">
              <a:spLocks noChangeArrowheads="1"/>
            </p:cNvSpPr>
            <p:nvPr/>
          </p:nvSpPr>
          <p:spPr bwMode="auto">
            <a:xfrm>
              <a:off x="2155825" y="5211763"/>
              <a:ext cx="117316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latin typeface="Arial Narrow" pitchFamily="34" charset="0"/>
                </a:rPr>
                <a:t>Conducia Bay</a:t>
              </a:r>
              <a:endParaRPr lang="en-US" altLang="af-ZA" sz="1100" b="1">
                <a:latin typeface="Arial Narrow" pitchFamily="34" charset="0"/>
              </a:endParaRPr>
            </a:p>
          </p:txBody>
        </p:sp>
        <p:sp>
          <p:nvSpPr>
            <p:cNvPr id="57371" name="Text Box 37"/>
            <p:cNvSpPr txBox="1">
              <a:spLocks noChangeArrowheads="1"/>
            </p:cNvSpPr>
            <p:nvPr/>
          </p:nvSpPr>
          <p:spPr bwMode="auto">
            <a:xfrm>
              <a:off x="4341813" y="6345238"/>
              <a:ext cx="1173162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Conducia Bay</a:t>
              </a:r>
              <a:endParaRPr lang="en-US" altLang="af-ZA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57372" name="Text Box 38"/>
            <p:cNvSpPr txBox="1">
              <a:spLocks noChangeArrowheads="1"/>
            </p:cNvSpPr>
            <p:nvPr/>
          </p:nvSpPr>
          <p:spPr bwMode="auto">
            <a:xfrm>
              <a:off x="1695450" y="1620838"/>
              <a:ext cx="1096963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300" b="1">
                  <a:latin typeface="Arial Narrow" pitchFamily="34" charset="0"/>
                </a:rPr>
                <a:t>Nacala Airport </a:t>
              </a:r>
              <a:endParaRPr lang="en-US" altLang="af-ZA" sz="1300" b="1">
                <a:latin typeface="Arial Narrow" pitchFamily="34" charset="0"/>
              </a:endParaRPr>
            </a:p>
          </p:txBody>
        </p:sp>
        <p:sp>
          <p:nvSpPr>
            <p:cNvPr id="57373" name="Text Box 39"/>
            <p:cNvSpPr txBox="1">
              <a:spLocks noChangeArrowheads="1"/>
            </p:cNvSpPr>
            <p:nvPr/>
          </p:nvSpPr>
          <p:spPr bwMode="auto">
            <a:xfrm>
              <a:off x="1643063" y="4103688"/>
              <a:ext cx="896937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latin typeface="Arial Narrow" pitchFamily="34" charset="0"/>
                </a:rPr>
                <a:t>Low Voltage Power </a:t>
              </a:r>
              <a:endParaRPr lang="en-US" altLang="af-ZA" sz="1100" b="1">
                <a:latin typeface="Arial Narrow" pitchFamily="34" charset="0"/>
              </a:endParaRPr>
            </a:p>
          </p:txBody>
        </p:sp>
        <p:sp>
          <p:nvSpPr>
            <p:cNvPr id="57374" name="Text Box 40"/>
            <p:cNvSpPr txBox="1">
              <a:spLocks noChangeArrowheads="1"/>
            </p:cNvSpPr>
            <p:nvPr/>
          </p:nvSpPr>
          <p:spPr bwMode="auto">
            <a:xfrm>
              <a:off x="809625" y="2700338"/>
              <a:ext cx="896938" cy="422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latin typeface="Arial Narrow" pitchFamily="34" charset="0"/>
                </a:rPr>
                <a:t>High Voltage Power </a:t>
              </a:r>
              <a:endParaRPr lang="en-US" altLang="af-ZA" sz="1100" b="1">
                <a:latin typeface="Arial Narrow" pitchFamily="34" charset="0"/>
              </a:endParaRPr>
            </a:p>
          </p:txBody>
        </p:sp>
        <p:sp>
          <p:nvSpPr>
            <p:cNvPr id="57375" name="Freeform 42"/>
            <p:cNvSpPr>
              <a:spLocks/>
            </p:cNvSpPr>
            <p:nvPr/>
          </p:nvSpPr>
          <p:spPr bwMode="auto">
            <a:xfrm>
              <a:off x="2825750" y="4894263"/>
              <a:ext cx="806450" cy="1417637"/>
            </a:xfrm>
            <a:custGeom>
              <a:avLst/>
              <a:gdLst>
                <a:gd name="T0" fmla="*/ 2147483647 w 508"/>
                <a:gd name="T1" fmla="*/ 0 h 894"/>
                <a:gd name="T2" fmla="*/ 2147483647 w 508"/>
                <a:gd name="T3" fmla="*/ 2147483647 h 894"/>
                <a:gd name="T4" fmla="*/ 0 w 508"/>
                <a:gd name="T5" fmla="*/ 2147483647 h 894"/>
                <a:gd name="T6" fmla="*/ 0 60000 65536"/>
                <a:gd name="T7" fmla="*/ 0 60000 65536"/>
                <a:gd name="T8" fmla="*/ 0 60000 65536"/>
                <a:gd name="T9" fmla="*/ 0 w 508"/>
                <a:gd name="T10" fmla="*/ 0 h 894"/>
                <a:gd name="T11" fmla="*/ 508 w 508"/>
                <a:gd name="T12" fmla="*/ 894 h 89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8" h="894">
                  <a:moveTo>
                    <a:pt x="334" y="0"/>
                  </a:moveTo>
                  <a:cubicBezTo>
                    <a:pt x="421" y="147"/>
                    <a:pt x="508" y="295"/>
                    <a:pt x="452" y="444"/>
                  </a:cubicBezTo>
                  <a:cubicBezTo>
                    <a:pt x="396" y="593"/>
                    <a:pt x="198" y="743"/>
                    <a:pt x="0" y="894"/>
                  </a:cubicBezTo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  <a:round/>
              <a:headEnd type="none" w="lg" len="sm"/>
              <a:tailEnd type="arrow" w="lg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81634" tIns="40817" rIns="81634" bIns="40817"/>
            <a:lstStyle/>
            <a:p>
              <a:endParaRPr lang="en-US"/>
            </a:p>
          </p:txBody>
        </p:sp>
        <p:sp>
          <p:nvSpPr>
            <p:cNvPr id="57376" name="Text Box 43"/>
            <p:cNvSpPr txBox="1">
              <a:spLocks noChangeArrowheads="1"/>
            </p:cNvSpPr>
            <p:nvPr/>
          </p:nvSpPr>
          <p:spPr bwMode="auto">
            <a:xfrm>
              <a:off x="2981325" y="5834063"/>
              <a:ext cx="117316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solidFill>
                    <a:schemeClr val="bg1"/>
                  </a:solidFill>
                  <a:latin typeface="Arial Narrow" pitchFamily="34" charset="0"/>
                </a:rPr>
                <a:t>Boat      </a:t>
              </a:r>
              <a:r>
                <a:rPr lang="en-US" altLang="af-ZA" sz="1100" b="1">
                  <a:solidFill>
                    <a:schemeClr val="bg1"/>
                  </a:solidFill>
                  <a:latin typeface="Arial Narrow" pitchFamily="34" charset="0"/>
                </a:rPr>
                <a:t>±45mins</a:t>
              </a:r>
            </a:p>
          </p:txBody>
        </p:sp>
        <p:sp>
          <p:nvSpPr>
            <p:cNvPr id="57377" name="Rectangle 44"/>
            <p:cNvSpPr>
              <a:spLocks noChangeArrowheads="1"/>
            </p:cNvSpPr>
            <p:nvPr/>
          </p:nvSpPr>
          <p:spPr bwMode="auto">
            <a:xfrm>
              <a:off x="3183551" y="3994150"/>
              <a:ext cx="384536" cy="320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en-US" altLang="af-ZA" sz="1800" b="1">
                  <a:solidFill>
                    <a:schemeClr val="bg1"/>
                  </a:solidFill>
                  <a:latin typeface="Arial Narrow" pitchFamily="34" charset="0"/>
                </a:rPr>
                <a:t>Site</a:t>
              </a:r>
              <a:endParaRPr lang="en-US" altLang="af-ZA" sz="11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sp>
          <p:nvSpPr>
            <p:cNvPr id="57378" name="Text Box 45"/>
            <p:cNvSpPr txBox="1">
              <a:spLocks noChangeArrowheads="1"/>
            </p:cNvSpPr>
            <p:nvPr/>
          </p:nvSpPr>
          <p:spPr bwMode="auto">
            <a:xfrm>
              <a:off x="2430463" y="5708650"/>
              <a:ext cx="879475" cy="22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900" b="1">
                  <a:solidFill>
                    <a:schemeClr val="bg1"/>
                  </a:solidFill>
                  <a:latin typeface="Arial Narrow" pitchFamily="34" charset="0"/>
                </a:rPr>
                <a:t>Chocas Mar</a:t>
              </a:r>
              <a:endParaRPr lang="en-US" altLang="af-ZA" sz="900" b="1">
                <a:solidFill>
                  <a:schemeClr val="bg1"/>
                </a:solidFill>
                <a:latin typeface="Arial Narrow" pitchFamily="34" charset="0"/>
              </a:endParaRPr>
            </a:p>
          </p:txBody>
        </p:sp>
        <p:pic>
          <p:nvPicPr>
            <p:cNvPr id="57379" name="Picture 9" descr="hotel_bora_bora_mai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2488" y="4451350"/>
              <a:ext cx="1979612" cy="236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80" name="Text Box 12"/>
            <p:cNvSpPr txBox="1">
              <a:spLocks noChangeArrowheads="1"/>
            </p:cNvSpPr>
            <p:nvPr/>
          </p:nvSpPr>
          <p:spPr bwMode="auto">
            <a:xfrm>
              <a:off x="7050088" y="2401888"/>
              <a:ext cx="1954212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af-ZA" sz="1100" b="1">
                  <a:latin typeface="Arial Narrow" pitchFamily="34" charset="0"/>
                </a:rPr>
                <a:t>Exclusive Chalets</a:t>
              </a:r>
            </a:p>
          </p:txBody>
        </p:sp>
        <p:sp>
          <p:nvSpPr>
            <p:cNvPr id="57381" name="Text Box 13"/>
            <p:cNvSpPr txBox="1">
              <a:spLocks noChangeArrowheads="1"/>
            </p:cNvSpPr>
            <p:nvPr/>
          </p:nvSpPr>
          <p:spPr bwMode="auto">
            <a:xfrm>
              <a:off x="7053263" y="3995738"/>
              <a:ext cx="2271712" cy="25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1634" tIns="40817" rIns="81634" bIns="40817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af-ZA" sz="1100" b="1">
                  <a:latin typeface="Arial Narrow" pitchFamily="34" charset="0"/>
                </a:rPr>
                <a:t>“Boutique Hotels ” on the Continent</a:t>
              </a:r>
              <a:endParaRPr lang="en-US" altLang="af-ZA" sz="1100" b="1">
                <a:latin typeface="Arial Narrow" pitchFamily="34" charset="0"/>
              </a:endParaRPr>
            </a:p>
          </p:txBody>
        </p:sp>
        <p:pic>
          <p:nvPicPr>
            <p:cNvPr id="57382" name="Picture 4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338" y="1201738"/>
              <a:ext cx="1982787" cy="120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83" name="Picture 4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6925" y="2789238"/>
              <a:ext cx="1981200" cy="1262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4762500" y="2867026"/>
            <a:ext cx="145626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1400" b="1"/>
              <a:t>Namade Plantation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2874751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220"/>
          <a:stretch>
            <a:fillRect/>
          </a:stretch>
        </p:blipFill>
        <p:spPr bwMode="auto">
          <a:xfrm>
            <a:off x="1756833" y="1149350"/>
            <a:ext cx="6589184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</p:pic>
      <p:sp>
        <p:nvSpPr>
          <p:cNvPr id="58371" name="Text Box 5"/>
          <p:cNvSpPr txBox="1">
            <a:spLocks noChangeArrowheads="1"/>
          </p:cNvSpPr>
          <p:nvPr/>
        </p:nvSpPr>
        <p:spPr bwMode="auto">
          <a:xfrm>
            <a:off x="9362017" y="3460750"/>
            <a:ext cx="2605616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Development on the Island 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7736418" y="3563938"/>
            <a:ext cx="1426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solidFill>
                  <a:srgbClr val="FF0000"/>
                </a:solidFill>
                <a:latin typeface="Arial Narrow" pitchFamily="34" charset="0"/>
              </a:rPr>
              <a:t>CRUSSE ISLAND</a:t>
            </a:r>
            <a:endParaRPr lang="en-US" altLang="en-US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8373" name="Text Box 7"/>
          <p:cNvSpPr txBox="1">
            <a:spLocks noChangeArrowheads="1"/>
          </p:cNvSpPr>
          <p:nvPr/>
        </p:nvSpPr>
        <p:spPr bwMode="auto">
          <a:xfrm>
            <a:off x="4688417" y="850901"/>
            <a:ext cx="195368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Port and Community Fish Market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8072967" y="2476500"/>
            <a:ext cx="119591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Ponta Mangaca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2895601" y="2352675"/>
            <a:ext cx="156421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NAMADE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PLANTATION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76" name="Text Box 10"/>
          <p:cNvSpPr txBox="1">
            <a:spLocks noChangeArrowheads="1"/>
          </p:cNvSpPr>
          <p:nvPr/>
        </p:nvSpPr>
        <p:spPr bwMode="auto">
          <a:xfrm>
            <a:off x="3141134" y="1298575"/>
            <a:ext cx="156421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To Nacala City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77" name="Text Box 11"/>
          <p:cNvSpPr txBox="1">
            <a:spLocks noChangeArrowheads="1"/>
          </p:cNvSpPr>
          <p:nvPr/>
        </p:nvSpPr>
        <p:spPr bwMode="auto">
          <a:xfrm>
            <a:off x="7768167" y="5584826"/>
            <a:ext cx="187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INDIAN OCEAN I Mozambique Channel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78" name="Text Box 12"/>
          <p:cNvSpPr txBox="1">
            <a:spLocks noChangeArrowheads="1"/>
          </p:cNvSpPr>
          <p:nvPr/>
        </p:nvSpPr>
        <p:spPr bwMode="auto">
          <a:xfrm>
            <a:off x="9362017" y="4860925"/>
            <a:ext cx="2605616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latin typeface="Arial Narrow" pitchFamily="34" charset="0"/>
              </a:rPr>
              <a:t>Exclusive Chalets</a:t>
            </a:r>
          </a:p>
        </p:txBody>
      </p:sp>
      <p:sp>
        <p:nvSpPr>
          <p:cNvPr id="58379" name="Text Box 13"/>
          <p:cNvSpPr txBox="1">
            <a:spLocks noChangeArrowheads="1"/>
          </p:cNvSpPr>
          <p:nvPr/>
        </p:nvSpPr>
        <p:spPr bwMode="auto">
          <a:xfrm>
            <a:off x="9366251" y="6230939"/>
            <a:ext cx="3028949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Boutique Hotels on the Continent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80" name="Rectangle 14"/>
          <p:cNvSpPr>
            <a:spLocks noChangeArrowheads="1"/>
          </p:cNvSpPr>
          <p:nvPr/>
        </p:nvSpPr>
        <p:spPr bwMode="auto">
          <a:xfrm>
            <a:off x="4775200" y="1612900"/>
            <a:ext cx="374651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ZA" altLang="en-US" sz="1800"/>
          </a:p>
        </p:txBody>
      </p:sp>
      <p:sp>
        <p:nvSpPr>
          <p:cNvPr id="58381" name="Rectangle 15"/>
          <p:cNvSpPr>
            <a:spLocks noChangeArrowheads="1"/>
          </p:cNvSpPr>
          <p:nvPr/>
        </p:nvSpPr>
        <p:spPr bwMode="auto">
          <a:xfrm>
            <a:off x="4546600" y="1631950"/>
            <a:ext cx="374651" cy="266700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miter lim="800000"/>
            <a:headEnd type="none" w="lg" len="sm"/>
            <a:tailEnd type="none" w="lg" len="sm"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ZA" altLang="en-US" sz="1800"/>
          </a:p>
        </p:txBody>
      </p:sp>
      <p:sp>
        <p:nvSpPr>
          <p:cNvPr id="58382" name="Line 16"/>
          <p:cNvSpPr>
            <a:spLocks noChangeShapeType="1"/>
          </p:cNvSpPr>
          <p:nvPr/>
        </p:nvSpPr>
        <p:spPr bwMode="auto">
          <a:xfrm flipH="1" flipV="1">
            <a:off x="4334934" y="1595438"/>
            <a:ext cx="700617" cy="303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83" name="Text Box 17"/>
          <p:cNvSpPr txBox="1">
            <a:spLocks noChangeArrowheads="1"/>
          </p:cNvSpPr>
          <p:nvPr/>
        </p:nvSpPr>
        <p:spPr bwMode="auto">
          <a:xfrm>
            <a:off x="2810934" y="4097338"/>
            <a:ext cx="14266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Max. 5-10 Zones for Exclusive Residences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84" name="Text Box 18"/>
          <p:cNvSpPr txBox="1">
            <a:spLocks noChangeArrowheads="1"/>
          </p:cNvSpPr>
          <p:nvPr/>
        </p:nvSpPr>
        <p:spPr bwMode="auto">
          <a:xfrm>
            <a:off x="7842252" y="4678364"/>
            <a:ext cx="142663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pt-PT" altLang="en-US" sz="1200" b="1">
              <a:latin typeface="Arial Narrow" pitchFamily="34" charset="0"/>
            </a:endParaRPr>
          </a:p>
        </p:txBody>
      </p:sp>
      <p:sp>
        <p:nvSpPr>
          <p:cNvPr id="58385" name="Text Box 19"/>
          <p:cNvSpPr txBox="1">
            <a:spLocks noChangeArrowheads="1"/>
          </p:cNvSpPr>
          <p:nvPr/>
        </p:nvSpPr>
        <p:spPr bwMode="auto">
          <a:xfrm>
            <a:off x="7653868" y="4645026"/>
            <a:ext cx="14266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“Boutique” Hotel </a:t>
            </a:r>
            <a:r>
              <a:rPr lang="en-US" altLang="en-US" sz="1200" b="1">
                <a:latin typeface="Arial Narrow" pitchFamily="34" charset="0"/>
              </a:rPr>
              <a:t>±40 Rooms</a:t>
            </a:r>
          </a:p>
        </p:txBody>
      </p:sp>
      <p:sp>
        <p:nvSpPr>
          <p:cNvPr id="58386" name="Text Box 20"/>
          <p:cNvSpPr txBox="1">
            <a:spLocks noChangeArrowheads="1"/>
          </p:cNvSpPr>
          <p:nvPr/>
        </p:nvSpPr>
        <p:spPr bwMode="auto">
          <a:xfrm>
            <a:off x="8007351" y="1079501"/>
            <a:ext cx="1536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Zona de Restaurantes e Praia para Visitantes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87" name="Text Box 21"/>
          <p:cNvSpPr txBox="1">
            <a:spLocks noChangeArrowheads="1"/>
          </p:cNvSpPr>
          <p:nvPr/>
        </p:nvSpPr>
        <p:spPr bwMode="auto">
          <a:xfrm>
            <a:off x="2885018" y="3049588"/>
            <a:ext cx="142663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5 Star Hotel </a:t>
            </a:r>
            <a:r>
              <a:rPr lang="en-US" altLang="en-US" sz="1200" b="1">
                <a:latin typeface="Arial Narrow" pitchFamily="34" charset="0"/>
              </a:rPr>
              <a:t>±100 Rooms</a:t>
            </a:r>
          </a:p>
        </p:txBody>
      </p:sp>
      <p:sp>
        <p:nvSpPr>
          <p:cNvPr id="58388" name="Text Box 22"/>
          <p:cNvSpPr txBox="1">
            <a:spLocks noChangeArrowheads="1"/>
          </p:cNvSpPr>
          <p:nvPr/>
        </p:nvSpPr>
        <p:spPr bwMode="auto">
          <a:xfrm>
            <a:off x="8072967" y="3949700"/>
            <a:ext cx="1509184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latin typeface="Arial Narrow" pitchFamily="34" charset="0"/>
              </a:rPr>
              <a:t>±30 </a:t>
            </a:r>
            <a:r>
              <a:rPr lang="en-ZA" altLang="en-US" sz="1200" b="1">
                <a:latin typeface="Arial Narrow" pitchFamily="34" charset="0"/>
              </a:rPr>
              <a:t>Chalets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89" name="Text Box 23"/>
          <p:cNvSpPr txBox="1">
            <a:spLocks noChangeArrowheads="1"/>
          </p:cNvSpPr>
          <p:nvPr/>
        </p:nvSpPr>
        <p:spPr bwMode="auto">
          <a:xfrm>
            <a:off x="3198284" y="6127750"/>
            <a:ext cx="1564216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Para Jamali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90" name="Line 24"/>
          <p:cNvSpPr>
            <a:spLocks noChangeShapeType="1"/>
          </p:cNvSpPr>
          <p:nvPr/>
        </p:nvSpPr>
        <p:spPr bwMode="auto">
          <a:xfrm flipH="1">
            <a:off x="4572000" y="5924551"/>
            <a:ext cx="425451" cy="379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1" name="Text Box 25"/>
          <p:cNvSpPr txBox="1">
            <a:spLocks noChangeArrowheads="1"/>
          </p:cNvSpPr>
          <p:nvPr/>
        </p:nvSpPr>
        <p:spPr bwMode="auto">
          <a:xfrm>
            <a:off x="2944285" y="1912939"/>
            <a:ext cx="142663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latin typeface="Arial Narrow" pitchFamily="34" charset="0"/>
              </a:rPr>
              <a:t>Entrance</a:t>
            </a:r>
          </a:p>
        </p:txBody>
      </p:sp>
      <p:sp>
        <p:nvSpPr>
          <p:cNvPr id="58392" name="Text Box 26"/>
          <p:cNvSpPr txBox="1">
            <a:spLocks noChangeArrowheads="1"/>
          </p:cNvSpPr>
          <p:nvPr/>
        </p:nvSpPr>
        <p:spPr bwMode="auto">
          <a:xfrm>
            <a:off x="5452534" y="4832350"/>
            <a:ext cx="113876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latin typeface="Arial Narrow" pitchFamily="34" charset="0"/>
              </a:rPr>
              <a:t>Vegetação de Mangal</a:t>
            </a:r>
          </a:p>
        </p:txBody>
      </p:sp>
      <p:sp>
        <p:nvSpPr>
          <p:cNvPr id="58393" name="Text Box 27"/>
          <p:cNvSpPr txBox="1">
            <a:spLocks noChangeArrowheads="1"/>
          </p:cNvSpPr>
          <p:nvPr/>
        </p:nvSpPr>
        <p:spPr bwMode="auto">
          <a:xfrm>
            <a:off x="-88899" y="2676525"/>
            <a:ext cx="27664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Oportunidades de atracções ùnicas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94" name="Text Box 28"/>
          <p:cNvSpPr txBox="1">
            <a:spLocks noChangeArrowheads="1"/>
          </p:cNvSpPr>
          <p:nvPr/>
        </p:nvSpPr>
        <p:spPr bwMode="auto">
          <a:xfrm>
            <a:off x="-88900" y="4792664"/>
            <a:ext cx="2779184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Private Residential Units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95" name="Text Box 29"/>
          <p:cNvSpPr txBox="1">
            <a:spLocks noChangeArrowheads="1"/>
          </p:cNvSpPr>
          <p:nvPr/>
        </p:nvSpPr>
        <p:spPr bwMode="auto">
          <a:xfrm>
            <a:off x="-101600" y="6011864"/>
            <a:ext cx="2779184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Development on the Island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8396" name="Line 30"/>
          <p:cNvSpPr>
            <a:spLocks noChangeShapeType="1"/>
          </p:cNvSpPr>
          <p:nvPr/>
        </p:nvSpPr>
        <p:spPr bwMode="auto">
          <a:xfrm flipH="1">
            <a:off x="7590367" y="2573338"/>
            <a:ext cx="2787651" cy="1009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7" name="Line 31"/>
          <p:cNvSpPr>
            <a:spLocks noChangeShapeType="1"/>
          </p:cNvSpPr>
          <p:nvPr/>
        </p:nvSpPr>
        <p:spPr bwMode="auto">
          <a:xfrm flipH="1" flipV="1">
            <a:off x="7315200" y="4254500"/>
            <a:ext cx="2082800" cy="141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8" name="Line 32"/>
          <p:cNvSpPr>
            <a:spLocks noChangeShapeType="1"/>
          </p:cNvSpPr>
          <p:nvPr/>
        </p:nvSpPr>
        <p:spPr bwMode="auto">
          <a:xfrm flipH="1">
            <a:off x="7501467" y="1633538"/>
            <a:ext cx="755651" cy="487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99" name="Line 33"/>
          <p:cNvSpPr>
            <a:spLocks noChangeShapeType="1"/>
          </p:cNvSpPr>
          <p:nvPr/>
        </p:nvSpPr>
        <p:spPr bwMode="auto">
          <a:xfrm>
            <a:off x="5672667" y="1298576"/>
            <a:ext cx="400051" cy="9382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0" name="Line 34"/>
          <p:cNvSpPr>
            <a:spLocks noChangeShapeType="1"/>
          </p:cNvSpPr>
          <p:nvPr/>
        </p:nvSpPr>
        <p:spPr bwMode="auto">
          <a:xfrm>
            <a:off x="4152901" y="2073275"/>
            <a:ext cx="1519767" cy="279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1" name="Line 35"/>
          <p:cNvSpPr>
            <a:spLocks noChangeShapeType="1"/>
          </p:cNvSpPr>
          <p:nvPr/>
        </p:nvSpPr>
        <p:spPr bwMode="auto">
          <a:xfrm>
            <a:off x="4237567" y="3286126"/>
            <a:ext cx="1532467" cy="3413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2" name="Line 36"/>
          <p:cNvSpPr>
            <a:spLocks noChangeShapeType="1"/>
          </p:cNvSpPr>
          <p:nvPr/>
        </p:nvSpPr>
        <p:spPr bwMode="auto">
          <a:xfrm flipV="1">
            <a:off x="4237567" y="4254500"/>
            <a:ext cx="1001184" cy="236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3" name="Line 37"/>
          <p:cNvSpPr>
            <a:spLocks noChangeShapeType="1"/>
          </p:cNvSpPr>
          <p:nvPr/>
        </p:nvSpPr>
        <p:spPr bwMode="auto">
          <a:xfrm>
            <a:off x="4237567" y="4491039"/>
            <a:ext cx="1001184" cy="3698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4" name="Line 38"/>
          <p:cNvSpPr>
            <a:spLocks noChangeShapeType="1"/>
          </p:cNvSpPr>
          <p:nvPr/>
        </p:nvSpPr>
        <p:spPr bwMode="auto">
          <a:xfrm flipH="1">
            <a:off x="7315201" y="4953000"/>
            <a:ext cx="421217" cy="134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405" name="Line 39"/>
          <p:cNvSpPr>
            <a:spLocks noChangeShapeType="1"/>
          </p:cNvSpPr>
          <p:nvPr/>
        </p:nvSpPr>
        <p:spPr bwMode="auto">
          <a:xfrm>
            <a:off x="2677584" y="3949700"/>
            <a:ext cx="277494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8406" name="Picture 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00" y="1323975"/>
            <a:ext cx="26416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</p:pic>
      <p:pic>
        <p:nvPicPr>
          <p:cNvPr id="58407" name="Picture 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33700"/>
            <a:ext cx="2641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</p:pic>
      <p:pic>
        <p:nvPicPr>
          <p:cNvPr id="58408" name="Picture 4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67300"/>
            <a:ext cx="2641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</p:pic>
      <p:pic>
        <p:nvPicPr>
          <p:cNvPr id="58409" name="Picture 4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1133" y="850901"/>
            <a:ext cx="26416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</p:pic>
      <p:pic>
        <p:nvPicPr>
          <p:cNvPr id="58410" name="Picture 4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1133" y="3719513"/>
            <a:ext cx="2641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</p:pic>
      <p:pic>
        <p:nvPicPr>
          <p:cNvPr id="58411" name="Picture 4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1133" y="5105400"/>
            <a:ext cx="2641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</p:pic>
      <p:sp>
        <p:nvSpPr>
          <p:cNvPr id="46" name="Title 1"/>
          <p:cNvSpPr txBox="1">
            <a:spLocks/>
          </p:cNvSpPr>
          <p:nvPr/>
        </p:nvSpPr>
        <p:spPr bwMode="auto">
          <a:xfrm>
            <a:off x="624417" y="188913"/>
            <a:ext cx="10972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 eaLnBrk="0" hangingPunct="0">
              <a:defRPr/>
            </a:pPr>
            <a:r>
              <a:rPr lang="en-GB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ILHA DE CRUSSE </a:t>
            </a:r>
            <a:endParaRPr lang="en-GB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316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487"/>
          <a:stretch>
            <a:fillRect/>
          </a:stretch>
        </p:blipFill>
        <p:spPr bwMode="auto">
          <a:xfrm>
            <a:off x="2821518" y="936625"/>
            <a:ext cx="6597649" cy="547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</p:pic>
      <p:pic>
        <p:nvPicPr>
          <p:cNvPr id="59395" name="Picture 5" descr="wa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5951" y="885825"/>
            <a:ext cx="263948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hay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4" y="4784725"/>
            <a:ext cx="2639484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7" descr="Accom_MLEMHM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9601" y="4975226"/>
            <a:ext cx="2639484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8" descr="bungalo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4" y="3381376"/>
            <a:ext cx="2639484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9" descr="hotel_bora_bora_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9601" y="2813050"/>
            <a:ext cx="2639484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10" descr="hiltonmaldive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4" y="1231901"/>
            <a:ext cx="2639484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 Box 11"/>
          <p:cNvSpPr txBox="1">
            <a:spLocks noChangeArrowheads="1"/>
          </p:cNvSpPr>
          <p:nvPr/>
        </p:nvSpPr>
        <p:spPr bwMode="auto">
          <a:xfrm>
            <a:off x="7761818" y="4545013"/>
            <a:ext cx="1426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solidFill>
                  <a:srgbClr val="FF0000"/>
                </a:solidFill>
                <a:latin typeface="Arial Narrow" pitchFamily="34" charset="0"/>
              </a:rPr>
              <a:t>JAMALI ISLAND</a:t>
            </a:r>
            <a:endParaRPr lang="en-US" altLang="en-US" sz="1200" b="1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59402" name="Text Box 12"/>
          <p:cNvSpPr txBox="1">
            <a:spLocks noChangeArrowheads="1"/>
          </p:cNvSpPr>
          <p:nvPr/>
        </p:nvSpPr>
        <p:spPr bwMode="auto">
          <a:xfrm>
            <a:off x="3947584" y="5740400"/>
            <a:ext cx="1564216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Quifinga Point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03" name="Text Box 13"/>
          <p:cNvSpPr txBox="1">
            <a:spLocks noChangeArrowheads="1"/>
          </p:cNvSpPr>
          <p:nvPr/>
        </p:nvSpPr>
        <p:spPr bwMode="auto">
          <a:xfrm>
            <a:off x="8284634" y="2228850"/>
            <a:ext cx="156421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Napenja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Point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04" name="Text Box 14"/>
          <p:cNvSpPr txBox="1">
            <a:spLocks noChangeArrowheads="1"/>
          </p:cNvSpPr>
          <p:nvPr/>
        </p:nvSpPr>
        <p:spPr bwMode="auto">
          <a:xfrm>
            <a:off x="2722033" y="3498851"/>
            <a:ext cx="143298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      Namalungo Point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05" name="Text Box 15"/>
          <p:cNvSpPr txBox="1">
            <a:spLocks noChangeArrowheads="1"/>
          </p:cNvSpPr>
          <p:nvPr/>
        </p:nvSpPr>
        <p:spPr bwMode="auto">
          <a:xfrm>
            <a:off x="2605617" y="2190751"/>
            <a:ext cx="15642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NAMADE PLANTATION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06" name="Text Box 16"/>
          <p:cNvSpPr txBox="1">
            <a:spLocks noChangeArrowheads="1"/>
          </p:cNvSpPr>
          <p:nvPr/>
        </p:nvSpPr>
        <p:spPr bwMode="auto">
          <a:xfrm>
            <a:off x="7577667" y="5788026"/>
            <a:ext cx="187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INDIAN OCEAN  Mozambique Channel 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07" name="Text Box 17"/>
          <p:cNvSpPr txBox="1">
            <a:spLocks noChangeArrowheads="1"/>
          </p:cNvSpPr>
          <p:nvPr/>
        </p:nvSpPr>
        <p:spPr bwMode="auto">
          <a:xfrm>
            <a:off x="9362017" y="2593976"/>
            <a:ext cx="260561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Access by boat to Jamali 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08" name="Text Box 18"/>
          <p:cNvSpPr txBox="1">
            <a:spLocks noChangeArrowheads="1"/>
          </p:cNvSpPr>
          <p:nvPr/>
        </p:nvSpPr>
        <p:spPr bwMode="auto">
          <a:xfrm>
            <a:off x="2745318" y="3870326"/>
            <a:ext cx="14266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Hotel “Boutique” </a:t>
            </a:r>
            <a:r>
              <a:rPr lang="en-US" altLang="en-US" sz="1200" b="1">
                <a:latin typeface="Arial Narrow" pitchFamily="34" charset="0"/>
              </a:rPr>
              <a:t>±40 Rooms</a:t>
            </a:r>
          </a:p>
        </p:txBody>
      </p:sp>
      <p:sp>
        <p:nvSpPr>
          <p:cNvPr id="59409" name="Line 19"/>
          <p:cNvSpPr>
            <a:spLocks noChangeShapeType="1"/>
          </p:cNvSpPr>
          <p:nvPr/>
        </p:nvSpPr>
        <p:spPr bwMode="auto">
          <a:xfrm flipV="1">
            <a:off x="3941233" y="3182939"/>
            <a:ext cx="1176867" cy="5556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0" name="Text Box 20"/>
          <p:cNvSpPr txBox="1">
            <a:spLocks noChangeArrowheads="1"/>
          </p:cNvSpPr>
          <p:nvPr/>
        </p:nvSpPr>
        <p:spPr bwMode="auto">
          <a:xfrm>
            <a:off x="2694517" y="1184276"/>
            <a:ext cx="160866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5 star Hotels </a:t>
            </a:r>
            <a:r>
              <a:rPr lang="en-US" altLang="en-US" sz="1200" b="1">
                <a:latin typeface="Arial Narrow" pitchFamily="34" charset="0"/>
              </a:rPr>
              <a:t>±150 Rooms</a:t>
            </a:r>
          </a:p>
        </p:txBody>
      </p:sp>
      <p:sp>
        <p:nvSpPr>
          <p:cNvPr id="59411" name="Line 21"/>
          <p:cNvSpPr>
            <a:spLocks noChangeShapeType="1"/>
          </p:cNvSpPr>
          <p:nvPr/>
        </p:nvSpPr>
        <p:spPr bwMode="auto">
          <a:xfrm>
            <a:off x="4019551" y="1427163"/>
            <a:ext cx="1894416" cy="290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2" name="Freeform 22"/>
          <p:cNvSpPr>
            <a:spLocks/>
          </p:cNvSpPr>
          <p:nvPr/>
        </p:nvSpPr>
        <p:spPr bwMode="auto">
          <a:xfrm>
            <a:off x="6587067" y="2127251"/>
            <a:ext cx="628651" cy="1757363"/>
          </a:xfrm>
          <a:custGeom>
            <a:avLst/>
            <a:gdLst>
              <a:gd name="T0" fmla="*/ 0 w 297"/>
              <a:gd name="T1" fmla="*/ 0 h 1107"/>
              <a:gd name="T2" fmla="*/ 2147483647 w 297"/>
              <a:gd name="T3" fmla="*/ 2147483647 h 1107"/>
              <a:gd name="T4" fmla="*/ 2147483647 w 297"/>
              <a:gd name="T5" fmla="*/ 2147483647 h 1107"/>
              <a:gd name="T6" fmla="*/ 0 60000 65536"/>
              <a:gd name="T7" fmla="*/ 0 60000 65536"/>
              <a:gd name="T8" fmla="*/ 0 60000 65536"/>
              <a:gd name="T9" fmla="*/ 0 w 297"/>
              <a:gd name="T10" fmla="*/ 0 h 1107"/>
              <a:gd name="T11" fmla="*/ 297 w 297"/>
              <a:gd name="T12" fmla="*/ 1107 h 110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7" h="1107">
                <a:moveTo>
                  <a:pt x="0" y="0"/>
                </a:moveTo>
                <a:cubicBezTo>
                  <a:pt x="119" y="170"/>
                  <a:pt x="239" y="341"/>
                  <a:pt x="268" y="525"/>
                </a:cubicBezTo>
                <a:cubicBezTo>
                  <a:pt x="297" y="709"/>
                  <a:pt x="237" y="908"/>
                  <a:pt x="177" y="1107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3" name="Text Box 23"/>
          <p:cNvSpPr txBox="1">
            <a:spLocks noChangeArrowheads="1"/>
          </p:cNvSpPr>
          <p:nvPr/>
        </p:nvSpPr>
        <p:spPr bwMode="auto">
          <a:xfrm>
            <a:off x="2686052" y="1673226"/>
            <a:ext cx="14266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Residential Zones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14" name="Text Box 24"/>
          <p:cNvSpPr txBox="1">
            <a:spLocks noChangeArrowheads="1"/>
          </p:cNvSpPr>
          <p:nvPr/>
        </p:nvSpPr>
        <p:spPr bwMode="auto">
          <a:xfrm>
            <a:off x="7687733" y="5018088"/>
            <a:ext cx="165311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latin typeface="Arial Narrow" pitchFamily="34" charset="0"/>
              </a:rPr>
              <a:t>±30 </a:t>
            </a:r>
            <a:r>
              <a:rPr lang="en-ZA" altLang="en-US" sz="1200" b="1">
                <a:latin typeface="Arial Narrow" pitchFamily="34" charset="0"/>
              </a:rPr>
              <a:t>Chalets and “Boutique hotel” 20 Rooms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15" name="Text Box 25"/>
          <p:cNvSpPr txBox="1">
            <a:spLocks noChangeArrowheads="1"/>
          </p:cNvSpPr>
          <p:nvPr/>
        </p:nvSpPr>
        <p:spPr bwMode="auto">
          <a:xfrm>
            <a:off x="8238068" y="1365251"/>
            <a:ext cx="14266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“Boutique” Hotel </a:t>
            </a:r>
            <a:r>
              <a:rPr lang="en-US" altLang="en-US" sz="1200" b="1">
                <a:latin typeface="Arial Narrow" pitchFamily="34" charset="0"/>
              </a:rPr>
              <a:t>±60 Rooms</a:t>
            </a:r>
          </a:p>
        </p:txBody>
      </p:sp>
      <p:sp>
        <p:nvSpPr>
          <p:cNvPr id="59416" name="Line 26"/>
          <p:cNvSpPr>
            <a:spLocks noChangeShapeType="1"/>
          </p:cNvSpPr>
          <p:nvPr/>
        </p:nvSpPr>
        <p:spPr bwMode="auto">
          <a:xfrm flipV="1">
            <a:off x="2605617" y="3870326"/>
            <a:ext cx="3503083" cy="16049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7" name="Line 27"/>
          <p:cNvSpPr>
            <a:spLocks noChangeShapeType="1"/>
          </p:cNvSpPr>
          <p:nvPr/>
        </p:nvSpPr>
        <p:spPr bwMode="auto">
          <a:xfrm flipH="1" flipV="1">
            <a:off x="7215717" y="4464050"/>
            <a:ext cx="592667" cy="2222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8" name="Line 28"/>
          <p:cNvSpPr>
            <a:spLocks noChangeShapeType="1"/>
          </p:cNvSpPr>
          <p:nvPr/>
        </p:nvSpPr>
        <p:spPr bwMode="auto">
          <a:xfrm>
            <a:off x="3941234" y="1912938"/>
            <a:ext cx="1672167" cy="182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19" name="Line 29"/>
          <p:cNvSpPr>
            <a:spLocks noChangeShapeType="1"/>
          </p:cNvSpPr>
          <p:nvPr/>
        </p:nvSpPr>
        <p:spPr bwMode="auto">
          <a:xfrm>
            <a:off x="3941234" y="1912938"/>
            <a:ext cx="1250951" cy="7350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0" name="Freeform 30"/>
          <p:cNvSpPr>
            <a:spLocks/>
          </p:cNvSpPr>
          <p:nvPr/>
        </p:nvSpPr>
        <p:spPr bwMode="auto">
          <a:xfrm>
            <a:off x="6650567" y="2146300"/>
            <a:ext cx="2004484" cy="2108200"/>
          </a:xfrm>
          <a:custGeom>
            <a:avLst/>
            <a:gdLst>
              <a:gd name="T0" fmla="*/ 0 w 947"/>
              <a:gd name="T1" fmla="*/ 0 h 1328"/>
              <a:gd name="T2" fmla="*/ 2147483647 w 947"/>
              <a:gd name="T3" fmla="*/ 2147483647 h 1328"/>
              <a:gd name="T4" fmla="*/ 2147483647 w 947"/>
              <a:gd name="T5" fmla="*/ 2147483647 h 1328"/>
              <a:gd name="T6" fmla="*/ 0 60000 65536"/>
              <a:gd name="T7" fmla="*/ 0 60000 65536"/>
              <a:gd name="T8" fmla="*/ 0 60000 65536"/>
              <a:gd name="T9" fmla="*/ 0 w 947"/>
              <a:gd name="T10" fmla="*/ 0 h 1328"/>
              <a:gd name="T11" fmla="*/ 947 w 947"/>
              <a:gd name="T12" fmla="*/ 1328 h 13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47" h="1328">
                <a:moveTo>
                  <a:pt x="0" y="0"/>
                </a:moveTo>
                <a:cubicBezTo>
                  <a:pt x="246" y="188"/>
                  <a:pt x="492" y="377"/>
                  <a:pt x="650" y="598"/>
                </a:cubicBezTo>
                <a:cubicBezTo>
                  <a:pt x="808" y="819"/>
                  <a:pt x="877" y="1073"/>
                  <a:pt x="947" y="1328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21" name="Text Box 31"/>
          <p:cNvSpPr txBox="1">
            <a:spLocks noChangeArrowheads="1"/>
          </p:cNvSpPr>
          <p:nvPr/>
        </p:nvSpPr>
        <p:spPr bwMode="auto">
          <a:xfrm>
            <a:off x="8303684" y="3197226"/>
            <a:ext cx="1310216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Access to Mozambique  Island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22" name="Text Box 32"/>
          <p:cNvSpPr txBox="1">
            <a:spLocks noChangeArrowheads="1"/>
          </p:cNvSpPr>
          <p:nvPr/>
        </p:nvSpPr>
        <p:spPr bwMode="auto">
          <a:xfrm>
            <a:off x="-82551" y="3133726"/>
            <a:ext cx="200025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Well being Centre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23" name="Text Box 33"/>
          <p:cNvSpPr txBox="1">
            <a:spLocks noChangeArrowheads="1"/>
          </p:cNvSpPr>
          <p:nvPr/>
        </p:nvSpPr>
        <p:spPr bwMode="auto">
          <a:xfrm>
            <a:off x="-88900" y="6235700"/>
            <a:ext cx="269451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Hotel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24" name="Text Box 34"/>
          <p:cNvSpPr txBox="1">
            <a:spLocks noChangeArrowheads="1"/>
          </p:cNvSpPr>
          <p:nvPr/>
        </p:nvSpPr>
        <p:spPr bwMode="auto">
          <a:xfrm>
            <a:off x="9362017" y="4727576"/>
            <a:ext cx="260561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 Exclusive Boutiques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25" name="Text Box 35"/>
          <p:cNvSpPr txBox="1">
            <a:spLocks noChangeArrowheads="1"/>
          </p:cNvSpPr>
          <p:nvPr/>
        </p:nvSpPr>
        <p:spPr bwMode="auto">
          <a:xfrm>
            <a:off x="4303184" y="898525"/>
            <a:ext cx="1564216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 algn="ctr">
                <a:solidFill>
                  <a:srgbClr val="000000"/>
                </a:solidFill>
                <a:miter lim="800000"/>
                <a:headEnd type="none" w="lg" len="sm"/>
                <a:tailEnd type="none" w="lg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b="1">
                <a:latin typeface="Arial Narrow" pitchFamily="34" charset="0"/>
              </a:rPr>
              <a:t>Para Crusse</a:t>
            </a:r>
            <a:endParaRPr lang="en-US" altLang="en-US" sz="1200" b="1">
              <a:latin typeface="Arial Narrow" pitchFamily="34" charset="0"/>
            </a:endParaRPr>
          </a:p>
        </p:txBody>
      </p:sp>
      <p:sp>
        <p:nvSpPr>
          <p:cNvPr id="59426" name="Line 36"/>
          <p:cNvSpPr>
            <a:spLocks noChangeShapeType="1"/>
          </p:cNvSpPr>
          <p:nvPr/>
        </p:nvSpPr>
        <p:spPr bwMode="auto">
          <a:xfrm flipV="1">
            <a:off x="5664200" y="838200"/>
            <a:ext cx="127000" cy="431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lg" len="sm"/>
            <a:tailEnd type="arrow" w="lg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9" name="Rectangle 39"/>
          <p:cNvSpPr>
            <a:spLocks noGrp="1" noChangeArrowheads="1"/>
          </p:cNvSpPr>
          <p:nvPr>
            <p:ph type="title" idx="4294967295"/>
          </p:nvPr>
        </p:nvSpPr>
        <p:spPr>
          <a:xfrm>
            <a:off x="431800" y="-28575"/>
            <a:ext cx="11760200" cy="936625"/>
          </a:xfrm>
        </p:spPr>
        <p:txBody>
          <a:bodyPr/>
          <a:lstStyle/>
          <a:p>
            <a:pPr>
              <a:defRPr/>
            </a:pPr>
            <a:r>
              <a:rPr lang="en-GB" sz="3200" dirty="0" smtClean="0"/>
              <a:t>ILHA DE JAMALI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xmlns="" val="21288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1"/>
          <p:cNvSpPr>
            <a:spLocks noGrp="1"/>
          </p:cNvSpPr>
          <p:nvPr>
            <p:ph idx="1"/>
          </p:nvPr>
        </p:nvSpPr>
        <p:spPr>
          <a:xfrm>
            <a:off x="455084" y="1638301"/>
            <a:ext cx="10972800" cy="500221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933" y="685800"/>
            <a:ext cx="12208933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inus 4"/>
          <p:cNvSpPr/>
          <p:nvPr/>
        </p:nvSpPr>
        <p:spPr>
          <a:xfrm>
            <a:off x="5283200" y="4114800"/>
            <a:ext cx="101600" cy="53340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6" name="Minus 5"/>
          <p:cNvSpPr/>
          <p:nvPr/>
        </p:nvSpPr>
        <p:spPr>
          <a:xfrm>
            <a:off x="5283200" y="3886200"/>
            <a:ext cx="101600" cy="5334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7" name="Minus 6"/>
          <p:cNvSpPr/>
          <p:nvPr/>
        </p:nvSpPr>
        <p:spPr>
          <a:xfrm>
            <a:off x="5283200" y="3657600"/>
            <a:ext cx="101600" cy="5334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8" name="Minus 7"/>
          <p:cNvSpPr/>
          <p:nvPr/>
        </p:nvSpPr>
        <p:spPr>
          <a:xfrm>
            <a:off x="5181600" y="3429000"/>
            <a:ext cx="101600" cy="5334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9" name="Minus 8"/>
          <p:cNvSpPr/>
          <p:nvPr/>
        </p:nvSpPr>
        <p:spPr>
          <a:xfrm>
            <a:off x="5283200" y="3200400"/>
            <a:ext cx="101600" cy="5334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0" name="Minus 9"/>
          <p:cNvSpPr/>
          <p:nvPr/>
        </p:nvSpPr>
        <p:spPr>
          <a:xfrm>
            <a:off x="5283200" y="2895600"/>
            <a:ext cx="101600" cy="5334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1" name="Minus 10"/>
          <p:cNvSpPr/>
          <p:nvPr/>
        </p:nvSpPr>
        <p:spPr>
          <a:xfrm>
            <a:off x="5283200" y="2667000"/>
            <a:ext cx="101600" cy="533400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3" name="Minus 12"/>
          <p:cNvSpPr/>
          <p:nvPr/>
        </p:nvSpPr>
        <p:spPr>
          <a:xfrm rot="10019147">
            <a:off x="5314951" y="2681288"/>
            <a:ext cx="203200" cy="227012"/>
          </a:xfrm>
          <a:prstGeom prst="mathMin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 rot="5400000">
            <a:off x="4980517" y="3732312"/>
            <a:ext cx="12192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PT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KMS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959556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LOCALIZAÇÃO DO PROJECTO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76326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12192000" cy="578643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>
            <a:stCxn id="32" idx="3"/>
          </p:cNvCxnSpPr>
          <p:nvPr/>
        </p:nvCxnSpPr>
        <p:spPr>
          <a:xfrm>
            <a:off x="4165600" y="2514600"/>
            <a:ext cx="609600" cy="3200400"/>
          </a:xfrm>
          <a:prstGeom prst="straightConnector1">
            <a:avLst/>
          </a:prstGeom>
          <a:ln w="19050">
            <a:solidFill>
              <a:srgbClr val="FFFF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32" idx="3"/>
          </p:cNvCxnSpPr>
          <p:nvPr/>
        </p:nvCxnSpPr>
        <p:spPr>
          <a:xfrm>
            <a:off x="4165600" y="2514600"/>
            <a:ext cx="1422400" cy="18288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4457700" y="4584700"/>
            <a:ext cx="1447800" cy="81280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978400" y="5562600"/>
            <a:ext cx="208903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Ilha de </a:t>
            </a:r>
            <a:r>
              <a:rPr lang="pt-PT" sz="1600" dirty="0">
                <a:solidFill>
                  <a:schemeClr val="bg1">
                    <a:lumMod val="85000"/>
                  </a:schemeClr>
                </a:solidFill>
              </a:rPr>
              <a:t>Moçambique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1201" y="4114800"/>
            <a:ext cx="1712328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Crusse e </a:t>
            </a:r>
            <a:r>
              <a:rPr lang="en-US" sz="1600" dirty="0" err="1">
                <a:solidFill>
                  <a:schemeClr val="bg1">
                    <a:lumMod val="85000"/>
                  </a:schemeClr>
                </a:solidFill>
              </a:rPr>
              <a:t>Jamali</a:t>
            </a:r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 </a:t>
            </a: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508000" y="152400"/>
            <a:ext cx="11176000" cy="838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pt-PT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ACESSO</a:t>
            </a:r>
            <a:endParaRPr lang="pt-PT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t-PT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(Terrestre, marítimo, aéreo)</a:t>
            </a:r>
            <a:endParaRPr lang="en-US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210051" y="1808164"/>
            <a:ext cx="99483" cy="669925"/>
          </a:xfrm>
          <a:custGeom>
            <a:avLst/>
            <a:gdLst>
              <a:gd name="connsiteX0" fmla="*/ 0 w 74428"/>
              <a:gd name="connsiteY0" fmla="*/ 669851 h 669851"/>
              <a:gd name="connsiteX1" fmla="*/ 10632 w 74428"/>
              <a:gd name="connsiteY1" fmla="*/ 499730 h 669851"/>
              <a:gd name="connsiteX2" fmla="*/ 21265 w 74428"/>
              <a:gd name="connsiteY2" fmla="*/ 446567 h 669851"/>
              <a:gd name="connsiteX3" fmla="*/ 31897 w 74428"/>
              <a:gd name="connsiteY3" fmla="*/ 361507 h 669851"/>
              <a:gd name="connsiteX4" fmla="*/ 53163 w 74428"/>
              <a:gd name="connsiteY4" fmla="*/ 297712 h 669851"/>
              <a:gd name="connsiteX5" fmla="*/ 74428 w 74428"/>
              <a:gd name="connsiteY5" fmla="*/ 223284 h 669851"/>
              <a:gd name="connsiteX6" fmla="*/ 63795 w 74428"/>
              <a:gd name="connsiteY6" fmla="*/ 85060 h 669851"/>
              <a:gd name="connsiteX7" fmla="*/ 53163 w 74428"/>
              <a:gd name="connsiteY7" fmla="*/ 53163 h 669851"/>
              <a:gd name="connsiteX8" fmla="*/ 42530 w 74428"/>
              <a:gd name="connsiteY8" fmla="*/ 0 h 66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28" h="669851">
                <a:moveTo>
                  <a:pt x="0" y="669851"/>
                </a:moveTo>
                <a:cubicBezTo>
                  <a:pt x="3544" y="613144"/>
                  <a:pt x="5245" y="556292"/>
                  <a:pt x="10632" y="499730"/>
                </a:cubicBezTo>
                <a:cubicBezTo>
                  <a:pt x="12345" y="481739"/>
                  <a:pt x="18517" y="464429"/>
                  <a:pt x="21265" y="446567"/>
                </a:cubicBezTo>
                <a:cubicBezTo>
                  <a:pt x="25610" y="418325"/>
                  <a:pt x="25910" y="389447"/>
                  <a:pt x="31897" y="361507"/>
                </a:cubicBezTo>
                <a:cubicBezTo>
                  <a:pt x="36594" y="339589"/>
                  <a:pt x="46075" y="318977"/>
                  <a:pt x="53163" y="297712"/>
                </a:cubicBezTo>
                <a:cubicBezTo>
                  <a:pt x="68412" y="251964"/>
                  <a:pt x="61081" y="276670"/>
                  <a:pt x="74428" y="223284"/>
                </a:cubicBezTo>
                <a:cubicBezTo>
                  <a:pt x="70884" y="177209"/>
                  <a:pt x="69527" y="130914"/>
                  <a:pt x="63795" y="85060"/>
                </a:cubicBezTo>
                <a:cubicBezTo>
                  <a:pt x="62405" y="73939"/>
                  <a:pt x="56242" y="63939"/>
                  <a:pt x="53163" y="53163"/>
                </a:cubicBezTo>
                <a:cubicBezTo>
                  <a:pt x="41670" y="12939"/>
                  <a:pt x="42530" y="23852"/>
                  <a:pt x="4253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32" name="10-Point Star 31"/>
          <p:cNvSpPr/>
          <p:nvPr/>
        </p:nvSpPr>
        <p:spPr>
          <a:xfrm>
            <a:off x="4064000" y="2362200"/>
            <a:ext cx="203200" cy="152400"/>
          </a:xfrm>
          <a:prstGeom prst="star10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33" name="10-Point Star 32"/>
          <p:cNvSpPr/>
          <p:nvPr/>
        </p:nvSpPr>
        <p:spPr>
          <a:xfrm>
            <a:off x="4165600" y="1447800"/>
            <a:ext cx="203200" cy="152400"/>
          </a:xfrm>
          <a:prstGeom prst="star10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34" name="10-Point Star 33"/>
          <p:cNvSpPr/>
          <p:nvPr/>
        </p:nvSpPr>
        <p:spPr>
          <a:xfrm>
            <a:off x="5588000" y="4267200"/>
            <a:ext cx="203200" cy="152400"/>
          </a:xfrm>
          <a:prstGeom prst="star10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35" name="10-Point Star 34"/>
          <p:cNvSpPr/>
          <p:nvPr/>
        </p:nvSpPr>
        <p:spPr>
          <a:xfrm>
            <a:off x="4876800" y="5715000"/>
            <a:ext cx="203200" cy="152400"/>
          </a:xfrm>
          <a:prstGeom prst="star10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59" name="Curved Left Arrow 58"/>
          <p:cNvSpPr/>
          <p:nvPr/>
        </p:nvSpPr>
        <p:spPr>
          <a:xfrm>
            <a:off x="5892800" y="1447800"/>
            <a:ext cx="1625600" cy="3124200"/>
          </a:xfrm>
          <a:prstGeom prst="curvedLeftArrow">
            <a:avLst/>
          </a:prstGeom>
          <a:solidFill>
            <a:srgbClr val="FFC0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chemeClr val="tx1"/>
              </a:solidFill>
            </a:endParaRPr>
          </a:p>
        </p:txBody>
      </p:sp>
      <p:sp>
        <p:nvSpPr>
          <p:cNvPr id="61" name="Curved Right Arrow 60"/>
          <p:cNvSpPr/>
          <p:nvPr/>
        </p:nvSpPr>
        <p:spPr>
          <a:xfrm rot="11787626">
            <a:off x="5450417" y="4456113"/>
            <a:ext cx="1244600" cy="2286000"/>
          </a:xfrm>
          <a:prstGeom prst="curvedRightArrow">
            <a:avLst>
              <a:gd name="adj1" fmla="val 25000"/>
              <a:gd name="adj2" fmla="val 66329"/>
              <a:gd name="adj3" fmla="val 25770"/>
            </a:avLst>
          </a:prstGeom>
          <a:solidFill>
            <a:srgbClr val="FFC0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>
              <a:solidFill>
                <a:schemeClr val="tx1"/>
              </a:solidFill>
            </a:endParaRPr>
          </a:p>
        </p:txBody>
      </p:sp>
      <p:sp>
        <p:nvSpPr>
          <p:cNvPr id="62" name="Striped Right Arrow 61"/>
          <p:cNvSpPr/>
          <p:nvPr/>
        </p:nvSpPr>
        <p:spPr>
          <a:xfrm rot="10800000">
            <a:off x="7315200" y="4191000"/>
            <a:ext cx="2438400" cy="533400"/>
          </a:xfrm>
          <a:prstGeom prst="stripedRightArrow">
            <a:avLst/>
          </a:prstGeom>
          <a:solidFill>
            <a:srgbClr val="FFC0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  <p:sp>
        <p:nvSpPr>
          <p:cNvPr id="63" name="Freeform 62"/>
          <p:cNvSpPr/>
          <p:nvPr/>
        </p:nvSpPr>
        <p:spPr>
          <a:xfrm>
            <a:off x="3913717" y="977901"/>
            <a:ext cx="2309283" cy="4773613"/>
          </a:xfrm>
          <a:custGeom>
            <a:avLst/>
            <a:gdLst>
              <a:gd name="connsiteX0" fmla="*/ 138223 w 1733107"/>
              <a:gd name="connsiteY0" fmla="*/ 1424763 h 4774019"/>
              <a:gd name="connsiteX1" fmla="*/ 233916 w 1733107"/>
              <a:gd name="connsiteY1" fmla="*/ 425303 h 4774019"/>
              <a:gd name="connsiteX2" fmla="*/ 1541721 w 1733107"/>
              <a:gd name="connsiteY2" fmla="*/ 489098 h 4774019"/>
              <a:gd name="connsiteX3" fmla="*/ 1382233 w 1733107"/>
              <a:gd name="connsiteY3" fmla="*/ 3359889 h 4774019"/>
              <a:gd name="connsiteX4" fmla="*/ 1382233 w 1733107"/>
              <a:gd name="connsiteY4" fmla="*/ 3338624 h 4774019"/>
              <a:gd name="connsiteX5" fmla="*/ 797442 w 1733107"/>
              <a:gd name="connsiteY5" fmla="*/ 4774019 h 477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3107" h="4774019">
                <a:moveTo>
                  <a:pt x="138223" y="1424763"/>
                </a:moveTo>
                <a:cubicBezTo>
                  <a:pt x="69111" y="1003005"/>
                  <a:pt x="0" y="581247"/>
                  <a:pt x="233916" y="425303"/>
                </a:cubicBezTo>
                <a:cubicBezTo>
                  <a:pt x="467832" y="269359"/>
                  <a:pt x="1350335" y="0"/>
                  <a:pt x="1541721" y="489098"/>
                </a:cubicBezTo>
                <a:cubicBezTo>
                  <a:pt x="1733107" y="978196"/>
                  <a:pt x="1408814" y="2884968"/>
                  <a:pt x="1382233" y="3359889"/>
                </a:cubicBezTo>
                <a:cubicBezTo>
                  <a:pt x="1355652" y="3834810"/>
                  <a:pt x="1479698" y="3102936"/>
                  <a:pt x="1382233" y="3338624"/>
                </a:cubicBezTo>
                <a:cubicBezTo>
                  <a:pt x="1284768" y="3574312"/>
                  <a:pt x="1041105" y="4174165"/>
                  <a:pt x="797442" y="4774019"/>
                </a:cubicBezTo>
              </a:path>
            </a:pathLst>
          </a:cu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pt-PT"/>
          </a:p>
        </p:txBody>
      </p:sp>
    </p:spTree>
    <p:extLst>
      <p:ext uri="{BB962C8B-B14F-4D97-AF65-F5344CB8AC3E}">
        <p14:creationId xmlns:p14="http://schemas.microsoft.com/office/powerpoint/2010/main" xmlns="" val="10319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5084" y="0"/>
            <a:ext cx="10972800" cy="1143000"/>
          </a:xfrm>
          <a:ln w="28575"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3600" dirty="0" smtClean="0"/>
              <a:t>LOCALIZAÇÃO DO </a:t>
            </a:r>
            <a:r>
              <a:rPr lang="pt-PT" sz="3600" dirty="0" smtClean="0"/>
              <a:t>PROJECTO (</a:t>
            </a:r>
            <a:r>
              <a:rPr lang="pt-PT" sz="3600" dirty="0" err="1" smtClean="0"/>
              <a:t>Cont</a:t>
            </a:r>
            <a:r>
              <a:rPr lang="pt-PT" sz="3600" dirty="0" smtClean="0"/>
              <a:t>.)</a:t>
            </a:r>
            <a:endParaRPr lang="en-US" sz="3600" dirty="0"/>
          </a:p>
        </p:txBody>
      </p:sp>
      <p:sp>
        <p:nvSpPr>
          <p:cNvPr id="53251" name="Content Placeholder 1"/>
          <p:cNvSpPr>
            <a:spLocks noGrp="1"/>
          </p:cNvSpPr>
          <p:nvPr>
            <p:ph idx="1"/>
          </p:nvPr>
        </p:nvSpPr>
        <p:spPr>
          <a:xfrm>
            <a:off x="455084" y="1638301"/>
            <a:ext cx="10972800" cy="500221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37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4275" name="Content Placeholder 2"/>
          <p:cNvSpPr>
            <a:spLocks noGrp="1"/>
          </p:cNvSpPr>
          <p:nvPr>
            <p:ph idx="1"/>
          </p:nvPr>
        </p:nvSpPr>
        <p:spPr>
          <a:xfrm>
            <a:off x="455084" y="1638301"/>
            <a:ext cx="10972800" cy="500221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54276" name="Picture 4" descr="DSC02432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9042400" y="6248401"/>
            <a:ext cx="314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Crusse</a:t>
            </a:r>
            <a:r>
              <a:rPr lang="en-US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/</a:t>
            </a:r>
            <a:r>
              <a:rPr lang="en-US" altLang="en-US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Jamali</a:t>
            </a:r>
            <a:endParaRPr lang="en-US" altLang="en-US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1316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VANTAGENS PARA INVESTIR EM MOÇAMBIQUE </a:t>
            </a:r>
            <a:endParaRPr lang="en-GB" dirty="0"/>
          </a:p>
        </p:txBody>
      </p:sp>
      <p:sp>
        <p:nvSpPr>
          <p:cNvPr id="66" name="Rektangel 9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75291" y="3540346"/>
            <a:ext cx="3241419" cy="592541"/>
          </a:xfrm>
          <a:prstGeom prst="rect">
            <a:avLst/>
          </a:prstGeom>
          <a:solidFill>
            <a:srgbClr val="CE202A"/>
          </a:solidFill>
          <a:ln>
            <a:noFill/>
          </a:ln>
          <a:effectLst>
            <a:innerShdw dist="38100" dir="5400000">
              <a:prstClr val="black">
                <a:alpha val="20000"/>
              </a:prstClr>
            </a:innerShdw>
          </a:effectLst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PT" sz="1600" b="1" dirty="0" smtClean="0"/>
              <a:t>COMPETITIVAS</a:t>
            </a:r>
            <a:endParaRPr lang="pt-PT" sz="1600" b="1" dirty="0"/>
          </a:p>
        </p:txBody>
      </p:sp>
      <p:sp>
        <p:nvSpPr>
          <p:cNvPr id="67" name="Rektangel 9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3173" y="3540348"/>
            <a:ext cx="3241419" cy="592538"/>
          </a:xfrm>
          <a:prstGeom prst="rect">
            <a:avLst/>
          </a:prstGeom>
          <a:solidFill>
            <a:srgbClr val="0D65AC"/>
          </a:solidFill>
          <a:ln>
            <a:noFill/>
          </a:ln>
          <a:effectLst>
            <a:innerShdw dist="38100" dir="5400000">
              <a:prstClr val="black">
                <a:alpha val="2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PT" sz="1600" b="1" dirty="0" smtClean="0"/>
              <a:t>COMPARATIVAS</a:t>
            </a:r>
            <a:endParaRPr lang="pt-PT" sz="1600" b="1" dirty="0"/>
          </a:p>
        </p:txBody>
      </p:sp>
      <p:sp>
        <p:nvSpPr>
          <p:cNvPr id="68" name="Rektangel 9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187409" y="3540346"/>
            <a:ext cx="3241419" cy="592541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dist="38100" dir="5400000">
              <a:prstClr val="black">
                <a:alpha val="20000"/>
              </a:prstClr>
            </a:innerShdw>
          </a:effectLst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PT" sz="1600" b="1" dirty="0" smtClean="0"/>
              <a:t>BOM AMBIENTE DE NEGÓCIOS</a:t>
            </a:r>
            <a:endParaRPr lang="pt-PT" sz="16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957943" y="4289935"/>
            <a:ext cx="3046649" cy="23083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en-GB" altLang="pt-PT" sz="16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Localização</a:t>
            </a:r>
            <a:r>
              <a:rPr lang="en-GB" altLang="pt-PT" sz="16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Geo-</a:t>
            </a:r>
            <a:r>
              <a:rPr lang="en-GB" altLang="pt-PT" sz="16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estratégica</a:t>
            </a:r>
            <a:r>
              <a:rPr lang="en-GB" altLang="pt-PT" sz="16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pt-PT" altLang="pt-PT" sz="16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(Porta de Entrada para a </a:t>
            </a:r>
            <a:r>
              <a:rPr lang="pt-PT" altLang="pt-PT" sz="16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SADC);</a:t>
            </a:r>
            <a:endParaRPr lang="pt-PT" sz="16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endParaRPr lang="pt-PT" sz="16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Ambundância</a:t>
            </a:r>
            <a:r>
              <a:rPr lang="en-US" sz="16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en-US" sz="16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Diversidade</a:t>
            </a:r>
            <a:r>
              <a:rPr lang="en-US" sz="16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16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Recursos</a:t>
            </a:r>
            <a:r>
              <a:rPr lang="en-US" sz="16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Naturais</a:t>
            </a:r>
            <a:r>
              <a:rPr lang="en-US" sz="1600" b="1" dirty="0" smtClean="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;</a:t>
            </a:r>
            <a:endParaRPr lang="pt-PT" sz="16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endParaRPr lang="pt-PT" sz="16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en-US" altLang="pt-PT" sz="1600" b="1" dirty="0" err="1" smtClean="0">
                <a:solidFill>
                  <a:srgbClr val="00B0F0"/>
                </a:solidFill>
                <a:latin typeface="+mj-lt"/>
                <a:ea typeface="MS PGothic" pitchFamily="34" charset="-128"/>
                <a:cs typeface="Arial" pitchFamily="34" charset="0"/>
              </a:rPr>
              <a:t>Povo</a:t>
            </a:r>
            <a:r>
              <a:rPr lang="en-US" altLang="pt-PT" sz="1600" b="1" dirty="0" smtClean="0">
                <a:solidFill>
                  <a:srgbClr val="00B0F0"/>
                </a:solidFill>
                <a:latin typeface="+mj-lt"/>
                <a:ea typeface="MS PGothic" pitchFamily="34" charset="-128"/>
                <a:cs typeface="Arial" pitchFamily="34" charset="0"/>
              </a:rPr>
              <a:t>, </a:t>
            </a:r>
            <a:r>
              <a:rPr lang="en-US" altLang="pt-PT" sz="1600" b="1" dirty="0" err="1" smtClean="0">
                <a:solidFill>
                  <a:srgbClr val="00B0F0"/>
                </a:solidFill>
                <a:latin typeface="+mj-lt"/>
                <a:ea typeface="MS PGothic" pitchFamily="34" charset="-128"/>
                <a:cs typeface="Arial" pitchFamily="34" charset="0"/>
              </a:rPr>
              <a:t>Hospitaleiro</a:t>
            </a:r>
            <a:r>
              <a:rPr lang="en-US" altLang="pt-PT" sz="1600" b="1" dirty="0" smtClean="0">
                <a:solidFill>
                  <a:srgbClr val="00B0F0"/>
                </a:solidFill>
                <a:latin typeface="+mj-lt"/>
                <a:ea typeface="MS PGothic" pitchFamily="34" charset="-128"/>
                <a:cs typeface="Arial" pitchFamily="34" charset="0"/>
              </a:rPr>
              <a:t>, </a:t>
            </a:r>
            <a:r>
              <a:rPr lang="en-US" altLang="pt-PT" sz="1600" b="1" dirty="0" err="1" smtClean="0">
                <a:solidFill>
                  <a:srgbClr val="00B0F0"/>
                </a:solidFill>
                <a:latin typeface="+mj-lt"/>
                <a:ea typeface="MS PGothic" pitchFamily="34" charset="-128"/>
                <a:cs typeface="Arial" pitchFamily="34" charset="0"/>
              </a:rPr>
              <a:t>Aberto</a:t>
            </a:r>
            <a:r>
              <a:rPr lang="en-US" altLang="pt-PT" sz="1600" b="1" dirty="0" smtClean="0">
                <a:solidFill>
                  <a:srgbClr val="00B0F0"/>
                </a:solidFill>
                <a:latin typeface="+mj-lt"/>
                <a:ea typeface="MS PGothic" pitchFamily="34" charset="-128"/>
                <a:cs typeface="Arial" pitchFamily="34" charset="0"/>
              </a:rPr>
              <a:t>, </a:t>
            </a:r>
            <a:r>
              <a:rPr lang="en-US" altLang="pt-PT" sz="1600" b="1" dirty="0" err="1" smtClean="0">
                <a:solidFill>
                  <a:srgbClr val="00B0F0"/>
                </a:solidFill>
                <a:latin typeface="+mj-lt"/>
                <a:ea typeface="MS PGothic" pitchFamily="34" charset="-128"/>
                <a:cs typeface="Arial" pitchFamily="34" charset="0"/>
              </a:rPr>
              <a:t>Amistoso</a:t>
            </a:r>
            <a:r>
              <a:rPr lang="en-US" altLang="pt-PT" sz="1600" b="1" dirty="0" smtClean="0">
                <a:solidFill>
                  <a:srgbClr val="00B0F0"/>
                </a:solidFill>
                <a:latin typeface="+mj-lt"/>
                <a:ea typeface="MS PGothic" pitchFamily="34" charset="-128"/>
                <a:cs typeface="Arial" pitchFamily="34" charset="0"/>
              </a:rPr>
              <a:t> e Alegre.</a:t>
            </a:r>
            <a:endParaRPr lang="pt-PT" sz="1600" b="1" dirty="0">
              <a:solidFill>
                <a:srgbClr val="00B0F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475290" y="4132886"/>
            <a:ext cx="3241419" cy="25545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pt-PT" altLang="pt-PT" sz="1600" b="1" dirty="0" smtClean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Um dos maiores destinos do IDE em Africa;</a:t>
            </a:r>
            <a:endParaRPr lang="pt-PT" sz="1600" b="1" dirty="0">
              <a:solidFill>
                <a:srgbClr val="FF0000"/>
              </a:solidFill>
              <a:latin typeface="+mj-lt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Quadro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legal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Estável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Previsivel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Consistente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e 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Transparente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);</a:t>
            </a:r>
            <a:endParaRPr lang="en-US" sz="16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endParaRPr lang="pt-PT" sz="1600" b="1" dirty="0">
              <a:solidFill>
                <a:srgbClr val="FF0000"/>
              </a:solidFill>
              <a:latin typeface="+mj-lt"/>
            </a:endParaRP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Acesso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aos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mercados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preferenciais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 (SADC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Arial" charset="0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EUA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Arial" charset="0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UE, 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Arial" charset="0"/>
              </a:rPr>
              <a:t>China,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India, </a:t>
            </a:r>
            <a:r>
              <a:rPr lang="en-US" sz="1600" b="1" dirty="0" err="1" smtClean="0">
                <a:solidFill>
                  <a:srgbClr val="FF0000"/>
                </a:solidFill>
                <a:latin typeface="+mj-lt"/>
                <a:cs typeface="Arial" charset="0"/>
              </a:rPr>
              <a:t>Japão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Arial" charset="0"/>
              </a:rPr>
              <a:t>).</a:t>
            </a:r>
            <a:endParaRPr lang="pt-PT" sz="1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8187409" y="4132887"/>
            <a:ext cx="3241419" cy="23083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n-US" altLang="pt-PT" sz="1600" b="1" dirty="0" err="1" smtClean="0">
                <a:solidFill>
                  <a:srgbClr val="00B050"/>
                </a:solidFill>
                <a:ea typeface="ＭＳ Ｐゴシック" pitchFamily="34" charset="-128"/>
                <a:cs typeface="Arial" pitchFamily="34" charset="0"/>
              </a:rPr>
              <a:t>Politicas</a:t>
            </a:r>
            <a:r>
              <a:rPr lang="en-US" altLang="pt-PT" sz="1600" b="1" dirty="0" smtClean="0">
                <a:solidFill>
                  <a:srgbClr val="00B050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pt-PT" sz="1600" b="1" dirty="0" err="1" smtClean="0">
                <a:solidFill>
                  <a:srgbClr val="00B050"/>
                </a:solidFill>
                <a:ea typeface="ＭＳ Ｐゴシック" pitchFamily="34" charset="-128"/>
                <a:cs typeface="Arial" pitchFamily="34" charset="0"/>
              </a:rPr>
              <a:t>Económicas</a:t>
            </a:r>
            <a:r>
              <a:rPr lang="en-US" altLang="pt-PT" sz="1600" b="1" dirty="0" smtClean="0">
                <a:solidFill>
                  <a:srgbClr val="00B050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pt-PT" sz="1600" b="1" dirty="0" err="1" smtClean="0">
                <a:solidFill>
                  <a:srgbClr val="00B050"/>
                </a:solidFill>
                <a:ea typeface="ＭＳ Ｐゴシック" pitchFamily="34" charset="-128"/>
                <a:cs typeface="Arial" pitchFamily="34" charset="0"/>
              </a:rPr>
              <a:t>abertas</a:t>
            </a:r>
            <a:r>
              <a:rPr lang="en-US" altLang="pt-PT" sz="1600" b="1" dirty="0" smtClean="0">
                <a:solidFill>
                  <a:srgbClr val="00B050"/>
                </a:solidFill>
                <a:ea typeface="ＭＳ Ｐゴシック" pitchFamily="34" charset="-128"/>
                <a:cs typeface="Arial" pitchFamily="34" charset="0"/>
              </a:rPr>
              <a:t> </a:t>
            </a:r>
            <a:r>
              <a:rPr lang="en-US" altLang="pt-PT" sz="1600" b="1" dirty="0" err="1" smtClean="0">
                <a:solidFill>
                  <a:srgbClr val="00B050"/>
                </a:solidFill>
                <a:ea typeface="ＭＳ Ｐゴシック" pitchFamily="34" charset="-128"/>
                <a:cs typeface="Arial" pitchFamily="34" charset="0"/>
              </a:rPr>
              <a:t>ao</a:t>
            </a:r>
            <a:r>
              <a:rPr lang="en-US" altLang="pt-PT" sz="1600" b="1" dirty="0" smtClean="0">
                <a:solidFill>
                  <a:srgbClr val="00B050"/>
                </a:solidFill>
                <a:ea typeface="ＭＳ Ｐゴシック" pitchFamily="34" charset="-128"/>
                <a:cs typeface="Arial" pitchFamily="34" charset="0"/>
              </a:rPr>
              <a:t> IDE;</a:t>
            </a:r>
          </a:p>
          <a:p>
            <a:pPr algn="just"/>
            <a:endParaRPr lang="en-US" sz="1600" b="1" dirty="0" smtClean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Protecção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contra </a:t>
            </a:r>
            <a:r>
              <a:rPr lang="en-US" sz="1600" b="1" dirty="0" err="1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expropriação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directa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en-US" sz="1600" b="1" dirty="0" err="1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indirecta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,; </a:t>
            </a:r>
            <a:endParaRPr lang="pt-PT" sz="1600" b="1" dirty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en-GB" sz="1600" b="1" dirty="0">
              <a:solidFill>
                <a:srgbClr val="00B050"/>
              </a:solidFill>
              <a:latin typeface="+mj-lt"/>
              <a:ea typeface="Arial Unicode MS" pitchFamily="34" charset="-128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r>
              <a:rPr lang="en-US" sz="1600" b="1" dirty="0" err="1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Tratamento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não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b="1" dirty="0" err="1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Discrimintaório</a:t>
            </a:r>
            <a:r>
              <a:rPr lang="en-US" sz="1600" b="1" dirty="0" smtClean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 entre IDN e IDE.</a:t>
            </a:r>
            <a:endParaRPr lang="en-GB" sz="1600" b="1" dirty="0">
              <a:solidFill>
                <a:srgbClr val="00B050"/>
              </a:solidFill>
              <a:latin typeface="+mj-lt"/>
              <a:ea typeface="Arial Unicode MS" pitchFamily="34" charset="-128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Ø"/>
            </a:pPr>
            <a:endParaRPr lang="en-US" sz="1600" b="1" dirty="0">
              <a:solidFill>
                <a:srgbClr val="FF33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4" name="Freeform 476"/>
          <p:cNvSpPr>
            <a:spLocks/>
          </p:cNvSpPr>
          <p:nvPr/>
        </p:nvSpPr>
        <p:spPr bwMode="auto">
          <a:xfrm>
            <a:off x="6034829" y="2742632"/>
            <a:ext cx="108081" cy="381639"/>
          </a:xfrm>
          <a:custGeom>
            <a:avLst/>
            <a:gdLst>
              <a:gd name="T0" fmla="*/ 0 w 116"/>
              <a:gd name="T1" fmla="*/ 68 h 394"/>
              <a:gd name="T2" fmla="*/ 0 w 116"/>
              <a:gd name="T3" fmla="*/ 394 h 394"/>
              <a:gd name="T4" fmla="*/ 116 w 116"/>
              <a:gd name="T5" fmla="*/ 394 h 394"/>
              <a:gd name="T6" fmla="*/ 116 w 116"/>
              <a:gd name="T7" fmla="*/ 48 h 394"/>
              <a:gd name="T8" fmla="*/ 68 w 116"/>
              <a:gd name="T9" fmla="*/ 0 h 394"/>
              <a:gd name="T10" fmla="*/ 0 w 116"/>
              <a:gd name="T11" fmla="*/ 68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6" h="394">
                <a:moveTo>
                  <a:pt x="0" y="68"/>
                </a:moveTo>
                <a:lnTo>
                  <a:pt x="0" y="394"/>
                </a:lnTo>
                <a:lnTo>
                  <a:pt x="116" y="394"/>
                </a:lnTo>
                <a:lnTo>
                  <a:pt x="116" y="48"/>
                </a:lnTo>
                <a:lnTo>
                  <a:pt x="68" y="0"/>
                </a:lnTo>
                <a:lnTo>
                  <a:pt x="0" y="68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5" name="Freeform 477"/>
          <p:cNvSpPr>
            <a:spLocks/>
          </p:cNvSpPr>
          <p:nvPr/>
        </p:nvSpPr>
        <p:spPr bwMode="auto">
          <a:xfrm>
            <a:off x="5911843" y="2862136"/>
            <a:ext cx="70812" cy="262135"/>
          </a:xfrm>
          <a:custGeom>
            <a:avLst/>
            <a:gdLst>
              <a:gd name="T0" fmla="*/ 0 w 75"/>
              <a:gd name="T1" fmla="*/ 271 h 271"/>
              <a:gd name="T2" fmla="*/ 75 w 75"/>
              <a:gd name="T3" fmla="*/ 271 h 271"/>
              <a:gd name="T4" fmla="*/ 75 w 75"/>
              <a:gd name="T5" fmla="*/ 0 h 271"/>
              <a:gd name="T6" fmla="*/ 0 w 75"/>
              <a:gd name="T7" fmla="*/ 75 h 271"/>
              <a:gd name="T8" fmla="*/ 0 w 75"/>
              <a:gd name="T9" fmla="*/ 271 h 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" h="271">
                <a:moveTo>
                  <a:pt x="0" y="271"/>
                </a:moveTo>
                <a:lnTo>
                  <a:pt x="75" y="271"/>
                </a:lnTo>
                <a:lnTo>
                  <a:pt x="75" y="0"/>
                </a:lnTo>
                <a:lnTo>
                  <a:pt x="0" y="75"/>
                </a:lnTo>
                <a:lnTo>
                  <a:pt x="0" y="271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6" name="Freeform 478"/>
          <p:cNvSpPr>
            <a:spLocks/>
          </p:cNvSpPr>
          <p:nvPr/>
        </p:nvSpPr>
        <p:spPr bwMode="auto">
          <a:xfrm>
            <a:off x="6500690" y="2360996"/>
            <a:ext cx="231067" cy="763275"/>
          </a:xfrm>
          <a:custGeom>
            <a:avLst/>
            <a:gdLst>
              <a:gd name="T0" fmla="*/ 0 w 248"/>
              <a:gd name="T1" fmla="*/ 246 h 790"/>
              <a:gd name="T2" fmla="*/ 0 w 248"/>
              <a:gd name="T3" fmla="*/ 790 h 790"/>
              <a:gd name="T4" fmla="*/ 248 w 248"/>
              <a:gd name="T5" fmla="*/ 790 h 790"/>
              <a:gd name="T6" fmla="*/ 248 w 248"/>
              <a:gd name="T7" fmla="*/ 0 h 790"/>
              <a:gd name="T8" fmla="*/ 0 w 248"/>
              <a:gd name="T9" fmla="*/ 246 h 7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8" h="790">
                <a:moveTo>
                  <a:pt x="0" y="246"/>
                </a:moveTo>
                <a:lnTo>
                  <a:pt x="0" y="790"/>
                </a:lnTo>
                <a:lnTo>
                  <a:pt x="248" y="790"/>
                </a:lnTo>
                <a:lnTo>
                  <a:pt x="248" y="0"/>
                </a:lnTo>
                <a:lnTo>
                  <a:pt x="0" y="246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7" name="Freeform 479"/>
          <p:cNvSpPr>
            <a:spLocks/>
          </p:cNvSpPr>
          <p:nvPr/>
        </p:nvSpPr>
        <p:spPr bwMode="auto">
          <a:xfrm>
            <a:off x="6318072" y="2661680"/>
            <a:ext cx="130442" cy="462591"/>
          </a:xfrm>
          <a:custGeom>
            <a:avLst/>
            <a:gdLst>
              <a:gd name="T0" fmla="*/ 0 w 144"/>
              <a:gd name="T1" fmla="*/ 135 h 480"/>
              <a:gd name="T2" fmla="*/ 0 w 144"/>
              <a:gd name="T3" fmla="*/ 480 h 480"/>
              <a:gd name="T4" fmla="*/ 144 w 144"/>
              <a:gd name="T5" fmla="*/ 480 h 480"/>
              <a:gd name="T6" fmla="*/ 144 w 144"/>
              <a:gd name="T7" fmla="*/ 0 h 480"/>
              <a:gd name="T8" fmla="*/ 135 w 144"/>
              <a:gd name="T9" fmla="*/ 0 h 480"/>
              <a:gd name="T10" fmla="*/ 0 w 144"/>
              <a:gd name="T11" fmla="*/ 135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44" h="480">
                <a:moveTo>
                  <a:pt x="0" y="135"/>
                </a:moveTo>
                <a:lnTo>
                  <a:pt x="0" y="480"/>
                </a:lnTo>
                <a:lnTo>
                  <a:pt x="144" y="480"/>
                </a:lnTo>
                <a:lnTo>
                  <a:pt x="144" y="0"/>
                </a:lnTo>
                <a:lnTo>
                  <a:pt x="135" y="0"/>
                </a:lnTo>
                <a:lnTo>
                  <a:pt x="0" y="13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8" name="Freeform 480"/>
          <p:cNvSpPr>
            <a:spLocks/>
          </p:cNvSpPr>
          <p:nvPr/>
        </p:nvSpPr>
        <p:spPr bwMode="auto">
          <a:xfrm>
            <a:off x="6195086" y="2842860"/>
            <a:ext cx="70812" cy="281411"/>
          </a:xfrm>
          <a:custGeom>
            <a:avLst/>
            <a:gdLst>
              <a:gd name="T0" fmla="*/ 39 w 76"/>
              <a:gd name="T1" fmla="*/ 40 h 293"/>
              <a:gd name="T2" fmla="*/ 14 w 76"/>
              <a:gd name="T3" fmla="*/ 14 h 293"/>
              <a:gd name="T4" fmla="*/ 0 w 76"/>
              <a:gd name="T5" fmla="*/ 0 h 293"/>
              <a:gd name="T6" fmla="*/ 0 w 76"/>
              <a:gd name="T7" fmla="*/ 293 h 293"/>
              <a:gd name="T8" fmla="*/ 76 w 76"/>
              <a:gd name="T9" fmla="*/ 293 h 293"/>
              <a:gd name="T10" fmla="*/ 76 w 76"/>
              <a:gd name="T11" fmla="*/ 2 h 293"/>
              <a:gd name="T12" fmla="*/ 65 w 76"/>
              <a:gd name="T13" fmla="*/ 14 h 293"/>
              <a:gd name="T14" fmla="*/ 39 w 76"/>
              <a:gd name="T15" fmla="*/ 40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" h="293">
                <a:moveTo>
                  <a:pt x="39" y="40"/>
                </a:moveTo>
                <a:lnTo>
                  <a:pt x="14" y="14"/>
                </a:lnTo>
                <a:lnTo>
                  <a:pt x="0" y="0"/>
                </a:lnTo>
                <a:lnTo>
                  <a:pt x="0" y="293"/>
                </a:lnTo>
                <a:lnTo>
                  <a:pt x="76" y="293"/>
                </a:lnTo>
                <a:lnTo>
                  <a:pt x="76" y="2"/>
                </a:lnTo>
                <a:lnTo>
                  <a:pt x="65" y="14"/>
                </a:lnTo>
                <a:lnTo>
                  <a:pt x="39" y="4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79" name="Freeform 481"/>
          <p:cNvSpPr>
            <a:spLocks/>
          </p:cNvSpPr>
          <p:nvPr/>
        </p:nvSpPr>
        <p:spPr bwMode="auto">
          <a:xfrm>
            <a:off x="5788855" y="2118135"/>
            <a:ext cx="1069616" cy="832663"/>
          </a:xfrm>
          <a:custGeom>
            <a:avLst/>
            <a:gdLst>
              <a:gd name="T0" fmla="*/ 1028 w 1145"/>
              <a:gd name="T1" fmla="*/ 183 h 865"/>
              <a:gd name="T2" fmla="*/ 1145 w 1145"/>
              <a:gd name="T3" fmla="*/ 301 h 865"/>
              <a:gd name="T4" fmla="*/ 1101 w 1145"/>
              <a:gd name="T5" fmla="*/ 44 h 865"/>
              <a:gd name="T6" fmla="*/ 844 w 1145"/>
              <a:gd name="T7" fmla="*/ 0 h 865"/>
              <a:gd name="T8" fmla="*/ 963 w 1145"/>
              <a:gd name="T9" fmla="*/ 118 h 865"/>
              <a:gd name="T10" fmla="*/ 473 w 1145"/>
              <a:gd name="T11" fmla="*/ 610 h 865"/>
              <a:gd name="T12" fmla="*/ 331 w 1145"/>
              <a:gd name="T13" fmla="*/ 468 h 865"/>
              <a:gd name="T14" fmla="*/ 0 w 1145"/>
              <a:gd name="T15" fmla="*/ 800 h 865"/>
              <a:gd name="T16" fmla="*/ 65 w 1145"/>
              <a:gd name="T17" fmla="*/ 865 h 865"/>
              <a:gd name="T18" fmla="*/ 331 w 1145"/>
              <a:gd name="T19" fmla="*/ 598 h 865"/>
              <a:gd name="T20" fmla="*/ 408 w 1145"/>
              <a:gd name="T21" fmla="*/ 675 h 865"/>
              <a:gd name="T22" fmla="*/ 408 w 1145"/>
              <a:gd name="T23" fmla="*/ 675 h 865"/>
              <a:gd name="T24" fmla="*/ 473 w 1145"/>
              <a:gd name="T25" fmla="*/ 739 h 865"/>
              <a:gd name="T26" fmla="*/ 473 w 1145"/>
              <a:gd name="T27" fmla="*/ 739 h 865"/>
              <a:gd name="T28" fmla="*/ 538 w 1145"/>
              <a:gd name="T29" fmla="*/ 675 h 865"/>
              <a:gd name="T30" fmla="*/ 1028 w 1145"/>
              <a:gd name="T31" fmla="*/ 183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45" h="865">
                <a:moveTo>
                  <a:pt x="1028" y="183"/>
                </a:moveTo>
                <a:lnTo>
                  <a:pt x="1145" y="301"/>
                </a:lnTo>
                <a:lnTo>
                  <a:pt x="1101" y="44"/>
                </a:lnTo>
                <a:lnTo>
                  <a:pt x="844" y="0"/>
                </a:lnTo>
                <a:lnTo>
                  <a:pt x="963" y="118"/>
                </a:lnTo>
                <a:lnTo>
                  <a:pt x="473" y="610"/>
                </a:lnTo>
                <a:lnTo>
                  <a:pt x="331" y="468"/>
                </a:lnTo>
                <a:lnTo>
                  <a:pt x="0" y="800"/>
                </a:lnTo>
                <a:lnTo>
                  <a:pt x="65" y="865"/>
                </a:lnTo>
                <a:lnTo>
                  <a:pt x="331" y="598"/>
                </a:lnTo>
                <a:lnTo>
                  <a:pt x="408" y="675"/>
                </a:lnTo>
                <a:lnTo>
                  <a:pt x="408" y="675"/>
                </a:lnTo>
                <a:lnTo>
                  <a:pt x="473" y="739"/>
                </a:lnTo>
                <a:lnTo>
                  <a:pt x="473" y="739"/>
                </a:lnTo>
                <a:lnTo>
                  <a:pt x="538" y="675"/>
                </a:lnTo>
                <a:lnTo>
                  <a:pt x="1028" y="183"/>
                </a:lnTo>
                <a:close/>
              </a:path>
            </a:pathLst>
          </a:custGeom>
          <a:solidFill>
            <a:srgbClr val="CE202A"/>
          </a:solidFill>
          <a:ln>
            <a:noFill/>
          </a:ln>
          <a:effectLst>
            <a:innerShdw dist="38100" dir="5400000">
              <a:prstClr val="black">
                <a:alpha val="20000"/>
              </a:prstClr>
            </a:innerShdw>
          </a:effectLst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lt1"/>
              </a:solidFill>
            </a:endParaRPr>
          </a:p>
        </p:txBody>
      </p:sp>
      <p:sp>
        <p:nvSpPr>
          <p:cNvPr id="81" name="Freeform 467"/>
          <p:cNvSpPr>
            <a:spLocks/>
          </p:cNvSpPr>
          <p:nvPr/>
        </p:nvSpPr>
        <p:spPr bwMode="auto">
          <a:xfrm>
            <a:off x="9592880" y="2250484"/>
            <a:ext cx="393766" cy="403524"/>
          </a:xfrm>
          <a:custGeom>
            <a:avLst/>
            <a:gdLst>
              <a:gd name="T0" fmla="*/ 132 w 433"/>
              <a:gd name="T1" fmla="*/ 0 h 430"/>
              <a:gd name="T2" fmla="*/ 379 w 433"/>
              <a:gd name="T3" fmla="*/ 248 h 430"/>
              <a:gd name="T4" fmla="*/ 433 w 433"/>
              <a:gd name="T5" fmla="*/ 430 h 430"/>
              <a:gd name="T6" fmla="*/ 248 w 433"/>
              <a:gd name="T7" fmla="*/ 380 h 430"/>
              <a:gd name="T8" fmla="*/ 0 w 433"/>
              <a:gd name="T9" fmla="*/ 131 h 430"/>
              <a:gd name="T10" fmla="*/ 132 w 433"/>
              <a:gd name="T11" fmla="*/ 0 h 4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33" h="430">
                <a:moveTo>
                  <a:pt x="132" y="0"/>
                </a:moveTo>
                <a:lnTo>
                  <a:pt x="379" y="248"/>
                </a:lnTo>
                <a:lnTo>
                  <a:pt x="433" y="430"/>
                </a:lnTo>
                <a:lnTo>
                  <a:pt x="248" y="380"/>
                </a:lnTo>
                <a:lnTo>
                  <a:pt x="0" y="131"/>
                </a:lnTo>
                <a:lnTo>
                  <a:pt x="132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3175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/>
            <a:endParaRPr lang="en-US" sz="12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2" name="Freeform 468"/>
          <p:cNvSpPr>
            <a:spLocks/>
          </p:cNvSpPr>
          <p:nvPr/>
        </p:nvSpPr>
        <p:spPr bwMode="auto">
          <a:xfrm>
            <a:off x="9826223" y="2491843"/>
            <a:ext cx="138547" cy="139537"/>
          </a:xfrm>
          <a:custGeom>
            <a:avLst/>
            <a:gdLst>
              <a:gd name="T0" fmla="*/ 123 w 152"/>
              <a:gd name="T1" fmla="*/ 0 h 151"/>
              <a:gd name="T2" fmla="*/ 152 w 152"/>
              <a:gd name="T3" fmla="*/ 101 h 151"/>
              <a:gd name="T4" fmla="*/ 103 w 152"/>
              <a:gd name="T5" fmla="*/ 151 h 151"/>
              <a:gd name="T6" fmla="*/ 0 w 152"/>
              <a:gd name="T7" fmla="*/ 122 h 151"/>
              <a:gd name="T8" fmla="*/ 123 w 152"/>
              <a:gd name="T9" fmla="*/ 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2" h="151">
                <a:moveTo>
                  <a:pt x="123" y="0"/>
                </a:moveTo>
                <a:lnTo>
                  <a:pt x="152" y="101"/>
                </a:lnTo>
                <a:lnTo>
                  <a:pt x="103" y="151"/>
                </a:lnTo>
                <a:lnTo>
                  <a:pt x="0" y="122"/>
                </a:lnTo>
                <a:lnTo>
                  <a:pt x="12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3" name="Freeform 469"/>
          <p:cNvSpPr>
            <a:spLocks noEditPoints="1"/>
          </p:cNvSpPr>
          <p:nvPr/>
        </p:nvSpPr>
        <p:spPr bwMode="auto">
          <a:xfrm>
            <a:off x="9705906" y="2314596"/>
            <a:ext cx="725551" cy="920183"/>
          </a:xfrm>
          <a:custGeom>
            <a:avLst/>
            <a:gdLst>
              <a:gd name="T0" fmla="*/ 656 w 794"/>
              <a:gd name="T1" fmla="*/ 313 h 977"/>
              <a:gd name="T2" fmla="*/ 317 w 794"/>
              <a:gd name="T3" fmla="*/ 269 h 977"/>
              <a:gd name="T4" fmla="*/ 792 w 794"/>
              <a:gd name="T5" fmla="*/ 521 h 977"/>
              <a:gd name="T6" fmla="*/ 792 w 794"/>
              <a:gd name="T7" fmla="*/ 83 h 977"/>
              <a:gd name="T8" fmla="*/ 789 w 794"/>
              <a:gd name="T9" fmla="*/ 65 h 977"/>
              <a:gd name="T10" fmla="*/ 782 w 794"/>
              <a:gd name="T11" fmla="*/ 49 h 977"/>
              <a:gd name="T12" fmla="*/ 772 w 794"/>
              <a:gd name="T13" fmla="*/ 34 h 977"/>
              <a:gd name="T14" fmla="*/ 759 w 794"/>
              <a:gd name="T15" fmla="*/ 22 h 977"/>
              <a:gd name="T16" fmla="*/ 745 w 794"/>
              <a:gd name="T17" fmla="*/ 12 h 977"/>
              <a:gd name="T18" fmla="*/ 729 w 794"/>
              <a:gd name="T19" fmla="*/ 5 h 977"/>
              <a:gd name="T20" fmla="*/ 710 w 794"/>
              <a:gd name="T21" fmla="*/ 1 h 977"/>
              <a:gd name="T22" fmla="*/ 407 w 794"/>
              <a:gd name="T23" fmla="*/ 1 h 977"/>
              <a:gd name="T24" fmla="*/ 205 w 794"/>
              <a:gd name="T25" fmla="*/ 0 h 977"/>
              <a:gd name="T26" fmla="*/ 407 w 794"/>
              <a:gd name="T27" fmla="*/ 70 h 977"/>
              <a:gd name="T28" fmla="*/ 701 w 794"/>
              <a:gd name="T29" fmla="*/ 70 h 977"/>
              <a:gd name="T30" fmla="*/ 710 w 794"/>
              <a:gd name="T31" fmla="*/ 72 h 977"/>
              <a:gd name="T32" fmla="*/ 717 w 794"/>
              <a:gd name="T33" fmla="*/ 77 h 977"/>
              <a:gd name="T34" fmla="*/ 722 w 794"/>
              <a:gd name="T35" fmla="*/ 83 h 977"/>
              <a:gd name="T36" fmla="*/ 724 w 794"/>
              <a:gd name="T37" fmla="*/ 93 h 977"/>
              <a:gd name="T38" fmla="*/ 432 w 794"/>
              <a:gd name="T39" fmla="*/ 521 h 977"/>
              <a:gd name="T40" fmla="*/ 414 w 794"/>
              <a:gd name="T41" fmla="*/ 523 h 977"/>
              <a:gd name="T42" fmla="*/ 396 w 794"/>
              <a:gd name="T43" fmla="*/ 529 h 977"/>
              <a:gd name="T44" fmla="*/ 381 w 794"/>
              <a:gd name="T45" fmla="*/ 537 h 977"/>
              <a:gd name="T46" fmla="*/ 367 w 794"/>
              <a:gd name="T47" fmla="*/ 548 h 977"/>
              <a:gd name="T48" fmla="*/ 356 w 794"/>
              <a:gd name="T49" fmla="*/ 562 h 977"/>
              <a:gd name="T50" fmla="*/ 347 w 794"/>
              <a:gd name="T51" fmla="*/ 578 h 977"/>
              <a:gd name="T52" fmla="*/ 342 w 794"/>
              <a:gd name="T53" fmla="*/ 595 h 977"/>
              <a:gd name="T54" fmla="*/ 340 w 794"/>
              <a:gd name="T55" fmla="*/ 613 h 977"/>
              <a:gd name="T56" fmla="*/ 92 w 794"/>
              <a:gd name="T57" fmla="*/ 908 h 977"/>
              <a:gd name="T58" fmla="*/ 83 w 794"/>
              <a:gd name="T59" fmla="*/ 906 h 977"/>
              <a:gd name="T60" fmla="*/ 75 w 794"/>
              <a:gd name="T61" fmla="*/ 901 h 977"/>
              <a:gd name="T62" fmla="*/ 71 w 794"/>
              <a:gd name="T63" fmla="*/ 894 h 977"/>
              <a:gd name="T64" fmla="*/ 70 w 794"/>
              <a:gd name="T65" fmla="*/ 885 h 977"/>
              <a:gd name="T66" fmla="*/ 70 w 794"/>
              <a:gd name="T67" fmla="*/ 602 h 977"/>
              <a:gd name="T68" fmla="*/ 0 w 794"/>
              <a:gd name="T69" fmla="*/ 359 h 977"/>
              <a:gd name="T70" fmla="*/ 0 w 794"/>
              <a:gd name="T71" fmla="*/ 602 h 977"/>
              <a:gd name="T72" fmla="*/ 1 w 794"/>
              <a:gd name="T73" fmla="*/ 894 h 977"/>
              <a:gd name="T74" fmla="*/ 5 w 794"/>
              <a:gd name="T75" fmla="*/ 912 h 977"/>
              <a:gd name="T76" fmla="*/ 12 w 794"/>
              <a:gd name="T77" fmla="*/ 929 h 977"/>
              <a:gd name="T78" fmla="*/ 22 w 794"/>
              <a:gd name="T79" fmla="*/ 943 h 977"/>
              <a:gd name="T80" fmla="*/ 33 w 794"/>
              <a:gd name="T81" fmla="*/ 955 h 977"/>
              <a:gd name="T82" fmla="*/ 48 w 794"/>
              <a:gd name="T83" fmla="*/ 966 h 977"/>
              <a:gd name="T84" fmla="*/ 65 w 794"/>
              <a:gd name="T85" fmla="*/ 972 h 977"/>
              <a:gd name="T86" fmla="*/ 83 w 794"/>
              <a:gd name="T87" fmla="*/ 976 h 977"/>
              <a:gd name="T88" fmla="*/ 339 w 794"/>
              <a:gd name="T89" fmla="*/ 977 h 977"/>
              <a:gd name="T90" fmla="*/ 342 w 794"/>
              <a:gd name="T91" fmla="*/ 976 h 977"/>
              <a:gd name="T92" fmla="*/ 791 w 794"/>
              <a:gd name="T93" fmla="*/ 525 h 977"/>
              <a:gd name="T94" fmla="*/ 792 w 794"/>
              <a:gd name="T95" fmla="*/ 522 h 977"/>
              <a:gd name="T96" fmla="*/ 792 w 794"/>
              <a:gd name="T97" fmla="*/ 521 h 977"/>
              <a:gd name="T98" fmla="*/ 409 w 794"/>
              <a:gd name="T99" fmla="*/ 613 h 977"/>
              <a:gd name="T100" fmla="*/ 411 w 794"/>
              <a:gd name="T101" fmla="*/ 604 h 977"/>
              <a:gd name="T102" fmla="*/ 416 w 794"/>
              <a:gd name="T103" fmla="*/ 597 h 977"/>
              <a:gd name="T104" fmla="*/ 423 w 794"/>
              <a:gd name="T105" fmla="*/ 592 h 977"/>
              <a:gd name="T106" fmla="*/ 432 w 794"/>
              <a:gd name="T107" fmla="*/ 591 h 977"/>
              <a:gd name="T108" fmla="*/ 409 w 794"/>
              <a:gd name="T109" fmla="*/ 855 h 977"/>
              <a:gd name="T110" fmla="*/ 317 w 794"/>
              <a:gd name="T111" fmla="*/ 152 h 977"/>
              <a:gd name="T112" fmla="*/ 656 w 794"/>
              <a:gd name="T113" fmla="*/ 195 h 977"/>
              <a:gd name="T114" fmla="*/ 317 w 794"/>
              <a:gd name="T115" fmla="*/ 430 h 977"/>
              <a:gd name="T116" fmla="*/ 656 w 794"/>
              <a:gd name="T117" fmla="*/ 387 h 977"/>
              <a:gd name="T118" fmla="*/ 317 w 794"/>
              <a:gd name="T119" fmla="*/ 430 h 9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4" h="977">
                <a:moveTo>
                  <a:pt x="317" y="313"/>
                </a:moveTo>
                <a:lnTo>
                  <a:pt x="656" y="313"/>
                </a:lnTo>
                <a:lnTo>
                  <a:pt x="656" y="269"/>
                </a:lnTo>
                <a:lnTo>
                  <a:pt x="317" y="269"/>
                </a:lnTo>
                <a:lnTo>
                  <a:pt x="317" y="313"/>
                </a:lnTo>
                <a:close/>
                <a:moveTo>
                  <a:pt x="792" y="521"/>
                </a:moveTo>
                <a:lnTo>
                  <a:pt x="792" y="93"/>
                </a:lnTo>
                <a:lnTo>
                  <a:pt x="792" y="83"/>
                </a:lnTo>
                <a:lnTo>
                  <a:pt x="791" y="74"/>
                </a:lnTo>
                <a:lnTo>
                  <a:pt x="789" y="65"/>
                </a:lnTo>
                <a:lnTo>
                  <a:pt x="786" y="57"/>
                </a:lnTo>
                <a:lnTo>
                  <a:pt x="782" y="49"/>
                </a:lnTo>
                <a:lnTo>
                  <a:pt x="778" y="41"/>
                </a:lnTo>
                <a:lnTo>
                  <a:pt x="772" y="34"/>
                </a:lnTo>
                <a:lnTo>
                  <a:pt x="766" y="28"/>
                </a:lnTo>
                <a:lnTo>
                  <a:pt x="759" y="22"/>
                </a:lnTo>
                <a:lnTo>
                  <a:pt x="753" y="16"/>
                </a:lnTo>
                <a:lnTo>
                  <a:pt x="745" y="12"/>
                </a:lnTo>
                <a:lnTo>
                  <a:pt x="737" y="8"/>
                </a:lnTo>
                <a:lnTo>
                  <a:pt x="729" y="5"/>
                </a:lnTo>
                <a:lnTo>
                  <a:pt x="719" y="2"/>
                </a:lnTo>
                <a:lnTo>
                  <a:pt x="710" y="1"/>
                </a:lnTo>
                <a:lnTo>
                  <a:pt x="701" y="1"/>
                </a:lnTo>
                <a:lnTo>
                  <a:pt x="407" y="1"/>
                </a:lnTo>
                <a:lnTo>
                  <a:pt x="407" y="0"/>
                </a:lnTo>
                <a:lnTo>
                  <a:pt x="205" y="0"/>
                </a:lnTo>
                <a:lnTo>
                  <a:pt x="205" y="70"/>
                </a:lnTo>
                <a:lnTo>
                  <a:pt x="407" y="70"/>
                </a:lnTo>
                <a:lnTo>
                  <a:pt x="407" y="70"/>
                </a:lnTo>
                <a:lnTo>
                  <a:pt x="701" y="70"/>
                </a:lnTo>
                <a:lnTo>
                  <a:pt x="706" y="70"/>
                </a:lnTo>
                <a:lnTo>
                  <a:pt x="710" y="72"/>
                </a:lnTo>
                <a:lnTo>
                  <a:pt x="714" y="73"/>
                </a:lnTo>
                <a:lnTo>
                  <a:pt x="717" y="77"/>
                </a:lnTo>
                <a:lnTo>
                  <a:pt x="719" y="80"/>
                </a:lnTo>
                <a:lnTo>
                  <a:pt x="722" y="83"/>
                </a:lnTo>
                <a:lnTo>
                  <a:pt x="724" y="88"/>
                </a:lnTo>
                <a:lnTo>
                  <a:pt x="724" y="93"/>
                </a:lnTo>
                <a:lnTo>
                  <a:pt x="724" y="521"/>
                </a:lnTo>
                <a:lnTo>
                  <a:pt x="432" y="521"/>
                </a:lnTo>
                <a:lnTo>
                  <a:pt x="423" y="522"/>
                </a:lnTo>
                <a:lnTo>
                  <a:pt x="414" y="523"/>
                </a:lnTo>
                <a:lnTo>
                  <a:pt x="405" y="526"/>
                </a:lnTo>
                <a:lnTo>
                  <a:pt x="396" y="529"/>
                </a:lnTo>
                <a:lnTo>
                  <a:pt x="388" y="532"/>
                </a:lnTo>
                <a:lnTo>
                  <a:pt x="381" y="537"/>
                </a:lnTo>
                <a:lnTo>
                  <a:pt x="374" y="543"/>
                </a:lnTo>
                <a:lnTo>
                  <a:pt x="367" y="548"/>
                </a:lnTo>
                <a:lnTo>
                  <a:pt x="362" y="555"/>
                </a:lnTo>
                <a:lnTo>
                  <a:pt x="356" y="562"/>
                </a:lnTo>
                <a:lnTo>
                  <a:pt x="351" y="570"/>
                </a:lnTo>
                <a:lnTo>
                  <a:pt x="347" y="578"/>
                </a:lnTo>
                <a:lnTo>
                  <a:pt x="344" y="586"/>
                </a:lnTo>
                <a:lnTo>
                  <a:pt x="342" y="595"/>
                </a:lnTo>
                <a:lnTo>
                  <a:pt x="341" y="604"/>
                </a:lnTo>
                <a:lnTo>
                  <a:pt x="340" y="613"/>
                </a:lnTo>
                <a:lnTo>
                  <a:pt x="340" y="908"/>
                </a:lnTo>
                <a:lnTo>
                  <a:pt x="92" y="908"/>
                </a:lnTo>
                <a:lnTo>
                  <a:pt x="88" y="908"/>
                </a:lnTo>
                <a:lnTo>
                  <a:pt x="83" y="906"/>
                </a:lnTo>
                <a:lnTo>
                  <a:pt x="79" y="904"/>
                </a:lnTo>
                <a:lnTo>
                  <a:pt x="75" y="901"/>
                </a:lnTo>
                <a:lnTo>
                  <a:pt x="73" y="897"/>
                </a:lnTo>
                <a:lnTo>
                  <a:pt x="71" y="894"/>
                </a:lnTo>
                <a:lnTo>
                  <a:pt x="70" y="889"/>
                </a:lnTo>
                <a:lnTo>
                  <a:pt x="70" y="885"/>
                </a:lnTo>
                <a:lnTo>
                  <a:pt x="70" y="602"/>
                </a:lnTo>
                <a:lnTo>
                  <a:pt x="70" y="602"/>
                </a:lnTo>
                <a:lnTo>
                  <a:pt x="70" y="359"/>
                </a:lnTo>
                <a:lnTo>
                  <a:pt x="0" y="359"/>
                </a:lnTo>
                <a:lnTo>
                  <a:pt x="0" y="602"/>
                </a:lnTo>
                <a:lnTo>
                  <a:pt x="0" y="602"/>
                </a:lnTo>
                <a:lnTo>
                  <a:pt x="0" y="885"/>
                </a:lnTo>
                <a:lnTo>
                  <a:pt x="1" y="894"/>
                </a:lnTo>
                <a:lnTo>
                  <a:pt x="2" y="903"/>
                </a:lnTo>
                <a:lnTo>
                  <a:pt x="5" y="912"/>
                </a:lnTo>
                <a:lnTo>
                  <a:pt x="7" y="921"/>
                </a:lnTo>
                <a:lnTo>
                  <a:pt x="12" y="929"/>
                </a:lnTo>
                <a:lnTo>
                  <a:pt x="16" y="936"/>
                </a:lnTo>
                <a:lnTo>
                  <a:pt x="22" y="943"/>
                </a:lnTo>
                <a:lnTo>
                  <a:pt x="28" y="950"/>
                </a:lnTo>
                <a:lnTo>
                  <a:pt x="33" y="955"/>
                </a:lnTo>
                <a:lnTo>
                  <a:pt x="41" y="961"/>
                </a:lnTo>
                <a:lnTo>
                  <a:pt x="48" y="966"/>
                </a:lnTo>
                <a:lnTo>
                  <a:pt x="56" y="970"/>
                </a:lnTo>
                <a:lnTo>
                  <a:pt x="65" y="972"/>
                </a:lnTo>
                <a:lnTo>
                  <a:pt x="74" y="975"/>
                </a:lnTo>
                <a:lnTo>
                  <a:pt x="83" y="976"/>
                </a:lnTo>
                <a:lnTo>
                  <a:pt x="92" y="977"/>
                </a:lnTo>
                <a:lnTo>
                  <a:pt x="339" y="977"/>
                </a:lnTo>
                <a:lnTo>
                  <a:pt x="340" y="976"/>
                </a:lnTo>
                <a:lnTo>
                  <a:pt x="342" y="976"/>
                </a:lnTo>
                <a:lnTo>
                  <a:pt x="791" y="526"/>
                </a:lnTo>
                <a:lnTo>
                  <a:pt x="791" y="525"/>
                </a:lnTo>
                <a:lnTo>
                  <a:pt x="792" y="523"/>
                </a:lnTo>
                <a:lnTo>
                  <a:pt x="792" y="522"/>
                </a:lnTo>
                <a:lnTo>
                  <a:pt x="794" y="521"/>
                </a:lnTo>
                <a:lnTo>
                  <a:pt x="792" y="521"/>
                </a:lnTo>
                <a:close/>
                <a:moveTo>
                  <a:pt x="409" y="855"/>
                </a:moveTo>
                <a:lnTo>
                  <a:pt x="409" y="613"/>
                </a:lnTo>
                <a:lnTo>
                  <a:pt x="409" y="609"/>
                </a:lnTo>
                <a:lnTo>
                  <a:pt x="411" y="604"/>
                </a:lnTo>
                <a:lnTo>
                  <a:pt x="413" y="601"/>
                </a:lnTo>
                <a:lnTo>
                  <a:pt x="416" y="597"/>
                </a:lnTo>
                <a:lnTo>
                  <a:pt x="420" y="594"/>
                </a:lnTo>
                <a:lnTo>
                  <a:pt x="423" y="592"/>
                </a:lnTo>
                <a:lnTo>
                  <a:pt x="428" y="591"/>
                </a:lnTo>
                <a:lnTo>
                  <a:pt x="432" y="591"/>
                </a:lnTo>
                <a:lnTo>
                  <a:pt x="674" y="591"/>
                </a:lnTo>
                <a:lnTo>
                  <a:pt x="409" y="855"/>
                </a:lnTo>
                <a:close/>
                <a:moveTo>
                  <a:pt x="656" y="152"/>
                </a:moveTo>
                <a:lnTo>
                  <a:pt x="317" y="152"/>
                </a:lnTo>
                <a:lnTo>
                  <a:pt x="317" y="195"/>
                </a:lnTo>
                <a:lnTo>
                  <a:pt x="656" y="195"/>
                </a:lnTo>
                <a:lnTo>
                  <a:pt x="656" y="152"/>
                </a:lnTo>
                <a:close/>
                <a:moveTo>
                  <a:pt x="317" y="430"/>
                </a:moveTo>
                <a:lnTo>
                  <a:pt x="656" y="430"/>
                </a:lnTo>
                <a:lnTo>
                  <a:pt x="656" y="387"/>
                </a:lnTo>
                <a:lnTo>
                  <a:pt x="317" y="387"/>
                </a:lnTo>
                <a:lnTo>
                  <a:pt x="317" y="43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innerShdw dist="38100" dir="5400000">
              <a:prstClr val="black">
                <a:alpha val="20000"/>
              </a:prstClr>
            </a:innerShdw>
          </a:effectLst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lt1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990782" y="2250484"/>
            <a:ext cx="786199" cy="731959"/>
            <a:chOff x="6916655" y="3429000"/>
            <a:chExt cx="786199" cy="731959"/>
          </a:xfrm>
          <a:solidFill>
            <a:srgbClr val="2A9B18"/>
          </a:solidFill>
        </p:grpSpPr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6916655" y="3429000"/>
              <a:ext cx="786199" cy="731959"/>
            </a:xfrm>
            <a:custGeom>
              <a:avLst/>
              <a:gdLst>
                <a:gd name="T0" fmla="*/ 3152 w 3393"/>
                <a:gd name="T1" fmla="*/ 41 h 3159"/>
                <a:gd name="T2" fmla="*/ 2946 w 3393"/>
                <a:gd name="T3" fmla="*/ 127 h 3159"/>
                <a:gd name="T4" fmla="*/ 2729 w 3393"/>
                <a:gd name="T5" fmla="*/ 252 h 3159"/>
                <a:gd name="T6" fmla="*/ 2558 w 3393"/>
                <a:gd name="T7" fmla="*/ 374 h 3159"/>
                <a:gd name="T8" fmla="*/ 2367 w 3393"/>
                <a:gd name="T9" fmla="*/ 530 h 3159"/>
                <a:gd name="T10" fmla="*/ 2161 w 3393"/>
                <a:gd name="T11" fmla="*/ 726 h 3159"/>
                <a:gd name="T12" fmla="*/ 1989 w 3393"/>
                <a:gd name="T13" fmla="*/ 909 h 3159"/>
                <a:gd name="T14" fmla="*/ 1808 w 3393"/>
                <a:gd name="T15" fmla="*/ 1120 h 3159"/>
                <a:gd name="T16" fmla="*/ 1645 w 3393"/>
                <a:gd name="T17" fmla="*/ 1339 h 3159"/>
                <a:gd name="T18" fmla="*/ 1498 w 3393"/>
                <a:gd name="T19" fmla="*/ 1579 h 3159"/>
                <a:gd name="T20" fmla="*/ 1427 w 3393"/>
                <a:gd name="T21" fmla="*/ 1705 h 3159"/>
                <a:gd name="T22" fmla="*/ 1411 w 3393"/>
                <a:gd name="T23" fmla="*/ 1714 h 3159"/>
                <a:gd name="T24" fmla="*/ 1390 w 3393"/>
                <a:gd name="T25" fmla="*/ 1697 h 3159"/>
                <a:gd name="T26" fmla="*/ 1312 w 3393"/>
                <a:gd name="T27" fmla="*/ 1548 h 3159"/>
                <a:gd name="T28" fmla="*/ 1197 w 3393"/>
                <a:gd name="T29" fmla="*/ 1364 h 3159"/>
                <a:gd name="T30" fmla="*/ 1114 w 3393"/>
                <a:gd name="T31" fmla="*/ 1269 h 3159"/>
                <a:gd name="T32" fmla="*/ 1009 w 3393"/>
                <a:gd name="T33" fmla="*/ 1179 h 3159"/>
                <a:gd name="T34" fmla="*/ 927 w 3393"/>
                <a:gd name="T35" fmla="*/ 1126 h 3159"/>
                <a:gd name="T36" fmla="*/ 813 w 3393"/>
                <a:gd name="T37" fmla="*/ 1086 h 3159"/>
                <a:gd name="T38" fmla="*/ 671 w 3393"/>
                <a:gd name="T39" fmla="*/ 1064 h 3159"/>
                <a:gd name="T40" fmla="*/ 516 w 3393"/>
                <a:gd name="T41" fmla="*/ 1063 h 3159"/>
                <a:gd name="T42" fmla="*/ 360 w 3393"/>
                <a:gd name="T43" fmla="*/ 1082 h 3159"/>
                <a:gd name="T44" fmla="*/ 217 w 3393"/>
                <a:gd name="T45" fmla="*/ 1122 h 3159"/>
                <a:gd name="T46" fmla="*/ 100 w 3393"/>
                <a:gd name="T47" fmla="*/ 1187 h 3159"/>
                <a:gd name="T48" fmla="*/ 31 w 3393"/>
                <a:gd name="T49" fmla="*/ 1263 h 3159"/>
                <a:gd name="T50" fmla="*/ 7 w 3393"/>
                <a:gd name="T51" fmla="*/ 1317 h 3159"/>
                <a:gd name="T52" fmla="*/ 0 w 3393"/>
                <a:gd name="T53" fmla="*/ 1361 h 3159"/>
                <a:gd name="T54" fmla="*/ 12 w 3393"/>
                <a:gd name="T55" fmla="*/ 1430 h 3159"/>
                <a:gd name="T56" fmla="*/ 56 w 3393"/>
                <a:gd name="T57" fmla="*/ 1500 h 3159"/>
                <a:gd name="T58" fmla="*/ 220 w 3393"/>
                <a:gd name="T59" fmla="*/ 1669 h 3159"/>
                <a:gd name="T60" fmla="*/ 429 w 3393"/>
                <a:gd name="T61" fmla="*/ 1892 h 3159"/>
                <a:gd name="T62" fmla="*/ 567 w 3393"/>
                <a:gd name="T63" fmla="*/ 2068 h 3159"/>
                <a:gd name="T64" fmla="*/ 711 w 3393"/>
                <a:gd name="T65" fmla="*/ 2288 h 3159"/>
                <a:gd name="T66" fmla="*/ 825 w 3393"/>
                <a:gd name="T67" fmla="*/ 2491 h 3159"/>
                <a:gd name="T68" fmla="*/ 1012 w 3393"/>
                <a:gd name="T69" fmla="*/ 2829 h 3159"/>
                <a:gd name="T70" fmla="*/ 1096 w 3393"/>
                <a:gd name="T71" fmla="*/ 2946 h 3159"/>
                <a:gd name="T72" fmla="*/ 1191 w 3393"/>
                <a:gd name="T73" fmla="*/ 3042 h 3159"/>
                <a:gd name="T74" fmla="*/ 1302 w 3393"/>
                <a:gd name="T75" fmla="*/ 3111 h 3159"/>
                <a:gd name="T76" fmla="*/ 1430 w 3393"/>
                <a:gd name="T77" fmla="*/ 3151 h 3159"/>
                <a:gd name="T78" fmla="*/ 1529 w 3393"/>
                <a:gd name="T79" fmla="*/ 3159 h 3159"/>
                <a:gd name="T80" fmla="*/ 1619 w 3393"/>
                <a:gd name="T81" fmla="*/ 3148 h 3159"/>
                <a:gd name="T82" fmla="*/ 1687 w 3393"/>
                <a:gd name="T83" fmla="*/ 3122 h 3159"/>
                <a:gd name="T84" fmla="*/ 1737 w 3393"/>
                <a:gd name="T85" fmla="*/ 3079 h 3159"/>
                <a:gd name="T86" fmla="*/ 1786 w 3393"/>
                <a:gd name="T87" fmla="*/ 3004 h 3159"/>
                <a:gd name="T88" fmla="*/ 1864 w 3393"/>
                <a:gd name="T89" fmla="*/ 2784 h 3159"/>
                <a:gd name="T90" fmla="*/ 1935 w 3393"/>
                <a:gd name="T91" fmla="*/ 2574 h 3159"/>
                <a:gd name="T92" fmla="*/ 2087 w 3393"/>
                <a:gd name="T93" fmla="*/ 2183 h 3159"/>
                <a:gd name="T94" fmla="*/ 2261 w 3393"/>
                <a:gd name="T95" fmla="*/ 1787 h 3159"/>
                <a:gd name="T96" fmla="*/ 2451 w 3393"/>
                <a:gd name="T97" fmla="*/ 1398 h 3159"/>
                <a:gd name="T98" fmla="*/ 2600 w 3393"/>
                <a:gd name="T99" fmla="*/ 1116 h 3159"/>
                <a:gd name="T100" fmla="*/ 2866 w 3393"/>
                <a:gd name="T101" fmla="*/ 678 h 3159"/>
                <a:gd name="T102" fmla="*/ 3098 w 3393"/>
                <a:gd name="T103" fmla="*/ 363 h 3159"/>
                <a:gd name="T104" fmla="*/ 3267 w 3393"/>
                <a:gd name="T105" fmla="*/ 165 h 3159"/>
                <a:gd name="T106" fmla="*/ 3356 w 3393"/>
                <a:gd name="T107" fmla="*/ 78 h 3159"/>
                <a:gd name="T108" fmla="*/ 3393 w 3393"/>
                <a:gd name="T109" fmla="*/ 31 h 3159"/>
                <a:gd name="T110" fmla="*/ 3377 w 3393"/>
                <a:gd name="T111" fmla="*/ 5 h 3159"/>
                <a:gd name="T112" fmla="*/ 3321 w 3393"/>
                <a:gd name="T113" fmla="*/ 0 h 3159"/>
                <a:gd name="T114" fmla="*/ 3238 w 3393"/>
                <a:gd name="T115" fmla="*/ 16 h 3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93" h="3159">
                  <a:moveTo>
                    <a:pt x="3238" y="16"/>
                  </a:moveTo>
                  <a:lnTo>
                    <a:pt x="3238" y="16"/>
                  </a:lnTo>
                  <a:lnTo>
                    <a:pt x="3188" y="30"/>
                  </a:lnTo>
                  <a:lnTo>
                    <a:pt x="3152" y="41"/>
                  </a:lnTo>
                  <a:lnTo>
                    <a:pt x="3111" y="56"/>
                  </a:lnTo>
                  <a:lnTo>
                    <a:pt x="3062" y="75"/>
                  </a:lnTo>
                  <a:lnTo>
                    <a:pt x="3008" y="99"/>
                  </a:lnTo>
                  <a:lnTo>
                    <a:pt x="2946" y="127"/>
                  </a:lnTo>
                  <a:lnTo>
                    <a:pt x="2879" y="162"/>
                  </a:lnTo>
                  <a:lnTo>
                    <a:pt x="2807" y="204"/>
                  </a:lnTo>
                  <a:lnTo>
                    <a:pt x="2769" y="227"/>
                  </a:lnTo>
                  <a:lnTo>
                    <a:pt x="2729" y="252"/>
                  </a:lnTo>
                  <a:lnTo>
                    <a:pt x="2687" y="279"/>
                  </a:lnTo>
                  <a:lnTo>
                    <a:pt x="2646" y="309"/>
                  </a:lnTo>
                  <a:lnTo>
                    <a:pt x="2602" y="340"/>
                  </a:lnTo>
                  <a:lnTo>
                    <a:pt x="2558" y="374"/>
                  </a:lnTo>
                  <a:lnTo>
                    <a:pt x="2512" y="409"/>
                  </a:lnTo>
                  <a:lnTo>
                    <a:pt x="2465" y="447"/>
                  </a:lnTo>
                  <a:lnTo>
                    <a:pt x="2417" y="487"/>
                  </a:lnTo>
                  <a:lnTo>
                    <a:pt x="2367" y="530"/>
                  </a:lnTo>
                  <a:lnTo>
                    <a:pt x="2317" y="576"/>
                  </a:lnTo>
                  <a:lnTo>
                    <a:pt x="2267" y="623"/>
                  </a:lnTo>
                  <a:lnTo>
                    <a:pt x="2214" y="673"/>
                  </a:lnTo>
                  <a:lnTo>
                    <a:pt x="2161" y="726"/>
                  </a:lnTo>
                  <a:lnTo>
                    <a:pt x="2161" y="726"/>
                  </a:lnTo>
                  <a:lnTo>
                    <a:pt x="2100" y="790"/>
                  </a:lnTo>
                  <a:lnTo>
                    <a:pt x="2042" y="850"/>
                  </a:lnTo>
                  <a:lnTo>
                    <a:pt x="1989" y="909"/>
                  </a:lnTo>
                  <a:lnTo>
                    <a:pt x="1939" y="965"/>
                  </a:lnTo>
                  <a:lnTo>
                    <a:pt x="1892" y="1018"/>
                  </a:lnTo>
                  <a:lnTo>
                    <a:pt x="1848" y="1072"/>
                  </a:lnTo>
                  <a:lnTo>
                    <a:pt x="1808" y="1120"/>
                  </a:lnTo>
                  <a:lnTo>
                    <a:pt x="1769" y="1169"/>
                  </a:lnTo>
                  <a:lnTo>
                    <a:pt x="1734" y="1215"/>
                  </a:lnTo>
                  <a:lnTo>
                    <a:pt x="1702" y="1258"/>
                  </a:lnTo>
                  <a:lnTo>
                    <a:pt x="1645" y="1339"/>
                  </a:lnTo>
                  <a:lnTo>
                    <a:pt x="1597" y="1411"/>
                  </a:lnTo>
                  <a:lnTo>
                    <a:pt x="1557" y="1475"/>
                  </a:lnTo>
                  <a:lnTo>
                    <a:pt x="1524" y="1531"/>
                  </a:lnTo>
                  <a:lnTo>
                    <a:pt x="1498" y="1579"/>
                  </a:lnTo>
                  <a:lnTo>
                    <a:pt x="1460" y="1653"/>
                  </a:lnTo>
                  <a:lnTo>
                    <a:pt x="1445" y="1680"/>
                  </a:lnTo>
                  <a:lnTo>
                    <a:pt x="1433" y="1697"/>
                  </a:lnTo>
                  <a:lnTo>
                    <a:pt x="1427" y="1705"/>
                  </a:lnTo>
                  <a:lnTo>
                    <a:pt x="1423" y="1709"/>
                  </a:lnTo>
                  <a:lnTo>
                    <a:pt x="1417" y="1712"/>
                  </a:lnTo>
                  <a:lnTo>
                    <a:pt x="1411" y="1714"/>
                  </a:lnTo>
                  <a:lnTo>
                    <a:pt x="1411" y="1714"/>
                  </a:lnTo>
                  <a:lnTo>
                    <a:pt x="1406" y="1712"/>
                  </a:lnTo>
                  <a:lnTo>
                    <a:pt x="1402" y="1709"/>
                  </a:lnTo>
                  <a:lnTo>
                    <a:pt x="1396" y="1705"/>
                  </a:lnTo>
                  <a:lnTo>
                    <a:pt x="1390" y="1697"/>
                  </a:lnTo>
                  <a:lnTo>
                    <a:pt x="1378" y="1678"/>
                  </a:lnTo>
                  <a:lnTo>
                    <a:pt x="1365" y="1653"/>
                  </a:lnTo>
                  <a:lnTo>
                    <a:pt x="1331" y="1587"/>
                  </a:lnTo>
                  <a:lnTo>
                    <a:pt x="1312" y="1548"/>
                  </a:lnTo>
                  <a:lnTo>
                    <a:pt x="1288" y="1504"/>
                  </a:lnTo>
                  <a:lnTo>
                    <a:pt x="1262" y="1460"/>
                  </a:lnTo>
                  <a:lnTo>
                    <a:pt x="1231" y="1413"/>
                  </a:lnTo>
                  <a:lnTo>
                    <a:pt x="1197" y="1364"/>
                  </a:lnTo>
                  <a:lnTo>
                    <a:pt x="1178" y="1340"/>
                  </a:lnTo>
                  <a:lnTo>
                    <a:pt x="1158" y="1317"/>
                  </a:lnTo>
                  <a:lnTo>
                    <a:pt x="1136" y="1293"/>
                  </a:lnTo>
                  <a:lnTo>
                    <a:pt x="1114" y="1269"/>
                  </a:lnTo>
                  <a:lnTo>
                    <a:pt x="1091" y="1246"/>
                  </a:lnTo>
                  <a:lnTo>
                    <a:pt x="1065" y="1222"/>
                  </a:lnTo>
                  <a:lnTo>
                    <a:pt x="1037" y="1200"/>
                  </a:lnTo>
                  <a:lnTo>
                    <a:pt x="1009" y="1179"/>
                  </a:lnTo>
                  <a:lnTo>
                    <a:pt x="980" y="1159"/>
                  </a:lnTo>
                  <a:lnTo>
                    <a:pt x="949" y="1138"/>
                  </a:lnTo>
                  <a:lnTo>
                    <a:pt x="949" y="1138"/>
                  </a:lnTo>
                  <a:lnTo>
                    <a:pt x="927" y="1126"/>
                  </a:lnTo>
                  <a:lnTo>
                    <a:pt x="902" y="1114"/>
                  </a:lnTo>
                  <a:lnTo>
                    <a:pt x="874" y="1104"/>
                  </a:lnTo>
                  <a:lnTo>
                    <a:pt x="844" y="1094"/>
                  </a:lnTo>
                  <a:lnTo>
                    <a:pt x="813" y="1086"/>
                  </a:lnTo>
                  <a:lnTo>
                    <a:pt x="779" y="1079"/>
                  </a:lnTo>
                  <a:lnTo>
                    <a:pt x="745" y="1073"/>
                  </a:lnTo>
                  <a:lnTo>
                    <a:pt x="708" y="1069"/>
                  </a:lnTo>
                  <a:lnTo>
                    <a:pt x="671" y="1064"/>
                  </a:lnTo>
                  <a:lnTo>
                    <a:pt x="633" y="1063"/>
                  </a:lnTo>
                  <a:lnTo>
                    <a:pt x="595" y="1061"/>
                  </a:lnTo>
                  <a:lnTo>
                    <a:pt x="556" y="1061"/>
                  </a:lnTo>
                  <a:lnTo>
                    <a:pt x="516" y="1063"/>
                  </a:lnTo>
                  <a:lnTo>
                    <a:pt x="477" y="1066"/>
                  </a:lnTo>
                  <a:lnTo>
                    <a:pt x="438" y="1070"/>
                  </a:lnTo>
                  <a:lnTo>
                    <a:pt x="398" y="1075"/>
                  </a:lnTo>
                  <a:lnTo>
                    <a:pt x="360" y="1082"/>
                  </a:lnTo>
                  <a:lnTo>
                    <a:pt x="323" y="1089"/>
                  </a:lnTo>
                  <a:lnTo>
                    <a:pt x="286" y="1100"/>
                  </a:lnTo>
                  <a:lnTo>
                    <a:pt x="251" y="1110"/>
                  </a:lnTo>
                  <a:lnTo>
                    <a:pt x="217" y="1122"/>
                  </a:lnTo>
                  <a:lnTo>
                    <a:pt x="184" y="1137"/>
                  </a:lnTo>
                  <a:lnTo>
                    <a:pt x="155" y="1151"/>
                  </a:lnTo>
                  <a:lnTo>
                    <a:pt x="127" y="1169"/>
                  </a:lnTo>
                  <a:lnTo>
                    <a:pt x="100" y="1187"/>
                  </a:lnTo>
                  <a:lnTo>
                    <a:pt x="77" y="1207"/>
                  </a:lnTo>
                  <a:lnTo>
                    <a:pt x="56" y="1228"/>
                  </a:lnTo>
                  <a:lnTo>
                    <a:pt x="38" y="1252"/>
                  </a:lnTo>
                  <a:lnTo>
                    <a:pt x="31" y="1263"/>
                  </a:lnTo>
                  <a:lnTo>
                    <a:pt x="24" y="1277"/>
                  </a:lnTo>
                  <a:lnTo>
                    <a:pt x="18" y="1290"/>
                  </a:lnTo>
                  <a:lnTo>
                    <a:pt x="12" y="1303"/>
                  </a:lnTo>
                  <a:lnTo>
                    <a:pt x="7" y="1317"/>
                  </a:lnTo>
                  <a:lnTo>
                    <a:pt x="4" y="1331"/>
                  </a:lnTo>
                  <a:lnTo>
                    <a:pt x="1" y="1346"/>
                  </a:lnTo>
                  <a:lnTo>
                    <a:pt x="0" y="1361"/>
                  </a:lnTo>
                  <a:lnTo>
                    <a:pt x="0" y="1361"/>
                  </a:lnTo>
                  <a:lnTo>
                    <a:pt x="0" y="1379"/>
                  </a:lnTo>
                  <a:lnTo>
                    <a:pt x="1" y="1396"/>
                  </a:lnTo>
                  <a:lnTo>
                    <a:pt x="6" y="1414"/>
                  </a:lnTo>
                  <a:lnTo>
                    <a:pt x="12" y="1430"/>
                  </a:lnTo>
                  <a:lnTo>
                    <a:pt x="21" y="1448"/>
                  </a:lnTo>
                  <a:lnTo>
                    <a:pt x="29" y="1464"/>
                  </a:lnTo>
                  <a:lnTo>
                    <a:pt x="41" y="1482"/>
                  </a:lnTo>
                  <a:lnTo>
                    <a:pt x="56" y="1500"/>
                  </a:lnTo>
                  <a:lnTo>
                    <a:pt x="71" y="1517"/>
                  </a:lnTo>
                  <a:lnTo>
                    <a:pt x="87" y="1537"/>
                  </a:lnTo>
                  <a:lnTo>
                    <a:pt x="125" y="1576"/>
                  </a:lnTo>
                  <a:lnTo>
                    <a:pt x="220" y="1669"/>
                  </a:lnTo>
                  <a:lnTo>
                    <a:pt x="274" y="1724"/>
                  </a:lnTo>
                  <a:lnTo>
                    <a:pt x="333" y="1784"/>
                  </a:lnTo>
                  <a:lnTo>
                    <a:pt x="395" y="1854"/>
                  </a:lnTo>
                  <a:lnTo>
                    <a:pt x="429" y="1892"/>
                  </a:lnTo>
                  <a:lnTo>
                    <a:pt x="462" y="1932"/>
                  </a:lnTo>
                  <a:lnTo>
                    <a:pt x="496" y="1975"/>
                  </a:lnTo>
                  <a:lnTo>
                    <a:pt x="531" y="2019"/>
                  </a:lnTo>
                  <a:lnTo>
                    <a:pt x="567" y="2068"/>
                  </a:lnTo>
                  <a:lnTo>
                    <a:pt x="602" y="2118"/>
                  </a:lnTo>
                  <a:lnTo>
                    <a:pt x="637" y="2171"/>
                  </a:lnTo>
                  <a:lnTo>
                    <a:pt x="674" y="2229"/>
                  </a:lnTo>
                  <a:lnTo>
                    <a:pt x="711" y="2288"/>
                  </a:lnTo>
                  <a:lnTo>
                    <a:pt x="748" y="2351"/>
                  </a:lnTo>
                  <a:lnTo>
                    <a:pt x="748" y="2351"/>
                  </a:lnTo>
                  <a:lnTo>
                    <a:pt x="788" y="2421"/>
                  </a:lnTo>
                  <a:lnTo>
                    <a:pt x="825" y="2491"/>
                  </a:lnTo>
                  <a:lnTo>
                    <a:pt x="899" y="2632"/>
                  </a:lnTo>
                  <a:lnTo>
                    <a:pt x="936" y="2700"/>
                  </a:lnTo>
                  <a:lnTo>
                    <a:pt x="974" y="2766"/>
                  </a:lnTo>
                  <a:lnTo>
                    <a:pt x="1012" y="2829"/>
                  </a:lnTo>
                  <a:lnTo>
                    <a:pt x="1033" y="2860"/>
                  </a:lnTo>
                  <a:lnTo>
                    <a:pt x="1054" y="2890"/>
                  </a:lnTo>
                  <a:lnTo>
                    <a:pt x="1074" y="2918"/>
                  </a:lnTo>
                  <a:lnTo>
                    <a:pt x="1096" y="2946"/>
                  </a:lnTo>
                  <a:lnTo>
                    <a:pt x="1119" y="2971"/>
                  </a:lnTo>
                  <a:lnTo>
                    <a:pt x="1142" y="2996"/>
                  </a:lnTo>
                  <a:lnTo>
                    <a:pt x="1166" y="3020"/>
                  </a:lnTo>
                  <a:lnTo>
                    <a:pt x="1191" y="3042"/>
                  </a:lnTo>
                  <a:lnTo>
                    <a:pt x="1217" y="3061"/>
                  </a:lnTo>
                  <a:lnTo>
                    <a:pt x="1244" y="3080"/>
                  </a:lnTo>
                  <a:lnTo>
                    <a:pt x="1272" y="3097"/>
                  </a:lnTo>
                  <a:lnTo>
                    <a:pt x="1302" y="3111"/>
                  </a:lnTo>
                  <a:lnTo>
                    <a:pt x="1331" y="3125"/>
                  </a:lnTo>
                  <a:lnTo>
                    <a:pt x="1364" y="3136"/>
                  </a:lnTo>
                  <a:lnTo>
                    <a:pt x="1396" y="3145"/>
                  </a:lnTo>
                  <a:lnTo>
                    <a:pt x="1430" y="3151"/>
                  </a:lnTo>
                  <a:lnTo>
                    <a:pt x="1465" y="3156"/>
                  </a:lnTo>
                  <a:lnTo>
                    <a:pt x="1504" y="3159"/>
                  </a:lnTo>
                  <a:lnTo>
                    <a:pt x="1504" y="3159"/>
                  </a:lnTo>
                  <a:lnTo>
                    <a:pt x="1529" y="3159"/>
                  </a:lnTo>
                  <a:lnTo>
                    <a:pt x="1554" y="3157"/>
                  </a:lnTo>
                  <a:lnTo>
                    <a:pt x="1578" y="3156"/>
                  </a:lnTo>
                  <a:lnTo>
                    <a:pt x="1598" y="3151"/>
                  </a:lnTo>
                  <a:lnTo>
                    <a:pt x="1619" y="3148"/>
                  </a:lnTo>
                  <a:lnTo>
                    <a:pt x="1637" y="3142"/>
                  </a:lnTo>
                  <a:lnTo>
                    <a:pt x="1654" y="3136"/>
                  </a:lnTo>
                  <a:lnTo>
                    <a:pt x="1671" y="3129"/>
                  </a:lnTo>
                  <a:lnTo>
                    <a:pt x="1687" y="3122"/>
                  </a:lnTo>
                  <a:lnTo>
                    <a:pt x="1700" y="3111"/>
                  </a:lnTo>
                  <a:lnTo>
                    <a:pt x="1713" y="3102"/>
                  </a:lnTo>
                  <a:lnTo>
                    <a:pt x="1727" y="3091"/>
                  </a:lnTo>
                  <a:lnTo>
                    <a:pt x="1737" y="3079"/>
                  </a:lnTo>
                  <a:lnTo>
                    <a:pt x="1749" y="3066"/>
                  </a:lnTo>
                  <a:lnTo>
                    <a:pt x="1759" y="3051"/>
                  </a:lnTo>
                  <a:lnTo>
                    <a:pt x="1768" y="3036"/>
                  </a:lnTo>
                  <a:lnTo>
                    <a:pt x="1786" y="3004"/>
                  </a:lnTo>
                  <a:lnTo>
                    <a:pt x="1802" y="2967"/>
                  </a:lnTo>
                  <a:lnTo>
                    <a:pt x="1817" y="2927"/>
                  </a:lnTo>
                  <a:lnTo>
                    <a:pt x="1833" y="2883"/>
                  </a:lnTo>
                  <a:lnTo>
                    <a:pt x="1864" y="2784"/>
                  </a:lnTo>
                  <a:lnTo>
                    <a:pt x="1882" y="2729"/>
                  </a:lnTo>
                  <a:lnTo>
                    <a:pt x="1901" y="2670"/>
                  </a:lnTo>
                  <a:lnTo>
                    <a:pt x="1901" y="2670"/>
                  </a:lnTo>
                  <a:lnTo>
                    <a:pt x="1935" y="2574"/>
                  </a:lnTo>
                  <a:lnTo>
                    <a:pt x="1970" y="2478"/>
                  </a:lnTo>
                  <a:lnTo>
                    <a:pt x="2009" y="2381"/>
                  </a:lnTo>
                  <a:lnTo>
                    <a:pt x="2047" y="2282"/>
                  </a:lnTo>
                  <a:lnTo>
                    <a:pt x="2087" y="2183"/>
                  </a:lnTo>
                  <a:lnTo>
                    <a:pt x="2130" y="2084"/>
                  </a:lnTo>
                  <a:lnTo>
                    <a:pt x="2172" y="1985"/>
                  </a:lnTo>
                  <a:lnTo>
                    <a:pt x="2217" y="1886"/>
                  </a:lnTo>
                  <a:lnTo>
                    <a:pt x="2261" y="1787"/>
                  </a:lnTo>
                  <a:lnTo>
                    <a:pt x="2307" y="1690"/>
                  </a:lnTo>
                  <a:lnTo>
                    <a:pt x="2354" y="1591"/>
                  </a:lnTo>
                  <a:lnTo>
                    <a:pt x="2403" y="1494"/>
                  </a:lnTo>
                  <a:lnTo>
                    <a:pt x="2451" y="1398"/>
                  </a:lnTo>
                  <a:lnTo>
                    <a:pt x="2500" y="1302"/>
                  </a:lnTo>
                  <a:lnTo>
                    <a:pt x="2550" y="1209"/>
                  </a:lnTo>
                  <a:lnTo>
                    <a:pt x="2600" y="1116"/>
                  </a:lnTo>
                  <a:lnTo>
                    <a:pt x="2600" y="1116"/>
                  </a:lnTo>
                  <a:lnTo>
                    <a:pt x="2670" y="995"/>
                  </a:lnTo>
                  <a:lnTo>
                    <a:pt x="2736" y="881"/>
                  </a:lnTo>
                  <a:lnTo>
                    <a:pt x="2803" y="775"/>
                  </a:lnTo>
                  <a:lnTo>
                    <a:pt x="2866" y="678"/>
                  </a:lnTo>
                  <a:lnTo>
                    <a:pt x="2928" y="588"/>
                  </a:lnTo>
                  <a:lnTo>
                    <a:pt x="2988" y="506"/>
                  </a:lnTo>
                  <a:lnTo>
                    <a:pt x="3045" y="431"/>
                  </a:lnTo>
                  <a:lnTo>
                    <a:pt x="3098" y="363"/>
                  </a:lnTo>
                  <a:lnTo>
                    <a:pt x="3146" y="303"/>
                  </a:lnTo>
                  <a:lnTo>
                    <a:pt x="3192" y="251"/>
                  </a:lnTo>
                  <a:lnTo>
                    <a:pt x="3232" y="204"/>
                  </a:lnTo>
                  <a:lnTo>
                    <a:pt x="3267" y="165"/>
                  </a:lnTo>
                  <a:lnTo>
                    <a:pt x="3298" y="134"/>
                  </a:lnTo>
                  <a:lnTo>
                    <a:pt x="3324" y="108"/>
                  </a:lnTo>
                  <a:lnTo>
                    <a:pt x="3356" y="78"/>
                  </a:lnTo>
                  <a:lnTo>
                    <a:pt x="3356" y="78"/>
                  </a:lnTo>
                  <a:lnTo>
                    <a:pt x="3371" y="64"/>
                  </a:lnTo>
                  <a:lnTo>
                    <a:pt x="3383" y="52"/>
                  </a:lnTo>
                  <a:lnTo>
                    <a:pt x="3388" y="40"/>
                  </a:lnTo>
                  <a:lnTo>
                    <a:pt x="3393" y="31"/>
                  </a:lnTo>
                  <a:lnTo>
                    <a:pt x="3393" y="22"/>
                  </a:lnTo>
                  <a:lnTo>
                    <a:pt x="3391" y="15"/>
                  </a:lnTo>
                  <a:lnTo>
                    <a:pt x="3385" y="9"/>
                  </a:lnTo>
                  <a:lnTo>
                    <a:pt x="3377" y="5"/>
                  </a:lnTo>
                  <a:lnTo>
                    <a:pt x="3366" y="2"/>
                  </a:lnTo>
                  <a:lnTo>
                    <a:pt x="3353" y="0"/>
                  </a:lnTo>
                  <a:lnTo>
                    <a:pt x="3338" y="0"/>
                  </a:lnTo>
                  <a:lnTo>
                    <a:pt x="3321" y="0"/>
                  </a:lnTo>
                  <a:lnTo>
                    <a:pt x="3303" y="3"/>
                  </a:lnTo>
                  <a:lnTo>
                    <a:pt x="3282" y="6"/>
                  </a:lnTo>
                  <a:lnTo>
                    <a:pt x="3260" y="10"/>
                  </a:lnTo>
                  <a:lnTo>
                    <a:pt x="3238" y="16"/>
                  </a:lnTo>
                  <a:lnTo>
                    <a:pt x="3238" y="16"/>
                  </a:lnTo>
                  <a:close/>
                </a:path>
              </a:pathLst>
            </a:custGeom>
            <a:solidFill>
              <a:srgbClr val="0D65AC"/>
            </a:soli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>
                <a:solidFill>
                  <a:schemeClr val="lt1"/>
                </a:solidFill>
              </a:endParaRPr>
            </a:p>
          </p:txBody>
        </p:sp>
        <p:sp>
          <p:nvSpPr>
            <p:cNvPr id="35" name="Freeform 29"/>
            <p:cNvSpPr>
              <a:spLocks/>
            </p:cNvSpPr>
            <p:nvPr/>
          </p:nvSpPr>
          <p:spPr bwMode="auto">
            <a:xfrm>
              <a:off x="7241610" y="3432246"/>
              <a:ext cx="426012" cy="435746"/>
            </a:xfrm>
            <a:custGeom>
              <a:avLst/>
              <a:gdLst>
                <a:gd name="T0" fmla="*/ 1839 w 1839"/>
                <a:gd name="T1" fmla="*/ 0 h 1879"/>
                <a:gd name="T2" fmla="*/ 1836 w 1839"/>
                <a:gd name="T3" fmla="*/ 1 h 1879"/>
                <a:gd name="T4" fmla="*/ 1750 w 1839"/>
                <a:gd name="T5" fmla="*/ 26 h 1879"/>
                <a:gd name="T6" fmla="*/ 1660 w 1839"/>
                <a:gd name="T7" fmla="*/ 60 h 1879"/>
                <a:gd name="T8" fmla="*/ 1544 w 1839"/>
                <a:gd name="T9" fmla="*/ 112 h 1879"/>
                <a:gd name="T10" fmla="*/ 1405 w 1839"/>
                <a:gd name="T11" fmla="*/ 189 h 1879"/>
                <a:gd name="T12" fmla="*/ 1327 w 1839"/>
                <a:gd name="T13" fmla="*/ 237 h 1879"/>
                <a:gd name="T14" fmla="*/ 1244 w 1839"/>
                <a:gd name="T15" fmla="*/ 294 h 1879"/>
                <a:gd name="T16" fmla="*/ 1156 w 1839"/>
                <a:gd name="T17" fmla="*/ 359 h 1879"/>
                <a:gd name="T18" fmla="*/ 1063 w 1839"/>
                <a:gd name="T19" fmla="*/ 432 h 1879"/>
                <a:gd name="T20" fmla="*/ 965 w 1839"/>
                <a:gd name="T21" fmla="*/ 515 h 1879"/>
                <a:gd name="T22" fmla="*/ 865 w 1839"/>
                <a:gd name="T23" fmla="*/ 608 h 1879"/>
                <a:gd name="T24" fmla="*/ 759 w 1839"/>
                <a:gd name="T25" fmla="*/ 711 h 1879"/>
                <a:gd name="T26" fmla="*/ 698 w 1839"/>
                <a:gd name="T27" fmla="*/ 775 h 1879"/>
                <a:gd name="T28" fmla="*/ 587 w 1839"/>
                <a:gd name="T29" fmla="*/ 894 h 1879"/>
                <a:gd name="T30" fmla="*/ 490 w 1839"/>
                <a:gd name="T31" fmla="*/ 1003 h 1879"/>
                <a:gd name="T32" fmla="*/ 406 w 1839"/>
                <a:gd name="T33" fmla="*/ 1105 h 1879"/>
                <a:gd name="T34" fmla="*/ 332 w 1839"/>
                <a:gd name="T35" fmla="*/ 1200 h 1879"/>
                <a:gd name="T36" fmla="*/ 243 w 1839"/>
                <a:gd name="T37" fmla="*/ 1324 h 1879"/>
                <a:gd name="T38" fmla="*/ 155 w 1839"/>
                <a:gd name="T39" fmla="*/ 1460 h 1879"/>
                <a:gd name="T40" fmla="*/ 96 w 1839"/>
                <a:gd name="T41" fmla="*/ 1564 h 1879"/>
                <a:gd name="T42" fmla="*/ 43 w 1839"/>
                <a:gd name="T43" fmla="*/ 1665 h 1879"/>
                <a:gd name="T44" fmla="*/ 25 w 1839"/>
                <a:gd name="T45" fmla="*/ 1690 h 1879"/>
                <a:gd name="T46" fmla="*/ 15 w 1839"/>
                <a:gd name="T47" fmla="*/ 1697 h 1879"/>
                <a:gd name="T48" fmla="*/ 9 w 1839"/>
                <a:gd name="T49" fmla="*/ 1699 h 1879"/>
                <a:gd name="T50" fmla="*/ 0 w 1839"/>
                <a:gd name="T51" fmla="*/ 1696 h 1879"/>
                <a:gd name="T52" fmla="*/ 29 w 1839"/>
                <a:gd name="T53" fmla="*/ 1759 h 1879"/>
                <a:gd name="T54" fmla="*/ 58 w 1839"/>
                <a:gd name="T55" fmla="*/ 1814 h 1879"/>
                <a:gd name="T56" fmla="*/ 83 w 1839"/>
                <a:gd name="T57" fmla="*/ 1855 h 1879"/>
                <a:gd name="T58" fmla="*/ 100 w 1839"/>
                <a:gd name="T59" fmla="*/ 1873 h 1879"/>
                <a:gd name="T60" fmla="*/ 106 w 1839"/>
                <a:gd name="T61" fmla="*/ 1876 h 1879"/>
                <a:gd name="T62" fmla="*/ 125 w 1839"/>
                <a:gd name="T63" fmla="*/ 1879 h 1879"/>
                <a:gd name="T64" fmla="*/ 148 w 1839"/>
                <a:gd name="T65" fmla="*/ 1873 h 1879"/>
                <a:gd name="T66" fmla="*/ 192 w 1839"/>
                <a:gd name="T67" fmla="*/ 1799 h 1879"/>
                <a:gd name="T68" fmla="*/ 331 w 1839"/>
                <a:gd name="T69" fmla="*/ 1573 h 1879"/>
                <a:gd name="T70" fmla="*/ 468 w 1839"/>
                <a:gd name="T71" fmla="*/ 1365 h 1879"/>
                <a:gd name="T72" fmla="*/ 567 w 1839"/>
                <a:gd name="T73" fmla="*/ 1220 h 1879"/>
                <a:gd name="T74" fmla="*/ 669 w 1839"/>
                <a:gd name="T75" fmla="*/ 1080 h 1879"/>
                <a:gd name="T76" fmla="*/ 770 w 1839"/>
                <a:gd name="T77" fmla="*/ 950 h 1879"/>
                <a:gd name="T78" fmla="*/ 821 w 1839"/>
                <a:gd name="T79" fmla="*/ 893 h 1879"/>
                <a:gd name="T80" fmla="*/ 946 w 1839"/>
                <a:gd name="T81" fmla="*/ 756 h 1879"/>
                <a:gd name="T82" fmla="*/ 1066 w 1839"/>
                <a:gd name="T83" fmla="*/ 632 h 1879"/>
                <a:gd name="T84" fmla="*/ 1178 w 1839"/>
                <a:gd name="T85" fmla="*/ 519 h 1879"/>
                <a:gd name="T86" fmla="*/ 1374 w 1839"/>
                <a:gd name="T87" fmla="*/ 338 h 1879"/>
                <a:gd name="T88" fmla="*/ 1522 w 1839"/>
                <a:gd name="T89" fmla="*/ 212 h 1879"/>
                <a:gd name="T90" fmla="*/ 1572 w 1839"/>
                <a:gd name="T91" fmla="*/ 173 h 1879"/>
                <a:gd name="T92" fmla="*/ 1638 w 1839"/>
                <a:gd name="T93" fmla="*/ 124 h 1879"/>
                <a:gd name="T94" fmla="*/ 1775 w 1839"/>
                <a:gd name="T95" fmla="*/ 37 h 1879"/>
                <a:gd name="T96" fmla="*/ 1839 w 1839"/>
                <a:gd name="T97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39" h="1879">
                  <a:moveTo>
                    <a:pt x="1839" y="0"/>
                  </a:moveTo>
                  <a:lnTo>
                    <a:pt x="1839" y="0"/>
                  </a:lnTo>
                  <a:lnTo>
                    <a:pt x="1836" y="1"/>
                  </a:lnTo>
                  <a:lnTo>
                    <a:pt x="1836" y="1"/>
                  </a:lnTo>
                  <a:lnTo>
                    <a:pt x="1786" y="15"/>
                  </a:lnTo>
                  <a:lnTo>
                    <a:pt x="1750" y="26"/>
                  </a:lnTo>
                  <a:lnTo>
                    <a:pt x="1709" y="41"/>
                  </a:lnTo>
                  <a:lnTo>
                    <a:pt x="1660" y="60"/>
                  </a:lnTo>
                  <a:lnTo>
                    <a:pt x="1606" y="84"/>
                  </a:lnTo>
                  <a:lnTo>
                    <a:pt x="1544" y="112"/>
                  </a:lnTo>
                  <a:lnTo>
                    <a:pt x="1477" y="147"/>
                  </a:lnTo>
                  <a:lnTo>
                    <a:pt x="1405" y="189"/>
                  </a:lnTo>
                  <a:lnTo>
                    <a:pt x="1367" y="212"/>
                  </a:lnTo>
                  <a:lnTo>
                    <a:pt x="1327" y="237"/>
                  </a:lnTo>
                  <a:lnTo>
                    <a:pt x="1285" y="264"/>
                  </a:lnTo>
                  <a:lnTo>
                    <a:pt x="1244" y="294"/>
                  </a:lnTo>
                  <a:lnTo>
                    <a:pt x="1200" y="325"/>
                  </a:lnTo>
                  <a:lnTo>
                    <a:pt x="1156" y="359"/>
                  </a:lnTo>
                  <a:lnTo>
                    <a:pt x="1110" y="394"/>
                  </a:lnTo>
                  <a:lnTo>
                    <a:pt x="1063" y="432"/>
                  </a:lnTo>
                  <a:lnTo>
                    <a:pt x="1015" y="472"/>
                  </a:lnTo>
                  <a:lnTo>
                    <a:pt x="965" y="515"/>
                  </a:lnTo>
                  <a:lnTo>
                    <a:pt x="915" y="561"/>
                  </a:lnTo>
                  <a:lnTo>
                    <a:pt x="865" y="608"/>
                  </a:lnTo>
                  <a:lnTo>
                    <a:pt x="812" y="658"/>
                  </a:lnTo>
                  <a:lnTo>
                    <a:pt x="759" y="711"/>
                  </a:lnTo>
                  <a:lnTo>
                    <a:pt x="759" y="711"/>
                  </a:lnTo>
                  <a:lnTo>
                    <a:pt x="698" y="775"/>
                  </a:lnTo>
                  <a:lnTo>
                    <a:pt x="640" y="835"/>
                  </a:lnTo>
                  <a:lnTo>
                    <a:pt x="587" y="894"/>
                  </a:lnTo>
                  <a:lnTo>
                    <a:pt x="537" y="950"/>
                  </a:lnTo>
                  <a:lnTo>
                    <a:pt x="490" y="1003"/>
                  </a:lnTo>
                  <a:lnTo>
                    <a:pt x="446" y="1057"/>
                  </a:lnTo>
                  <a:lnTo>
                    <a:pt x="406" y="1105"/>
                  </a:lnTo>
                  <a:lnTo>
                    <a:pt x="367" y="1154"/>
                  </a:lnTo>
                  <a:lnTo>
                    <a:pt x="332" y="1200"/>
                  </a:lnTo>
                  <a:lnTo>
                    <a:pt x="300" y="1243"/>
                  </a:lnTo>
                  <a:lnTo>
                    <a:pt x="243" y="1324"/>
                  </a:lnTo>
                  <a:lnTo>
                    <a:pt x="195" y="1396"/>
                  </a:lnTo>
                  <a:lnTo>
                    <a:pt x="155" y="1460"/>
                  </a:lnTo>
                  <a:lnTo>
                    <a:pt x="122" y="1516"/>
                  </a:lnTo>
                  <a:lnTo>
                    <a:pt x="96" y="1564"/>
                  </a:lnTo>
                  <a:lnTo>
                    <a:pt x="58" y="1638"/>
                  </a:lnTo>
                  <a:lnTo>
                    <a:pt x="43" y="1665"/>
                  </a:lnTo>
                  <a:lnTo>
                    <a:pt x="31" y="1682"/>
                  </a:lnTo>
                  <a:lnTo>
                    <a:pt x="25" y="1690"/>
                  </a:lnTo>
                  <a:lnTo>
                    <a:pt x="21" y="1694"/>
                  </a:lnTo>
                  <a:lnTo>
                    <a:pt x="15" y="1697"/>
                  </a:lnTo>
                  <a:lnTo>
                    <a:pt x="9" y="1699"/>
                  </a:lnTo>
                  <a:lnTo>
                    <a:pt x="9" y="1699"/>
                  </a:lnTo>
                  <a:lnTo>
                    <a:pt x="6" y="1697"/>
                  </a:lnTo>
                  <a:lnTo>
                    <a:pt x="0" y="1696"/>
                  </a:lnTo>
                  <a:lnTo>
                    <a:pt x="0" y="1696"/>
                  </a:lnTo>
                  <a:lnTo>
                    <a:pt x="29" y="1759"/>
                  </a:lnTo>
                  <a:lnTo>
                    <a:pt x="43" y="1789"/>
                  </a:lnTo>
                  <a:lnTo>
                    <a:pt x="58" y="1814"/>
                  </a:lnTo>
                  <a:lnTo>
                    <a:pt x="71" y="1837"/>
                  </a:lnTo>
                  <a:lnTo>
                    <a:pt x="83" y="1855"/>
                  </a:lnTo>
                  <a:lnTo>
                    <a:pt x="94" y="1868"/>
                  </a:lnTo>
                  <a:lnTo>
                    <a:pt x="100" y="1873"/>
                  </a:lnTo>
                  <a:lnTo>
                    <a:pt x="106" y="1876"/>
                  </a:lnTo>
                  <a:lnTo>
                    <a:pt x="106" y="1876"/>
                  </a:lnTo>
                  <a:lnTo>
                    <a:pt x="115" y="1879"/>
                  </a:lnTo>
                  <a:lnTo>
                    <a:pt x="125" y="1879"/>
                  </a:lnTo>
                  <a:lnTo>
                    <a:pt x="136" y="1877"/>
                  </a:lnTo>
                  <a:lnTo>
                    <a:pt x="148" y="1873"/>
                  </a:lnTo>
                  <a:lnTo>
                    <a:pt x="148" y="1873"/>
                  </a:lnTo>
                  <a:lnTo>
                    <a:pt x="192" y="1799"/>
                  </a:lnTo>
                  <a:lnTo>
                    <a:pt x="254" y="1697"/>
                  </a:lnTo>
                  <a:lnTo>
                    <a:pt x="331" y="1573"/>
                  </a:lnTo>
                  <a:lnTo>
                    <a:pt x="419" y="1436"/>
                  </a:lnTo>
                  <a:lnTo>
                    <a:pt x="468" y="1365"/>
                  </a:lnTo>
                  <a:lnTo>
                    <a:pt x="516" y="1293"/>
                  </a:lnTo>
                  <a:lnTo>
                    <a:pt x="567" y="1220"/>
                  </a:lnTo>
                  <a:lnTo>
                    <a:pt x="617" y="1150"/>
                  </a:lnTo>
                  <a:lnTo>
                    <a:pt x="669" y="1080"/>
                  </a:lnTo>
                  <a:lnTo>
                    <a:pt x="720" y="1014"/>
                  </a:lnTo>
                  <a:lnTo>
                    <a:pt x="770" y="950"/>
                  </a:lnTo>
                  <a:lnTo>
                    <a:pt x="821" y="893"/>
                  </a:lnTo>
                  <a:lnTo>
                    <a:pt x="821" y="893"/>
                  </a:lnTo>
                  <a:lnTo>
                    <a:pt x="884" y="822"/>
                  </a:lnTo>
                  <a:lnTo>
                    <a:pt x="946" y="756"/>
                  </a:lnTo>
                  <a:lnTo>
                    <a:pt x="1006" y="692"/>
                  </a:lnTo>
                  <a:lnTo>
                    <a:pt x="1066" y="632"/>
                  </a:lnTo>
                  <a:lnTo>
                    <a:pt x="1123" y="574"/>
                  </a:lnTo>
                  <a:lnTo>
                    <a:pt x="1178" y="519"/>
                  </a:lnTo>
                  <a:lnTo>
                    <a:pt x="1281" y="422"/>
                  </a:lnTo>
                  <a:lnTo>
                    <a:pt x="1374" y="338"/>
                  </a:lnTo>
                  <a:lnTo>
                    <a:pt x="1455" y="268"/>
                  </a:lnTo>
                  <a:lnTo>
                    <a:pt x="1522" y="212"/>
                  </a:lnTo>
                  <a:lnTo>
                    <a:pt x="1572" y="173"/>
                  </a:lnTo>
                  <a:lnTo>
                    <a:pt x="1572" y="173"/>
                  </a:lnTo>
                  <a:lnTo>
                    <a:pt x="1606" y="147"/>
                  </a:lnTo>
                  <a:lnTo>
                    <a:pt x="1638" y="124"/>
                  </a:lnTo>
                  <a:lnTo>
                    <a:pt x="1708" y="78"/>
                  </a:lnTo>
                  <a:lnTo>
                    <a:pt x="1775" y="37"/>
                  </a:lnTo>
                  <a:lnTo>
                    <a:pt x="1839" y="0"/>
                  </a:lnTo>
                  <a:lnTo>
                    <a:pt x="1839" y="0"/>
                  </a:lnTo>
                  <a:close/>
                </a:path>
              </a:pathLst>
            </a:custGeom>
            <a:solidFill>
              <a:srgbClr val="0D65AC"/>
            </a:soli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>
                <a:solidFill>
                  <a:schemeClr val="lt1"/>
                </a:solidFill>
              </a:endParaRPr>
            </a:p>
          </p:txBody>
        </p:sp>
        <p:sp>
          <p:nvSpPr>
            <p:cNvPr id="36" name="Freeform 30"/>
            <p:cNvSpPr>
              <a:spLocks/>
            </p:cNvSpPr>
            <p:nvPr/>
          </p:nvSpPr>
          <p:spPr bwMode="auto">
            <a:xfrm>
              <a:off x="7274525" y="3429000"/>
              <a:ext cx="428329" cy="439455"/>
            </a:xfrm>
            <a:custGeom>
              <a:avLst/>
              <a:gdLst>
                <a:gd name="T0" fmla="*/ 1697 w 1849"/>
                <a:gd name="T1" fmla="*/ 15 h 1897"/>
                <a:gd name="T2" fmla="*/ 1566 w 1849"/>
                <a:gd name="T3" fmla="*/ 93 h 1897"/>
                <a:gd name="T4" fmla="*/ 1464 w 1849"/>
                <a:gd name="T5" fmla="*/ 162 h 1897"/>
                <a:gd name="T6" fmla="*/ 1430 w 1849"/>
                <a:gd name="T7" fmla="*/ 188 h 1897"/>
                <a:gd name="T8" fmla="*/ 1313 w 1849"/>
                <a:gd name="T9" fmla="*/ 283 h 1897"/>
                <a:gd name="T10" fmla="*/ 1139 w 1849"/>
                <a:gd name="T11" fmla="*/ 437 h 1897"/>
                <a:gd name="T12" fmla="*/ 981 w 1849"/>
                <a:gd name="T13" fmla="*/ 589 h 1897"/>
                <a:gd name="T14" fmla="*/ 864 w 1849"/>
                <a:gd name="T15" fmla="*/ 707 h 1897"/>
                <a:gd name="T16" fmla="*/ 742 w 1849"/>
                <a:gd name="T17" fmla="*/ 837 h 1897"/>
                <a:gd name="T18" fmla="*/ 679 w 1849"/>
                <a:gd name="T19" fmla="*/ 908 h 1897"/>
                <a:gd name="T20" fmla="*/ 575 w 1849"/>
                <a:gd name="T21" fmla="*/ 1032 h 1897"/>
                <a:gd name="T22" fmla="*/ 472 w 1849"/>
                <a:gd name="T23" fmla="*/ 1171 h 1897"/>
                <a:gd name="T24" fmla="*/ 369 w 1849"/>
                <a:gd name="T25" fmla="*/ 1317 h 1897"/>
                <a:gd name="T26" fmla="*/ 270 w 1849"/>
                <a:gd name="T27" fmla="*/ 1463 h 1897"/>
                <a:gd name="T28" fmla="*/ 103 w 1849"/>
                <a:gd name="T29" fmla="*/ 1725 h 1897"/>
                <a:gd name="T30" fmla="*/ 0 w 1849"/>
                <a:gd name="T31" fmla="*/ 1897 h 1897"/>
                <a:gd name="T32" fmla="*/ 4 w 1849"/>
                <a:gd name="T33" fmla="*/ 1895 h 1897"/>
                <a:gd name="T34" fmla="*/ 35 w 1849"/>
                <a:gd name="T35" fmla="*/ 1876 h 1897"/>
                <a:gd name="T36" fmla="*/ 75 w 1849"/>
                <a:gd name="T37" fmla="*/ 1841 h 1897"/>
                <a:gd name="T38" fmla="*/ 110 w 1849"/>
                <a:gd name="T39" fmla="*/ 1804 h 1897"/>
                <a:gd name="T40" fmla="*/ 150 w 1849"/>
                <a:gd name="T41" fmla="*/ 1755 h 1897"/>
                <a:gd name="T42" fmla="*/ 196 w 1849"/>
                <a:gd name="T43" fmla="*/ 1692 h 1897"/>
                <a:gd name="T44" fmla="*/ 220 w 1849"/>
                <a:gd name="T45" fmla="*/ 1655 h 1897"/>
                <a:gd name="T46" fmla="*/ 358 w 1849"/>
                <a:gd name="T47" fmla="*/ 1441 h 1897"/>
                <a:gd name="T48" fmla="*/ 538 w 1849"/>
                <a:gd name="T49" fmla="*/ 1179 h 1897"/>
                <a:gd name="T50" fmla="*/ 637 w 1849"/>
                <a:gd name="T51" fmla="*/ 1044 h 1897"/>
                <a:gd name="T52" fmla="*/ 739 w 1849"/>
                <a:gd name="T53" fmla="*/ 911 h 1897"/>
                <a:gd name="T54" fmla="*/ 839 w 1849"/>
                <a:gd name="T55" fmla="*/ 787 h 1897"/>
                <a:gd name="T56" fmla="*/ 937 w 1849"/>
                <a:gd name="T57" fmla="*/ 676 h 1897"/>
                <a:gd name="T58" fmla="*/ 993 w 1849"/>
                <a:gd name="T59" fmla="*/ 619 h 1897"/>
                <a:gd name="T60" fmla="*/ 1102 w 1849"/>
                <a:gd name="T61" fmla="*/ 508 h 1897"/>
                <a:gd name="T62" fmla="*/ 1210 w 1849"/>
                <a:gd name="T63" fmla="*/ 407 h 1897"/>
                <a:gd name="T64" fmla="*/ 1312 w 1849"/>
                <a:gd name="T65" fmla="*/ 317 h 1897"/>
                <a:gd name="T66" fmla="*/ 1406 w 1849"/>
                <a:gd name="T67" fmla="*/ 241 h 1897"/>
                <a:gd name="T68" fmla="*/ 1490 w 1849"/>
                <a:gd name="T69" fmla="*/ 176 h 1897"/>
                <a:gd name="T70" fmla="*/ 1561 w 1849"/>
                <a:gd name="T71" fmla="*/ 124 h 1897"/>
                <a:gd name="T72" fmla="*/ 1616 w 1849"/>
                <a:gd name="T73" fmla="*/ 90 h 1897"/>
                <a:gd name="T74" fmla="*/ 1638 w 1849"/>
                <a:gd name="T75" fmla="*/ 78 h 1897"/>
                <a:gd name="T76" fmla="*/ 1689 w 1849"/>
                <a:gd name="T77" fmla="*/ 55 h 1897"/>
                <a:gd name="T78" fmla="*/ 1731 w 1849"/>
                <a:gd name="T79" fmla="*/ 40 h 1897"/>
                <a:gd name="T80" fmla="*/ 1763 w 1849"/>
                <a:gd name="T81" fmla="*/ 33 h 1897"/>
                <a:gd name="T82" fmla="*/ 1788 w 1849"/>
                <a:gd name="T83" fmla="*/ 31 h 1897"/>
                <a:gd name="T84" fmla="*/ 1806 w 1849"/>
                <a:gd name="T85" fmla="*/ 36 h 1897"/>
                <a:gd name="T86" fmla="*/ 1816 w 1849"/>
                <a:gd name="T87" fmla="*/ 43 h 1897"/>
                <a:gd name="T88" fmla="*/ 1822 w 1849"/>
                <a:gd name="T89" fmla="*/ 53 h 1897"/>
                <a:gd name="T90" fmla="*/ 1825 w 1849"/>
                <a:gd name="T91" fmla="*/ 67 h 1897"/>
                <a:gd name="T92" fmla="*/ 1836 w 1849"/>
                <a:gd name="T93" fmla="*/ 53 h 1897"/>
                <a:gd name="T94" fmla="*/ 1847 w 1849"/>
                <a:gd name="T95" fmla="*/ 34 h 1897"/>
                <a:gd name="T96" fmla="*/ 1849 w 1849"/>
                <a:gd name="T97" fmla="*/ 18 h 1897"/>
                <a:gd name="T98" fmla="*/ 1839 w 1849"/>
                <a:gd name="T99" fmla="*/ 7 h 1897"/>
                <a:gd name="T100" fmla="*/ 1818 w 1849"/>
                <a:gd name="T101" fmla="*/ 2 h 1897"/>
                <a:gd name="T102" fmla="*/ 1791 w 1849"/>
                <a:gd name="T103" fmla="*/ 0 h 1897"/>
                <a:gd name="T104" fmla="*/ 1757 w 1849"/>
                <a:gd name="T105" fmla="*/ 3 h 1897"/>
                <a:gd name="T106" fmla="*/ 1697 w 1849"/>
                <a:gd name="T107" fmla="*/ 15 h 1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49" h="1897">
                  <a:moveTo>
                    <a:pt x="1697" y="15"/>
                  </a:moveTo>
                  <a:lnTo>
                    <a:pt x="1697" y="15"/>
                  </a:lnTo>
                  <a:lnTo>
                    <a:pt x="1633" y="52"/>
                  </a:lnTo>
                  <a:lnTo>
                    <a:pt x="1566" y="93"/>
                  </a:lnTo>
                  <a:lnTo>
                    <a:pt x="1496" y="139"/>
                  </a:lnTo>
                  <a:lnTo>
                    <a:pt x="1464" y="162"/>
                  </a:lnTo>
                  <a:lnTo>
                    <a:pt x="1430" y="188"/>
                  </a:lnTo>
                  <a:lnTo>
                    <a:pt x="1430" y="188"/>
                  </a:lnTo>
                  <a:lnTo>
                    <a:pt x="1380" y="227"/>
                  </a:lnTo>
                  <a:lnTo>
                    <a:pt x="1313" y="283"/>
                  </a:lnTo>
                  <a:lnTo>
                    <a:pt x="1232" y="353"/>
                  </a:lnTo>
                  <a:lnTo>
                    <a:pt x="1139" y="437"/>
                  </a:lnTo>
                  <a:lnTo>
                    <a:pt x="1036" y="534"/>
                  </a:lnTo>
                  <a:lnTo>
                    <a:pt x="981" y="589"/>
                  </a:lnTo>
                  <a:lnTo>
                    <a:pt x="924" y="647"/>
                  </a:lnTo>
                  <a:lnTo>
                    <a:pt x="864" y="707"/>
                  </a:lnTo>
                  <a:lnTo>
                    <a:pt x="804" y="771"/>
                  </a:lnTo>
                  <a:lnTo>
                    <a:pt x="742" y="837"/>
                  </a:lnTo>
                  <a:lnTo>
                    <a:pt x="679" y="908"/>
                  </a:lnTo>
                  <a:lnTo>
                    <a:pt x="679" y="908"/>
                  </a:lnTo>
                  <a:lnTo>
                    <a:pt x="627" y="967"/>
                  </a:lnTo>
                  <a:lnTo>
                    <a:pt x="575" y="1032"/>
                  </a:lnTo>
                  <a:lnTo>
                    <a:pt x="524" y="1100"/>
                  </a:lnTo>
                  <a:lnTo>
                    <a:pt x="472" y="1171"/>
                  </a:lnTo>
                  <a:lnTo>
                    <a:pt x="419" y="1243"/>
                  </a:lnTo>
                  <a:lnTo>
                    <a:pt x="369" y="1317"/>
                  </a:lnTo>
                  <a:lnTo>
                    <a:pt x="318" y="1390"/>
                  </a:lnTo>
                  <a:lnTo>
                    <a:pt x="270" y="1463"/>
                  </a:lnTo>
                  <a:lnTo>
                    <a:pt x="181" y="1601"/>
                  </a:lnTo>
                  <a:lnTo>
                    <a:pt x="103" y="1725"/>
                  </a:lnTo>
                  <a:lnTo>
                    <a:pt x="42" y="1826"/>
                  </a:lnTo>
                  <a:lnTo>
                    <a:pt x="0" y="1897"/>
                  </a:lnTo>
                  <a:lnTo>
                    <a:pt x="0" y="1897"/>
                  </a:lnTo>
                  <a:lnTo>
                    <a:pt x="4" y="1895"/>
                  </a:lnTo>
                  <a:lnTo>
                    <a:pt x="16" y="1888"/>
                  </a:lnTo>
                  <a:lnTo>
                    <a:pt x="35" y="1876"/>
                  </a:lnTo>
                  <a:lnTo>
                    <a:pt x="60" y="1855"/>
                  </a:lnTo>
                  <a:lnTo>
                    <a:pt x="75" y="1841"/>
                  </a:lnTo>
                  <a:lnTo>
                    <a:pt x="93" y="1824"/>
                  </a:lnTo>
                  <a:lnTo>
                    <a:pt x="110" y="1804"/>
                  </a:lnTo>
                  <a:lnTo>
                    <a:pt x="130" y="1782"/>
                  </a:lnTo>
                  <a:lnTo>
                    <a:pt x="150" y="1755"/>
                  </a:lnTo>
                  <a:lnTo>
                    <a:pt x="172" y="1725"/>
                  </a:lnTo>
                  <a:lnTo>
                    <a:pt x="196" y="1692"/>
                  </a:lnTo>
                  <a:lnTo>
                    <a:pt x="220" y="1655"/>
                  </a:lnTo>
                  <a:lnTo>
                    <a:pt x="220" y="1655"/>
                  </a:lnTo>
                  <a:lnTo>
                    <a:pt x="282" y="1556"/>
                  </a:lnTo>
                  <a:lnTo>
                    <a:pt x="358" y="1441"/>
                  </a:lnTo>
                  <a:lnTo>
                    <a:pt x="444" y="1314"/>
                  </a:lnTo>
                  <a:lnTo>
                    <a:pt x="538" y="1179"/>
                  </a:lnTo>
                  <a:lnTo>
                    <a:pt x="587" y="1111"/>
                  </a:lnTo>
                  <a:lnTo>
                    <a:pt x="637" y="1044"/>
                  </a:lnTo>
                  <a:lnTo>
                    <a:pt x="687" y="976"/>
                  </a:lnTo>
                  <a:lnTo>
                    <a:pt x="739" y="911"/>
                  </a:lnTo>
                  <a:lnTo>
                    <a:pt x="789" y="847"/>
                  </a:lnTo>
                  <a:lnTo>
                    <a:pt x="839" y="787"/>
                  </a:lnTo>
                  <a:lnTo>
                    <a:pt x="888" y="729"/>
                  </a:lnTo>
                  <a:lnTo>
                    <a:pt x="937" y="676"/>
                  </a:lnTo>
                  <a:lnTo>
                    <a:pt x="937" y="676"/>
                  </a:lnTo>
                  <a:lnTo>
                    <a:pt x="993" y="619"/>
                  </a:lnTo>
                  <a:lnTo>
                    <a:pt x="1047" y="562"/>
                  </a:lnTo>
                  <a:lnTo>
                    <a:pt x="1102" y="508"/>
                  </a:lnTo>
                  <a:lnTo>
                    <a:pt x="1157" y="456"/>
                  </a:lnTo>
                  <a:lnTo>
                    <a:pt x="1210" y="407"/>
                  </a:lnTo>
                  <a:lnTo>
                    <a:pt x="1261" y="362"/>
                  </a:lnTo>
                  <a:lnTo>
                    <a:pt x="1312" y="317"/>
                  </a:lnTo>
                  <a:lnTo>
                    <a:pt x="1360" y="278"/>
                  </a:lnTo>
                  <a:lnTo>
                    <a:pt x="1406" y="241"/>
                  </a:lnTo>
                  <a:lnTo>
                    <a:pt x="1449" y="207"/>
                  </a:lnTo>
                  <a:lnTo>
                    <a:pt x="1490" y="176"/>
                  </a:lnTo>
                  <a:lnTo>
                    <a:pt x="1527" y="148"/>
                  </a:lnTo>
                  <a:lnTo>
                    <a:pt x="1561" y="124"/>
                  </a:lnTo>
                  <a:lnTo>
                    <a:pt x="1591" y="105"/>
                  </a:lnTo>
                  <a:lnTo>
                    <a:pt x="1616" y="90"/>
                  </a:lnTo>
                  <a:lnTo>
                    <a:pt x="1638" y="78"/>
                  </a:lnTo>
                  <a:lnTo>
                    <a:pt x="1638" y="78"/>
                  </a:lnTo>
                  <a:lnTo>
                    <a:pt x="1664" y="65"/>
                  </a:lnTo>
                  <a:lnTo>
                    <a:pt x="1689" y="55"/>
                  </a:lnTo>
                  <a:lnTo>
                    <a:pt x="1712" y="46"/>
                  </a:lnTo>
                  <a:lnTo>
                    <a:pt x="1731" y="40"/>
                  </a:lnTo>
                  <a:lnTo>
                    <a:pt x="1749" y="36"/>
                  </a:lnTo>
                  <a:lnTo>
                    <a:pt x="1763" y="33"/>
                  </a:lnTo>
                  <a:lnTo>
                    <a:pt x="1777" y="31"/>
                  </a:lnTo>
                  <a:lnTo>
                    <a:pt x="1788" y="31"/>
                  </a:lnTo>
                  <a:lnTo>
                    <a:pt x="1797" y="33"/>
                  </a:lnTo>
                  <a:lnTo>
                    <a:pt x="1806" y="36"/>
                  </a:lnTo>
                  <a:lnTo>
                    <a:pt x="1812" y="38"/>
                  </a:lnTo>
                  <a:lnTo>
                    <a:pt x="1816" y="43"/>
                  </a:lnTo>
                  <a:lnTo>
                    <a:pt x="1821" y="49"/>
                  </a:lnTo>
                  <a:lnTo>
                    <a:pt x="1822" y="53"/>
                  </a:lnTo>
                  <a:lnTo>
                    <a:pt x="1824" y="59"/>
                  </a:lnTo>
                  <a:lnTo>
                    <a:pt x="1825" y="67"/>
                  </a:lnTo>
                  <a:lnTo>
                    <a:pt x="1825" y="67"/>
                  </a:lnTo>
                  <a:lnTo>
                    <a:pt x="1836" y="53"/>
                  </a:lnTo>
                  <a:lnTo>
                    <a:pt x="1843" y="43"/>
                  </a:lnTo>
                  <a:lnTo>
                    <a:pt x="1847" y="34"/>
                  </a:lnTo>
                  <a:lnTo>
                    <a:pt x="1849" y="25"/>
                  </a:lnTo>
                  <a:lnTo>
                    <a:pt x="1849" y="18"/>
                  </a:lnTo>
                  <a:lnTo>
                    <a:pt x="1844" y="12"/>
                  </a:lnTo>
                  <a:lnTo>
                    <a:pt x="1839" y="7"/>
                  </a:lnTo>
                  <a:lnTo>
                    <a:pt x="1830" y="3"/>
                  </a:lnTo>
                  <a:lnTo>
                    <a:pt x="1818" y="2"/>
                  </a:lnTo>
                  <a:lnTo>
                    <a:pt x="1806" y="0"/>
                  </a:lnTo>
                  <a:lnTo>
                    <a:pt x="1791" y="0"/>
                  </a:lnTo>
                  <a:lnTo>
                    <a:pt x="1775" y="0"/>
                  </a:lnTo>
                  <a:lnTo>
                    <a:pt x="1757" y="3"/>
                  </a:lnTo>
                  <a:lnTo>
                    <a:pt x="1738" y="6"/>
                  </a:lnTo>
                  <a:lnTo>
                    <a:pt x="1697" y="15"/>
                  </a:lnTo>
                  <a:lnTo>
                    <a:pt x="1697" y="15"/>
                  </a:lnTo>
                  <a:close/>
                </a:path>
              </a:pathLst>
            </a:custGeom>
            <a:solidFill>
              <a:srgbClr val="0D65AC"/>
            </a:soli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>
                <a:solidFill>
                  <a:schemeClr val="lt1"/>
                </a:solidFill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6916655" y="3675150"/>
              <a:ext cx="326810" cy="483493"/>
            </a:xfrm>
            <a:custGeom>
              <a:avLst/>
              <a:gdLst>
                <a:gd name="T0" fmla="*/ 1389 w 1411"/>
                <a:gd name="T1" fmla="*/ 2074 h 2087"/>
                <a:gd name="T2" fmla="*/ 1322 w 1411"/>
                <a:gd name="T3" fmla="*/ 2028 h 2087"/>
                <a:gd name="T4" fmla="*/ 1262 w 1411"/>
                <a:gd name="T5" fmla="*/ 1972 h 2087"/>
                <a:gd name="T6" fmla="*/ 1204 w 1411"/>
                <a:gd name="T7" fmla="*/ 1897 h 2087"/>
                <a:gd name="T8" fmla="*/ 1080 w 1411"/>
                <a:gd name="T9" fmla="*/ 1708 h 2087"/>
                <a:gd name="T10" fmla="*/ 908 w 1411"/>
                <a:gd name="T11" fmla="*/ 1404 h 2087"/>
                <a:gd name="T12" fmla="*/ 816 w 1411"/>
                <a:gd name="T13" fmla="*/ 1228 h 2087"/>
                <a:gd name="T14" fmla="*/ 674 w 1411"/>
                <a:gd name="T15" fmla="*/ 970 h 2087"/>
                <a:gd name="T16" fmla="*/ 565 w 1411"/>
                <a:gd name="T17" fmla="*/ 794 h 2087"/>
                <a:gd name="T18" fmla="*/ 429 w 1411"/>
                <a:gd name="T19" fmla="*/ 604 h 2087"/>
                <a:gd name="T20" fmla="*/ 354 w 1411"/>
                <a:gd name="T21" fmla="*/ 507 h 2087"/>
                <a:gd name="T22" fmla="*/ 297 w 1411"/>
                <a:gd name="T23" fmla="*/ 424 h 2087"/>
                <a:gd name="T24" fmla="*/ 260 w 1411"/>
                <a:gd name="T25" fmla="*/ 350 h 2087"/>
                <a:gd name="T26" fmla="*/ 240 w 1411"/>
                <a:gd name="T27" fmla="*/ 285 h 2087"/>
                <a:gd name="T28" fmla="*/ 242 w 1411"/>
                <a:gd name="T29" fmla="*/ 228 h 2087"/>
                <a:gd name="T30" fmla="*/ 261 w 1411"/>
                <a:gd name="T31" fmla="*/ 179 h 2087"/>
                <a:gd name="T32" fmla="*/ 280 w 1411"/>
                <a:gd name="T33" fmla="*/ 158 h 2087"/>
                <a:gd name="T34" fmla="*/ 316 w 1411"/>
                <a:gd name="T35" fmla="*/ 129 h 2087"/>
                <a:gd name="T36" fmla="*/ 395 w 1411"/>
                <a:gd name="T37" fmla="*/ 92 h 2087"/>
                <a:gd name="T38" fmla="*/ 512 w 1411"/>
                <a:gd name="T39" fmla="*/ 59 h 2087"/>
                <a:gd name="T40" fmla="*/ 635 w 1411"/>
                <a:gd name="T41" fmla="*/ 39 h 2087"/>
                <a:gd name="T42" fmla="*/ 810 w 1411"/>
                <a:gd name="T43" fmla="*/ 25 h 2087"/>
                <a:gd name="T44" fmla="*/ 754 w 1411"/>
                <a:gd name="T45" fmla="*/ 14 h 2087"/>
                <a:gd name="T46" fmla="*/ 661 w 1411"/>
                <a:gd name="T47" fmla="*/ 3 h 2087"/>
                <a:gd name="T48" fmla="*/ 564 w 1411"/>
                <a:gd name="T49" fmla="*/ 0 h 2087"/>
                <a:gd name="T50" fmla="*/ 463 w 1411"/>
                <a:gd name="T51" fmla="*/ 6 h 2087"/>
                <a:gd name="T52" fmla="*/ 366 w 1411"/>
                <a:gd name="T53" fmla="*/ 19 h 2087"/>
                <a:gd name="T54" fmla="*/ 273 w 1411"/>
                <a:gd name="T55" fmla="*/ 42 h 2087"/>
                <a:gd name="T56" fmla="*/ 187 w 1411"/>
                <a:gd name="T57" fmla="*/ 74 h 2087"/>
                <a:gd name="T58" fmla="*/ 115 w 1411"/>
                <a:gd name="T59" fmla="*/ 115 h 2087"/>
                <a:gd name="T60" fmla="*/ 57 w 1411"/>
                <a:gd name="T61" fmla="*/ 167 h 2087"/>
                <a:gd name="T62" fmla="*/ 18 w 1411"/>
                <a:gd name="T63" fmla="*/ 228 h 2087"/>
                <a:gd name="T64" fmla="*/ 0 w 1411"/>
                <a:gd name="T65" fmla="*/ 300 h 2087"/>
                <a:gd name="T66" fmla="*/ 1 w 1411"/>
                <a:gd name="T67" fmla="*/ 335 h 2087"/>
                <a:gd name="T68" fmla="*/ 21 w 1411"/>
                <a:gd name="T69" fmla="*/ 387 h 2087"/>
                <a:gd name="T70" fmla="*/ 56 w 1411"/>
                <a:gd name="T71" fmla="*/ 439 h 2087"/>
                <a:gd name="T72" fmla="*/ 125 w 1411"/>
                <a:gd name="T73" fmla="*/ 515 h 2087"/>
                <a:gd name="T74" fmla="*/ 333 w 1411"/>
                <a:gd name="T75" fmla="*/ 723 h 2087"/>
                <a:gd name="T76" fmla="*/ 462 w 1411"/>
                <a:gd name="T77" fmla="*/ 871 h 2087"/>
                <a:gd name="T78" fmla="*/ 567 w 1411"/>
                <a:gd name="T79" fmla="*/ 1007 h 2087"/>
                <a:gd name="T80" fmla="*/ 674 w 1411"/>
                <a:gd name="T81" fmla="*/ 1168 h 2087"/>
                <a:gd name="T82" fmla="*/ 748 w 1411"/>
                <a:gd name="T83" fmla="*/ 1290 h 2087"/>
                <a:gd name="T84" fmla="*/ 887 w 1411"/>
                <a:gd name="T85" fmla="*/ 1549 h 2087"/>
                <a:gd name="T86" fmla="*/ 990 w 1411"/>
                <a:gd name="T87" fmla="*/ 1733 h 2087"/>
                <a:gd name="T88" fmla="*/ 1065 w 1411"/>
                <a:gd name="T89" fmla="*/ 1844 h 2087"/>
                <a:gd name="T90" fmla="*/ 1126 w 1411"/>
                <a:gd name="T91" fmla="*/ 1918 h 2087"/>
                <a:gd name="T92" fmla="*/ 1194 w 1411"/>
                <a:gd name="T93" fmla="*/ 1981 h 2087"/>
                <a:gd name="T94" fmla="*/ 1268 w 1411"/>
                <a:gd name="T95" fmla="*/ 2033 h 2087"/>
                <a:gd name="T96" fmla="*/ 1350 w 1411"/>
                <a:gd name="T97" fmla="*/ 2071 h 2087"/>
                <a:gd name="T98" fmla="*/ 1411 w 1411"/>
                <a:gd name="T99" fmla="*/ 2087 h 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11" h="2087">
                  <a:moveTo>
                    <a:pt x="1411" y="2087"/>
                  </a:moveTo>
                  <a:lnTo>
                    <a:pt x="1411" y="2087"/>
                  </a:lnTo>
                  <a:lnTo>
                    <a:pt x="1389" y="2074"/>
                  </a:lnTo>
                  <a:lnTo>
                    <a:pt x="1365" y="2061"/>
                  </a:lnTo>
                  <a:lnTo>
                    <a:pt x="1343" y="2044"/>
                  </a:lnTo>
                  <a:lnTo>
                    <a:pt x="1322" y="2028"/>
                  </a:lnTo>
                  <a:lnTo>
                    <a:pt x="1302" y="2010"/>
                  </a:lnTo>
                  <a:lnTo>
                    <a:pt x="1281" y="1993"/>
                  </a:lnTo>
                  <a:lnTo>
                    <a:pt x="1262" y="1972"/>
                  </a:lnTo>
                  <a:lnTo>
                    <a:pt x="1244" y="1951"/>
                  </a:lnTo>
                  <a:lnTo>
                    <a:pt x="1244" y="1951"/>
                  </a:lnTo>
                  <a:lnTo>
                    <a:pt x="1204" y="1897"/>
                  </a:lnTo>
                  <a:lnTo>
                    <a:pt x="1163" y="1839"/>
                  </a:lnTo>
                  <a:lnTo>
                    <a:pt x="1122" y="1776"/>
                  </a:lnTo>
                  <a:lnTo>
                    <a:pt x="1080" y="1708"/>
                  </a:lnTo>
                  <a:lnTo>
                    <a:pt x="1037" y="1636"/>
                  </a:lnTo>
                  <a:lnTo>
                    <a:pt x="995" y="1562"/>
                  </a:lnTo>
                  <a:lnTo>
                    <a:pt x="908" y="1404"/>
                  </a:lnTo>
                  <a:lnTo>
                    <a:pt x="908" y="1404"/>
                  </a:lnTo>
                  <a:lnTo>
                    <a:pt x="863" y="1320"/>
                  </a:lnTo>
                  <a:lnTo>
                    <a:pt x="816" y="1228"/>
                  </a:lnTo>
                  <a:lnTo>
                    <a:pt x="764" y="1131"/>
                  </a:lnTo>
                  <a:lnTo>
                    <a:pt x="707" y="1026"/>
                  </a:lnTo>
                  <a:lnTo>
                    <a:pt x="674" y="970"/>
                  </a:lnTo>
                  <a:lnTo>
                    <a:pt x="640" y="914"/>
                  </a:lnTo>
                  <a:lnTo>
                    <a:pt x="604" y="855"/>
                  </a:lnTo>
                  <a:lnTo>
                    <a:pt x="565" y="794"/>
                  </a:lnTo>
                  <a:lnTo>
                    <a:pt x="522" y="732"/>
                  </a:lnTo>
                  <a:lnTo>
                    <a:pt x="478" y="669"/>
                  </a:lnTo>
                  <a:lnTo>
                    <a:pt x="429" y="604"/>
                  </a:lnTo>
                  <a:lnTo>
                    <a:pt x="376" y="536"/>
                  </a:lnTo>
                  <a:lnTo>
                    <a:pt x="376" y="536"/>
                  </a:lnTo>
                  <a:lnTo>
                    <a:pt x="354" y="507"/>
                  </a:lnTo>
                  <a:lnTo>
                    <a:pt x="332" y="478"/>
                  </a:lnTo>
                  <a:lnTo>
                    <a:pt x="314" y="450"/>
                  </a:lnTo>
                  <a:lnTo>
                    <a:pt x="297" y="424"/>
                  </a:lnTo>
                  <a:lnTo>
                    <a:pt x="282" y="397"/>
                  </a:lnTo>
                  <a:lnTo>
                    <a:pt x="270" y="374"/>
                  </a:lnTo>
                  <a:lnTo>
                    <a:pt x="260" y="350"/>
                  </a:lnTo>
                  <a:lnTo>
                    <a:pt x="251" y="326"/>
                  </a:lnTo>
                  <a:lnTo>
                    <a:pt x="245" y="306"/>
                  </a:lnTo>
                  <a:lnTo>
                    <a:pt x="240" y="285"/>
                  </a:lnTo>
                  <a:lnTo>
                    <a:pt x="239" y="264"/>
                  </a:lnTo>
                  <a:lnTo>
                    <a:pt x="239" y="245"/>
                  </a:lnTo>
                  <a:lnTo>
                    <a:pt x="242" y="228"/>
                  </a:lnTo>
                  <a:lnTo>
                    <a:pt x="246" y="211"/>
                  </a:lnTo>
                  <a:lnTo>
                    <a:pt x="252" y="195"/>
                  </a:lnTo>
                  <a:lnTo>
                    <a:pt x="261" y="179"/>
                  </a:lnTo>
                  <a:lnTo>
                    <a:pt x="261" y="179"/>
                  </a:lnTo>
                  <a:lnTo>
                    <a:pt x="270" y="169"/>
                  </a:lnTo>
                  <a:lnTo>
                    <a:pt x="280" y="158"/>
                  </a:lnTo>
                  <a:lnTo>
                    <a:pt x="291" y="148"/>
                  </a:lnTo>
                  <a:lnTo>
                    <a:pt x="302" y="139"/>
                  </a:lnTo>
                  <a:lnTo>
                    <a:pt x="316" y="129"/>
                  </a:lnTo>
                  <a:lnTo>
                    <a:pt x="330" y="121"/>
                  </a:lnTo>
                  <a:lnTo>
                    <a:pt x="361" y="105"/>
                  </a:lnTo>
                  <a:lnTo>
                    <a:pt x="395" y="92"/>
                  </a:lnTo>
                  <a:lnTo>
                    <a:pt x="432" y="80"/>
                  </a:lnTo>
                  <a:lnTo>
                    <a:pt x="472" y="68"/>
                  </a:lnTo>
                  <a:lnTo>
                    <a:pt x="512" y="59"/>
                  </a:lnTo>
                  <a:lnTo>
                    <a:pt x="553" y="52"/>
                  </a:lnTo>
                  <a:lnTo>
                    <a:pt x="595" y="45"/>
                  </a:lnTo>
                  <a:lnTo>
                    <a:pt x="635" y="39"/>
                  </a:lnTo>
                  <a:lnTo>
                    <a:pt x="674" y="34"/>
                  </a:lnTo>
                  <a:lnTo>
                    <a:pt x="748" y="28"/>
                  </a:lnTo>
                  <a:lnTo>
                    <a:pt x="810" y="25"/>
                  </a:lnTo>
                  <a:lnTo>
                    <a:pt x="810" y="25"/>
                  </a:lnTo>
                  <a:lnTo>
                    <a:pt x="782" y="19"/>
                  </a:lnTo>
                  <a:lnTo>
                    <a:pt x="754" y="14"/>
                  </a:lnTo>
                  <a:lnTo>
                    <a:pt x="723" y="9"/>
                  </a:lnTo>
                  <a:lnTo>
                    <a:pt x="692" y="6"/>
                  </a:lnTo>
                  <a:lnTo>
                    <a:pt x="661" y="3"/>
                  </a:lnTo>
                  <a:lnTo>
                    <a:pt x="629" y="2"/>
                  </a:lnTo>
                  <a:lnTo>
                    <a:pt x="596" y="0"/>
                  </a:lnTo>
                  <a:lnTo>
                    <a:pt x="564" y="0"/>
                  </a:lnTo>
                  <a:lnTo>
                    <a:pt x="530" y="2"/>
                  </a:lnTo>
                  <a:lnTo>
                    <a:pt x="497" y="3"/>
                  </a:lnTo>
                  <a:lnTo>
                    <a:pt x="463" y="6"/>
                  </a:lnTo>
                  <a:lnTo>
                    <a:pt x="431" y="9"/>
                  </a:lnTo>
                  <a:lnTo>
                    <a:pt x="398" y="14"/>
                  </a:lnTo>
                  <a:lnTo>
                    <a:pt x="366" y="19"/>
                  </a:lnTo>
                  <a:lnTo>
                    <a:pt x="333" y="25"/>
                  </a:lnTo>
                  <a:lnTo>
                    <a:pt x="302" y="33"/>
                  </a:lnTo>
                  <a:lnTo>
                    <a:pt x="273" y="42"/>
                  </a:lnTo>
                  <a:lnTo>
                    <a:pt x="243" y="52"/>
                  </a:lnTo>
                  <a:lnTo>
                    <a:pt x="215" y="62"/>
                  </a:lnTo>
                  <a:lnTo>
                    <a:pt x="187" y="74"/>
                  </a:lnTo>
                  <a:lnTo>
                    <a:pt x="162" y="86"/>
                  </a:lnTo>
                  <a:lnTo>
                    <a:pt x="137" y="101"/>
                  </a:lnTo>
                  <a:lnTo>
                    <a:pt x="115" y="115"/>
                  </a:lnTo>
                  <a:lnTo>
                    <a:pt x="94" y="132"/>
                  </a:lnTo>
                  <a:lnTo>
                    <a:pt x="74" y="148"/>
                  </a:lnTo>
                  <a:lnTo>
                    <a:pt x="57" y="167"/>
                  </a:lnTo>
                  <a:lnTo>
                    <a:pt x="41" y="186"/>
                  </a:lnTo>
                  <a:lnTo>
                    <a:pt x="28" y="207"/>
                  </a:lnTo>
                  <a:lnTo>
                    <a:pt x="18" y="228"/>
                  </a:lnTo>
                  <a:lnTo>
                    <a:pt x="9" y="251"/>
                  </a:lnTo>
                  <a:lnTo>
                    <a:pt x="3" y="275"/>
                  </a:lnTo>
                  <a:lnTo>
                    <a:pt x="0" y="300"/>
                  </a:lnTo>
                  <a:lnTo>
                    <a:pt x="0" y="300"/>
                  </a:lnTo>
                  <a:lnTo>
                    <a:pt x="0" y="318"/>
                  </a:lnTo>
                  <a:lnTo>
                    <a:pt x="1" y="335"/>
                  </a:lnTo>
                  <a:lnTo>
                    <a:pt x="6" y="353"/>
                  </a:lnTo>
                  <a:lnTo>
                    <a:pt x="12" y="369"/>
                  </a:lnTo>
                  <a:lnTo>
                    <a:pt x="21" y="387"/>
                  </a:lnTo>
                  <a:lnTo>
                    <a:pt x="29" y="403"/>
                  </a:lnTo>
                  <a:lnTo>
                    <a:pt x="41" y="421"/>
                  </a:lnTo>
                  <a:lnTo>
                    <a:pt x="56" y="439"/>
                  </a:lnTo>
                  <a:lnTo>
                    <a:pt x="71" y="456"/>
                  </a:lnTo>
                  <a:lnTo>
                    <a:pt x="87" y="476"/>
                  </a:lnTo>
                  <a:lnTo>
                    <a:pt x="125" y="515"/>
                  </a:lnTo>
                  <a:lnTo>
                    <a:pt x="220" y="608"/>
                  </a:lnTo>
                  <a:lnTo>
                    <a:pt x="274" y="663"/>
                  </a:lnTo>
                  <a:lnTo>
                    <a:pt x="333" y="723"/>
                  </a:lnTo>
                  <a:lnTo>
                    <a:pt x="395" y="793"/>
                  </a:lnTo>
                  <a:lnTo>
                    <a:pt x="429" y="831"/>
                  </a:lnTo>
                  <a:lnTo>
                    <a:pt x="462" y="871"/>
                  </a:lnTo>
                  <a:lnTo>
                    <a:pt x="496" y="914"/>
                  </a:lnTo>
                  <a:lnTo>
                    <a:pt x="531" y="958"/>
                  </a:lnTo>
                  <a:lnTo>
                    <a:pt x="567" y="1007"/>
                  </a:lnTo>
                  <a:lnTo>
                    <a:pt x="602" y="1057"/>
                  </a:lnTo>
                  <a:lnTo>
                    <a:pt x="637" y="1110"/>
                  </a:lnTo>
                  <a:lnTo>
                    <a:pt x="674" y="1168"/>
                  </a:lnTo>
                  <a:lnTo>
                    <a:pt x="711" y="1227"/>
                  </a:lnTo>
                  <a:lnTo>
                    <a:pt x="748" y="1290"/>
                  </a:lnTo>
                  <a:lnTo>
                    <a:pt x="748" y="1290"/>
                  </a:lnTo>
                  <a:lnTo>
                    <a:pt x="785" y="1354"/>
                  </a:lnTo>
                  <a:lnTo>
                    <a:pt x="819" y="1419"/>
                  </a:lnTo>
                  <a:lnTo>
                    <a:pt x="887" y="1549"/>
                  </a:lnTo>
                  <a:lnTo>
                    <a:pt x="921" y="1612"/>
                  </a:lnTo>
                  <a:lnTo>
                    <a:pt x="956" y="1674"/>
                  </a:lnTo>
                  <a:lnTo>
                    <a:pt x="990" y="1733"/>
                  </a:lnTo>
                  <a:lnTo>
                    <a:pt x="1027" y="1791"/>
                  </a:lnTo>
                  <a:lnTo>
                    <a:pt x="1046" y="1819"/>
                  </a:lnTo>
                  <a:lnTo>
                    <a:pt x="1065" y="1844"/>
                  </a:lnTo>
                  <a:lnTo>
                    <a:pt x="1085" y="1870"/>
                  </a:lnTo>
                  <a:lnTo>
                    <a:pt x="1105" y="1895"/>
                  </a:lnTo>
                  <a:lnTo>
                    <a:pt x="1126" y="1918"/>
                  </a:lnTo>
                  <a:lnTo>
                    <a:pt x="1148" y="1941"/>
                  </a:lnTo>
                  <a:lnTo>
                    <a:pt x="1170" y="1962"/>
                  </a:lnTo>
                  <a:lnTo>
                    <a:pt x="1194" y="1981"/>
                  </a:lnTo>
                  <a:lnTo>
                    <a:pt x="1217" y="2000"/>
                  </a:lnTo>
                  <a:lnTo>
                    <a:pt x="1241" y="2018"/>
                  </a:lnTo>
                  <a:lnTo>
                    <a:pt x="1268" y="2033"/>
                  </a:lnTo>
                  <a:lnTo>
                    <a:pt x="1294" y="2047"/>
                  </a:lnTo>
                  <a:lnTo>
                    <a:pt x="1322" y="2059"/>
                  </a:lnTo>
                  <a:lnTo>
                    <a:pt x="1350" y="2071"/>
                  </a:lnTo>
                  <a:lnTo>
                    <a:pt x="1380" y="2080"/>
                  </a:lnTo>
                  <a:lnTo>
                    <a:pt x="1411" y="2087"/>
                  </a:lnTo>
                  <a:lnTo>
                    <a:pt x="1411" y="2087"/>
                  </a:lnTo>
                  <a:close/>
                </a:path>
              </a:pathLst>
            </a:custGeom>
            <a:solidFill>
              <a:srgbClr val="0D65AC"/>
            </a:soli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>
                <a:solidFill>
                  <a:schemeClr val="lt1"/>
                </a:solidFill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6971819" y="3680712"/>
              <a:ext cx="346281" cy="480247"/>
            </a:xfrm>
            <a:custGeom>
              <a:avLst/>
              <a:gdLst>
                <a:gd name="T0" fmla="*/ 1476 w 1492"/>
                <a:gd name="T1" fmla="*/ 2006 h 2073"/>
                <a:gd name="T2" fmla="*/ 1424 w 1492"/>
                <a:gd name="T3" fmla="*/ 2021 h 2073"/>
                <a:gd name="T4" fmla="*/ 1367 w 1492"/>
                <a:gd name="T5" fmla="*/ 2027 h 2073"/>
                <a:gd name="T6" fmla="*/ 1300 w 1492"/>
                <a:gd name="T7" fmla="*/ 2022 h 2073"/>
                <a:gd name="T8" fmla="*/ 1226 w 1492"/>
                <a:gd name="T9" fmla="*/ 2003 h 2073"/>
                <a:gd name="T10" fmla="*/ 1145 w 1492"/>
                <a:gd name="T11" fmla="*/ 1968 h 2073"/>
                <a:gd name="T12" fmla="*/ 1105 w 1492"/>
                <a:gd name="T13" fmla="*/ 1944 h 2073"/>
                <a:gd name="T14" fmla="*/ 1049 w 1492"/>
                <a:gd name="T15" fmla="*/ 1901 h 2073"/>
                <a:gd name="T16" fmla="*/ 962 w 1492"/>
                <a:gd name="T17" fmla="*/ 1814 h 2073"/>
                <a:gd name="T18" fmla="*/ 866 w 1492"/>
                <a:gd name="T19" fmla="*/ 1684 h 2073"/>
                <a:gd name="T20" fmla="*/ 773 w 1492"/>
                <a:gd name="T21" fmla="*/ 1531 h 2073"/>
                <a:gd name="T22" fmla="*/ 614 w 1492"/>
                <a:gd name="T23" fmla="*/ 1227 h 2073"/>
                <a:gd name="T24" fmla="*/ 484 w 1492"/>
                <a:gd name="T25" fmla="*/ 991 h 2073"/>
                <a:gd name="T26" fmla="*/ 294 w 1492"/>
                <a:gd name="T27" fmla="*/ 682 h 2073"/>
                <a:gd name="T28" fmla="*/ 143 w 1492"/>
                <a:gd name="T29" fmla="*/ 474 h 2073"/>
                <a:gd name="T30" fmla="*/ 108 w 1492"/>
                <a:gd name="T31" fmla="*/ 428 h 2073"/>
                <a:gd name="T32" fmla="*/ 71 w 1492"/>
                <a:gd name="T33" fmla="*/ 362 h 2073"/>
                <a:gd name="T34" fmla="*/ 52 w 1492"/>
                <a:gd name="T35" fmla="*/ 303 h 2073"/>
                <a:gd name="T36" fmla="*/ 47 w 1492"/>
                <a:gd name="T37" fmla="*/ 248 h 2073"/>
                <a:gd name="T38" fmla="*/ 59 w 1492"/>
                <a:gd name="T39" fmla="*/ 201 h 2073"/>
                <a:gd name="T40" fmla="*/ 72 w 1492"/>
                <a:gd name="T41" fmla="*/ 172 h 2073"/>
                <a:gd name="T42" fmla="*/ 102 w 1492"/>
                <a:gd name="T43" fmla="*/ 136 h 2073"/>
                <a:gd name="T44" fmla="*/ 142 w 1492"/>
                <a:gd name="T45" fmla="*/ 107 h 2073"/>
                <a:gd name="T46" fmla="*/ 210 w 1492"/>
                <a:gd name="T47" fmla="*/ 76 h 2073"/>
                <a:gd name="T48" fmla="*/ 329 w 1492"/>
                <a:gd name="T49" fmla="*/ 45 h 2073"/>
                <a:gd name="T50" fmla="*/ 459 w 1492"/>
                <a:gd name="T51" fmla="*/ 28 h 2073"/>
                <a:gd name="T52" fmla="*/ 583 w 1492"/>
                <a:gd name="T53" fmla="*/ 24 h 2073"/>
                <a:gd name="T54" fmla="*/ 615 w 1492"/>
                <a:gd name="T55" fmla="*/ 12 h 2073"/>
                <a:gd name="T56" fmla="*/ 509 w 1492"/>
                <a:gd name="T57" fmla="*/ 3 h 2073"/>
                <a:gd name="T58" fmla="*/ 356 w 1492"/>
                <a:gd name="T59" fmla="*/ 20 h 2073"/>
                <a:gd name="T60" fmla="*/ 233 w 1492"/>
                <a:gd name="T61" fmla="*/ 43 h 2073"/>
                <a:gd name="T62" fmla="*/ 122 w 1492"/>
                <a:gd name="T63" fmla="*/ 80 h 2073"/>
                <a:gd name="T64" fmla="*/ 63 w 1492"/>
                <a:gd name="T65" fmla="*/ 114 h 2073"/>
                <a:gd name="T66" fmla="*/ 31 w 1492"/>
                <a:gd name="T67" fmla="*/ 144 h 2073"/>
                <a:gd name="T68" fmla="*/ 13 w 1492"/>
                <a:gd name="T69" fmla="*/ 170 h 2073"/>
                <a:gd name="T70" fmla="*/ 0 w 1492"/>
                <a:gd name="T71" fmla="*/ 220 h 2073"/>
                <a:gd name="T72" fmla="*/ 6 w 1492"/>
                <a:gd name="T73" fmla="*/ 281 h 2073"/>
                <a:gd name="T74" fmla="*/ 31 w 1492"/>
                <a:gd name="T75" fmla="*/ 349 h 2073"/>
                <a:gd name="T76" fmla="*/ 75 w 1492"/>
                <a:gd name="T77" fmla="*/ 425 h 2073"/>
                <a:gd name="T78" fmla="*/ 137 w 1492"/>
                <a:gd name="T79" fmla="*/ 511 h 2073"/>
                <a:gd name="T80" fmla="*/ 239 w 1492"/>
                <a:gd name="T81" fmla="*/ 644 h 2073"/>
                <a:gd name="T82" fmla="*/ 365 w 1492"/>
                <a:gd name="T83" fmla="*/ 830 h 2073"/>
                <a:gd name="T84" fmla="*/ 468 w 1492"/>
                <a:gd name="T85" fmla="*/ 1001 h 2073"/>
                <a:gd name="T86" fmla="*/ 624 w 1492"/>
                <a:gd name="T87" fmla="*/ 1295 h 2073"/>
                <a:gd name="T88" fmla="*/ 756 w 1492"/>
                <a:gd name="T89" fmla="*/ 1537 h 2073"/>
                <a:gd name="T90" fmla="*/ 883 w 1492"/>
                <a:gd name="T91" fmla="*/ 1751 h 2073"/>
                <a:gd name="T92" fmla="*/ 1005 w 1492"/>
                <a:gd name="T93" fmla="*/ 1926 h 2073"/>
                <a:gd name="T94" fmla="*/ 1042 w 1492"/>
                <a:gd name="T95" fmla="*/ 1968 h 2073"/>
                <a:gd name="T96" fmla="*/ 1104 w 1492"/>
                <a:gd name="T97" fmla="*/ 2019 h 2073"/>
                <a:gd name="T98" fmla="*/ 1172 w 1492"/>
                <a:gd name="T99" fmla="*/ 2062 h 2073"/>
                <a:gd name="T100" fmla="*/ 1216 w 1492"/>
                <a:gd name="T101" fmla="*/ 2068 h 2073"/>
                <a:gd name="T102" fmla="*/ 1265 w 1492"/>
                <a:gd name="T103" fmla="*/ 2073 h 2073"/>
                <a:gd name="T104" fmla="*/ 1373 w 1492"/>
                <a:gd name="T105" fmla="*/ 2064 h 2073"/>
                <a:gd name="T106" fmla="*/ 1452 w 1492"/>
                <a:gd name="T107" fmla="*/ 2033 h 2073"/>
                <a:gd name="T108" fmla="*/ 1492 w 1492"/>
                <a:gd name="T109" fmla="*/ 2000 h 2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92" h="2073">
                  <a:moveTo>
                    <a:pt x="1492" y="2000"/>
                  </a:moveTo>
                  <a:lnTo>
                    <a:pt x="1492" y="2000"/>
                  </a:lnTo>
                  <a:lnTo>
                    <a:pt x="1476" y="2006"/>
                  </a:lnTo>
                  <a:lnTo>
                    <a:pt x="1460" y="2012"/>
                  </a:lnTo>
                  <a:lnTo>
                    <a:pt x="1443" y="2016"/>
                  </a:lnTo>
                  <a:lnTo>
                    <a:pt x="1424" y="2021"/>
                  </a:lnTo>
                  <a:lnTo>
                    <a:pt x="1406" y="2024"/>
                  </a:lnTo>
                  <a:lnTo>
                    <a:pt x="1386" y="2025"/>
                  </a:lnTo>
                  <a:lnTo>
                    <a:pt x="1367" y="2027"/>
                  </a:lnTo>
                  <a:lnTo>
                    <a:pt x="1344" y="2027"/>
                  </a:lnTo>
                  <a:lnTo>
                    <a:pt x="1322" y="2025"/>
                  </a:lnTo>
                  <a:lnTo>
                    <a:pt x="1300" y="2022"/>
                  </a:lnTo>
                  <a:lnTo>
                    <a:pt x="1277" y="2018"/>
                  </a:lnTo>
                  <a:lnTo>
                    <a:pt x="1251" y="2011"/>
                  </a:lnTo>
                  <a:lnTo>
                    <a:pt x="1226" y="2003"/>
                  </a:lnTo>
                  <a:lnTo>
                    <a:pt x="1200" y="1993"/>
                  </a:lnTo>
                  <a:lnTo>
                    <a:pt x="1173" y="1981"/>
                  </a:lnTo>
                  <a:lnTo>
                    <a:pt x="1145" y="1968"/>
                  </a:lnTo>
                  <a:lnTo>
                    <a:pt x="1145" y="1968"/>
                  </a:lnTo>
                  <a:lnTo>
                    <a:pt x="1126" y="1956"/>
                  </a:lnTo>
                  <a:lnTo>
                    <a:pt x="1105" y="1944"/>
                  </a:lnTo>
                  <a:lnTo>
                    <a:pt x="1086" y="1931"/>
                  </a:lnTo>
                  <a:lnTo>
                    <a:pt x="1067" y="1916"/>
                  </a:lnTo>
                  <a:lnTo>
                    <a:pt x="1049" y="1901"/>
                  </a:lnTo>
                  <a:lnTo>
                    <a:pt x="1030" y="1885"/>
                  </a:lnTo>
                  <a:lnTo>
                    <a:pt x="996" y="1851"/>
                  </a:lnTo>
                  <a:lnTo>
                    <a:pt x="962" y="1814"/>
                  </a:lnTo>
                  <a:lnTo>
                    <a:pt x="930" y="1774"/>
                  </a:lnTo>
                  <a:lnTo>
                    <a:pt x="897" y="1730"/>
                  </a:lnTo>
                  <a:lnTo>
                    <a:pt x="866" y="1684"/>
                  </a:lnTo>
                  <a:lnTo>
                    <a:pt x="835" y="1636"/>
                  </a:lnTo>
                  <a:lnTo>
                    <a:pt x="804" y="1584"/>
                  </a:lnTo>
                  <a:lnTo>
                    <a:pt x="773" y="1531"/>
                  </a:lnTo>
                  <a:lnTo>
                    <a:pt x="744" y="1473"/>
                  </a:lnTo>
                  <a:lnTo>
                    <a:pt x="680" y="1355"/>
                  </a:lnTo>
                  <a:lnTo>
                    <a:pt x="614" y="1227"/>
                  </a:lnTo>
                  <a:lnTo>
                    <a:pt x="614" y="1227"/>
                  </a:lnTo>
                  <a:lnTo>
                    <a:pt x="549" y="1107"/>
                  </a:lnTo>
                  <a:lnTo>
                    <a:pt x="484" y="991"/>
                  </a:lnTo>
                  <a:lnTo>
                    <a:pt x="418" y="880"/>
                  </a:lnTo>
                  <a:lnTo>
                    <a:pt x="354" y="777"/>
                  </a:lnTo>
                  <a:lnTo>
                    <a:pt x="294" y="682"/>
                  </a:lnTo>
                  <a:lnTo>
                    <a:pt x="238" y="600"/>
                  </a:lnTo>
                  <a:lnTo>
                    <a:pt x="186" y="530"/>
                  </a:lnTo>
                  <a:lnTo>
                    <a:pt x="143" y="474"/>
                  </a:lnTo>
                  <a:lnTo>
                    <a:pt x="143" y="474"/>
                  </a:lnTo>
                  <a:lnTo>
                    <a:pt x="124" y="451"/>
                  </a:lnTo>
                  <a:lnTo>
                    <a:pt x="108" y="428"/>
                  </a:lnTo>
                  <a:lnTo>
                    <a:pt x="93" y="405"/>
                  </a:lnTo>
                  <a:lnTo>
                    <a:pt x="81" y="384"/>
                  </a:lnTo>
                  <a:lnTo>
                    <a:pt x="71" y="362"/>
                  </a:lnTo>
                  <a:lnTo>
                    <a:pt x="62" y="341"/>
                  </a:lnTo>
                  <a:lnTo>
                    <a:pt x="56" y="322"/>
                  </a:lnTo>
                  <a:lnTo>
                    <a:pt x="52" y="303"/>
                  </a:lnTo>
                  <a:lnTo>
                    <a:pt x="49" y="284"/>
                  </a:lnTo>
                  <a:lnTo>
                    <a:pt x="47" y="266"/>
                  </a:lnTo>
                  <a:lnTo>
                    <a:pt x="47" y="248"/>
                  </a:lnTo>
                  <a:lnTo>
                    <a:pt x="50" y="232"/>
                  </a:lnTo>
                  <a:lnTo>
                    <a:pt x="53" y="216"/>
                  </a:lnTo>
                  <a:lnTo>
                    <a:pt x="59" y="201"/>
                  </a:lnTo>
                  <a:lnTo>
                    <a:pt x="65" y="186"/>
                  </a:lnTo>
                  <a:lnTo>
                    <a:pt x="72" y="172"/>
                  </a:lnTo>
                  <a:lnTo>
                    <a:pt x="72" y="172"/>
                  </a:lnTo>
                  <a:lnTo>
                    <a:pt x="81" y="160"/>
                  </a:lnTo>
                  <a:lnTo>
                    <a:pt x="90" y="148"/>
                  </a:lnTo>
                  <a:lnTo>
                    <a:pt x="102" y="136"/>
                  </a:lnTo>
                  <a:lnTo>
                    <a:pt x="114" y="126"/>
                  </a:lnTo>
                  <a:lnTo>
                    <a:pt x="128" y="116"/>
                  </a:lnTo>
                  <a:lnTo>
                    <a:pt x="142" y="107"/>
                  </a:lnTo>
                  <a:lnTo>
                    <a:pt x="158" y="98"/>
                  </a:lnTo>
                  <a:lnTo>
                    <a:pt x="174" y="89"/>
                  </a:lnTo>
                  <a:lnTo>
                    <a:pt x="210" y="76"/>
                  </a:lnTo>
                  <a:lnTo>
                    <a:pt x="248" y="62"/>
                  </a:lnTo>
                  <a:lnTo>
                    <a:pt x="288" y="52"/>
                  </a:lnTo>
                  <a:lnTo>
                    <a:pt x="329" y="45"/>
                  </a:lnTo>
                  <a:lnTo>
                    <a:pt x="372" y="37"/>
                  </a:lnTo>
                  <a:lnTo>
                    <a:pt x="416" y="33"/>
                  </a:lnTo>
                  <a:lnTo>
                    <a:pt x="459" y="28"/>
                  </a:lnTo>
                  <a:lnTo>
                    <a:pt x="502" y="27"/>
                  </a:lnTo>
                  <a:lnTo>
                    <a:pt x="543" y="25"/>
                  </a:lnTo>
                  <a:lnTo>
                    <a:pt x="583" y="24"/>
                  </a:lnTo>
                  <a:lnTo>
                    <a:pt x="655" y="25"/>
                  </a:lnTo>
                  <a:lnTo>
                    <a:pt x="655" y="25"/>
                  </a:lnTo>
                  <a:lnTo>
                    <a:pt x="615" y="12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509" y="3"/>
                  </a:lnTo>
                  <a:lnTo>
                    <a:pt x="435" y="9"/>
                  </a:lnTo>
                  <a:lnTo>
                    <a:pt x="396" y="14"/>
                  </a:lnTo>
                  <a:lnTo>
                    <a:pt x="356" y="20"/>
                  </a:lnTo>
                  <a:lnTo>
                    <a:pt x="314" y="27"/>
                  </a:lnTo>
                  <a:lnTo>
                    <a:pt x="273" y="34"/>
                  </a:lnTo>
                  <a:lnTo>
                    <a:pt x="233" y="43"/>
                  </a:lnTo>
                  <a:lnTo>
                    <a:pt x="193" y="55"/>
                  </a:lnTo>
                  <a:lnTo>
                    <a:pt x="156" y="67"/>
                  </a:lnTo>
                  <a:lnTo>
                    <a:pt x="122" y="80"/>
                  </a:lnTo>
                  <a:lnTo>
                    <a:pt x="91" y="96"/>
                  </a:lnTo>
                  <a:lnTo>
                    <a:pt x="77" y="104"/>
                  </a:lnTo>
                  <a:lnTo>
                    <a:pt x="63" y="114"/>
                  </a:lnTo>
                  <a:lnTo>
                    <a:pt x="52" y="123"/>
                  </a:lnTo>
                  <a:lnTo>
                    <a:pt x="41" y="133"/>
                  </a:lnTo>
                  <a:lnTo>
                    <a:pt x="31" y="144"/>
                  </a:lnTo>
                  <a:lnTo>
                    <a:pt x="22" y="154"/>
                  </a:lnTo>
                  <a:lnTo>
                    <a:pt x="22" y="154"/>
                  </a:lnTo>
                  <a:lnTo>
                    <a:pt x="13" y="170"/>
                  </a:lnTo>
                  <a:lnTo>
                    <a:pt x="7" y="186"/>
                  </a:lnTo>
                  <a:lnTo>
                    <a:pt x="3" y="203"/>
                  </a:lnTo>
                  <a:lnTo>
                    <a:pt x="0" y="220"/>
                  </a:lnTo>
                  <a:lnTo>
                    <a:pt x="0" y="239"/>
                  </a:lnTo>
                  <a:lnTo>
                    <a:pt x="1" y="260"/>
                  </a:lnTo>
                  <a:lnTo>
                    <a:pt x="6" y="281"/>
                  </a:lnTo>
                  <a:lnTo>
                    <a:pt x="12" y="301"/>
                  </a:lnTo>
                  <a:lnTo>
                    <a:pt x="21" y="325"/>
                  </a:lnTo>
                  <a:lnTo>
                    <a:pt x="31" y="349"/>
                  </a:lnTo>
                  <a:lnTo>
                    <a:pt x="43" y="372"/>
                  </a:lnTo>
                  <a:lnTo>
                    <a:pt x="58" y="399"/>
                  </a:lnTo>
                  <a:lnTo>
                    <a:pt x="75" y="425"/>
                  </a:lnTo>
                  <a:lnTo>
                    <a:pt x="93" y="453"/>
                  </a:lnTo>
                  <a:lnTo>
                    <a:pt x="115" y="482"/>
                  </a:lnTo>
                  <a:lnTo>
                    <a:pt x="137" y="511"/>
                  </a:lnTo>
                  <a:lnTo>
                    <a:pt x="137" y="511"/>
                  </a:lnTo>
                  <a:lnTo>
                    <a:pt x="190" y="579"/>
                  </a:lnTo>
                  <a:lnTo>
                    <a:pt x="239" y="644"/>
                  </a:lnTo>
                  <a:lnTo>
                    <a:pt x="283" y="707"/>
                  </a:lnTo>
                  <a:lnTo>
                    <a:pt x="326" y="769"/>
                  </a:lnTo>
                  <a:lnTo>
                    <a:pt x="365" y="830"/>
                  </a:lnTo>
                  <a:lnTo>
                    <a:pt x="401" y="889"/>
                  </a:lnTo>
                  <a:lnTo>
                    <a:pt x="435" y="945"/>
                  </a:lnTo>
                  <a:lnTo>
                    <a:pt x="468" y="1001"/>
                  </a:lnTo>
                  <a:lnTo>
                    <a:pt x="525" y="1106"/>
                  </a:lnTo>
                  <a:lnTo>
                    <a:pt x="577" y="1203"/>
                  </a:lnTo>
                  <a:lnTo>
                    <a:pt x="624" y="1295"/>
                  </a:lnTo>
                  <a:lnTo>
                    <a:pt x="669" y="1379"/>
                  </a:lnTo>
                  <a:lnTo>
                    <a:pt x="669" y="1379"/>
                  </a:lnTo>
                  <a:lnTo>
                    <a:pt x="756" y="1537"/>
                  </a:lnTo>
                  <a:lnTo>
                    <a:pt x="798" y="1611"/>
                  </a:lnTo>
                  <a:lnTo>
                    <a:pt x="841" y="1683"/>
                  </a:lnTo>
                  <a:lnTo>
                    <a:pt x="883" y="1751"/>
                  </a:lnTo>
                  <a:lnTo>
                    <a:pt x="924" y="1814"/>
                  </a:lnTo>
                  <a:lnTo>
                    <a:pt x="965" y="1872"/>
                  </a:lnTo>
                  <a:lnTo>
                    <a:pt x="1005" y="1926"/>
                  </a:lnTo>
                  <a:lnTo>
                    <a:pt x="1005" y="1926"/>
                  </a:lnTo>
                  <a:lnTo>
                    <a:pt x="1023" y="1947"/>
                  </a:lnTo>
                  <a:lnTo>
                    <a:pt x="1042" y="1968"/>
                  </a:lnTo>
                  <a:lnTo>
                    <a:pt x="1063" y="1985"/>
                  </a:lnTo>
                  <a:lnTo>
                    <a:pt x="1083" y="2003"/>
                  </a:lnTo>
                  <a:lnTo>
                    <a:pt x="1104" y="2019"/>
                  </a:lnTo>
                  <a:lnTo>
                    <a:pt x="1126" y="2034"/>
                  </a:lnTo>
                  <a:lnTo>
                    <a:pt x="1148" y="2049"/>
                  </a:lnTo>
                  <a:lnTo>
                    <a:pt x="1172" y="2062"/>
                  </a:lnTo>
                  <a:lnTo>
                    <a:pt x="1172" y="2062"/>
                  </a:lnTo>
                  <a:lnTo>
                    <a:pt x="1194" y="2065"/>
                  </a:lnTo>
                  <a:lnTo>
                    <a:pt x="1216" y="2068"/>
                  </a:lnTo>
                  <a:lnTo>
                    <a:pt x="1240" y="2071"/>
                  </a:lnTo>
                  <a:lnTo>
                    <a:pt x="1265" y="2073"/>
                  </a:lnTo>
                  <a:lnTo>
                    <a:pt x="1265" y="2073"/>
                  </a:lnTo>
                  <a:lnTo>
                    <a:pt x="1305" y="2071"/>
                  </a:lnTo>
                  <a:lnTo>
                    <a:pt x="1340" y="2068"/>
                  </a:lnTo>
                  <a:lnTo>
                    <a:pt x="1373" y="2064"/>
                  </a:lnTo>
                  <a:lnTo>
                    <a:pt x="1402" y="2055"/>
                  </a:lnTo>
                  <a:lnTo>
                    <a:pt x="1429" y="2045"/>
                  </a:lnTo>
                  <a:lnTo>
                    <a:pt x="1452" y="2033"/>
                  </a:lnTo>
                  <a:lnTo>
                    <a:pt x="1473" y="2016"/>
                  </a:lnTo>
                  <a:lnTo>
                    <a:pt x="1492" y="2000"/>
                  </a:lnTo>
                  <a:lnTo>
                    <a:pt x="1492" y="2000"/>
                  </a:lnTo>
                  <a:close/>
                </a:path>
              </a:pathLst>
            </a:custGeom>
            <a:solidFill>
              <a:srgbClr val="0D65AC"/>
            </a:solidFill>
            <a:ln>
              <a:noFill/>
            </a:ln>
            <a:effectLst>
              <a:innerShdw dist="38100" dir="5400000">
                <a:prstClr val="black">
                  <a:alpha val="20000"/>
                </a:prstClr>
              </a:inn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600" b="1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5340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455084" y="1638301"/>
            <a:ext cx="10972800" cy="5002213"/>
          </a:xfrm>
        </p:spPr>
        <p:txBody>
          <a:bodyPr/>
          <a:lstStyle/>
          <a:p>
            <a:endParaRPr lang="en-US" altLang="en-US" smtClean="0"/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1"/>
            <a:ext cx="2844800" cy="365125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en-US" smtClean="0"/>
              <a:t>Page </a:t>
            </a:r>
            <a:fld id="{8983B45C-4DD8-4D78-8FEE-37FA03F9B930}" type="slidenum">
              <a:rPr lang="fr-FR" altLang="en-US" smtClean="0"/>
              <a:pPr eaLnBrk="1" hangingPunct="1"/>
              <a:t>30</a:t>
            </a:fld>
            <a:endParaRPr lang="fr-FR" altLang="en-US" smtClean="0"/>
          </a:p>
        </p:txBody>
      </p:sp>
      <p:pic>
        <p:nvPicPr>
          <p:cNvPr id="55301" name="Picture 4" descr="projectos ancoras 084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9042400" y="6248401"/>
            <a:ext cx="314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Crusse</a:t>
            </a:r>
            <a:r>
              <a:rPr lang="en-US" altLang="en-US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/</a:t>
            </a:r>
            <a:r>
              <a:rPr lang="en-US" altLang="en-US" sz="2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Jamali</a:t>
            </a:r>
            <a:endParaRPr lang="en-US" altLang="en-US" sz="2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0663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5084" y="1638301"/>
            <a:ext cx="10972800" cy="500221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56324" name="Picture 4" descr="Crusse Bay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9042400" y="6248401"/>
            <a:ext cx="314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Crusse</a:t>
            </a:r>
            <a:r>
              <a:rPr lang="en-US" altLang="en-US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/</a:t>
            </a:r>
            <a:r>
              <a:rPr lang="en-US" altLang="en-US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Jamali</a:t>
            </a:r>
            <a:endParaRPr lang="en-US" altLang="en-US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115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en-US" smtClean="0"/>
              <a:t>Page </a:t>
            </a:r>
            <a:fld id="{7CB154F4-930A-45B6-9F5E-2B42C460D42D}" type="slidenum">
              <a:rPr lang="fr-FR" altLang="en-US" smtClean="0"/>
              <a:pPr eaLnBrk="1" hangingPunct="1"/>
              <a:t>32</a:t>
            </a:fld>
            <a:endParaRPr lang="fr-FR" altLang="en-US" smtClean="0"/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8933" y="135467"/>
            <a:ext cx="108147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PT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PLANO DIRECTOR DE CRUSSE </a:t>
            </a:r>
            <a:r>
              <a:rPr lang="pt-PT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&amp; JAMALI</a:t>
            </a:r>
            <a:br>
              <a:rPr lang="pt-PT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endParaRPr lang="pt-PT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5968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1" y="214313"/>
            <a:ext cx="10972800" cy="1000125"/>
          </a:xfrm>
          <a:ln w="28575">
            <a:solidFill>
              <a:srgbClr val="0070C0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P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CARACTERÍSTICAS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itchFamily="18" charset="0"/>
            </a:endParaRPr>
          </a:p>
        </p:txBody>
      </p:sp>
      <p:pic>
        <p:nvPicPr>
          <p:cNvPr id="9219" name="Picture 9" descr="LOGO DEFI 3"/>
          <p:cNvPicPr>
            <a:picLocks noChangeAspect="1" noChangeArrowheads="1"/>
          </p:cNvPicPr>
          <p:nvPr/>
        </p:nvPicPr>
        <p:blipFill>
          <a:blip r:embed="rId2" cstate="print"/>
          <a:srcRect l="4666" t="16165" r="50233" b="31172"/>
          <a:stretch>
            <a:fillRect/>
          </a:stretch>
        </p:blipFill>
        <p:spPr bwMode="auto">
          <a:xfrm>
            <a:off x="10058400" y="271463"/>
            <a:ext cx="1466851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62844" y="1986845"/>
            <a:ext cx="10837333" cy="440120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pt-PT" altLang="en-US" sz="2000" dirty="0">
                <a:latin typeface="Euphemia" pitchFamily="34" charset="0"/>
              </a:rPr>
              <a:t> </a:t>
            </a: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O Plano de Desenvolvimento Preliminar de </a:t>
            </a:r>
            <a:r>
              <a:rPr lang="pt-PT" altLang="en-US" sz="2000" dirty="0" err="1">
                <a:solidFill>
                  <a:schemeClr val="accent2"/>
                </a:solidFill>
                <a:latin typeface="Euphemia" pitchFamily="34" charset="0"/>
              </a:rPr>
              <a:t>Crusse</a:t>
            </a: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 e </a:t>
            </a:r>
            <a:r>
              <a:rPr lang="pt-PT" altLang="en-US" sz="2000" dirty="0" err="1">
                <a:solidFill>
                  <a:schemeClr val="accent2"/>
                </a:solidFill>
                <a:latin typeface="Euphemia" pitchFamily="34" charset="0"/>
              </a:rPr>
              <a:t>Jamali</a:t>
            </a: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 insere-se numa área de </a:t>
            </a:r>
            <a:r>
              <a:rPr lang="pt-PT" altLang="en-US" sz="2000" b="1" dirty="0">
                <a:solidFill>
                  <a:schemeClr val="accent2"/>
                </a:solidFill>
                <a:latin typeface="Euphemia" pitchFamily="34" charset="0"/>
              </a:rPr>
              <a:t>1.750 </a:t>
            </a:r>
            <a:r>
              <a:rPr lang="pt-PT" altLang="en-US" sz="2000" b="1" dirty="0" err="1">
                <a:solidFill>
                  <a:schemeClr val="accent2"/>
                </a:solidFill>
                <a:latin typeface="Euphemia" pitchFamily="34" charset="0"/>
              </a:rPr>
              <a:t>ha</a:t>
            </a: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, onde a Ilha de </a:t>
            </a:r>
            <a:r>
              <a:rPr lang="pt-PT" altLang="en-US" sz="2000" dirty="0" err="1">
                <a:solidFill>
                  <a:schemeClr val="accent2"/>
                </a:solidFill>
                <a:latin typeface="Euphemia" pitchFamily="34" charset="0"/>
              </a:rPr>
              <a:t>Crusse</a:t>
            </a: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 possui </a:t>
            </a:r>
            <a:r>
              <a:rPr lang="pt-PT" altLang="en-US" sz="2000" b="1" dirty="0">
                <a:solidFill>
                  <a:schemeClr val="accent2"/>
                </a:solidFill>
                <a:latin typeface="Euphemia" pitchFamily="34" charset="0"/>
              </a:rPr>
              <a:t>16 </a:t>
            </a:r>
            <a:r>
              <a:rPr lang="pt-PT" altLang="en-US" sz="2000" b="1" dirty="0" err="1">
                <a:solidFill>
                  <a:schemeClr val="accent2"/>
                </a:solidFill>
                <a:latin typeface="Euphemia" pitchFamily="34" charset="0"/>
              </a:rPr>
              <a:t>ha</a:t>
            </a: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 e a Ilha de </a:t>
            </a:r>
            <a:r>
              <a:rPr lang="pt-PT" altLang="en-US" sz="2000" dirty="0" err="1">
                <a:solidFill>
                  <a:schemeClr val="accent2"/>
                </a:solidFill>
                <a:latin typeface="Euphemia" pitchFamily="34" charset="0"/>
              </a:rPr>
              <a:t>Jamali</a:t>
            </a: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 </a:t>
            </a:r>
            <a:r>
              <a:rPr lang="pt-PT" altLang="en-US" sz="2000" b="1" dirty="0">
                <a:solidFill>
                  <a:schemeClr val="accent2"/>
                </a:solidFill>
                <a:latin typeface="Euphemia" pitchFamily="34" charset="0"/>
              </a:rPr>
              <a:t>75 </a:t>
            </a:r>
            <a:r>
              <a:rPr lang="pt-PT" altLang="en-US" sz="2000" b="1" dirty="0" err="1">
                <a:solidFill>
                  <a:schemeClr val="accent2"/>
                </a:solidFill>
                <a:latin typeface="Euphemia" pitchFamily="34" charset="0"/>
              </a:rPr>
              <a:t>ha</a:t>
            </a: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;</a:t>
            </a:r>
          </a:p>
          <a:p>
            <a:pPr algn="just">
              <a:buFont typeface="Wingdings" pitchFamily="2" charset="2"/>
              <a:buChar char="q"/>
            </a:pPr>
            <a:endParaRPr lang="pt-PT" altLang="en-US" sz="2000" dirty="0">
              <a:solidFill>
                <a:schemeClr val="accent2"/>
              </a:solidFill>
              <a:latin typeface="Euphemia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 O Plano visa um conceito de desenvolvimento integrado onde poderão ser criados uma variedade de </a:t>
            </a:r>
            <a:r>
              <a:rPr lang="pt-PT" altLang="en-US" sz="2000" dirty="0" err="1">
                <a:solidFill>
                  <a:schemeClr val="accent2"/>
                </a:solidFill>
                <a:latin typeface="Euphemia" pitchFamily="34" charset="0"/>
              </a:rPr>
              <a:t>infra-estruturas</a:t>
            </a: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 turísticas tais como: </a:t>
            </a:r>
            <a:r>
              <a:rPr lang="pt-PT" altLang="en-US" sz="2000" b="1" dirty="0">
                <a:solidFill>
                  <a:schemeClr val="accent2"/>
                </a:solidFill>
                <a:latin typeface="Euphemia" pitchFamily="34" charset="0"/>
              </a:rPr>
              <a:t>hotéis, </a:t>
            </a:r>
            <a:r>
              <a:rPr lang="pt-PT" altLang="en-US" sz="2000" b="1" dirty="0" err="1">
                <a:solidFill>
                  <a:schemeClr val="accent2"/>
                </a:solidFill>
                <a:latin typeface="Euphemia" pitchFamily="34" charset="0"/>
              </a:rPr>
              <a:t>villas</a:t>
            </a:r>
            <a:r>
              <a:rPr lang="pt-PT" altLang="en-US" sz="2000" b="1" dirty="0">
                <a:solidFill>
                  <a:schemeClr val="accent2"/>
                </a:solidFill>
                <a:latin typeface="Euphemia" pitchFamily="34" charset="0"/>
              </a:rPr>
              <a:t>, </a:t>
            </a:r>
            <a:r>
              <a:rPr lang="pt-PT" altLang="en-US" sz="2000" b="1" dirty="0" err="1">
                <a:solidFill>
                  <a:schemeClr val="accent2"/>
                </a:solidFill>
                <a:latin typeface="Euphemia" pitchFamily="34" charset="0"/>
              </a:rPr>
              <a:t>chalets</a:t>
            </a:r>
            <a:r>
              <a:rPr lang="pt-PT" altLang="en-US" sz="2000" b="1" dirty="0">
                <a:solidFill>
                  <a:schemeClr val="accent2"/>
                </a:solidFill>
                <a:latin typeface="Euphemia" pitchFamily="34" charset="0"/>
              </a:rPr>
              <a:t>, casino, campo de golfe, spa, marina e estabelecimentos comerciais;</a:t>
            </a:r>
          </a:p>
          <a:p>
            <a:pPr algn="just">
              <a:buFont typeface="Wingdings" pitchFamily="2" charset="2"/>
              <a:buChar char="q"/>
            </a:pPr>
            <a:endParaRPr lang="pt-PT" altLang="en-US" sz="2000" dirty="0">
              <a:solidFill>
                <a:schemeClr val="accent2"/>
              </a:solidFill>
              <a:latin typeface="Euphemia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PT" altLang="en-US" sz="2000" dirty="0">
                <a:solidFill>
                  <a:schemeClr val="accent2"/>
                </a:solidFill>
                <a:latin typeface="Euphemia" pitchFamily="34" charset="0"/>
              </a:rPr>
              <a:t> </a:t>
            </a:r>
            <a:r>
              <a:rPr lang="pt-BR" altLang="en-US" sz="2000" dirty="0">
                <a:solidFill>
                  <a:schemeClr val="accent2"/>
                </a:solidFill>
                <a:latin typeface="Euphemia" pitchFamily="34" charset="0"/>
              </a:rPr>
              <a:t>O valor total do investimento estimado ascende aos </a:t>
            </a:r>
            <a:r>
              <a:rPr lang="pt-BR" altLang="en-US" sz="2000" b="1" dirty="0">
                <a:solidFill>
                  <a:schemeClr val="accent2"/>
                </a:solidFill>
                <a:latin typeface="Euphemia" pitchFamily="34" charset="0"/>
              </a:rPr>
              <a:t>450 milhões USD </a:t>
            </a:r>
            <a:r>
              <a:rPr lang="pt-BR" altLang="en-US" sz="2000" dirty="0">
                <a:solidFill>
                  <a:schemeClr val="accent2"/>
                </a:solidFill>
                <a:latin typeface="Euphemia" pitchFamily="34" charset="0"/>
              </a:rPr>
              <a:t>e prevê um desenvolvimento faseado entre 10 a 15 anos;</a:t>
            </a:r>
          </a:p>
          <a:p>
            <a:pPr algn="just">
              <a:buFont typeface="Wingdings" pitchFamily="2" charset="2"/>
              <a:buChar char="q"/>
            </a:pPr>
            <a:endParaRPr lang="pt-BR" altLang="en-US" sz="2000" dirty="0">
              <a:solidFill>
                <a:schemeClr val="accent2"/>
              </a:solidFill>
              <a:latin typeface="Euphemia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altLang="en-US" sz="2000" dirty="0">
                <a:solidFill>
                  <a:schemeClr val="accent2"/>
                </a:solidFill>
                <a:latin typeface="Euphemia" pitchFamily="34" charset="0"/>
              </a:rPr>
              <a:t> O Projecto tem o potencial de criação de pelo menos </a:t>
            </a:r>
            <a:r>
              <a:rPr lang="pt-BR" altLang="en-US" sz="2000" b="1" dirty="0">
                <a:solidFill>
                  <a:schemeClr val="accent2"/>
                </a:solidFill>
                <a:latin typeface="Euphemia" pitchFamily="34" charset="0"/>
              </a:rPr>
              <a:t>6.000 </a:t>
            </a:r>
            <a:r>
              <a:rPr lang="pt-BR" altLang="en-US" sz="2000" dirty="0">
                <a:solidFill>
                  <a:schemeClr val="accent2"/>
                </a:solidFill>
                <a:latin typeface="Euphemia" pitchFamily="34" charset="0"/>
              </a:rPr>
              <a:t>postos de emprego directos e poderá criar oportunidades de negócio bem como estimular o empreendedorismo;</a:t>
            </a:r>
          </a:p>
          <a:p>
            <a:pPr algn="just">
              <a:buFont typeface="Wingdings" pitchFamily="2" charset="2"/>
              <a:buChar char="q"/>
            </a:pPr>
            <a:endParaRPr lang="pt-BR" altLang="en-US" sz="2000" dirty="0">
              <a:solidFill>
                <a:schemeClr val="accent2"/>
              </a:solidFill>
              <a:latin typeface="Euphemia" pitchFamily="34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pt-BR" altLang="en-US" sz="2000" dirty="0">
                <a:solidFill>
                  <a:schemeClr val="accent2"/>
                </a:solidFill>
                <a:latin typeface="Euphemia" pitchFamily="34" charset="0"/>
              </a:rPr>
              <a:t> O projecto preve uma oferta de cerca de </a:t>
            </a:r>
            <a:r>
              <a:rPr lang="pt-BR" altLang="en-US" sz="2000" b="1" dirty="0">
                <a:solidFill>
                  <a:schemeClr val="accent2"/>
                </a:solidFill>
                <a:latin typeface="Euphemia" pitchFamily="34" charset="0"/>
              </a:rPr>
              <a:t>5.500</a:t>
            </a:r>
            <a:r>
              <a:rPr lang="pt-BR" altLang="en-US" sz="2000" dirty="0">
                <a:solidFill>
                  <a:schemeClr val="accent2"/>
                </a:solidFill>
                <a:latin typeface="Euphemia" pitchFamily="34" charset="0"/>
              </a:rPr>
              <a:t> camas.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845" y="2069294"/>
            <a:ext cx="10515600" cy="2852737"/>
          </a:xfrm>
        </p:spPr>
        <p:txBody>
          <a:bodyPr/>
          <a:lstStyle/>
          <a:p>
            <a:r>
              <a:rPr lang="pt-PT" altLang="en-US" dirty="0" smtClean="0">
                <a:ln>
                  <a:gradFill flip="none" rotWithShape="1">
                    <a:gsLst>
                      <a:gs pos="0">
                        <a:schemeClr val="accent3">
                          <a:lumMod val="40000"/>
                          <a:lumOff val="60000"/>
                        </a:schemeClr>
                      </a:gs>
                      <a:gs pos="46000">
                        <a:schemeClr val="accent3">
                          <a:lumMod val="95000"/>
                          <a:lumOff val="5000"/>
                        </a:schemeClr>
                      </a:gs>
                      <a:gs pos="100000">
                        <a:schemeClr val="accent3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</a:ln>
                <a:solidFill>
                  <a:srgbClr val="0070C0">
                    <a:alpha val="99000"/>
                  </a:srgbClr>
                </a:solidFill>
              </a:rPr>
              <a:t>Projectos de Mineração, Petróleo e Gás</a:t>
            </a:r>
            <a:endParaRPr lang="en-GB" altLang="en-US" dirty="0">
              <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  <a:solidFill>
                <a:srgbClr val="0070C0">
                  <a:alpha val="99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99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30262"/>
          </a:xfrm>
        </p:spPr>
        <p:txBody>
          <a:bodyPr/>
          <a:lstStyle/>
          <a:p>
            <a:r>
              <a:rPr lang="pt-PT" sz="3600" dirty="0">
                <a:effectLst/>
              </a:rPr>
              <a:t>PRINCIPAIS RECURSOS MINERAIS </a:t>
            </a:r>
            <a:r>
              <a:rPr lang="pt-PT" sz="3600" dirty="0" smtClean="0">
                <a:effectLst/>
              </a:rPr>
              <a:t>EXISTENTES</a:t>
            </a:r>
            <a:endParaRPr lang="af-Z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PT" sz="3000" dirty="0">
                <a:solidFill>
                  <a:srgbClr val="486784"/>
                </a:solidFill>
              </a:rPr>
              <a:t> </a:t>
            </a:r>
            <a:r>
              <a:rPr lang="pt-PT" sz="3000" dirty="0" smtClean="0">
                <a:solidFill>
                  <a:srgbClr val="486784"/>
                </a:solidFill>
              </a:rPr>
              <a:t>Gás Natural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Carvão</a:t>
            </a:r>
            <a:endParaRPr lang="pt-PT" sz="3000" dirty="0">
              <a:solidFill>
                <a:srgbClr val="486784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Areias Pesadas </a:t>
            </a:r>
            <a:endParaRPr lang="pt-PT" sz="3000" dirty="0">
              <a:solidFill>
                <a:srgbClr val="486784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>
                <a:solidFill>
                  <a:srgbClr val="486784"/>
                </a:solidFill>
              </a:rPr>
              <a:t>Bauxite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Calcário</a:t>
            </a:r>
            <a:endParaRPr lang="pt-PT" sz="3000" dirty="0">
              <a:solidFill>
                <a:srgbClr val="486784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Tantalite</a:t>
            </a:r>
            <a:endParaRPr lang="pt-PT" sz="3000" dirty="0">
              <a:solidFill>
                <a:srgbClr val="486784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Ouro</a:t>
            </a:r>
          </a:p>
          <a:p>
            <a:endParaRPr lang="af-ZA" dirty="0">
              <a:solidFill>
                <a:srgbClr val="48678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Pedras Preciosas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Granada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Grafite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Mármore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err="1" smtClean="0">
                <a:solidFill>
                  <a:srgbClr val="486784"/>
                </a:solidFill>
              </a:rPr>
              <a:t>Bentonite</a:t>
            </a:r>
            <a:endParaRPr lang="pt-PT" sz="3000" dirty="0" smtClean="0">
              <a:solidFill>
                <a:srgbClr val="486784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 smtClean="0">
                <a:solidFill>
                  <a:srgbClr val="486784"/>
                </a:solidFill>
              </a:rPr>
              <a:t>Metais Básicos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PT" sz="3000" dirty="0">
                <a:solidFill>
                  <a:srgbClr val="486784"/>
                </a:solidFill>
              </a:rPr>
              <a:t>F</a:t>
            </a:r>
            <a:r>
              <a:rPr lang="pt-PT" sz="3000" dirty="0" smtClean="0">
                <a:solidFill>
                  <a:srgbClr val="486784"/>
                </a:solidFill>
              </a:rPr>
              <a:t>osfatos</a:t>
            </a:r>
            <a:endParaRPr lang="af-ZA" sz="3000" dirty="0" smtClean="0">
              <a:solidFill>
                <a:srgbClr val="486784"/>
              </a:solidFill>
            </a:endParaRPr>
          </a:p>
          <a:p>
            <a:endParaRPr lang="pt-PT" dirty="0">
              <a:solidFill>
                <a:srgbClr val="4867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1053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180244" y="561384"/>
            <a:ext cx="9144000" cy="510694"/>
          </a:xfrm>
        </p:spPr>
        <p:txBody>
          <a:bodyPr/>
          <a:lstStyle/>
          <a:p>
            <a:r>
              <a:rPr lang="pt-PT" sz="3200" b="0" dirty="0" smtClean="0"/>
              <a:t/>
            </a:r>
            <a:br>
              <a:rPr lang="pt-PT" sz="3200" b="0" dirty="0" smtClean="0"/>
            </a:br>
            <a:r>
              <a:rPr lang="pt-PT" sz="3200" b="0" dirty="0" smtClean="0"/>
              <a:t/>
            </a:r>
            <a:br>
              <a:rPr lang="pt-PT" sz="3200" b="0" dirty="0" smtClean="0"/>
            </a:br>
            <a:r>
              <a:rPr lang="pt-PT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DESCOBERTAS DE GÁS NATURAL EM MOÇAMBIQUE</a:t>
            </a:r>
            <a:endParaRPr lang="pt-PT" sz="3200" b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772992" y="1263534"/>
            <a:ext cx="8513009" cy="620387"/>
          </a:xfrm>
        </p:spPr>
        <p:txBody>
          <a:bodyPr/>
          <a:lstStyle/>
          <a:p>
            <a:pPr algn="just"/>
            <a:r>
              <a:rPr lang="pt-PT" sz="1600" b="1" dirty="0" smtClean="0">
                <a:solidFill>
                  <a:srgbClr val="486784"/>
                </a:solidFill>
              </a:rPr>
              <a:t>Moçambique possui significativas reservas </a:t>
            </a:r>
            <a:r>
              <a:rPr lang="pt-PT" sz="1600" b="1" dirty="0">
                <a:solidFill>
                  <a:srgbClr val="486784"/>
                </a:solidFill>
              </a:rPr>
              <a:t>de </a:t>
            </a:r>
            <a:r>
              <a:rPr lang="pt-PT" sz="1600" b="1" dirty="0" smtClean="0">
                <a:solidFill>
                  <a:srgbClr val="486784"/>
                </a:solidFill>
              </a:rPr>
              <a:t>gás naturas, </a:t>
            </a:r>
            <a:r>
              <a:rPr lang="pt-PT" sz="1600" b="1" dirty="0">
                <a:solidFill>
                  <a:srgbClr val="486784"/>
                </a:solidFill>
              </a:rPr>
              <a:t>posicionando-o como um </a:t>
            </a:r>
            <a:r>
              <a:rPr lang="pt-PT" sz="1600" b="1" i="1" dirty="0">
                <a:solidFill>
                  <a:srgbClr val="486784"/>
                </a:solidFill>
              </a:rPr>
              <a:t>jogador-chave</a:t>
            </a:r>
            <a:r>
              <a:rPr lang="pt-PT" sz="1600" b="1" dirty="0">
                <a:solidFill>
                  <a:srgbClr val="486784"/>
                </a:solidFill>
              </a:rPr>
              <a:t> </a:t>
            </a:r>
            <a:r>
              <a:rPr lang="pt-PT" sz="1600" b="1" dirty="0" smtClean="0">
                <a:solidFill>
                  <a:srgbClr val="486784"/>
                </a:solidFill>
              </a:rPr>
              <a:t>no abastecimento de energia no mercado </a:t>
            </a:r>
            <a:r>
              <a:rPr lang="pt-PT" sz="1600" b="1" dirty="0">
                <a:solidFill>
                  <a:srgbClr val="486784"/>
                </a:solidFill>
              </a:rPr>
              <a:t>global.</a:t>
            </a:r>
            <a:endParaRPr lang="pt-PT" sz="1600" b="1" dirty="0">
              <a:solidFill>
                <a:srgbClr val="486784"/>
              </a:solidFill>
              <a:latin typeface="+mj-lt"/>
            </a:endParaRPr>
          </a:p>
        </p:txBody>
      </p:sp>
      <p:grpSp>
        <p:nvGrpSpPr>
          <p:cNvPr id="31" name="Group 36"/>
          <p:cNvGrpSpPr>
            <a:grpSpLocks/>
          </p:cNvGrpSpPr>
          <p:nvPr/>
        </p:nvGrpSpPr>
        <p:grpSpPr bwMode="auto">
          <a:xfrm>
            <a:off x="6221226" y="1883921"/>
            <a:ext cx="4800600" cy="4895850"/>
            <a:chOff x="381000" y="914400"/>
            <a:chExt cx="3669453" cy="5029200"/>
          </a:xfrm>
        </p:grpSpPr>
        <p:grpSp>
          <p:nvGrpSpPr>
            <p:cNvPr id="32" name="Group 35"/>
            <p:cNvGrpSpPr>
              <a:grpSpLocks/>
            </p:cNvGrpSpPr>
            <p:nvPr/>
          </p:nvGrpSpPr>
          <p:grpSpPr bwMode="auto">
            <a:xfrm>
              <a:off x="381000" y="914400"/>
              <a:ext cx="3669453" cy="5029200"/>
              <a:chOff x="381000" y="914400"/>
              <a:chExt cx="3669453" cy="5029200"/>
            </a:xfrm>
          </p:grpSpPr>
          <p:grpSp>
            <p:nvGrpSpPr>
              <p:cNvPr id="34" name="Group 23"/>
              <p:cNvGrpSpPr>
                <a:grpSpLocks/>
              </p:cNvGrpSpPr>
              <p:nvPr/>
            </p:nvGrpSpPr>
            <p:grpSpPr bwMode="auto">
              <a:xfrm>
                <a:off x="381000" y="914400"/>
                <a:ext cx="3669453" cy="5029200"/>
                <a:chOff x="381000" y="914400"/>
                <a:chExt cx="3669453" cy="5029200"/>
              </a:xfrm>
            </p:grpSpPr>
            <p:pic>
              <p:nvPicPr>
                <p:cNvPr id="63" name="Picture 2" descr="C:\Users\User\AppData\Local\Microsoft\Windows\Temporary Internet Files\Content.Outlook\H9K6CAAZ\Moz Takes Points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4175" t="1613" r="3661" b="1613"/>
                <a:stretch>
                  <a:fillRect/>
                </a:stretch>
              </p:blipFill>
              <p:spPr bwMode="auto">
                <a:xfrm>
                  <a:off x="381000" y="914400"/>
                  <a:ext cx="3669453" cy="5029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4" name="TextBox 14"/>
                <p:cNvSpPr txBox="1">
                  <a:spLocks noChangeArrowheads="1"/>
                </p:cNvSpPr>
                <p:nvPr/>
              </p:nvSpPr>
              <p:spPr bwMode="auto">
                <a:xfrm>
                  <a:off x="3071802" y="1500174"/>
                  <a:ext cx="642942" cy="3793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•"/>
                    <a:defRPr sz="3200">
                      <a:solidFill>
                        <a:srgbClr val="000000"/>
                      </a:solidFill>
                      <a:latin typeface="Calibri" pitchFamily="34" charset="0"/>
                      <a:ea typeface="MS PGothic" pitchFamily="34" charset="-128"/>
                      <a:cs typeface="Arial" charset="0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–"/>
                    <a:defRPr sz="28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•"/>
                    <a:defRPr sz="24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–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9pPr>
                </a:lstStyle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900" b="1">
                      <a:solidFill>
                        <a:srgbClr val="FFFFFF"/>
                      </a:solidFill>
                    </a:rPr>
                    <a:t>Rovuma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900" b="1">
                      <a:solidFill>
                        <a:srgbClr val="FFFFFF"/>
                      </a:solidFill>
                    </a:rPr>
                    <a:t>Basin</a:t>
                  </a:r>
                  <a:endParaRPr lang="pt-PT" altLang="en-US" sz="900" b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1752600" y="3429000"/>
                  <a:ext cx="857256" cy="3793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8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•"/>
                    <a:defRPr sz="3200">
                      <a:solidFill>
                        <a:srgbClr val="000000"/>
                      </a:solidFill>
                      <a:latin typeface="Calibri" pitchFamily="34" charset="0"/>
                      <a:ea typeface="MS PGothic" pitchFamily="34" charset="-128"/>
                      <a:cs typeface="Arial" charset="0"/>
                    </a:defRPr>
                  </a:lvl1pPr>
                  <a:lvl2pPr>
                    <a:spcBef>
                      <a:spcPts val="7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–"/>
                    <a:defRPr sz="28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2pPr>
                  <a:lvl3pPr>
                    <a:spcBef>
                      <a:spcPts val="6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•"/>
                    <a:defRPr sz="24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3pPr>
                  <a:lvl4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–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4pPr>
                  <a:lvl5pPr>
                    <a:spcBef>
                      <a:spcPts val="500"/>
                    </a:spcBef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ts val="50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8" charset="0"/>
                    <a:buChar char="»"/>
                    <a:defRPr sz="2000">
                      <a:solidFill>
                        <a:srgbClr val="000000"/>
                      </a:solidFill>
                      <a:latin typeface="Calibri" pitchFamily="34" charset="0"/>
                      <a:ea typeface="Arial" charset="0"/>
                      <a:cs typeface="Arial" charset="0"/>
                    </a:defRPr>
                  </a:lvl9pPr>
                </a:lstStyle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900" b="1">
                      <a:solidFill>
                        <a:srgbClr val="FFFFFF"/>
                      </a:solidFill>
                    </a:rPr>
                    <a:t>Mozambique</a:t>
                  </a:r>
                </a:p>
                <a:p>
                  <a:pPr defTabSz="457200" fontAlgn="base"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</a:pPr>
                  <a:r>
                    <a:rPr lang="en-US" altLang="en-US" sz="900" b="1">
                      <a:solidFill>
                        <a:srgbClr val="FFFFFF"/>
                      </a:solidFill>
                    </a:rPr>
                    <a:t>Basin</a:t>
                  </a:r>
                  <a:endParaRPr lang="pt-PT" altLang="en-US" sz="900" b="1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5" name="TextBox 24"/>
              <p:cNvSpPr txBox="1">
                <a:spLocks noChangeArrowheads="1"/>
              </p:cNvSpPr>
              <p:nvPr/>
            </p:nvSpPr>
            <p:spPr bwMode="auto">
              <a:xfrm>
                <a:off x="1752600" y="4343400"/>
                <a:ext cx="685800" cy="252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3200">
                    <a:solidFill>
                      <a:srgbClr val="000000"/>
                    </a:solidFill>
                    <a:latin typeface="Calibri" pitchFamily="34" charset="0"/>
                    <a:ea typeface="MS PGothic" pitchFamily="34" charset="-128"/>
                    <a:cs typeface="Arial" charset="0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8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24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9pPr>
              </a:lstStyle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Temane</a:t>
                </a:r>
                <a:endParaRPr lang="pt-PT" altLang="en-US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TextBox 25"/>
              <p:cNvSpPr txBox="1">
                <a:spLocks noChangeArrowheads="1"/>
              </p:cNvSpPr>
              <p:nvPr/>
            </p:nvSpPr>
            <p:spPr bwMode="auto">
              <a:xfrm>
                <a:off x="1524000" y="4648200"/>
                <a:ext cx="838200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3200">
                    <a:solidFill>
                      <a:srgbClr val="000000"/>
                    </a:solidFill>
                    <a:latin typeface="Calibri" pitchFamily="34" charset="0"/>
                    <a:ea typeface="MS PGothic" pitchFamily="34" charset="-128"/>
                    <a:cs typeface="Arial" charset="0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8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24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9pPr>
              </a:lstStyle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Funhalouro</a:t>
                </a:r>
                <a:endParaRPr lang="pt-PT" altLang="en-US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TextBox 26"/>
              <p:cNvSpPr txBox="1">
                <a:spLocks noChangeArrowheads="1"/>
              </p:cNvSpPr>
              <p:nvPr/>
            </p:nvSpPr>
            <p:spPr bwMode="auto">
              <a:xfrm>
                <a:off x="1066800" y="5410200"/>
                <a:ext cx="685800" cy="252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3200">
                    <a:solidFill>
                      <a:srgbClr val="000000"/>
                    </a:solidFill>
                    <a:latin typeface="Calibri" pitchFamily="34" charset="0"/>
                    <a:ea typeface="MS PGothic" pitchFamily="34" charset="-128"/>
                    <a:cs typeface="Arial" charset="0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8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24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9pPr>
              </a:lstStyle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Ressano</a:t>
                </a:r>
                <a:endParaRPr lang="pt-PT" altLang="en-US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TextBox 27"/>
              <p:cNvSpPr txBox="1">
                <a:spLocks noChangeArrowheads="1"/>
              </p:cNvSpPr>
              <p:nvPr/>
            </p:nvSpPr>
            <p:spPr bwMode="auto">
              <a:xfrm>
                <a:off x="1143000" y="5181600"/>
                <a:ext cx="838200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3200">
                    <a:solidFill>
                      <a:srgbClr val="000000"/>
                    </a:solidFill>
                    <a:latin typeface="Calibri" pitchFamily="34" charset="0"/>
                    <a:ea typeface="MS PGothic" pitchFamily="34" charset="-128"/>
                    <a:cs typeface="Arial" charset="0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8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24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9pPr>
              </a:lstStyle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Magude</a:t>
                </a:r>
                <a:endParaRPr lang="pt-PT" altLang="en-US" sz="1000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TextBox 28"/>
              <p:cNvSpPr txBox="1">
                <a:spLocks noChangeArrowheads="1"/>
              </p:cNvSpPr>
              <p:nvPr/>
            </p:nvSpPr>
            <p:spPr bwMode="auto">
              <a:xfrm>
                <a:off x="1219200" y="5029200"/>
                <a:ext cx="685800" cy="252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3200">
                    <a:solidFill>
                      <a:srgbClr val="000000"/>
                    </a:solidFill>
                    <a:latin typeface="Calibri" pitchFamily="34" charset="0"/>
                    <a:ea typeface="MS PGothic" pitchFamily="34" charset="-128"/>
                    <a:cs typeface="Arial" charset="0"/>
                  </a:defRPr>
                </a:lvl1pPr>
                <a:lvl2pPr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8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2pPr>
                <a:lvl3pPr>
                  <a:spcBef>
                    <a:spcPts val="6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•"/>
                  <a:defRPr sz="24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–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4pPr>
                <a:lvl5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ts val="5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Char char="»"/>
                  <a:defRPr sz="2000">
                    <a:solidFill>
                      <a:srgbClr val="000000"/>
                    </a:solidFill>
                    <a:latin typeface="Calibri" pitchFamily="34" charset="0"/>
                    <a:ea typeface="Arial" charset="0"/>
                    <a:cs typeface="Arial" charset="0"/>
                  </a:defRPr>
                </a:lvl9pPr>
              </a:lstStyle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Chókwe</a:t>
                </a:r>
                <a:endParaRPr lang="pt-PT" altLang="en-US" sz="10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3" name="TextBox 29"/>
            <p:cNvSpPr txBox="1">
              <a:spLocks noChangeArrowheads="1"/>
            </p:cNvSpPr>
            <p:nvPr/>
          </p:nvSpPr>
          <p:spPr bwMode="auto">
            <a:xfrm rot="18276440">
              <a:off x="976453" y="4728900"/>
              <a:ext cx="799327" cy="152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3200">
                  <a:solidFill>
                    <a:srgbClr val="000000"/>
                  </a:solidFill>
                  <a:latin typeface="Calibri" pitchFamily="34" charset="0"/>
                  <a:ea typeface="MS PGothic" pitchFamily="34" charset="-128"/>
                  <a:cs typeface="Arial" charset="0"/>
                </a:defRPr>
              </a:lvl1pPr>
              <a:lvl2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80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Arial" charset="0"/>
                </a:defRPr>
              </a:lvl2pPr>
              <a:lvl3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•"/>
                <a:defRPr sz="240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Arial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–"/>
                <a:defRPr sz="200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Arial" charset="0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Arial" charset="0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Arial" charset="0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Arial" charset="0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Arial" charset="0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Char char="»"/>
                <a:defRPr sz="2000">
                  <a:solidFill>
                    <a:srgbClr val="000000"/>
                  </a:solidFill>
                  <a:latin typeface="Calibri" pitchFamily="34" charset="0"/>
                  <a:ea typeface="Arial" charset="0"/>
                  <a:cs typeface="Arial" charset="0"/>
                </a:defRPr>
              </a:lvl9pPr>
            </a:lstStyle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en-US" sz="700">
                  <a:solidFill>
                    <a:srgbClr val="FF0000"/>
                  </a:solidFill>
                </a:rPr>
                <a:t>26”gas pipeline</a:t>
              </a:r>
              <a:endParaRPr lang="pt-PT" altLang="en-US" sz="700">
                <a:solidFill>
                  <a:srgbClr val="FF0000"/>
                </a:solidFill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132661" y="2260660"/>
            <a:ext cx="45417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 marL="180975" indent="-180975" algn="just">
              <a:buFont typeface="Wingdings" pitchFamily="2" charset="2"/>
              <a:buChar char="§"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Lucida Grande" charset="0"/>
                <a:cs typeface="Lucida Grande" charset="0"/>
              </a:defRPr>
            </a:lvl1pPr>
          </a:lstStyle>
          <a:p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</a:t>
            </a:r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PT" sz="1600" b="1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TCF Bacia do Rovuma</a:t>
            </a:r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PT" sz="1600" b="1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TCF </a:t>
            </a:r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Bacia de Moçambique </a:t>
            </a:r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Basin </a:t>
            </a:r>
          </a:p>
          <a:p>
            <a:pPr lvl="1"/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 de produção instalada</a:t>
            </a:r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 MGJ/a </a:t>
            </a:r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Gás Natural</a:t>
            </a:r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418,000 bbl/a  </a:t>
            </a:r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condensado</a:t>
            </a:r>
          </a:p>
          <a:p>
            <a:pPr lvl="1"/>
            <a:endParaRPr lang="pt-PT" sz="1600" dirty="0" smtClean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Capacidade instalada do pipeline</a:t>
            </a:r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865 km </a:t>
            </a:r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Temane a</a:t>
            </a:r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Secunda</a:t>
            </a:r>
          </a:p>
          <a:p>
            <a:pPr lvl="1"/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 km </a:t>
            </a:r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local em Inhambane</a:t>
            </a:r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 km </a:t>
            </a:r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 local em Maputo</a:t>
            </a:r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Potencial de Recursos ainda por descobrir</a:t>
            </a:r>
            <a:endParaRPr lang="pt-PT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5º Concurso lançado para 15 </a:t>
            </a:r>
            <a:r>
              <a:rPr lang="pt-PT" sz="1600" dirty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pt-PT" sz="1600" dirty="0" smtClean="0">
                <a:solidFill>
                  <a:srgbClr val="4867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reas</a:t>
            </a:r>
            <a:endParaRPr lang="en-GB" sz="1600" dirty="0">
              <a:solidFill>
                <a:srgbClr val="4867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3679" y="2123783"/>
            <a:ext cx="5088565" cy="441612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1200" dirty="0">
              <a:solidFill>
                <a:prstClr val="black">
                  <a:lumMod val="75000"/>
                  <a:lumOff val="25000"/>
                </a:prstClr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2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245225"/>
            <a:ext cx="3860800" cy="476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5D6EF3DB-35CE-40E4-8EE0-D7E895DBA08A}" type="slidenum">
              <a:rPr lang="en-US" altLang="en-US" sz="1000" smtClean="0">
                <a:solidFill>
                  <a:schemeClr val="tx2"/>
                </a:solidFill>
              </a:rPr>
              <a:pPr/>
              <a:t>37</a:t>
            </a:fld>
            <a:endParaRPr lang="en-US" altLang="en-US" sz="1000" smtClean="0">
              <a:solidFill>
                <a:schemeClr val="tx2"/>
              </a:solidFill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15913" y="1463675"/>
            <a:ext cx="66325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PT" sz="2800" dirty="0"/>
          </a:p>
          <a:p>
            <a:r>
              <a:rPr lang="pt-PT" sz="2800" dirty="0">
                <a:solidFill>
                  <a:srgbClr val="486784"/>
                </a:solidFill>
              </a:rPr>
              <a:t>Indústrias à jusante: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pt-PT" sz="2800" dirty="0">
                <a:solidFill>
                  <a:srgbClr val="486784"/>
                </a:solidFill>
              </a:rPr>
              <a:t>Terminal de recepção de GNL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pt-PT" sz="2800" dirty="0">
                <a:solidFill>
                  <a:srgbClr val="486784"/>
                </a:solidFill>
              </a:rPr>
              <a:t>Fertilizantes 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pt-PT" sz="2800" dirty="0">
                <a:solidFill>
                  <a:srgbClr val="486784"/>
                </a:solidFill>
              </a:rPr>
              <a:t>GPL (</a:t>
            </a:r>
            <a:r>
              <a:rPr lang="pt-PT" sz="2800" dirty="0" smtClean="0">
                <a:solidFill>
                  <a:srgbClr val="486784"/>
                </a:solidFill>
              </a:rPr>
              <a:t>Gás </a:t>
            </a:r>
            <a:r>
              <a:rPr lang="pt-PT" sz="2800" dirty="0">
                <a:solidFill>
                  <a:srgbClr val="486784"/>
                </a:solidFill>
              </a:rPr>
              <a:t>para Líquido)</a:t>
            </a:r>
          </a:p>
          <a:p>
            <a:pPr marL="914400" lvl="1" indent="-457200">
              <a:buFont typeface="Wingdings" pitchFamily="2" charset="2"/>
              <a:buChar char="q"/>
            </a:pPr>
            <a:r>
              <a:rPr lang="pt-PT" sz="2800" dirty="0">
                <a:solidFill>
                  <a:srgbClr val="486784"/>
                </a:solidFill>
              </a:rPr>
              <a:t>Centrais térmicas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2388" y="814388"/>
            <a:ext cx="4227512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2388" y="2714625"/>
            <a:ext cx="4227512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074025" y="949325"/>
            <a:ext cx="3424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PT" altLang="en-US" b="1" dirty="0">
                <a:solidFill>
                  <a:srgbClr val="FF0000"/>
                </a:solidFill>
              </a:rPr>
              <a:t>Terminal de recepção de GNL</a:t>
            </a: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9020175" y="2714625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PT" altLang="en-US" b="1" dirty="0">
                <a:solidFill>
                  <a:srgbClr val="FF0000"/>
                </a:solidFill>
              </a:rPr>
              <a:t>Fertilizantes</a:t>
            </a:r>
            <a:endParaRPr lang="pt-PT" altLang="en-US" dirty="0">
              <a:solidFill>
                <a:srgbClr val="FF0000"/>
              </a:solidFill>
            </a:endParaRPr>
          </a:p>
        </p:txBody>
      </p:sp>
      <p:pic>
        <p:nvPicPr>
          <p:cNvPr id="430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4150" y="4795838"/>
            <a:ext cx="34925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7" name="Rectangle 8"/>
          <p:cNvSpPr>
            <a:spLocks noChangeArrowheads="1"/>
          </p:cNvSpPr>
          <p:nvPr/>
        </p:nvSpPr>
        <p:spPr bwMode="auto">
          <a:xfrm>
            <a:off x="4741863" y="4837113"/>
            <a:ext cx="212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PT" altLang="en-US" b="1" dirty="0">
                <a:solidFill>
                  <a:srgbClr val="FF0000"/>
                </a:solidFill>
              </a:rPr>
              <a:t>Centrais térmicas</a:t>
            </a:r>
          </a:p>
        </p:txBody>
      </p:sp>
      <p:pic>
        <p:nvPicPr>
          <p:cNvPr id="4301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713" y="4795838"/>
            <a:ext cx="34925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2388" y="4795838"/>
            <a:ext cx="4227512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20" name="Rectangle 9"/>
          <p:cNvSpPr>
            <a:spLocks noChangeArrowheads="1"/>
          </p:cNvSpPr>
          <p:nvPr/>
        </p:nvSpPr>
        <p:spPr bwMode="auto">
          <a:xfrm>
            <a:off x="9291638" y="4824413"/>
            <a:ext cx="66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PT" altLang="en-US" b="1" dirty="0">
                <a:solidFill>
                  <a:srgbClr val="FF0000"/>
                </a:solidFill>
              </a:rPr>
              <a:t>GPL</a:t>
            </a:r>
            <a:endParaRPr lang="pt-PT" altLang="en-US" dirty="0">
              <a:solidFill>
                <a:srgbClr val="FF0000"/>
              </a:solidFill>
            </a:endParaRPr>
          </a:p>
        </p:txBody>
      </p:sp>
      <p:sp>
        <p:nvSpPr>
          <p:cNvPr id="43021" name="Rectangle 10"/>
          <p:cNvSpPr>
            <a:spLocks noChangeArrowheads="1"/>
          </p:cNvSpPr>
          <p:nvPr/>
        </p:nvSpPr>
        <p:spPr bwMode="auto">
          <a:xfrm>
            <a:off x="1012183" y="4824413"/>
            <a:ext cx="2069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PT" altLang="en-US" b="1" dirty="0" smtClean="0">
                <a:solidFill>
                  <a:srgbClr val="FF0000"/>
                </a:solidFill>
              </a:rPr>
              <a:t>Unidade de DME </a:t>
            </a:r>
            <a:endParaRPr lang="pt-PT" altLang="en-US" dirty="0">
              <a:solidFill>
                <a:srgbClr val="FF0000"/>
              </a:solidFill>
            </a:endParaRPr>
          </a:p>
        </p:txBody>
      </p:sp>
      <p:sp>
        <p:nvSpPr>
          <p:cNvPr id="14" name="Rectângulo 13"/>
          <p:cNvSpPr/>
          <p:nvPr/>
        </p:nvSpPr>
        <p:spPr>
          <a:xfrm>
            <a:off x="191911" y="282222"/>
            <a:ext cx="96294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OPORTUNIDADES  DE NEGÓCIO A JUSANTE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xmlns="" val="41605194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6245225"/>
            <a:ext cx="3860800" cy="4762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F959506-F6A9-43F5-95ED-A32BCD61B463}" type="slidenum">
              <a:rPr lang="en-US" altLang="en-US" sz="1000">
                <a:solidFill>
                  <a:schemeClr val="tx2"/>
                </a:solidFill>
              </a:rPr>
              <a:pPr eaLnBrk="1" hangingPunct="1"/>
              <a:t>38</a:t>
            </a:fld>
            <a:endParaRPr lang="en-US" altLang="en-US" sz="1000">
              <a:solidFill>
                <a:schemeClr val="tx2"/>
              </a:solidFill>
            </a:endParaRPr>
          </a:p>
        </p:txBody>
      </p:sp>
      <p:sp>
        <p:nvSpPr>
          <p:cNvPr id="37893" name="Rectangle 6"/>
          <p:cNvSpPr>
            <a:spLocks noChangeArrowheads="1"/>
          </p:cNvSpPr>
          <p:nvPr/>
        </p:nvSpPr>
        <p:spPr bwMode="auto">
          <a:xfrm>
            <a:off x="1789114" y="1531364"/>
            <a:ext cx="22717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PT" altLang="en-US" sz="1600" b="1" dirty="0" smtClean="0"/>
              <a:t>Linhas de transporte </a:t>
            </a:r>
          </a:p>
          <a:p>
            <a:pPr algn="ctr" eaLnBrk="1" hangingPunct="1"/>
            <a:r>
              <a:rPr lang="pt-PT" altLang="en-US" sz="1600" b="1" dirty="0" smtClean="0"/>
              <a:t>marítimo</a:t>
            </a:r>
            <a:endParaRPr lang="pt-PT" altLang="en-US" sz="1600" dirty="0"/>
          </a:p>
        </p:txBody>
      </p:sp>
      <p:pic>
        <p:nvPicPr>
          <p:cNvPr id="378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114" y="2116139"/>
            <a:ext cx="2225675" cy="16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5154220" y="1452276"/>
            <a:ext cx="16898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PT" altLang="en-US" sz="1600" b="1" dirty="0" smtClean="0"/>
              <a:t>Operadores de </a:t>
            </a:r>
          </a:p>
          <a:p>
            <a:pPr eaLnBrk="1" hangingPunct="1"/>
            <a:r>
              <a:rPr lang="pt-PT" altLang="en-US" sz="1600" b="1" dirty="0" smtClean="0"/>
              <a:t>embarcações</a:t>
            </a:r>
            <a:endParaRPr lang="pt-PT" altLang="en-US" sz="1600" dirty="0"/>
          </a:p>
        </p:txBody>
      </p:sp>
      <p:pic>
        <p:nvPicPr>
          <p:cNvPr id="3789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116139"/>
            <a:ext cx="2228850" cy="169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7" name="Rectangle 8"/>
          <p:cNvSpPr>
            <a:spLocks noChangeArrowheads="1"/>
          </p:cNvSpPr>
          <p:nvPr/>
        </p:nvSpPr>
        <p:spPr bwMode="auto">
          <a:xfrm>
            <a:off x="7775782" y="1475880"/>
            <a:ext cx="2408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PT" altLang="en-US" sz="1600" b="1" dirty="0" smtClean="0"/>
              <a:t>Operadores de cargas </a:t>
            </a:r>
          </a:p>
          <a:p>
            <a:pPr algn="ctr" eaLnBrk="1" hangingPunct="1"/>
            <a:r>
              <a:rPr lang="pt-PT" altLang="en-US" sz="1600" b="1" dirty="0" smtClean="0"/>
              <a:t>aéreas</a:t>
            </a:r>
            <a:endParaRPr lang="pt-PT" altLang="en-US" sz="1600" dirty="0"/>
          </a:p>
        </p:txBody>
      </p:sp>
      <p:pic>
        <p:nvPicPr>
          <p:cNvPr id="3789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5289" y="2128839"/>
            <a:ext cx="2168525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9" name="Rectangle 9"/>
          <p:cNvSpPr>
            <a:spLocks noChangeArrowheads="1"/>
          </p:cNvSpPr>
          <p:nvPr/>
        </p:nvSpPr>
        <p:spPr bwMode="auto">
          <a:xfrm>
            <a:off x="1550988" y="4494214"/>
            <a:ext cx="2784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PT" altLang="en-US" sz="1600" b="1" dirty="0" smtClean="0"/>
              <a:t>Fornecimento de serviços </a:t>
            </a:r>
          </a:p>
          <a:p>
            <a:pPr algn="ctr" eaLnBrk="1" hangingPunct="1"/>
            <a:r>
              <a:rPr lang="pt-PT" altLang="en-US" sz="1600" b="1" dirty="0" smtClean="0"/>
              <a:t>e trânsito</a:t>
            </a:r>
            <a:endParaRPr lang="pt-PT" altLang="en-US" sz="1600" dirty="0"/>
          </a:p>
        </p:txBody>
      </p:sp>
      <p:pic>
        <p:nvPicPr>
          <p:cNvPr id="3790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9114" y="5041900"/>
            <a:ext cx="2225675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1" name="Rectangle 10"/>
          <p:cNvSpPr>
            <a:spLocks noChangeArrowheads="1"/>
          </p:cNvSpPr>
          <p:nvPr/>
        </p:nvSpPr>
        <p:spPr bwMode="auto">
          <a:xfrm>
            <a:off x="4679951" y="4506914"/>
            <a:ext cx="24272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PT" altLang="en-US" sz="1600" b="1" dirty="0" smtClean="0"/>
              <a:t>Despachos aduaneiros</a:t>
            </a:r>
            <a:endParaRPr lang="pt-PT" altLang="en-US" sz="1600" dirty="0"/>
          </a:p>
        </p:txBody>
      </p:sp>
      <p:pic>
        <p:nvPicPr>
          <p:cNvPr id="379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4738" y="5041900"/>
            <a:ext cx="222885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03" name="Rectangle 11"/>
          <p:cNvSpPr>
            <a:spLocks noChangeArrowheads="1"/>
          </p:cNvSpPr>
          <p:nvPr/>
        </p:nvSpPr>
        <p:spPr bwMode="auto">
          <a:xfrm>
            <a:off x="7767638" y="4476750"/>
            <a:ext cx="29320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pt-PT" altLang="en-US" sz="1600" b="1" dirty="0" smtClean="0"/>
              <a:t>Transporte de equipamento </a:t>
            </a:r>
          </a:p>
          <a:p>
            <a:pPr algn="ctr" eaLnBrk="1" hangingPunct="1"/>
            <a:r>
              <a:rPr lang="pt-PT" altLang="en-US" sz="1600" b="1" dirty="0" smtClean="0"/>
              <a:t>pesado</a:t>
            </a:r>
            <a:endParaRPr lang="pt-PT" altLang="en-US" sz="1600" dirty="0"/>
          </a:p>
        </p:txBody>
      </p:sp>
      <p:pic>
        <p:nvPicPr>
          <p:cNvPr id="37904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5925" y="5041900"/>
            <a:ext cx="2147888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2"/>
          <p:cNvSpPr txBox="1">
            <a:spLocks noGrp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  <a:ea typeface="MS PGothic" pitchFamily="34" charset="-128"/>
                <a:cs typeface="MS PGothic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OPORTUNIDADE NA LOGÍSTICA</a:t>
            </a:r>
            <a:endParaRPr lang="pt-PT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704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GB" altLang="en-US" sz="5400" dirty="0" smtClean="0">
                <a:ln>
                  <a:gradFill flip="none" rotWithShape="1">
                    <a:gsLst>
                      <a:gs pos="0">
                        <a:schemeClr val="accent3">
                          <a:lumMod val="40000"/>
                          <a:lumOff val="60000"/>
                        </a:schemeClr>
                      </a:gs>
                      <a:gs pos="46000">
                        <a:schemeClr val="accent3">
                          <a:lumMod val="95000"/>
                          <a:lumOff val="5000"/>
                        </a:schemeClr>
                      </a:gs>
                      <a:gs pos="100000">
                        <a:schemeClr val="accent3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</a:ln>
                <a:solidFill>
                  <a:schemeClr val="accent1">
                    <a:lumMod val="25000"/>
                    <a:alpha val="99000"/>
                  </a:schemeClr>
                </a:solidFill>
              </a:rPr>
              <a:t>QUADRO LEGAL</a:t>
            </a:r>
            <a:br>
              <a:rPr lang="en-GB" altLang="en-US" sz="5400" dirty="0" smtClean="0">
                <a:ln>
                  <a:gradFill flip="none" rotWithShape="1">
                    <a:gsLst>
                      <a:gs pos="0">
                        <a:schemeClr val="accent3">
                          <a:lumMod val="40000"/>
                          <a:lumOff val="60000"/>
                        </a:schemeClr>
                      </a:gs>
                      <a:gs pos="46000">
                        <a:schemeClr val="accent3">
                          <a:lumMod val="95000"/>
                          <a:lumOff val="5000"/>
                        </a:schemeClr>
                      </a:gs>
                      <a:gs pos="100000">
                        <a:schemeClr val="accent3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</a:ln>
                <a:solidFill>
                  <a:schemeClr val="accent1">
                    <a:lumMod val="25000"/>
                    <a:alpha val="99000"/>
                  </a:schemeClr>
                </a:solidFill>
              </a:rPr>
            </a:br>
            <a:r>
              <a:rPr lang="en-GB" altLang="en-US" sz="5400" dirty="0" smtClean="0">
                <a:ln>
                  <a:gradFill flip="none" rotWithShape="1">
                    <a:gsLst>
                      <a:gs pos="0">
                        <a:schemeClr val="accent3">
                          <a:lumMod val="40000"/>
                          <a:lumOff val="60000"/>
                        </a:schemeClr>
                      </a:gs>
                      <a:gs pos="46000">
                        <a:schemeClr val="accent3">
                          <a:lumMod val="95000"/>
                          <a:lumOff val="5000"/>
                        </a:schemeClr>
                      </a:gs>
                      <a:gs pos="100000">
                        <a:schemeClr val="accent3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</a:ln>
                <a:solidFill>
                  <a:schemeClr val="accent1">
                    <a:lumMod val="25000"/>
                    <a:alpha val="99000"/>
                  </a:schemeClr>
                </a:solidFill>
              </a:rPr>
              <a:t>PARA INVESTIR</a:t>
            </a:r>
            <a:endParaRPr lang="en-GB" altLang="en-US" sz="5400" dirty="0">
              <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  <a:solidFill>
                <a:schemeClr val="accent1">
                  <a:lumMod val="25000"/>
                  <a:alpha val="99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526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5084" y="0"/>
            <a:ext cx="109728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ACOLHEDOR, SORRIDENTE  E RESIELIENTE</a:t>
            </a:r>
            <a:endParaRPr lang="en-US" sz="3600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8984" y="1887539"/>
            <a:ext cx="9525000" cy="4505325"/>
          </a:xfrm>
          <a:effectLst>
            <a:outerShdw blurRad="152400" dist="38100" dir="72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6641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xtLst/>
        </p:spPr>
        <p:txBody>
          <a:bodyPr/>
          <a:lstStyle/>
          <a:p>
            <a:pPr eaLnBrk="1" hangingPunct="1"/>
            <a:r>
              <a:rPr lang="en-US" altLang="en-US" dirty="0">
                <a:effectLst/>
              </a:rPr>
              <a:t>QUADRO LEGAL</a:t>
            </a:r>
          </a:p>
        </p:txBody>
      </p:sp>
      <p:sp>
        <p:nvSpPr>
          <p:cNvPr id="29699" name="Subtitle 2"/>
          <p:cNvSpPr>
            <a:spLocks noGrp="1"/>
          </p:cNvSpPr>
          <p:nvPr>
            <p:ph idx="1"/>
          </p:nvPr>
        </p:nvSpPr>
        <p:spPr>
          <a:xfrm>
            <a:off x="834043" y="1702724"/>
            <a:ext cx="11011593" cy="4892040"/>
          </a:xfrm>
        </p:spPr>
        <p:txBody>
          <a:bodyPr/>
          <a:lstStyle/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PT" sz="2000" b="1" dirty="0">
                <a:solidFill>
                  <a:srgbClr val="0070C0"/>
                </a:solidFill>
              </a:rPr>
              <a:t>Lei de </a:t>
            </a:r>
            <a:r>
              <a:rPr lang="pt-PT" sz="2000" b="1" dirty="0" smtClean="0">
                <a:solidFill>
                  <a:srgbClr val="0070C0"/>
                </a:solidFill>
              </a:rPr>
              <a:t>Investimentos (Regulamento e Código de Benefícios Fiscais);</a:t>
            </a:r>
            <a:endParaRPr lang="pt-PT" sz="2000" b="1" dirty="0">
              <a:solidFill>
                <a:srgbClr val="0070C0"/>
              </a:solidFill>
            </a:endParaRPr>
          </a:p>
          <a:p>
            <a:pPr marL="152400" indent="0" eaLnBrk="1" hangingPunct="1">
              <a:spcBef>
                <a:spcPts val="0"/>
              </a:spcBef>
              <a:buNone/>
            </a:pPr>
            <a:endParaRPr lang="pt-PT" sz="2000" b="1" dirty="0">
              <a:solidFill>
                <a:srgbClr val="0070C0"/>
              </a:solidFill>
            </a:endParaRP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PT" sz="2000" b="1" dirty="0">
                <a:solidFill>
                  <a:srgbClr val="0070C0"/>
                </a:solidFill>
              </a:rPr>
              <a:t>Lei de Terra;</a:t>
            </a: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pt-PT" sz="2000" b="1" dirty="0">
              <a:solidFill>
                <a:srgbClr val="0070C0"/>
              </a:solidFill>
            </a:endParaRP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PT" sz="2000" b="1" dirty="0">
                <a:solidFill>
                  <a:srgbClr val="0070C0"/>
                </a:solidFill>
              </a:rPr>
              <a:t>Lei de Trabalho;</a:t>
            </a: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pt-PT" sz="2000" b="1" dirty="0">
              <a:solidFill>
                <a:srgbClr val="0070C0"/>
              </a:solidFill>
            </a:endParaRP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PT" sz="2000" b="1" dirty="0">
                <a:solidFill>
                  <a:srgbClr val="0070C0"/>
                </a:solidFill>
              </a:rPr>
              <a:t>Lei das </a:t>
            </a:r>
            <a:r>
              <a:rPr lang="pt-PT" sz="2000" b="1" dirty="0" smtClean="0">
                <a:solidFill>
                  <a:srgbClr val="0070C0"/>
                </a:solidFill>
              </a:rPr>
              <a:t>PPP’s;</a:t>
            </a:r>
            <a:endParaRPr lang="pt-PT" sz="2000" b="1" dirty="0">
              <a:solidFill>
                <a:srgbClr val="0070C0"/>
              </a:solidFill>
            </a:endParaRP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pt-PT" sz="2000" b="1" dirty="0">
              <a:solidFill>
                <a:srgbClr val="0070C0"/>
              </a:solidFill>
            </a:endParaRP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PT" altLang="zh-CN" sz="2000" b="1" dirty="0">
                <a:solidFill>
                  <a:srgbClr val="0070C0"/>
                </a:solidFill>
              </a:rPr>
              <a:t>Lei Ambiental</a:t>
            </a:r>
            <a:r>
              <a:rPr lang="pt-PT" altLang="zh-CN" sz="2000" b="1" dirty="0" smtClean="0">
                <a:solidFill>
                  <a:srgbClr val="0070C0"/>
                </a:solidFill>
              </a:rPr>
              <a:t>;</a:t>
            </a:r>
          </a:p>
          <a:p>
            <a:pPr marL="152400" indent="0" eaLnBrk="1" hangingPunct="1">
              <a:spcBef>
                <a:spcPts val="0"/>
              </a:spcBef>
              <a:buNone/>
            </a:pPr>
            <a:endParaRPr lang="pt-PT" altLang="zh-CN" sz="2000" b="1" dirty="0" smtClean="0">
              <a:solidFill>
                <a:srgbClr val="0070C0"/>
              </a:solidFill>
            </a:endParaRP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PT" altLang="zh-CN" sz="2000" b="1" dirty="0" smtClean="0">
                <a:solidFill>
                  <a:srgbClr val="0070C0"/>
                </a:solidFill>
              </a:rPr>
              <a:t>Lei de Petróleos;</a:t>
            </a:r>
          </a:p>
          <a:p>
            <a:pPr marL="152400" indent="0" eaLnBrk="1" hangingPunct="1">
              <a:spcBef>
                <a:spcPts val="0"/>
              </a:spcBef>
              <a:buNone/>
            </a:pPr>
            <a:endParaRPr lang="pt-PT" altLang="zh-CN" sz="2000" b="1" dirty="0" smtClean="0">
              <a:solidFill>
                <a:srgbClr val="0070C0"/>
              </a:solidFill>
            </a:endParaRP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PT" altLang="zh-CN" sz="2000" b="1" dirty="0" smtClean="0">
                <a:solidFill>
                  <a:srgbClr val="0070C0"/>
                </a:solidFill>
              </a:rPr>
              <a:t>Lei de Minas;</a:t>
            </a:r>
            <a:endParaRPr lang="pt-PT" altLang="zh-CN" sz="2000" b="1" dirty="0">
              <a:solidFill>
                <a:srgbClr val="0070C0"/>
              </a:solidFill>
            </a:endParaRP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pt-PT" altLang="zh-CN" sz="2000" b="1" dirty="0">
              <a:solidFill>
                <a:srgbClr val="0070C0"/>
              </a:solidFill>
            </a:endParaRPr>
          </a:p>
          <a:p>
            <a:pPr marL="609600" indent="-457200" eaLnBrk="1" hangingPunct="1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t-PT" sz="2000" b="1" dirty="0">
                <a:solidFill>
                  <a:srgbClr val="0070C0"/>
                </a:solidFill>
              </a:rPr>
              <a:t>Lei Cambial.</a:t>
            </a:r>
          </a:p>
        </p:txBody>
      </p:sp>
    </p:spTree>
    <p:extLst>
      <p:ext uri="{BB962C8B-B14F-4D97-AF65-F5344CB8AC3E}">
        <p14:creationId xmlns:p14="http://schemas.microsoft.com/office/powerpoint/2010/main" xmlns="" val="282575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10972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PT" altLang="pt-PT" sz="3600" dirty="0">
                <a:effectLst/>
              </a:rPr>
              <a:t>SISTEMA DE IMPOSTOS</a:t>
            </a:r>
            <a:endParaRPr lang="en-US" altLang="pt-PT" sz="3600" dirty="0">
              <a:effectLst/>
            </a:endParaRPr>
          </a:p>
        </p:txBody>
      </p:sp>
      <p:sp>
        <p:nvSpPr>
          <p:cNvPr id="31747" name="Subtitle 2"/>
          <p:cNvSpPr>
            <a:spLocks noGrp="1"/>
          </p:cNvSpPr>
          <p:nvPr>
            <p:ph idx="1"/>
          </p:nvPr>
        </p:nvSpPr>
        <p:spPr>
          <a:xfrm>
            <a:off x="455613" y="1760538"/>
            <a:ext cx="10972800" cy="4879975"/>
          </a:xfrm>
        </p:spPr>
        <p:txBody>
          <a:bodyPr/>
          <a:lstStyle/>
          <a:p>
            <a:pPr marL="169863" lvl="3" eaLnBrk="1" hangingPunct="1">
              <a:lnSpc>
                <a:spcPct val="70000"/>
              </a:lnSpc>
              <a:buFontTx/>
              <a:buNone/>
              <a:defRPr/>
            </a:pPr>
            <a:r>
              <a:rPr lang="en-US" altLang="pt-PT" sz="1800" b="1" dirty="0">
                <a:solidFill>
                  <a:srgbClr val="0070C0"/>
                </a:solidFill>
                <a:latin typeface="+mj-lt"/>
              </a:rPr>
              <a:t>	</a:t>
            </a:r>
            <a:r>
              <a:rPr lang="en-US" altLang="pt-PT" sz="1800" b="1" dirty="0">
                <a:latin typeface="+mj-lt"/>
              </a:rPr>
              <a:t>	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178596382"/>
              </p:ext>
            </p:extLst>
          </p:nvPr>
        </p:nvGraphicFramePr>
        <p:xfrm>
          <a:off x="934493" y="1742364"/>
          <a:ext cx="10323015" cy="4810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031762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10972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PT" sz="3200" dirty="0"/>
              <a:t>GARANTIAS</a:t>
            </a:r>
            <a:endParaRPr lang="en-US" sz="32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2653496485"/>
              </p:ext>
            </p:extLst>
          </p:nvPr>
        </p:nvGraphicFramePr>
        <p:xfrm>
          <a:off x="-420915" y="1329266"/>
          <a:ext cx="1082765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990425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INCENTIVOS FISCAIS (</a:t>
            </a:r>
            <a:r>
              <a:rPr lang="en-US" dirty="0" err="1" smtClean="0"/>
              <a:t>Gerais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4203328590"/>
              </p:ext>
            </p:extLst>
          </p:nvPr>
        </p:nvGraphicFramePr>
        <p:xfrm>
          <a:off x="1674813" y="918633"/>
          <a:ext cx="8252958" cy="3626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2591605104"/>
              </p:ext>
            </p:extLst>
          </p:nvPr>
        </p:nvGraphicFramePr>
        <p:xfrm>
          <a:off x="1674813" y="3522133"/>
          <a:ext cx="8369073" cy="3626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xmlns="" val="8797189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INCENTIVOS FISCAIS 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82444828"/>
              </p:ext>
            </p:extLst>
          </p:nvPr>
        </p:nvGraphicFramePr>
        <p:xfrm>
          <a:off x="420072" y="1801862"/>
          <a:ext cx="10382023" cy="4946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0303302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_effect" descr="C:\Users\marc.h\Desktop\Schatten-T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4052187" y="4270998"/>
            <a:ext cx="4035425" cy="608184"/>
          </a:xfrm>
          <a:prstGeom prst="rect">
            <a:avLst/>
          </a:prstGeom>
          <a:noFill/>
        </p:spPr>
      </p:pic>
      <p:sp>
        <p:nvSpPr>
          <p:cNvPr id="40963" name="_h1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0"/>
            <a:ext cx="10972800" cy="1143000"/>
          </a:xfrm>
        </p:spPr>
        <p:txBody>
          <a:bodyPr>
            <a:noAutofit/>
          </a:bodyPr>
          <a:lstStyle/>
          <a:p>
            <a:r>
              <a:rPr lang="pt-PT" altLang="en-US" dirty="0"/>
              <a:t>ACORDOS BILATERAIS</a:t>
            </a:r>
            <a:endParaRPr lang="de-DE" b="0" noProof="1" smtClean="0"/>
          </a:p>
        </p:txBody>
      </p:sp>
      <p:pic>
        <p:nvPicPr>
          <p:cNvPr id="3" name="Freihand 2"/>
          <p:cNvPicPr/>
          <p:nvPr/>
        </p:nvPicPr>
        <p:blipFill>
          <a:blip r:embed="rId4"/>
          <a:stretch>
            <a:fillRect/>
          </a:stretch>
        </p:blipFill>
        <p:spPr bwMode="gray">
          <a:xfrm>
            <a:off x="1524000" y="0"/>
            <a:ext cx="19080" cy="0"/>
          </a:xfrm>
          <a:prstGeom prst="rect">
            <a:avLst/>
          </a:prstGeom>
        </p:spPr>
      </p:pic>
      <p:sp>
        <p:nvSpPr>
          <p:cNvPr id="14" name="Inhaltsplatzhalter 5"/>
          <p:cNvSpPr txBox="1">
            <a:spLocks/>
          </p:cNvSpPr>
          <p:nvPr/>
        </p:nvSpPr>
        <p:spPr bwMode="gray">
          <a:xfrm>
            <a:off x="354360" y="1920697"/>
            <a:ext cx="2377440" cy="471864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1-África</a:t>
            </a:r>
            <a:r>
              <a:rPr lang="pt-PT" altLang="pt-PT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 do Sul</a:t>
            </a:r>
            <a:endParaRPr lang="pt-PT" sz="1600" noProof="1" smtClean="0"/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2-Alemanha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3-Argélia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4-Bélgica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>
                <a:solidFill>
                  <a:srgbClr val="0070C0"/>
                </a:solidFill>
                <a:latin typeface="Arial" panose="020B0604020202020204" pitchFamily="34" charset="0"/>
              </a:rPr>
              <a:t>5-China</a:t>
            </a:r>
            <a:endParaRPr lang="pt-PT" altLang="pt-PT" sz="16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6-Cuba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7-Dinamarca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8-Egipto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9-EUA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10-EUA</a:t>
            </a:r>
            <a:r>
              <a:rPr lang="pt-PT" altLang="pt-PT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 (OPIC)</a:t>
            </a: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11-Finlândia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12-França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13-Indonésia</a:t>
            </a:r>
          </a:p>
          <a:p>
            <a:pPr>
              <a:spcAft>
                <a:spcPts val="800"/>
              </a:spcAft>
              <a:defRPr/>
            </a:pPr>
            <a:r>
              <a:rPr lang="pt-PT" altLang="pt-PT" sz="1600" dirty="0">
                <a:solidFill>
                  <a:srgbClr val="0070C0"/>
                </a:solidFill>
                <a:latin typeface="Arial" panose="020B0604020202020204" pitchFamily="34" charset="0"/>
              </a:rPr>
              <a:t>14-Itália</a:t>
            </a:r>
          </a:p>
          <a:p>
            <a:pPr>
              <a:spcAft>
                <a:spcPts val="800"/>
              </a:spcAft>
              <a:defRPr/>
            </a:pPr>
            <a:endParaRPr lang="pt-PT" sz="1600" noProof="1"/>
          </a:p>
        </p:txBody>
      </p:sp>
      <p:grpSp>
        <p:nvGrpSpPr>
          <p:cNvPr id="2" name="Gruppieren 1"/>
          <p:cNvGrpSpPr/>
          <p:nvPr/>
        </p:nvGrpSpPr>
        <p:grpSpPr>
          <a:xfrm>
            <a:off x="4332849" y="1920697"/>
            <a:ext cx="3474721" cy="3938825"/>
            <a:chOff x="3178537" y="1920698"/>
            <a:chExt cx="2667093" cy="2706402"/>
          </a:xfrm>
        </p:grpSpPr>
        <p:grpSp>
          <p:nvGrpSpPr>
            <p:cNvPr id="5" name="Gruppieren 4"/>
            <p:cNvGrpSpPr/>
            <p:nvPr/>
          </p:nvGrpSpPr>
          <p:grpSpPr>
            <a:xfrm>
              <a:off x="3178537" y="1920698"/>
              <a:ext cx="2667093" cy="2667092"/>
              <a:chOff x="3178537" y="1920698"/>
              <a:chExt cx="2667093" cy="266709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0000" endA="300" endPos="55500" dist="101600" dir="5400000" sy="-100000" algn="bl" rotWithShape="0"/>
            </a:effectLst>
          </p:grpSpPr>
          <p:sp>
            <p:nvSpPr>
              <p:cNvPr id="20" name="Freeform 5"/>
              <p:cNvSpPr>
                <a:spLocks/>
              </p:cNvSpPr>
              <p:nvPr/>
            </p:nvSpPr>
            <p:spPr bwMode="gray">
              <a:xfrm>
                <a:off x="3178537" y="1920698"/>
                <a:ext cx="2228711" cy="2667092"/>
              </a:xfrm>
              <a:custGeom>
                <a:avLst/>
                <a:gdLst/>
                <a:ahLst/>
                <a:cxnLst>
                  <a:cxn ang="0">
                    <a:pos x="502" y="620"/>
                  </a:cxn>
                  <a:cxn ang="0">
                    <a:pos x="86" y="179"/>
                  </a:cxn>
                  <a:cxn ang="0">
                    <a:pos x="121" y="0"/>
                  </a:cxn>
                  <a:cxn ang="0">
                    <a:pos x="68" y="0"/>
                  </a:cxn>
                  <a:cxn ang="0">
                    <a:pos x="0" y="68"/>
                  </a:cxn>
                  <a:cxn ang="0">
                    <a:pos x="0" y="1049"/>
                  </a:cxn>
                  <a:cxn ang="0">
                    <a:pos x="68" y="1117"/>
                  </a:cxn>
                  <a:cxn ang="0">
                    <a:pos x="796" y="1117"/>
                  </a:cxn>
                  <a:cxn ang="0">
                    <a:pos x="833" y="966"/>
                  </a:cxn>
                  <a:cxn ang="0">
                    <a:pos x="502" y="620"/>
                  </a:cxn>
                </a:cxnLst>
                <a:rect l="0" t="0" r="r" b="b"/>
                <a:pathLst>
                  <a:path w="833" h="1117">
                    <a:moveTo>
                      <a:pt x="502" y="620"/>
                    </a:moveTo>
                    <a:cubicBezTo>
                      <a:pt x="205" y="526"/>
                      <a:pt x="86" y="326"/>
                      <a:pt x="86" y="179"/>
                    </a:cubicBezTo>
                    <a:cubicBezTo>
                      <a:pt x="86" y="97"/>
                      <a:pt x="98" y="43"/>
                      <a:pt x="121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30" y="0"/>
                      <a:pt x="0" y="30"/>
                      <a:pt x="0" y="68"/>
                    </a:cubicBezTo>
                    <a:cubicBezTo>
                      <a:pt x="0" y="1049"/>
                      <a:pt x="0" y="1049"/>
                      <a:pt x="0" y="1049"/>
                    </a:cubicBezTo>
                    <a:cubicBezTo>
                      <a:pt x="0" y="1087"/>
                      <a:pt x="30" y="1117"/>
                      <a:pt x="68" y="1117"/>
                    </a:cubicBezTo>
                    <a:cubicBezTo>
                      <a:pt x="796" y="1117"/>
                      <a:pt x="796" y="1117"/>
                      <a:pt x="796" y="1117"/>
                    </a:cubicBezTo>
                    <a:cubicBezTo>
                      <a:pt x="823" y="1065"/>
                      <a:pt x="833" y="1011"/>
                      <a:pt x="833" y="966"/>
                    </a:cubicBezTo>
                    <a:cubicBezTo>
                      <a:pt x="833" y="899"/>
                      <a:pt x="799" y="714"/>
                      <a:pt x="502" y="6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14288" cap="flat">
                <a:noFill/>
                <a:prstDash val="solid"/>
                <a:miter lim="800000"/>
                <a:headEnd/>
                <a:tailEnd/>
              </a:ln>
              <a:scene3d>
                <a:camera prst="perspectiveFront" fov="3900000"/>
                <a:lightRig rig="balanced" dir="t"/>
              </a:scene3d>
              <a:sp3d extrusionH="1143000" prstMaterial="plastic">
                <a:bevelT w="25400" h="317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22" name="Freeform 7"/>
              <p:cNvSpPr>
                <a:spLocks/>
              </p:cNvSpPr>
              <p:nvPr/>
            </p:nvSpPr>
            <p:spPr bwMode="gray">
              <a:xfrm>
                <a:off x="3696840" y="1920698"/>
                <a:ext cx="2148790" cy="2667092"/>
              </a:xfrm>
              <a:custGeom>
                <a:avLst/>
                <a:gdLst/>
                <a:ahLst/>
                <a:cxnLst>
                  <a:cxn ang="0">
                    <a:pos x="765" y="0"/>
                  </a:cxn>
                  <a:cxn ang="0">
                    <a:pos x="27" y="0"/>
                  </a:cxn>
                  <a:cxn ang="0">
                    <a:pos x="0" y="131"/>
                  </a:cxn>
                  <a:cxn ang="0">
                    <a:pos x="331" y="476"/>
                  </a:cxn>
                  <a:cxn ang="0">
                    <a:pos x="747" y="917"/>
                  </a:cxn>
                  <a:cxn ang="0">
                    <a:pos x="700" y="1117"/>
                  </a:cxn>
                  <a:cxn ang="0">
                    <a:pos x="765" y="1117"/>
                  </a:cxn>
                  <a:cxn ang="0">
                    <a:pos x="833" y="1049"/>
                  </a:cxn>
                  <a:cxn ang="0">
                    <a:pos x="833" y="68"/>
                  </a:cxn>
                  <a:cxn ang="0">
                    <a:pos x="765" y="0"/>
                  </a:cxn>
                </a:cxnLst>
                <a:rect l="0" t="0" r="r" b="b"/>
                <a:pathLst>
                  <a:path w="833" h="1117">
                    <a:moveTo>
                      <a:pt x="765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7" y="45"/>
                      <a:pt x="0" y="91"/>
                      <a:pt x="0" y="131"/>
                    </a:cubicBezTo>
                    <a:cubicBezTo>
                      <a:pt x="0" y="197"/>
                      <a:pt x="34" y="383"/>
                      <a:pt x="331" y="476"/>
                    </a:cubicBezTo>
                    <a:cubicBezTo>
                      <a:pt x="628" y="570"/>
                      <a:pt x="747" y="770"/>
                      <a:pt x="747" y="917"/>
                    </a:cubicBezTo>
                    <a:cubicBezTo>
                      <a:pt x="747" y="1013"/>
                      <a:pt x="731" y="1070"/>
                      <a:pt x="700" y="1117"/>
                    </a:cubicBezTo>
                    <a:cubicBezTo>
                      <a:pt x="765" y="1117"/>
                      <a:pt x="765" y="1117"/>
                      <a:pt x="765" y="1117"/>
                    </a:cubicBezTo>
                    <a:cubicBezTo>
                      <a:pt x="803" y="1117"/>
                      <a:pt x="833" y="1087"/>
                      <a:pt x="833" y="1049"/>
                    </a:cubicBezTo>
                    <a:cubicBezTo>
                      <a:pt x="833" y="68"/>
                      <a:pt x="833" y="68"/>
                      <a:pt x="833" y="68"/>
                    </a:cubicBezTo>
                    <a:cubicBezTo>
                      <a:pt x="833" y="30"/>
                      <a:pt x="803" y="0"/>
                      <a:pt x="76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7D7D7"/>
                  </a:gs>
                  <a:gs pos="100000">
                    <a:srgbClr val="AFAFAF"/>
                  </a:gs>
                </a:gsLst>
                <a:path path="circle">
                  <a:fillToRect l="50000" t="50000" r="50000" b="50000"/>
                </a:path>
                <a:tileRect/>
              </a:gradFill>
              <a:ln w="14288" cap="flat">
                <a:noFill/>
                <a:prstDash val="solid"/>
                <a:miter lim="800000"/>
                <a:headEnd/>
                <a:tailEnd/>
              </a:ln>
              <a:scene3d>
                <a:camera prst="perspectiveFront" fov="3900000"/>
                <a:lightRig rig="balanced" dir="t"/>
              </a:scene3d>
              <a:sp3d extrusionH="1143000" prstMaterial="plastic">
                <a:bevelT w="25400" h="317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</p:grpSp>
        <p:sp>
          <p:nvSpPr>
            <p:cNvPr id="4" name="Rechteck 3"/>
            <p:cNvSpPr/>
            <p:nvPr/>
          </p:nvSpPr>
          <p:spPr bwMode="gray">
            <a:xfrm>
              <a:off x="3180706" y="3270443"/>
              <a:ext cx="1889640" cy="1356657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marL="0" lvl="1" algn="ctr">
                <a:lnSpc>
                  <a:spcPct val="80000"/>
                </a:lnSpc>
                <a:tabLst>
                  <a:tab pos="701675" algn="l"/>
                  <a:tab pos="5646738" algn="l"/>
                </a:tabLst>
              </a:pPr>
              <a:r>
                <a:rPr lang="pt-PT" b="1" dirty="0" smtClean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Acordos</a:t>
              </a:r>
              <a:r>
                <a:rPr lang="en-US" b="1" dirty="0" smtClean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b="1" dirty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de </a:t>
              </a:r>
              <a:r>
                <a:rPr lang="pt-PT" b="1" dirty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Promoção</a:t>
              </a:r>
              <a:r>
                <a:rPr lang="en-US" b="1" dirty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e </a:t>
              </a:r>
              <a:r>
                <a:rPr lang="pt-PT" b="1" dirty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Protecção</a:t>
              </a:r>
              <a:r>
                <a:rPr lang="en-US" b="1" dirty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pt-PT" b="1" dirty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Recíproca</a:t>
              </a:r>
              <a:r>
                <a:rPr lang="en-US" b="1" dirty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de </a:t>
              </a:r>
              <a:r>
                <a:rPr lang="pt-PT" b="1" dirty="0" smtClean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Investimentos</a:t>
              </a:r>
              <a:r>
                <a:rPr lang="en-US" b="1" dirty="0" smtClean="0">
                  <a:solidFill>
                    <a:srgbClr val="BBBBBB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endParaRPr lang="en-US" b="1" dirty="0">
                <a:solidFill>
                  <a:srgbClr val="BBBBBB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Rechteck 15"/>
            <p:cNvSpPr/>
            <p:nvPr/>
          </p:nvSpPr>
          <p:spPr bwMode="gray">
            <a:xfrm>
              <a:off x="3856679" y="2020629"/>
              <a:ext cx="1988948" cy="980621"/>
            </a:xfrm>
            <a:prstGeom prst="rect">
              <a:avLst/>
            </a:prstGeom>
            <a:noFill/>
            <a:ln w="12700">
              <a:noFill/>
              <a:round/>
              <a:headEnd/>
              <a:tailEnd/>
            </a:ln>
            <a:effectLst/>
          </p:spPr>
          <p:txBody>
            <a:bodyPr rtlCol="0" anchor="ctr"/>
            <a:lstStyle/>
            <a:p>
              <a:pPr algn="ctr">
                <a:lnSpc>
                  <a:spcPct val="80000"/>
                </a:lnSpc>
                <a:buNone/>
                <a:tabLst>
                  <a:tab pos="701675" algn="l"/>
                  <a:tab pos="5646738" algn="l"/>
                </a:tabLst>
              </a:pPr>
              <a:r>
                <a:rPr lang="pt-PT" b="1" dirty="0" smtClean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Acordos</a:t>
              </a:r>
              <a:r>
                <a:rPr lang="en-US" b="1" dirty="0" smtClean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b="1" dirty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de </a:t>
              </a:r>
              <a:r>
                <a:rPr lang="pt-PT" b="1" dirty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Prevenção</a:t>
              </a:r>
              <a:r>
                <a:rPr lang="en-US" b="1" dirty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pt-PT" b="1" dirty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da Dupla Tributação</a:t>
              </a:r>
              <a:r>
                <a:rPr lang="en-US" b="1" dirty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 e </a:t>
              </a:r>
              <a:r>
                <a:rPr lang="pt-PT" b="1" dirty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Evasão</a:t>
              </a:r>
              <a:r>
                <a:rPr lang="zh-CN" altLang="pt-PT" b="1" dirty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 </a:t>
              </a:r>
              <a:r>
                <a:rPr lang="en-US" b="1" dirty="0">
                  <a:solidFill>
                    <a:srgbClr val="D3E5E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Fiscal</a:t>
              </a:r>
              <a:endParaRPr lang="en-US" altLang="pt-PT" b="1" dirty="0">
                <a:solidFill>
                  <a:srgbClr val="D3E5E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9" name="Inhaltsplatzhalter 5"/>
          <p:cNvSpPr txBox="1">
            <a:spLocks/>
          </p:cNvSpPr>
          <p:nvPr/>
        </p:nvSpPr>
        <p:spPr bwMode="gray">
          <a:xfrm>
            <a:off x="2353152" y="1920697"/>
            <a:ext cx="2377440" cy="4437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spcAft>
                <a:spcPts val="800"/>
              </a:spcAft>
              <a:defRPr/>
            </a:pPr>
            <a:r>
              <a:rPr lang="pt-PT" altLang="pt-PT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15-Maurícias</a:t>
            </a: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16-Noruega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17-Portugal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18-Suécia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19-Reino</a:t>
            </a:r>
            <a:r>
              <a:rPr lang="pt-PT" altLang="pt-PT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 Unido</a:t>
            </a: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20-Vietname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21-Índia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22-Suíça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23-Zimbabwe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24-Espanha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25-Japão</a:t>
            </a:r>
            <a:endParaRPr lang="pt-PT" altLang="pt-PT" sz="1600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pt-PT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26-Brasil</a:t>
            </a:r>
          </a:p>
          <a:p>
            <a:pPr>
              <a:spcAft>
                <a:spcPts val="800"/>
              </a:spcAft>
              <a:defRPr/>
            </a:pPr>
            <a:r>
              <a:rPr lang="pt-PT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27-Singapura</a:t>
            </a:r>
          </a:p>
          <a:p>
            <a:pPr>
              <a:spcAft>
                <a:spcPts val="800"/>
              </a:spcAft>
              <a:defRPr/>
            </a:pPr>
            <a:r>
              <a:rPr lang="pt-PT" sz="1600" dirty="0" smtClean="0">
                <a:solidFill>
                  <a:srgbClr val="FF0000"/>
                </a:solidFill>
                <a:latin typeface="Arial" panose="020B0604020202020204" pitchFamily="34" charset="0"/>
              </a:rPr>
              <a:t>28-Turquia </a:t>
            </a:r>
            <a:endParaRPr lang="pt-PT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Inhaltsplatzhalter 5"/>
          <p:cNvSpPr txBox="1">
            <a:spLocks/>
          </p:cNvSpPr>
          <p:nvPr/>
        </p:nvSpPr>
        <p:spPr bwMode="gray">
          <a:xfrm>
            <a:off x="8529358" y="1704417"/>
            <a:ext cx="2805392" cy="46052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1-Portugal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pt-PT" sz="1600" noProof="1" smtClean="0">
                <a:solidFill>
                  <a:srgbClr val="0070C0"/>
                </a:solidFill>
                <a:latin typeface="Arial" panose="020B0604020202020204" pitchFamily="34" charset="0"/>
              </a:rPr>
              <a:t>2-Maur</a:t>
            </a:r>
            <a:r>
              <a:rPr lang="en-GB" sz="1600" noProof="1" smtClean="0">
                <a:solidFill>
                  <a:srgbClr val="0070C0"/>
                </a:solidFill>
                <a:latin typeface="Arial" panose="020B0604020202020204" pitchFamily="34" charset="0"/>
              </a:rPr>
              <a:t>ícias</a:t>
            </a:r>
            <a:endParaRPr lang="pt-PT" sz="1600" noProof="1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3-Emiratos</a:t>
            </a:r>
            <a:r>
              <a:rPr lang="pt-PT" altLang="pt-PT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 Árabes Unidos</a:t>
            </a: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pt-PT" altLang="pt-PT" sz="1600" dirty="0" err="1">
                <a:solidFill>
                  <a:srgbClr val="0070C0"/>
                </a:solidFill>
                <a:latin typeface="Arial" panose="020B0604020202020204" pitchFamily="34" charset="0"/>
              </a:rPr>
              <a:t>4-Região</a:t>
            </a:r>
            <a:r>
              <a:rPr lang="pt-PT" altLang="pt-PT" sz="1600" dirty="0">
                <a:solidFill>
                  <a:srgbClr val="0070C0"/>
                </a:solidFill>
                <a:latin typeface="Arial" panose="020B0604020202020204" pitchFamily="34" charset="0"/>
              </a:rPr>
              <a:t> Autónoma e Administrativa de Macau</a:t>
            </a: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5-Itália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6-África</a:t>
            </a:r>
            <a:r>
              <a:rPr lang="pt-PT" altLang="pt-PT" sz="1600" dirty="0" smtClean="0">
                <a:solidFill>
                  <a:srgbClr val="0070C0"/>
                </a:solidFill>
                <a:latin typeface="Arial" panose="020B0604020202020204" pitchFamily="34" charset="0"/>
              </a:rPr>
              <a:t> do Sul</a:t>
            </a: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pt-PT" altLang="pt-PT" sz="1600" dirty="0" err="1" smtClean="0">
                <a:solidFill>
                  <a:srgbClr val="0070C0"/>
                </a:solidFill>
                <a:latin typeface="Arial" panose="020B0604020202020204" pitchFamily="34" charset="0"/>
              </a:rPr>
              <a:t>7-Índia</a:t>
            </a:r>
            <a:endParaRPr lang="pt-PT" altLang="pt-PT" sz="16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pt-PT" sz="1600" noProof="1" smtClean="0">
                <a:solidFill>
                  <a:srgbClr val="0070C0"/>
                </a:solidFill>
                <a:latin typeface="Arial" panose="020B0604020202020204" pitchFamily="34" charset="0"/>
              </a:rPr>
              <a:t>8-Botswana</a:t>
            </a:r>
          </a:p>
          <a:p>
            <a:pPr>
              <a:lnSpc>
                <a:spcPct val="150000"/>
              </a:lnSpc>
              <a:spcAft>
                <a:spcPts val="800"/>
              </a:spcAft>
              <a:defRPr/>
            </a:pPr>
            <a:r>
              <a:rPr lang="pt-PT" sz="1600" noProof="1" smtClean="0">
                <a:solidFill>
                  <a:srgbClr val="0070C0"/>
                </a:solidFill>
                <a:latin typeface="Arial" panose="020B0604020202020204" pitchFamily="34" charset="0"/>
              </a:rPr>
              <a:t>9-Vietname</a:t>
            </a:r>
            <a:endParaRPr lang="pt-PT" sz="1600" noProof="1"/>
          </a:p>
        </p:txBody>
      </p:sp>
    </p:spTree>
    <p:extLst>
      <p:ext uri="{BB962C8B-B14F-4D97-AF65-F5344CB8AC3E}">
        <p14:creationId xmlns:p14="http://schemas.microsoft.com/office/powerpoint/2010/main" xmlns="" val="747178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/>
          <p:cNvGraphicFramePr>
            <a:graphicFrameLocks noChangeAspect="1"/>
          </p:cNvGraphicFramePr>
          <p:nvPr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p:oleObj spid="_x0000_s7344" name="think-cell Slide" r:id="rId12" imgW="360" imgH="360" progId="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65776" y="1506850"/>
            <a:ext cx="692936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OBRIGADO!</a:t>
            </a:r>
            <a:endParaRPr lang="en-US" altLang="en-U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8036" y="3591542"/>
            <a:ext cx="6695928" cy="796003"/>
            <a:chOff x="2748036" y="3591542"/>
            <a:chExt cx="6695928" cy="796003"/>
          </a:xfrm>
        </p:grpSpPr>
        <p:cxnSp>
          <p:nvCxnSpPr>
            <p:cNvPr id="336" name="Straight Connector 335"/>
            <p:cNvCxnSpPr/>
            <p:nvPr/>
          </p:nvCxnSpPr>
          <p:spPr>
            <a:xfrm rot="16200000">
              <a:off x="4431524" y="4029023"/>
              <a:ext cx="717044" cy="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48000"/>
                </a:schemeClr>
              </a:solidFill>
            </a:ln>
            <a:effectLst>
              <a:outerShdw blurRad="38100" algn="ctr" rotWithShape="0">
                <a:schemeClr val="tx1">
                  <a:alpha val="44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9" name="Group 348"/>
            <p:cNvGrpSpPr/>
            <p:nvPr/>
          </p:nvGrpSpPr>
          <p:grpSpPr>
            <a:xfrm>
              <a:off x="2748036" y="3651541"/>
              <a:ext cx="2050009" cy="288575"/>
              <a:chOff x="2077120" y="4859661"/>
              <a:chExt cx="2050009" cy="288575"/>
            </a:xfrm>
          </p:grpSpPr>
          <p:sp>
            <p:nvSpPr>
              <p:cNvPr id="335" name="Freeform 6"/>
              <p:cNvSpPr>
                <a:spLocks noEditPoint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077120" y="4859661"/>
                <a:ext cx="290457" cy="288575"/>
              </a:xfrm>
              <a:custGeom>
                <a:avLst/>
                <a:gdLst>
                  <a:gd name="T0" fmla="*/ 1285 w 2772"/>
                  <a:gd name="T1" fmla="*/ 205 h 2759"/>
                  <a:gd name="T2" fmla="*/ 1485 w 2772"/>
                  <a:gd name="T3" fmla="*/ 195 h 2759"/>
                  <a:gd name="T4" fmla="*/ 2533 w 2772"/>
                  <a:gd name="T5" fmla="*/ 616 h 2759"/>
                  <a:gd name="T6" fmla="*/ 2366 w 2772"/>
                  <a:gd name="T7" fmla="*/ 2357 h 2759"/>
                  <a:gd name="T8" fmla="*/ 1023 w 2772"/>
                  <a:gd name="T9" fmla="*/ 2708 h 2759"/>
                  <a:gd name="T10" fmla="*/ 45 w 2772"/>
                  <a:gd name="T11" fmla="*/ 1742 h 2759"/>
                  <a:gd name="T12" fmla="*/ 292 w 2772"/>
                  <a:gd name="T13" fmla="*/ 534 h 2759"/>
                  <a:gd name="T14" fmla="*/ 1142 w 2772"/>
                  <a:gd name="T15" fmla="*/ 21 h 2759"/>
                  <a:gd name="T16" fmla="*/ 2158 w 2772"/>
                  <a:gd name="T17" fmla="*/ 302 h 2759"/>
                  <a:gd name="T18" fmla="*/ 702 w 2772"/>
                  <a:gd name="T19" fmla="*/ 244 h 2759"/>
                  <a:gd name="T20" fmla="*/ 364 w 2772"/>
                  <a:gd name="T21" fmla="*/ 534 h 2759"/>
                  <a:gd name="T22" fmla="*/ 266 w 2772"/>
                  <a:gd name="T23" fmla="*/ 1264 h 2759"/>
                  <a:gd name="T24" fmla="*/ 55 w 2772"/>
                  <a:gd name="T25" fmla="*/ 1418 h 2759"/>
                  <a:gd name="T26" fmla="*/ 1323 w 2772"/>
                  <a:gd name="T27" fmla="*/ 2705 h 2759"/>
                  <a:gd name="T28" fmla="*/ 2580 w 2772"/>
                  <a:gd name="T29" fmla="*/ 1968 h 2759"/>
                  <a:gd name="T30" fmla="*/ 2611 w 2772"/>
                  <a:gd name="T31" fmla="*/ 1678 h 2759"/>
                  <a:gd name="T32" fmla="*/ 2605 w 2772"/>
                  <a:gd name="T33" fmla="*/ 1008 h 2759"/>
                  <a:gd name="T34" fmla="*/ 2692 w 2772"/>
                  <a:gd name="T35" fmla="*/ 1488 h 2759"/>
                  <a:gd name="T36" fmla="*/ 1696 w 2772"/>
                  <a:gd name="T37" fmla="*/ 112 h 2759"/>
                  <a:gd name="T38" fmla="*/ 1735 w 2772"/>
                  <a:gd name="T39" fmla="*/ 159 h 2759"/>
                  <a:gd name="T40" fmla="*/ 1707 w 2772"/>
                  <a:gd name="T41" fmla="*/ 269 h 2759"/>
                  <a:gd name="T42" fmla="*/ 2308 w 2772"/>
                  <a:gd name="T43" fmla="*/ 642 h 2759"/>
                  <a:gd name="T44" fmla="*/ 2588 w 2772"/>
                  <a:gd name="T45" fmla="*/ 903 h 2759"/>
                  <a:gd name="T46" fmla="*/ 2194 w 2772"/>
                  <a:gd name="T47" fmla="*/ 728 h 2759"/>
                  <a:gd name="T48" fmla="*/ 1726 w 2772"/>
                  <a:gd name="T49" fmla="*/ 310 h 2759"/>
                  <a:gd name="T50" fmla="*/ 1627 w 2772"/>
                  <a:gd name="T51" fmla="*/ 295 h 2759"/>
                  <a:gd name="T52" fmla="*/ 2070 w 2772"/>
                  <a:gd name="T53" fmla="*/ 2496 h 2759"/>
                  <a:gd name="T54" fmla="*/ 2480 w 2772"/>
                  <a:gd name="T55" fmla="*/ 1784 h 2759"/>
                  <a:gd name="T56" fmla="*/ 2399 w 2772"/>
                  <a:gd name="T57" fmla="*/ 2180 h 2759"/>
                  <a:gd name="T58" fmla="*/ 2054 w 2772"/>
                  <a:gd name="T59" fmla="*/ 1566 h 2759"/>
                  <a:gd name="T60" fmla="*/ 2130 w 2772"/>
                  <a:gd name="T61" fmla="*/ 840 h 2759"/>
                  <a:gd name="T62" fmla="*/ 2108 w 2772"/>
                  <a:gd name="T63" fmla="*/ 711 h 2759"/>
                  <a:gd name="T64" fmla="*/ 1906 w 2772"/>
                  <a:gd name="T65" fmla="*/ 501 h 2759"/>
                  <a:gd name="T66" fmla="*/ 1438 w 2772"/>
                  <a:gd name="T67" fmla="*/ 288 h 2759"/>
                  <a:gd name="T68" fmla="*/ 1414 w 2772"/>
                  <a:gd name="T69" fmla="*/ 2483 h 2759"/>
                  <a:gd name="T70" fmla="*/ 1979 w 2772"/>
                  <a:gd name="T71" fmla="*/ 1980 h 2759"/>
                  <a:gd name="T72" fmla="*/ 2035 w 2772"/>
                  <a:gd name="T73" fmla="*/ 1690 h 2759"/>
                  <a:gd name="T74" fmla="*/ 1984 w 2772"/>
                  <a:gd name="T75" fmla="*/ 1425 h 2759"/>
                  <a:gd name="T76" fmla="*/ 1801 w 2772"/>
                  <a:gd name="T77" fmla="*/ 859 h 2759"/>
                  <a:gd name="T78" fmla="*/ 1562 w 2772"/>
                  <a:gd name="T79" fmla="*/ 407 h 2759"/>
                  <a:gd name="T80" fmla="*/ 1180 w 2772"/>
                  <a:gd name="T81" fmla="*/ 97 h 2759"/>
                  <a:gd name="T82" fmla="*/ 1050 w 2772"/>
                  <a:gd name="T83" fmla="*/ 188 h 2759"/>
                  <a:gd name="T84" fmla="*/ 900 w 2772"/>
                  <a:gd name="T85" fmla="*/ 234 h 2759"/>
                  <a:gd name="T86" fmla="*/ 929 w 2772"/>
                  <a:gd name="T87" fmla="*/ 265 h 2759"/>
                  <a:gd name="T88" fmla="*/ 1001 w 2772"/>
                  <a:gd name="T89" fmla="*/ 242 h 2759"/>
                  <a:gd name="T90" fmla="*/ 739 w 2772"/>
                  <a:gd name="T91" fmla="*/ 554 h 2759"/>
                  <a:gd name="T92" fmla="*/ 207 w 2772"/>
                  <a:gd name="T93" fmla="*/ 1031 h 2759"/>
                  <a:gd name="T94" fmla="*/ 427 w 2772"/>
                  <a:gd name="T95" fmla="*/ 549 h 2759"/>
                  <a:gd name="T96" fmla="*/ 968 w 2772"/>
                  <a:gd name="T97" fmla="*/ 605 h 2759"/>
                  <a:gd name="T98" fmla="*/ 777 w 2772"/>
                  <a:gd name="T99" fmla="*/ 871 h 2759"/>
                  <a:gd name="T100" fmla="*/ 424 w 2772"/>
                  <a:gd name="T101" fmla="*/ 1271 h 2759"/>
                  <a:gd name="T102" fmla="*/ 258 w 2772"/>
                  <a:gd name="T103" fmla="*/ 1401 h 2759"/>
                  <a:gd name="T104" fmla="*/ 671 w 2772"/>
                  <a:gd name="T105" fmla="*/ 1431 h 2759"/>
                  <a:gd name="T106" fmla="*/ 342 w 2772"/>
                  <a:gd name="T107" fmla="*/ 2162 h 2759"/>
                  <a:gd name="T108" fmla="*/ 306 w 2772"/>
                  <a:gd name="T109" fmla="*/ 1810 h 2759"/>
                  <a:gd name="T110" fmla="*/ 501 w 2772"/>
                  <a:gd name="T111" fmla="*/ 2305 h 2759"/>
                  <a:gd name="T112" fmla="*/ 1138 w 2772"/>
                  <a:gd name="T113" fmla="*/ 652 h 2759"/>
                  <a:gd name="T114" fmla="*/ 1375 w 2772"/>
                  <a:gd name="T115" fmla="*/ 984 h 2759"/>
                  <a:gd name="T116" fmla="*/ 1299 w 2772"/>
                  <a:gd name="T117" fmla="*/ 1500 h 2759"/>
                  <a:gd name="T118" fmla="*/ 1206 w 2772"/>
                  <a:gd name="T119" fmla="*/ 2002 h 2759"/>
                  <a:gd name="T120" fmla="*/ 750 w 2772"/>
                  <a:gd name="T121" fmla="*/ 2359 h 2759"/>
                  <a:gd name="T122" fmla="*/ 740 w 2772"/>
                  <a:gd name="T123" fmla="*/ 1977 h 2759"/>
                  <a:gd name="T124" fmla="*/ 1107 w 2772"/>
                  <a:gd name="T125" fmla="*/ 2469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772" h="2759">
                    <a:moveTo>
                      <a:pt x="1406" y="117"/>
                    </a:moveTo>
                    <a:lnTo>
                      <a:pt x="1417" y="119"/>
                    </a:lnTo>
                    <a:lnTo>
                      <a:pt x="1427" y="121"/>
                    </a:lnTo>
                    <a:lnTo>
                      <a:pt x="1433" y="113"/>
                    </a:lnTo>
                    <a:lnTo>
                      <a:pt x="1440" y="106"/>
                    </a:lnTo>
                    <a:lnTo>
                      <a:pt x="1447" y="99"/>
                    </a:lnTo>
                    <a:lnTo>
                      <a:pt x="1455" y="93"/>
                    </a:lnTo>
                    <a:lnTo>
                      <a:pt x="1472" y="83"/>
                    </a:lnTo>
                    <a:lnTo>
                      <a:pt x="1489" y="74"/>
                    </a:lnTo>
                    <a:lnTo>
                      <a:pt x="1468" y="71"/>
                    </a:lnTo>
                    <a:lnTo>
                      <a:pt x="1448" y="69"/>
                    </a:lnTo>
                    <a:lnTo>
                      <a:pt x="1427" y="68"/>
                    </a:lnTo>
                    <a:lnTo>
                      <a:pt x="1406" y="68"/>
                    </a:lnTo>
                    <a:lnTo>
                      <a:pt x="1406" y="117"/>
                    </a:lnTo>
                    <a:close/>
                    <a:moveTo>
                      <a:pt x="1387" y="147"/>
                    </a:moveTo>
                    <a:lnTo>
                      <a:pt x="1375" y="147"/>
                    </a:lnTo>
                    <a:lnTo>
                      <a:pt x="1365" y="148"/>
                    </a:lnTo>
                    <a:lnTo>
                      <a:pt x="1354" y="150"/>
                    </a:lnTo>
                    <a:lnTo>
                      <a:pt x="1344" y="152"/>
                    </a:lnTo>
                    <a:lnTo>
                      <a:pt x="1336" y="154"/>
                    </a:lnTo>
                    <a:lnTo>
                      <a:pt x="1328" y="157"/>
                    </a:lnTo>
                    <a:lnTo>
                      <a:pt x="1320" y="160"/>
                    </a:lnTo>
                    <a:lnTo>
                      <a:pt x="1313" y="163"/>
                    </a:lnTo>
                    <a:lnTo>
                      <a:pt x="1307" y="167"/>
                    </a:lnTo>
                    <a:lnTo>
                      <a:pt x="1301" y="172"/>
                    </a:lnTo>
                    <a:lnTo>
                      <a:pt x="1297" y="176"/>
                    </a:lnTo>
                    <a:lnTo>
                      <a:pt x="1293" y="181"/>
                    </a:lnTo>
                    <a:lnTo>
                      <a:pt x="1290" y="185"/>
                    </a:lnTo>
                    <a:lnTo>
                      <a:pt x="1288" y="190"/>
                    </a:lnTo>
                    <a:lnTo>
                      <a:pt x="1286" y="195"/>
                    </a:lnTo>
                    <a:lnTo>
                      <a:pt x="1285" y="199"/>
                    </a:lnTo>
                    <a:lnTo>
                      <a:pt x="1285" y="205"/>
                    </a:lnTo>
                    <a:lnTo>
                      <a:pt x="1286" y="210"/>
                    </a:lnTo>
                    <a:lnTo>
                      <a:pt x="1288" y="214"/>
                    </a:lnTo>
                    <a:lnTo>
                      <a:pt x="1290" y="219"/>
                    </a:lnTo>
                    <a:lnTo>
                      <a:pt x="1293" y="223"/>
                    </a:lnTo>
                    <a:lnTo>
                      <a:pt x="1297" y="228"/>
                    </a:lnTo>
                    <a:lnTo>
                      <a:pt x="1301" y="231"/>
                    </a:lnTo>
                    <a:lnTo>
                      <a:pt x="1307" y="236"/>
                    </a:lnTo>
                    <a:lnTo>
                      <a:pt x="1314" y="240"/>
                    </a:lnTo>
                    <a:lnTo>
                      <a:pt x="1321" y="242"/>
                    </a:lnTo>
                    <a:lnTo>
                      <a:pt x="1329" y="245"/>
                    </a:lnTo>
                    <a:lnTo>
                      <a:pt x="1338" y="248"/>
                    </a:lnTo>
                    <a:lnTo>
                      <a:pt x="1349" y="249"/>
                    </a:lnTo>
                    <a:lnTo>
                      <a:pt x="1359" y="251"/>
                    </a:lnTo>
                    <a:lnTo>
                      <a:pt x="1372" y="251"/>
                    </a:lnTo>
                    <a:lnTo>
                      <a:pt x="1384" y="251"/>
                    </a:lnTo>
                    <a:lnTo>
                      <a:pt x="1397" y="251"/>
                    </a:lnTo>
                    <a:lnTo>
                      <a:pt x="1408" y="250"/>
                    </a:lnTo>
                    <a:lnTo>
                      <a:pt x="1419" y="249"/>
                    </a:lnTo>
                    <a:lnTo>
                      <a:pt x="1429" y="246"/>
                    </a:lnTo>
                    <a:lnTo>
                      <a:pt x="1438" y="244"/>
                    </a:lnTo>
                    <a:lnTo>
                      <a:pt x="1448" y="242"/>
                    </a:lnTo>
                    <a:lnTo>
                      <a:pt x="1455" y="238"/>
                    </a:lnTo>
                    <a:lnTo>
                      <a:pt x="1461" y="235"/>
                    </a:lnTo>
                    <a:lnTo>
                      <a:pt x="1467" y="230"/>
                    </a:lnTo>
                    <a:lnTo>
                      <a:pt x="1472" y="227"/>
                    </a:lnTo>
                    <a:lnTo>
                      <a:pt x="1476" y="222"/>
                    </a:lnTo>
                    <a:lnTo>
                      <a:pt x="1480" y="218"/>
                    </a:lnTo>
                    <a:lnTo>
                      <a:pt x="1482" y="213"/>
                    </a:lnTo>
                    <a:lnTo>
                      <a:pt x="1485" y="208"/>
                    </a:lnTo>
                    <a:lnTo>
                      <a:pt x="1486" y="204"/>
                    </a:lnTo>
                    <a:lnTo>
                      <a:pt x="1486" y="199"/>
                    </a:lnTo>
                    <a:lnTo>
                      <a:pt x="1485" y="195"/>
                    </a:lnTo>
                    <a:lnTo>
                      <a:pt x="1483" y="189"/>
                    </a:lnTo>
                    <a:lnTo>
                      <a:pt x="1481" y="184"/>
                    </a:lnTo>
                    <a:lnTo>
                      <a:pt x="1479" y="180"/>
                    </a:lnTo>
                    <a:lnTo>
                      <a:pt x="1475" y="175"/>
                    </a:lnTo>
                    <a:lnTo>
                      <a:pt x="1471" y="172"/>
                    </a:lnTo>
                    <a:lnTo>
                      <a:pt x="1465" y="167"/>
                    </a:lnTo>
                    <a:lnTo>
                      <a:pt x="1459" y="163"/>
                    </a:lnTo>
                    <a:lnTo>
                      <a:pt x="1452" y="160"/>
                    </a:lnTo>
                    <a:lnTo>
                      <a:pt x="1445" y="157"/>
                    </a:lnTo>
                    <a:lnTo>
                      <a:pt x="1437" y="154"/>
                    </a:lnTo>
                    <a:lnTo>
                      <a:pt x="1429" y="152"/>
                    </a:lnTo>
                    <a:lnTo>
                      <a:pt x="1419" y="150"/>
                    </a:lnTo>
                    <a:lnTo>
                      <a:pt x="1408" y="148"/>
                    </a:lnTo>
                    <a:lnTo>
                      <a:pt x="1398" y="147"/>
                    </a:lnTo>
                    <a:lnTo>
                      <a:pt x="1387" y="147"/>
                    </a:lnTo>
                    <a:close/>
                    <a:moveTo>
                      <a:pt x="1387" y="0"/>
                    </a:moveTo>
                    <a:lnTo>
                      <a:pt x="1476" y="3"/>
                    </a:lnTo>
                    <a:lnTo>
                      <a:pt x="1565" y="11"/>
                    </a:lnTo>
                    <a:lnTo>
                      <a:pt x="1652" y="26"/>
                    </a:lnTo>
                    <a:lnTo>
                      <a:pt x="1736" y="46"/>
                    </a:lnTo>
                    <a:lnTo>
                      <a:pt x="1817" y="70"/>
                    </a:lnTo>
                    <a:lnTo>
                      <a:pt x="1898" y="99"/>
                    </a:lnTo>
                    <a:lnTo>
                      <a:pt x="1975" y="134"/>
                    </a:lnTo>
                    <a:lnTo>
                      <a:pt x="2050" y="172"/>
                    </a:lnTo>
                    <a:lnTo>
                      <a:pt x="2122" y="214"/>
                    </a:lnTo>
                    <a:lnTo>
                      <a:pt x="2191" y="261"/>
                    </a:lnTo>
                    <a:lnTo>
                      <a:pt x="2256" y="312"/>
                    </a:lnTo>
                    <a:lnTo>
                      <a:pt x="2319" y="366"/>
                    </a:lnTo>
                    <a:lnTo>
                      <a:pt x="2377" y="424"/>
                    </a:lnTo>
                    <a:lnTo>
                      <a:pt x="2433" y="485"/>
                    </a:lnTo>
                    <a:lnTo>
                      <a:pt x="2484" y="549"/>
                    </a:lnTo>
                    <a:lnTo>
                      <a:pt x="2533" y="616"/>
                    </a:lnTo>
                    <a:lnTo>
                      <a:pt x="2577" y="685"/>
                    </a:lnTo>
                    <a:lnTo>
                      <a:pt x="2617" y="758"/>
                    </a:lnTo>
                    <a:lnTo>
                      <a:pt x="2653" y="832"/>
                    </a:lnTo>
                    <a:lnTo>
                      <a:pt x="2684" y="908"/>
                    </a:lnTo>
                    <a:lnTo>
                      <a:pt x="2711" y="986"/>
                    </a:lnTo>
                    <a:lnTo>
                      <a:pt x="2733" y="1066"/>
                    </a:lnTo>
                    <a:lnTo>
                      <a:pt x="2751" y="1147"/>
                    </a:lnTo>
                    <a:lnTo>
                      <a:pt x="2763" y="1229"/>
                    </a:lnTo>
                    <a:lnTo>
                      <a:pt x="2770" y="1313"/>
                    </a:lnTo>
                    <a:lnTo>
                      <a:pt x="2772" y="1397"/>
                    </a:lnTo>
                    <a:lnTo>
                      <a:pt x="2769" y="1483"/>
                    </a:lnTo>
                    <a:lnTo>
                      <a:pt x="2761" y="1568"/>
                    </a:lnTo>
                    <a:lnTo>
                      <a:pt x="2746" y="1653"/>
                    </a:lnTo>
                    <a:lnTo>
                      <a:pt x="2726" y="1738"/>
                    </a:lnTo>
                    <a:lnTo>
                      <a:pt x="2700" y="1824"/>
                    </a:lnTo>
                    <a:lnTo>
                      <a:pt x="2668" y="1909"/>
                    </a:lnTo>
                    <a:lnTo>
                      <a:pt x="2654" y="1940"/>
                    </a:lnTo>
                    <a:lnTo>
                      <a:pt x="2640" y="1971"/>
                    </a:lnTo>
                    <a:lnTo>
                      <a:pt x="2625" y="2002"/>
                    </a:lnTo>
                    <a:lnTo>
                      <a:pt x="2609" y="2032"/>
                    </a:lnTo>
                    <a:lnTo>
                      <a:pt x="2593" y="2062"/>
                    </a:lnTo>
                    <a:lnTo>
                      <a:pt x="2575" y="2091"/>
                    </a:lnTo>
                    <a:lnTo>
                      <a:pt x="2557" y="2120"/>
                    </a:lnTo>
                    <a:lnTo>
                      <a:pt x="2539" y="2149"/>
                    </a:lnTo>
                    <a:lnTo>
                      <a:pt x="2519" y="2176"/>
                    </a:lnTo>
                    <a:lnTo>
                      <a:pt x="2499" y="2204"/>
                    </a:lnTo>
                    <a:lnTo>
                      <a:pt x="2479" y="2230"/>
                    </a:lnTo>
                    <a:lnTo>
                      <a:pt x="2457" y="2257"/>
                    </a:lnTo>
                    <a:lnTo>
                      <a:pt x="2435" y="2283"/>
                    </a:lnTo>
                    <a:lnTo>
                      <a:pt x="2412" y="2309"/>
                    </a:lnTo>
                    <a:lnTo>
                      <a:pt x="2389" y="2333"/>
                    </a:lnTo>
                    <a:lnTo>
                      <a:pt x="2366" y="2357"/>
                    </a:lnTo>
                    <a:lnTo>
                      <a:pt x="2342" y="2381"/>
                    </a:lnTo>
                    <a:lnTo>
                      <a:pt x="2316" y="2404"/>
                    </a:lnTo>
                    <a:lnTo>
                      <a:pt x="2291" y="2426"/>
                    </a:lnTo>
                    <a:lnTo>
                      <a:pt x="2264" y="2448"/>
                    </a:lnTo>
                    <a:lnTo>
                      <a:pt x="2238" y="2470"/>
                    </a:lnTo>
                    <a:lnTo>
                      <a:pt x="2211" y="2490"/>
                    </a:lnTo>
                    <a:lnTo>
                      <a:pt x="2184" y="2510"/>
                    </a:lnTo>
                    <a:lnTo>
                      <a:pt x="2156" y="2529"/>
                    </a:lnTo>
                    <a:lnTo>
                      <a:pt x="2127" y="2547"/>
                    </a:lnTo>
                    <a:lnTo>
                      <a:pt x="2099" y="2566"/>
                    </a:lnTo>
                    <a:lnTo>
                      <a:pt x="2069" y="2583"/>
                    </a:lnTo>
                    <a:lnTo>
                      <a:pt x="2039" y="2599"/>
                    </a:lnTo>
                    <a:lnTo>
                      <a:pt x="2009" y="2615"/>
                    </a:lnTo>
                    <a:lnTo>
                      <a:pt x="1978" y="2630"/>
                    </a:lnTo>
                    <a:lnTo>
                      <a:pt x="1946" y="2644"/>
                    </a:lnTo>
                    <a:lnTo>
                      <a:pt x="1915" y="2658"/>
                    </a:lnTo>
                    <a:lnTo>
                      <a:pt x="1861" y="2679"/>
                    </a:lnTo>
                    <a:lnTo>
                      <a:pt x="1806" y="2697"/>
                    </a:lnTo>
                    <a:lnTo>
                      <a:pt x="1751" y="2713"/>
                    </a:lnTo>
                    <a:lnTo>
                      <a:pt x="1694" y="2727"/>
                    </a:lnTo>
                    <a:lnTo>
                      <a:pt x="1638" y="2738"/>
                    </a:lnTo>
                    <a:lnTo>
                      <a:pt x="1582" y="2748"/>
                    </a:lnTo>
                    <a:lnTo>
                      <a:pt x="1526" y="2753"/>
                    </a:lnTo>
                    <a:lnTo>
                      <a:pt x="1468" y="2758"/>
                    </a:lnTo>
                    <a:lnTo>
                      <a:pt x="1412" y="2759"/>
                    </a:lnTo>
                    <a:lnTo>
                      <a:pt x="1355" y="2759"/>
                    </a:lnTo>
                    <a:lnTo>
                      <a:pt x="1299" y="2756"/>
                    </a:lnTo>
                    <a:lnTo>
                      <a:pt x="1244" y="2751"/>
                    </a:lnTo>
                    <a:lnTo>
                      <a:pt x="1187" y="2744"/>
                    </a:lnTo>
                    <a:lnTo>
                      <a:pt x="1132" y="2734"/>
                    </a:lnTo>
                    <a:lnTo>
                      <a:pt x="1077" y="2722"/>
                    </a:lnTo>
                    <a:lnTo>
                      <a:pt x="1023" y="2708"/>
                    </a:lnTo>
                    <a:lnTo>
                      <a:pt x="968" y="2693"/>
                    </a:lnTo>
                    <a:lnTo>
                      <a:pt x="915" y="2675"/>
                    </a:lnTo>
                    <a:lnTo>
                      <a:pt x="864" y="2655"/>
                    </a:lnTo>
                    <a:lnTo>
                      <a:pt x="812" y="2634"/>
                    </a:lnTo>
                    <a:lnTo>
                      <a:pt x="761" y="2609"/>
                    </a:lnTo>
                    <a:lnTo>
                      <a:pt x="710" y="2583"/>
                    </a:lnTo>
                    <a:lnTo>
                      <a:pt x="662" y="2555"/>
                    </a:lnTo>
                    <a:lnTo>
                      <a:pt x="615" y="2526"/>
                    </a:lnTo>
                    <a:lnTo>
                      <a:pt x="568" y="2494"/>
                    </a:lnTo>
                    <a:lnTo>
                      <a:pt x="523" y="2461"/>
                    </a:lnTo>
                    <a:lnTo>
                      <a:pt x="479" y="2426"/>
                    </a:lnTo>
                    <a:lnTo>
                      <a:pt x="436" y="2388"/>
                    </a:lnTo>
                    <a:lnTo>
                      <a:pt x="396" y="2350"/>
                    </a:lnTo>
                    <a:lnTo>
                      <a:pt x="356" y="2310"/>
                    </a:lnTo>
                    <a:lnTo>
                      <a:pt x="318" y="2267"/>
                    </a:lnTo>
                    <a:lnTo>
                      <a:pt x="282" y="2223"/>
                    </a:lnTo>
                    <a:lnTo>
                      <a:pt x="261" y="2197"/>
                    </a:lnTo>
                    <a:lnTo>
                      <a:pt x="242" y="2169"/>
                    </a:lnTo>
                    <a:lnTo>
                      <a:pt x="222" y="2142"/>
                    </a:lnTo>
                    <a:lnTo>
                      <a:pt x="203" y="2113"/>
                    </a:lnTo>
                    <a:lnTo>
                      <a:pt x="186" y="2084"/>
                    </a:lnTo>
                    <a:lnTo>
                      <a:pt x="170" y="2055"/>
                    </a:lnTo>
                    <a:lnTo>
                      <a:pt x="154" y="2025"/>
                    </a:lnTo>
                    <a:lnTo>
                      <a:pt x="139" y="1995"/>
                    </a:lnTo>
                    <a:lnTo>
                      <a:pt x="124" y="1964"/>
                    </a:lnTo>
                    <a:lnTo>
                      <a:pt x="110" y="1933"/>
                    </a:lnTo>
                    <a:lnTo>
                      <a:pt x="98" y="1902"/>
                    </a:lnTo>
                    <a:lnTo>
                      <a:pt x="86" y="1871"/>
                    </a:lnTo>
                    <a:lnTo>
                      <a:pt x="74" y="1839"/>
                    </a:lnTo>
                    <a:lnTo>
                      <a:pt x="64" y="1806"/>
                    </a:lnTo>
                    <a:lnTo>
                      <a:pt x="54" y="1774"/>
                    </a:lnTo>
                    <a:lnTo>
                      <a:pt x="45" y="1742"/>
                    </a:lnTo>
                    <a:lnTo>
                      <a:pt x="36" y="1710"/>
                    </a:lnTo>
                    <a:lnTo>
                      <a:pt x="30" y="1676"/>
                    </a:lnTo>
                    <a:lnTo>
                      <a:pt x="23" y="1643"/>
                    </a:lnTo>
                    <a:lnTo>
                      <a:pt x="17" y="1609"/>
                    </a:lnTo>
                    <a:lnTo>
                      <a:pt x="12" y="1576"/>
                    </a:lnTo>
                    <a:lnTo>
                      <a:pt x="9" y="1543"/>
                    </a:lnTo>
                    <a:lnTo>
                      <a:pt x="5" y="1509"/>
                    </a:lnTo>
                    <a:lnTo>
                      <a:pt x="3" y="1475"/>
                    </a:lnTo>
                    <a:lnTo>
                      <a:pt x="1" y="1441"/>
                    </a:lnTo>
                    <a:lnTo>
                      <a:pt x="0" y="1408"/>
                    </a:lnTo>
                    <a:lnTo>
                      <a:pt x="0" y="1373"/>
                    </a:lnTo>
                    <a:lnTo>
                      <a:pt x="1" y="1340"/>
                    </a:lnTo>
                    <a:lnTo>
                      <a:pt x="2" y="1305"/>
                    </a:lnTo>
                    <a:lnTo>
                      <a:pt x="4" y="1272"/>
                    </a:lnTo>
                    <a:lnTo>
                      <a:pt x="8" y="1238"/>
                    </a:lnTo>
                    <a:lnTo>
                      <a:pt x="12" y="1205"/>
                    </a:lnTo>
                    <a:lnTo>
                      <a:pt x="20" y="1149"/>
                    </a:lnTo>
                    <a:lnTo>
                      <a:pt x="32" y="1094"/>
                    </a:lnTo>
                    <a:lnTo>
                      <a:pt x="45" y="1039"/>
                    </a:lnTo>
                    <a:lnTo>
                      <a:pt x="59" y="985"/>
                    </a:lnTo>
                    <a:lnTo>
                      <a:pt x="77" y="932"/>
                    </a:lnTo>
                    <a:lnTo>
                      <a:pt x="96" y="879"/>
                    </a:lnTo>
                    <a:lnTo>
                      <a:pt x="118" y="827"/>
                    </a:lnTo>
                    <a:lnTo>
                      <a:pt x="142" y="775"/>
                    </a:lnTo>
                    <a:lnTo>
                      <a:pt x="168" y="726"/>
                    </a:lnTo>
                    <a:lnTo>
                      <a:pt x="195" y="676"/>
                    </a:lnTo>
                    <a:lnTo>
                      <a:pt x="210" y="652"/>
                    </a:lnTo>
                    <a:lnTo>
                      <a:pt x="227" y="628"/>
                    </a:lnTo>
                    <a:lnTo>
                      <a:pt x="242" y="604"/>
                    </a:lnTo>
                    <a:lnTo>
                      <a:pt x="258" y="581"/>
                    </a:lnTo>
                    <a:lnTo>
                      <a:pt x="275" y="557"/>
                    </a:lnTo>
                    <a:lnTo>
                      <a:pt x="292" y="534"/>
                    </a:lnTo>
                    <a:lnTo>
                      <a:pt x="311" y="513"/>
                    </a:lnTo>
                    <a:lnTo>
                      <a:pt x="328" y="491"/>
                    </a:lnTo>
                    <a:lnTo>
                      <a:pt x="347" y="469"/>
                    </a:lnTo>
                    <a:lnTo>
                      <a:pt x="367" y="447"/>
                    </a:lnTo>
                    <a:lnTo>
                      <a:pt x="387" y="426"/>
                    </a:lnTo>
                    <a:lnTo>
                      <a:pt x="406" y="405"/>
                    </a:lnTo>
                    <a:lnTo>
                      <a:pt x="406" y="405"/>
                    </a:lnTo>
                    <a:lnTo>
                      <a:pt x="432" y="381"/>
                    </a:lnTo>
                    <a:lnTo>
                      <a:pt x="457" y="357"/>
                    </a:lnTo>
                    <a:lnTo>
                      <a:pt x="482" y="334"/>
                    </a:lnTo>
                    <a:lnTo>
                      <a:pt x="509" y="312"/>
                    </a:lnTo>
                    <a:lnTo>
                      <a:pt x="535" y="290"/>
                    </a:lnTo>
                    <a:lnTo>
                      <a:pt x="563" y="269"/>
                    </a:lnTo>
                    <a:lnTo>
                      <a:pt x="589" y="250"/>
                    </a:lnTo>
                    <a:lnTo>
                      <a:pt x="617" y="230"/>
                    </a:lnTo>
                    <a:lnTo>
                      <a:pt x="646" y="212"/>
                    </a:lnTo>
                    <a:lnTo>
                      <a:pt x="674" y="195"/>
                    </a:lnTo>
                    <a:lnTo>
                      <a:pt x="702" y="177"/>
                    </a:lnTo>
                    <a:lnTo>
                      <a:pt x="732" y="161"/>
                    </a:lnTo>
                    <a:lnTo>
                      <a:pt x="761" y="146"/>
                    </a:lnTo>
                    <a:lnTo>
                      <a:pt x="791" y="131"/>
                    </a:lnTo>
                    <a:lnTo>
                      <a:pt x="821" y="117"/>
                    </a:lnTo>
                    <a:lnTo>
                      <a:pt x="852" y="104"/>
                    </a:lnTo>
                    <a:lnTo>
                      <a:pt x="883" y="91"/>
                    </a:lnTo>
                    <a:lnTo>
                      <a:pt x="914" y="79"/>
                    </a:lnTo>
                    <a:lnTo>
                      <a:pt x="945" y="69"/>
                    </a:lnTo>
                    <a:lnTo>
                      <a:pt x="978" y="59"/>
                    </a:lnTo>
                    <a:lnTo>
                      <a:pt x="1010" y="49"/>
                    </a:lnTo>
                    <a:lnTo>
                      <a:pt x="1043" y="41"/>
                    </a:lnTo>
                    <a:lnTo>
                      <a:pt x="1076" y="33"/>
                    </a:lnTo>
                    <a:lnTo>
                      <a:pt x="1109" y="26"/>
                    </a:lnTo>
                    <a:lnTo>
                      <a:pt x="1142" y="21"/>
                    </a:lnTo>
                    <a:lnTo>
                      <a:pt x="1177" y="15"/>
                    </a:lnTo>
                    <a:lnTo>
                      <a:pt x="1210" y="10"/>
                    </a:lnTo>
                    <a:lnTo>
                      <a:pt x="1245" y="7"/>
                    </a:lnTo>
                    <a:lnTo>
                      <a:pt x="1279" y="4"/>
                    </a:lnTo>
                    <a:lnTo>
                      <a:pt x="1315" y="2"/>
                    </a:lnTo>
                    <a:lnTo>
                      <a:pt x="1351" y="1"/>
                    </a:lnTo>
                    <a:lnTo>
                      <a:pt x="1387" y="0"/>
                    </a:lnTo>
                    <a:close/>
                    <a:moveTo>
                      <a:pt x="2327" y="446"/>
                    </a:moveTo>
                    <a:lnTo>
                      <a:pt x="2314" y="432"/>
                    </a:lnTo>
                    <a:lnTo>
                      <a:pt x="2319" y="447"/>
                    </a:lnTo>
                    <a:lnTo>
                      <a:pt x="2322" y="462"/>
                    </a:lnTo>
                    <a:lnTo>
                      <a:pt x="2325" y="477"/>
                    </a:lnTo>
                    <a:lnTo>
                      <a:pt x="2328" y="492"/>
                    </a:lnTo>
                    <a:lnTo>
                      <a:pt x="2352" y="511"/>
                    </a:lnTo>
                    <a:lnTo>
                      <a:pt x="2375" y="532"/>
                    </a:lnTo>
                    <a:lnTo>
                      <a:pt x="2398" y="553"/>
                    </a:lnTo>
                    <a:lnTo>
                      <a:pt x="2421" y="574"/>
                    </a:lnTo>
                    <a:lnTo>
                      <a:pt x="2443" y="596"/>
                    </a:lnTo>
                    <a:lnTo>
                      <a:pt x="2464" y="619"/>
                    </a:lnTo>
                    <a:lnTo>
                      <a:pt x="2484" y="642"/>
                    </a:lnTo>
                    <a:lnTo>
                      <a:pt x="2505" y="665"/>
                    </a:lnTo>
                    <a:lnTo>
                      <a:pt x="2486" y="636"/>
                    </a:lnTo>
                    <a:lnTo>
                      <a:pt x="2465" y="607"/>
                    </a:lnTo>
                    <a:lnTo>
                      <a:pt x="2444" y="578"/>
                    </a:lnTo>
                    <a:lnTo>
                      <a:pt x="2422" y="551"/>
                    </a:lnTo>
                    <a:lnTo>
                      <a:pt x="2399" y="523"/>
                    </a:lnTo>
                    <a:lnTo>
                      <a:pt x="2376" y="496"/>
                    </a:lnTo>
                    <a:lnTo>
                      <a:pt x="2352" y="470"/>
                    </a:lnTo>
                    <a:lnTo>
                      <a:pt x="2327" y="446"/>
                    </a:lnTo>
                    <a:close/>
                    <a:moveTo>
                      <a:pt x="2203" y="336"/>
                    </a:moveTo>
                    <a:lnTo>
                      <a:pt x="2181" y="320"/>
                    </a:lnTo>
                    <a:lnTo>
                      <a:pt x="2158" y="302"/>
                    </a:lnTo>
                    <a:lnTo>
                      <a:pt x="2134" y="284"/>
                    </a:lnTo>
                    <a:lnTo>
                      <a:pt x="2109" y="267"/>
                    </a:lnTo>
                    <a:lnTo>
                      <a:pt x="2084" y="250"/>
                    </a:lnTo>
                    <a:lnTo>
                      <a:pt x="2058" y="235"/>
                    </a:lnTo>
                    <a:lnTo>
                      <a:pt x="2033" y="222"/>
                    </a:lnTo>
                    <a:lnTo>
                      <a:pt x="2008" y="212"/>
                    </a:lnTo>
                    <a:lnTo>
                      <a:pt x="2018" y="223"/>
                    </a:lnTo>
                    <a:lnTo>
                      <a:pt x="2029" y="237"/>
                    </a:lnTo>
                    <a:lnTo>
                      <a:pt x="2039" y="251"/>
                    </a:lnTo>
                    <a:lnTo>
                      <a:pt x="2048" y="265"/>
                    </a:lnTo>
                    <a:lnTo>
                      <a:pt x="2055" y="280"/>
                    </a:lnTo>
                    <a:lnTo>
                      <a:pt x="2062" y="295"/>
                    </a:lnTo>
                    <a:lnTo>
                      <a:pt x="2067" y="310"/>
                    </a:lnTo>
                    <a:lnTo>
                      <a:pt x="2071" y="327"/>
                    </a:lnTo>
                    <a:lnTo>
                      <a:pt x="2097" y="340"/>
                    </a:lnTo>
                    <a:lnTo>
                      <a:pt x="2123" y="354"/>
                    </a:lnTo>
                    <a:lnTo>
                      <a:pt x="2148" y="369"/>
                    </a:lnTo>
                    <a:lnTo>
                      <a:pt x="2173" y="384"/>
                    </a:lnTo>
                    <a:lnTo>
                      <a:pt x="2199" y="400"/>
                    </a:lnTo>
                    <a:lnTo>
                      <a:pt x="2224" y="416"/>
                    </a:lnTo>
                    <a:lnTo>
                      <a:pt x="2248" y="432"/>
                    </a:lnTo>
                    <a:lnTo>
                      <a:pt x="2271" y="449"/>
                    </a:lnTo>
                    <a:lnTo>
                      <a:pt x="2266" y="434"/>
                    </a:lnTo>
                    <a:lnTo>
                      <a:pt x="2259" y="418"/>
                    </a:lnTo>
                    <a:lnTo>
                      <a:pt x="2252" y="403"/>
                    </a:lnTo>
                    <a:lnTo>
                      <a:pt x="2244" y="389"/>
                    </a:lnTo>
                    <a:lnTo>
                      <a:pt x="2234" y="375"/>
                    </a:lnTo>
                    <a:lnTo>
                      <a:pt x="2224" y="362"/>
                    </a:lnTo>
                    <a:lnTo>
                      <a:pt x="2214" y="349"/>
                    </a:lnTo>
                    <a:lnTo>
                      <a:pt x="2203" y="336"/>
                    </a:lnTo>
                    <a:close/>
                    <a:moveTo>
                      <a:pt x="740" y="223"/>
                    </a:moveTo>
                    <a:lnTo>
                      <a:pt x="702" y="244"/>
                    </a:lnTo>
                    <a:lnTo>
                      <a:pt x="663" y="266"/>
                    </a:lnTo>
                    <a:lnTo>
                      <a:pt x="645" y="278"/>
                    </a:lnTo>
                    <a:lnTo>
                      <a:pt x="625" y="290"/>
                    </a:lnTo>
                    <a:lnTo>
                      <a:pt x="607" y="303"/>
                    </a:lnTo>
                    <a:lnTo>
                      <a:pt x="589" y="316"/>
                    </a:lnTo>
                    <a:lnTo>
                      <a:pt x="572" y="329"/>
                    </a:lnTo>
                    <a:lnTo>
                      <a:pt x="556" y="344"/>
                    </a:lnTo>
                    <a:lnTo>
                      <a:pt x="541" y="359"/>
                    </a:lnTo>
                    <a:lnTo>
                      <a:pt x="526" y="377"/>
                    </a:lnTo>
                    <a:lnTo>
                      <a:pt x="513" y="394"/>
                    </a:lnTo>
                    <a:lnTo>
                      <a:pt x="503" y="412"/>
                    </a:lnTo>
                    <a:lnTo>
                      <a:pt x="493" y="432"/>
                    </a:lnTo>
                    <a:lnTo>
                      <a:pt x="486" y="453"/>
                    </a:lnTo>
                    <a:lnTo>
                      <a:pt x="509" y="435"/>
                    </a:lnTo>
                    <a:lnTo>
                      <a:pt x="534" y="419"/>
                    </a:lnTo>
                    <a:lnTo>
                      <a:pt x="558" y="402"/>
                    </a:lnTo>
                    <a:lnTo>
                      <a:pt x="584" y="387"/>
                    </a:lnTo>
                    <a:lnTo>
                      <a:pt x="609" y="371"/>
                    </a:lnTo>
                    <a:lnTo>
                      <a:pt x="634" y="356"/>
                    </a:lnTo>
                    <a:lnTo>
                      <a:pt x="660" y="342"/>
                    </a:lnTo>
                    <a:lnTo>
                      <a:pt x="686" y="328"/>
                    </a:lnTo>
                    <a:lnTo>
                      <a:pt x="690" y="313"/>
                    </a:lnTo>
                    <a:lnTo>
                      <a:pt x="694" y="299"/>
                    </a:lnTo>
                    <a:lnTo>
                      <a:pt x="700" y="286"/>
                    </a:lnTo>
                    <a:lnTo>
                      <a:pt x="707" y="272"/>
                    </a:lnTo>
                    <a:lnTo>
                      <a:pt x="714" y="259"/>
                    </a:lnTo>
                    <a:lnTo>
                      <a:pt x="722" y="246"/>
                    </a:lnTo>
                    <a:lnTo>
                      <a:pt x="731" y="235"/>
                    </a:lnTo>
                    <a:lnTo>
                      <a:pt x="740" y="223"/>
                    </a:lnTo>
                    <a:close/>
                    <a:moveTo>
                      <a:pt x="439" y="453"/>
                    </a:moveTo>
                    <a:lnTo>
                      <a:pt x="400" y="493"/>
                    </a:lnTo>
                    <a:lnTo>
                      <a:pt x="364" y="534"/>
                    </a:lnTo>
                    <a:lnTo>
                      <a:pt x="346" y="555"/>
                    </a:lnTo>
                    <a:lnTo>
                      <a:pt x="329" y="577"/>
                    </a:lnTo>
                    <a:lnTo>
                      <a:pt x="312" y="599"/>
                    </a:lnTo>
                    <a:lnTo>
                      <a:pt x="296" y="622"/>
                    </a:lnTo>
                    <a:lnTo>
                      <a:pt x="328" y="589"/>
                    </a:lnTo>
                    <a:lnTo>
                      <a:pt x="361" y="556"/>
                    </a:lnTo>
                    <a:lnTo>
                      <a:pt x="395" y="525"/>
                    </a:lnTo>
                    <a:lnTo>
                      <a:pt x="429" y="496"/>
                    </a:lnTo>
                    <a:lnTo>
                      <a:pt x="432" y="485"/>
                    </a:lnTo>
                    <a:lnTo>
                      <a:pt x="433" y="475"/>
                    </a:lnTo>
                    <a:lnTo>
                      <a:pt x="435" y="463"/>
                    </a:lnTo>
                    <a:lnTo>
                      <a:pt x="439" y="453"/>
                    </a:lnTo>
                    <a:close/>
                    <a:moveTo>
                      <a:pt x="57" y="1450"/>
                    </a:moveTo>
                    <a:lnTo>
                      <a:pt x="65" y="1478"/>
                    </a:lnTo>
                    <a:lnTo>
                      <a:pt x="74" y="1506"/>
                    </a:lnTo>
                    <a:lnTo>
                      <a:pt x="87" y="1531"/>
                    </a:lnTo>
                    <a:lnTo>
                      <a:pt x="100" y="1556"/>
                    </a:lnTo>
                    <a:lnTo>
                      <a:pt x="115" y="1581"/>
                    </a:lnTo>
                    <a:lnTo>
                      <a:pt x="131" y="1605"/>
                    </a:lnTo>
                    <a:lnTo>
                      <a:pt x="149" y="1627"/>
                    </a:lnTo>
                    <a:lnTo>
                      <a:pt x="168" y="1649"/>
                    </a:lnTo>
                    <a:lnTo>
                      <a:pt x="171" y="1620"/>
                    </a:lnTo>
                    <a:lnTo>
                      <a:pt x="175" y="1592"/>
                    </a:lnTo>
                    <a:lnTo>
                      <a:pt x="179" y="1563"/>
                    </a:lnTo>
                    <a:lnTo>
                      <a:pt x="184" y="1536"/>
                    </a:lnTo>
                    <a:lnTo>
                      <a:pt x="190" y="1508"/>
                    </a:lnTo>
                    <a:lnTo>
                      <a:pt x="195" y="1480"/>
                    </a:lnTo>
                    <a:lnTo>
                      <a:pt x="202" y="1453"/>
                    </a:lnTo>
                    <a:lnTo>
                      <a:pt x="210" y="1425"/>
                    </a:lnTo>
                    <a:lnTo>
                      <a:pt x="227" y="1371"/>
                    </a:lnTo>
                    <a:lnTo>
                      <a:pt x="245" y="1317"/>
                    </a:lnTo>
                    <a:lnTo>
                      <a:pt x="266" y="1264"/>
                    </a:lnTo>
                    <a:lnTo>
                      <a:pt x="288" y="1211"/>
                    </a:lnTo>
                    <a:lnTo>
                      <a:pt x="273" y="1197"/>
                    </a:lnTo>
                    <a:lnTo>
                      <a:pt x="259" y="1182"/>
                    </a:lnTo>
                    <a:lnTo>
                      <a:pt x="246" y="1167"/>
                    </a:lnTo>
                    <a:lnTo>
                      <a:pt x="233" y="1151"/>
                    </a:lnTo>
                    <a:lnTo>
                      <a:pt x="222" y="1135"/>
                    </a:lnTo>
                    <a:lnTo>
                      <a:pt x="210" y="1119"/>
                    </a:lnTo>
                    <a:lnTo>
                      <a:pt x="199" y="1101"/>
                    </a:lnTo>
                    <a:lnTo>
                      <a:pt x="190" y="1084"/>
                    </a:lnTo>
                    <a:lnTo>
                      <a:pt x="180" y="1067"/>
                    </a:lnTo>
                    <a:lnTo>
                      <a:pt x="171" y="1048"/>
                    </a:lnTo>
                    <a:lnTo>
                      <a:pt x="163" y="1030"/>
                    </a:lnTo>
                    <a:lnTo>
                      <a:pt x="156" y="1011"/>
                    </a:lnTo>
                    <a:lnTo>
                      <a:pt x="151" y="992"/>
                    </a:lnTo>
                    <a:lnTo>
                      <a:pt x="145" y="972"/>
                    </a:lnTo>
                    <a:lnTo>
                      <a:pt x="141" y="953"/>
                    </a:lnTo>
                    <a:lnTo>
                      <a:pt x="138" y="933"/>
                    </a:lnTo>
                    <a:lnTo>
                      <a:pt x="125" y="963"/>
                    </a:lnTo>
                    <a:lnTo>
                      <a:pt x="114" y="993"/>
                    </a:lnTo>
                    <a:lnTo>
                      <a:pt x="103" y="1024"/>
                    </a:lnTo>
                    <a:lnTo>
                      <a:pt x="94" y="1056"/>
                    </a:lnTo>
                    <a:lnTo>
                      <a:pt x="86" y="1089"/>
                    </a:lnTo>
                    <a:lnTo>
                      <a:pt x="79" y="1121"/>
                    </a:lnTo>
                    <a:lnTo>
                      <a:pt x="72" y="1154"/>
                    </a:lnTo>
                    <a:lnTo>
                      <a:pt x="68" y="1187"/>
                    </a:lnTo>
                    <a:lnTo>
                      <a:pt x="63" y="1220"/>
                    </a:lnTo>
                    <a:lnTo>
                      <a:pt x="59" y="1253"/>
                    </a:lnTo>
                    <a:lnTo>
                      <a:pt x="57" y="1287"/>
                    </a:lnTo>
                    <a:lnTo>
                      <a:pt x="56" y="1320"/>
                    </a:lnTo>
                    <a:lnTo>
                      <a:pt x="55" y="1354"/>
                    </a:lnTo>
                    <a:lnTo>
                      <a:pt x="55" y="1386"/>
                    </a:lnTo>
                    <a:lnTo>
                      <a:pt x="55" y="1418"/>
                    </a:lnTo>
                    <a:lnTo>
                      <a:pt x="57" y="1450"/>
                    </a:lnTo>
                    <a:close/>
                    <a:moveTo>
                      <a:pt x="71" y="1586"/>
                    </a:moveTo>
                    <a:lnTo>
                      <a:pt x="79" y="1636"/>
                    </a:lnTo>
                    <a:lnTo>
                      <a:pt x="91" y="1685"/>
                    </a:lnTo>
                    <a:lnTo>
                      <a:pt x="102" y="1734"/>
                    </a:lnTo>
                    <a:lnTo>
                      <a:pt x="117" y="1781"/>
                    </a:lnTo>
                    <a:lnTo>
                      <a:pt x="133" y="1828"/>
                    </a:lnTo>
                    <a:lnTo>
                      <a:pt x="151" y="1875"/>
                    </a:lnTo>
                    <a:lnTo>
                      <a:pt x="170" y="1922"/>
                    </a:lnTo>
                    <a:lnTo>
                      <a:pt x="192" y="1967"/>
                    </a:lnTo>
                    <a:lnTo>
                      <a:pt x="184" y="1934"/>
                    </a:lnTo>
                    <a:lnTo>
                      <a:pt x="178" y="1901"/>
                    </a:lnTo>
                    <a:lnTo>
                      <a:pt x="172" y="1869"/>
                    </a:lnTo>
                    <a:lnTo>
                      <a:pt x="169" y="1835"/>
                    </a:lnTo>
                    <a:lnTo>
                      <a:pt x="165" y="1802"/>
                    </a:lnTo>
                    <a:lnTo>
                      <a:pt x="164" y="1768"/>
                    </a:lnTo>
                    <a:lnTo>
                      <a:pt x="164" y="1735"/>
                    </a:lnTo>
                    <a:lnTo>
                      <a:pt x="164" y="1702"/>
                    </a:lnTo>
                    <a:lnTo>
                      <a:pt x="139" y="1675"/>
                    </a:lnTo>
                    <a:lnTo>
                      <a:pt x="114" y="1647"/>
                    </a:lnTo>
                    <a:lnTo>
                      <a:pt x="102" y="1632"/>
                    </a:lnTo>
                    <a:lnTo>
                      <a:pt x="92" y="1617"/>
                    </a:lnTo>
                    <a:lnTo>
                      <a:pt x="80" y="1602"/>
                    </a:lnTo>
                    <a:lnTo>
                      <a:pt x="71" y="1586"/>
                    </a:lnTo>
                    <a:close/>
                    <a:moveTo>
                      <a:pt x="965" y="2638"/>
                    </a:moveTo>
                    <a:lnTo>
                      <a:pt x="1016" y="2654"/>
                    </a:lnTo>
                    <a:lnTo>
                      <a:pt x="1065" y="2668"/>
                    </a:lnTo>
                    <a:lnTo>
                      <a:pt x="1117" y="2680"/>
                    </a:lnTo>
                    <a:lnTo>
                      <a:pt x="1168" y="2689"/>
                    </a:lnTo>
                    <a:lnTo>
                      <a:pt x="1220" y="2696"/>
                    </a:lnTo>
                    <a:lnTo>
                      <a:pt x="1271" y="2702"/>
                    </a:lnTo>
                    <a:lnTo>
                      <a:pt x="1323" y="2705"/>
                    </a:lnTo>
                    <a:lnTo>
                      <a:pt x="1375" y="2706"/>
                    </a:lnTo>
                    <a:lnTo>
                      <a:pt x="1375" y="2703"/>
                    </a:lnTo>
                    <a:lnTo>
                      <a:pt x="1324" y="2700"/>
                    </a:lnTo>
                    <a:lnTo>
                      <a:pt x="1273" y="2697"/>
                    </a:lnTo>
                    <a:lnTo>
                      <a:pt x="1222" y="2692"/>
                    </a:lnTo>
                    <a:lnTo>
                      <a:pt x="1171" y="2685"/>
                    </a:lnTo>
                    <a:lnTo>
                      <a:pt x="1120" y="2676"/>
                    </a:lnTo>
                    <a:lnTo>
                      <a:pt x="1070" y="2666"/>
                    </a:lnTo>
                    <a:lnTo>
                      <a:pt x="1020" y="2654"/>
                    </a:lnTo>
                    <a:lnTo>
                      <a:pt x="971" y="2640"/>
                    </a:lnTo>
                    <a:lnTo>
                      <a:pt x="971" y="2640"/>
                    </a:lnTo>
                    <a:lnTo>
                      <a:pt x="965" y="2638"/>
                    </a:lnTo>
                    <a:close/>
                    <a:moveTo>
                      <a:pt x="1414" y="2706"/>
                    </a:moveTo>
                    <a:lnTo>
                      <a:pt x="1437" y="2706"/>
                    </a:lnTo>
                    <a:lnTo>
                      <a:pt x="1460" y="2705"/>
                    </a:lnTo>
                    <a:lnTo>
                      <a:pt x="1483" y="2703"/>
                    </a:lnTo>
                    <a:lnTo>
                      <a:pt x="1505" y="2702"/>
                    </a:lnTo>
                    <a:lnTo>
                      <a:pt x="1528" y="2699"/>
                    </a:lnTo>
                    <a:lnTo>
                      <a:pt x="1551" y="2697"/>
                    </a:lnTo>
                    <a:lnTo>
                      <a:pt x="1573" y="2693"/>
                    </a:lnTo>
                    <a:lnTo>
                      <a:pt x="1595" y="2690"/>
                    </a:lnTo>
                    <a:lnTo>
                      <a:pt x="1573" y="2693"/>
                    </a:lnTo>
                    <a:lnTo>
                      <a:pt x="1550" y="2696"/>
                    </a:lnTo>
                    <a:lnTo>
                      <a:pt x="1527" y="2698"/>
                    </a:lnTo>
                    <a:lnTo>
                      <a:pt x="1505" y="2699"/>
                    </a:lnTo>
                    <a:lnTo>
                      <a:pt x="1482" y="2700"/>
                    </a:lnTo>
                    <a:lnTo>
                      <a:pt x="1459" y="2702"/>
                    </a:lnTo>
                    <a:lnTo>
                      <a:pt x="1437" y="2703"/>
                    </a:lnTo>
                    <a:lnTo>
                      <a:pt x="1414" y="2703"/>
                    </a:lnTo>
                    <a:lnTo>
                      <a:pt x="1414" y="2706"/>
                    </a:lnTo>
                    <a:close/>
                    <a:moveTo>
                      <a:pt x="2567" y="1991"/>
                    </a:moveTo>
                    <a:lnTo>
                      <a:pt x="2580" y="1968"/>
                    </a:lnTo>
                    <a:lnTo>
                      <a:pt x="2593" y="1942"/>
                    </a:lnTo>
                    <a:lnTo>
                      <a:pt x="2607" y="1916"/>
                    </a:lnTo>
                    <a:lnTo>
                      <a:pt x="2619" y="1888"/>
                    </a:lnTo>
                    <a:lnTo>
                      <a:pt x="2632" y="1861"/>
                    </a:lnTo>
                    <a:lnTo>
                      <a:pt x="2642" y="1833"/>
                    </a:lnTo>
                    <a:lnTo>
                      <a:pt x="2647" y="1819"/>
                    </a:lnTo>
                    <a:lnTo>
                      <a:pt x="2650" y="1806"/>
                    </a:lnTo>
                    <a:lnTo>
                      <a:pt x="2653" y="1794"/>
                    </a:lnTo>
                    <a:lnTo>
                      <a:pt x="2655" y="1781"/>
                    </a:lnTo>
                    <a:lnTo>
                      <a:pt x="2655" y="1781"/>
                    </a:lnTo>
                    <a:lnTo>
                      <a:pt x="2655" y="1781"/>
                    </a:lnTo>
                    <a:lnTo>
                      <a:pt x="2655" y="1781"/>
                    </a:lnTo>
                    <a:lnTo>
                      <a:pt x="2655" y="1780"/>
                    </a:lnTo>
                    <a:lnTo>
                      <a:pt x="2655" y="1780"/>
                    </a:lnTo>
                    <a:lnTo>
                      <a:pt x="2655" y="1780"/>
                    </a:lnTo>
                    <a:lnTo>
                      <a:pt x="2656" y="1770"/>
                    </a:lnTo>
                    <a:lnTo>
                      <a:pt x="2658" y="1770"/>
                    </a:lnTo>
                    <a:lnTo>
                      <a:pt x="2666" y="1743"/>
                    </a:lnTo>
                    <a:lnTo>
                      <a:pt x="2675" y="1717"/>
                    </a:lnTo>
                    <a:lnTo>
                      <a:pt x="2681" y="1689"/>
                    </a:lnTo>
                    <a:lnTo>
                      <a:pt x="2687" y="1662"/>
                    </a:lnTo>
                    <a:lnTo>
                      <a:pt x="2693" y="1635"/>
                    </a:lnTo>
                    <a:lnTo>
                      <a:pt x="2698" y="1608"/>
                    </a:lnTo>
                    <a:lnTo>
                      <a:pt x="2702" y="1581"/>
                    </a:lnTo>
                    <a:lnTo>
                      <a:pt x="2706" y="1553"/>
                    </a:lnTo>
                    <a:lnTo>
                      <a:pt x="2695" y="1572"/>
                    </a:lnTo>
                    <a:lnTo>
                      <a:pt x="2683" y="1592"/>
                    </a:lnTo>
                    <a:lnTo>
                      <a:pt x="2670" y="1611"/>
                    </a:lnTo>
                    <a:lnTo>
                      <a:pt x="2656" y="1629"/>
                    </a:lnTo>
                    <a:lnTo>
                      <a:pt x="2642" y="1646"/>
                    </a:lnTo>
                    <a:lnTo>
                      <a:pt x="2627" y="1662"/>
                    </a:lnTo>
                    <a:lnTo>
                      <a:pt x="2611" y="1678"/>
                    </a:lnTo>
                    <a:lnTo>
                      <a:pt x="2595" y="1695"/>
                    </a:lnTo>
                    <a:lnTo>
                      <a:pt x="2596" y="1734"/>
                    </a:lnTo>
                    <a:lnTo>
                      <a:pt x="2596" y="1774"/>
                    </a:lnTo>
                    <a:lnTo>
                      <a:pt x="2594" y="1813"/>
                    </a:lnTo>
                    <a:lnTo>
                      <a:pt x="2590" y="1852"/>
                    </a:lnTo>
                    <a:lnTo>
                      <a:pt x="2586" y="1892"/>
                    </a:lnTo>
                    <a:lnTo>
                      <a:pt x="2579" y="1931"/>
                    </a:lnTo>
                    <a:lnTo>
                      <a:pt x="2570" y="1970"/>
                    </a:lnTo>
                    <a:lnTo>
                      <a:pt x="2558" y="2008"/>
                    </a:lnTo>
                    <a:lnTo>
                      <a:pt x="2563" y="1998"/>
                    </a:lnTo>
                    <a:lnTo>
                      <a:pt x="2567" y="1991"/>
                    </a:lnTo>
                    <a:close/>
                    <a:moveTo>
                      <a:pt x="2717" y="1381"/>
                    </a:moveTo>
                    <a:lnTo>
                      <a:pt x="2717" y="1351"/>
                    </a:lnTo>
                    <a:lnTo>
                      <a:pt x="2716" y="1321"/>
                    </a:lnTo>
                    <a:lnTo>
                      <a:pt x="2715" y="1293"/>
                    </a:lnTo>
                    <a:lnTo>
                      <a:pt x="2713" y="1264"/>
                    </a:lnTo>
                    <a:lnTo>
                      <a:pt x="2709" y="1235"/>
                    </a:lnTo>
                    <a:lnTo>
                      <a:pt x="2706" y="1206"/>
                    </a:lnTo>
                    <a:lnTo>
                      <a:pt x="2701" y="1177"/>
                    </a:lnTo>
                    <a:lnTo>
                      <a:pt x="2695" y="1149"/>
                    </a:lnTo>
                    <a:lnTo>
                      <a:pt x="2690" y="1120"/>
                    </a:lnTo>
                    <a:lnTo>
                      <a:pt x="2683" y="1092"/>
                    </a:lnTo>
                    <a:lnTo>
                      <a:pt x="2676" y="1064"/>
                    </a:lnTo>
                    <a:lnTo>
                      <a:pt x="2666" y="1037"/>
                    </a:lnTo>
                    <a:lnTo>
                      <a:pt x="2657" y="1009"/>
                    </a:lnTo>
                    <a:lnTo>
                      <a:pt x="2648" y="981"/>
                    </a:lnTo>
                    <a:lnTo>
                      <a:pt x="2637" y="954"/>
                    </a:lnTo>
                    <a:lnTo>
                      <a:pt x="2625" y="926"/>
                    </a:lnTo>
                    <a:lnTo>
                      <a:pt x="2622" y="947"/>
                    </a:lnTo>
                    <a:lnTo>
                      <a:pt x="2617" y="968"/>
                    </a:lnTo>
                    <a:lnTo>
                      <a:pt x="2612" y="988"/>
                    </a:lnTo>
                    <a:lnTo>
                      <a:pt x="2605" y="1008"/>
                    </a:lnTo>
                    <a:lnTo>
                      <a:pt x="2599" y="1028"/>
                    </a:lnTo>
                    <a:lnTo>
                      <a:pt x="2590" y="1046"/>
                    </a:lnTo>
                    <a:lnTo>
                      <a:pt x="2582" y="1064"/>
                    </a:lnTo>
                    <a:lnTo>
                      <a:pt x="2572" y="1083"/>
                    </a:lnTo>
                    <a:lnTo>
                      <a:pt x="2563" y="1101"/>
                    </a:lnTo>
                    <a:lnTo>
                      <a:pt x="2551" y="1119"/>
                    </a:lnTo>
                    <a:lnTo>
                      <a:pt x="2540" y="1136"/>
                    </a:lnTo>
                    <a:lnTo>
                      <a:pt x="2527" y="1152"/>
                    </a:lnTo>
                    <a:lnTo>
                      <a:pt x="2514" y="1168"/>
                    </a:lnTo>
                    <a:lnTo>
                      <a:pt x="2501" y="1184"/>
                    </a:lnTo>
                    <a:lnTo>
                      <a:pt x="2487" y="1199"/>
                    </a:lnTo>
                    <a:lnTo>
                      <a:pt x="2472" y="1214"/>
                    </a:lnTo>
                    <a:lnTo>
                      <a:pt x="2494" y="1266"/>
                    </a:lnTo>
                    <a:lnTo>
                      <a:pt x="2514" y="1318"/>
                    </a:lnTo>
                    <a:lnTo>
                      <a:pt x="2532" y="1371"/>
                    </a:lnTo>
                    <a:lnTo>
                      <a:pt x="2548" y="1424"/>
                    </a:lnTo>
                    <a:lnTo>
                      <a:pt x="2563" y="1478"/>
                    </a:lnTo>
                    <a:lnTo>
                      <a:pt x="2574" y="1532"/>
                    </a:lnTo>
                    <a:lnTo>
                      <a:pt x="2580" y="1560"/>
                    </a:lnTo>
                    <a:lnTo>
                      <a:pt x="2584" y="1587"/>
                    </a:lnTo>
                    <a:lnTo>
                      <a:pt x="2588" y="1615"/>
                    </a:lnTo>
                    <a:lnTo>
                      <a:pt x="2590" y="1643"/>
                    </a:lnTo>
                    <a:lnTo>
                      <a:pt x="2603" y="1629"/>
                    </a:lnTo>
                    <a:lnTo>
                      <a:pt x="2616" y="1615"/>
                    </a:lnTo>
                    <a:lnTo>
                      <a:pt x="2627" y="1600"/>
                    </a:lnTo>
                    <a:lnTo>
                      <a:pt x="2639" y="1585"/>
                    </a:lnTo>
                    <a:lnTo>
                      <a:pt x="2649" y="1570"/>
                    </a:lnTo>
                    <a:lnTo>
                      <a:pt x="2658" y="1554"/>
                    </a:lnTo>
                    <a:lnTo>
                      <a:pt x="2668" y="1538"/>
                    </a:lnTo>
                    <a:lnTo>
                      <a:pt x="2677" y="1522"/>
                    </a:lnTo>
                    <a:lnTo>
                      <a:pt x="2684" y="1506"/>
                    </a:lnTo>
                    <a:lnTo>
                      <a:pt x="2692" y="1488"/>
                    </a:lnTo>
                    <a:lnTo>
                      <a:pt x="2698" y="1471"/>
                    </a:lnTo>
                    <a:lnTo>
                      <a:pt x="2703" y="1454"/>
                    </a:lnTo>
                    <a:lnTo>
                      <a:pt x="2708" y="1437"/>
                    </a:lnTo>
                    <a:lnTo>
                      <a:pt x="2711" y="1418"/>
                    </a:lnTo>
                    <a:lnTo>
                      <a:pt x="2715" y="1400"/>
                    </a:lnTo>
                    <a:lnTo>
                      <a:pt x="2717" y="1381"/>
                    </a:lnTo>
                    <a:close/>
                    <a:moveTo>
                      <a:pt x="1466" y="134"/>
                    </a:moveTo>
                    <a:lnTo>
                      <a:pt x="1474" y="135"/>
                    </a:lnTo>
                    <a:lnTo>
                      <a:pt x="1493" y="134"/>
                    </a:lnTo>
                    <a:lnTo>
                      <a:pt x="1516" y="131"/>
                    </a:lnTo>
                    <a:lnTo>
                      <a:pt x="1542" y="128"/>
                    </a:lnTo>
                    <a:lnTo>
                      <a:pt x="1594" y="122"/>
                    </a:lnTo>
                    <a:lnTo>
                      <a:pt x="1626" y="119"/>
                    </a:lnTo>
                    <a:lnTo>
                      <a:pt x="1616" y="113"/>
                    </a:lnTo>
                    <a:lnTo>
                      <a:pt x="1605" y="108"/>
                    </a:lnTo>
                    <a:lnTo>
                      <a:pt x="1595" y="105"/>
                    </a:lnTo>
                    <a:lnTo>
                      <a:pt x="1585" y="101"/>
                    </a:lnTo>
                    <a:lnTo>
                      <a:pt x="1574" y="99"/>
                    </a:lnTo>
                    <a:lnTo>
                      <a:pt x="1564" y="98"/>
                    </a:lnTo>
                    <a:lnTo>
                      <a:pt x="1554" y="97"/>
                    </a:lnTo>
                    <a:lnTo>
                      <a:pt x="1543" y="97"/>
                    </a:lnTo>
                    <a:lnTo>
                      <a:pt x="1533" y="98"/>
                    </a:lnTo>
                    <a:lnTo>
                      <a:pt x="1523" y="100"/>
                    </a:lnTo>
                    <a:lnTo>
                      <a:pt x="1513" y="104"/>
                    </a:lnTo>
                    <a:lnTo>
                      <a:pt x="1503" y="107"/>
                    </a:lnTo>
                    <a:lnTo>
                      <a:pt x="1494" y="112"/>
                    </a:lnTo>
                    <a:lnTo>
                      <a:pt x="1483" y="119"/>
                    </a:lnTo>
                    <a:lnTo>
                      <a:pt x="1474" y="125"/>
                    </a:lnTo>
                    <a:lnTo>
                      <a:pt x="1466" y="134"/>
                    </a:lnTo>
                    <a:close/>
                    <a:moveTo>
                      <a:pt x="1669" y="98"/>
                    </a:moveTo>
                    <a:lnTo>
                      <a:pt x="1683" y="106"/>
                    </a:lnTo>
                    <a:lnTo>
                      <a:pt x="1696" y="112"/>
                    </a:lnTo>
                    <a:lnTo>
                      <a:pt x="1710" y="115"/>
                    </a:lnTo>
                    <a:lnTo>
                      <a:pt x="1724" y="119"/>
                    </a:lnTo>
                    <a:lnTo>
                      <a:pt x="1753" y="121"/>
                    </a:lnTo>
                    <a:lnTo>
                      <a:pt x="1784" y="123"/>
                    </a:lnTo>
                    <a:lnTo>
                      <a:pt x="1755" y="116"/>
                    </a:lnTo>
                    <a:lnTo>
                      <a:pt x="1726" y="109"/>
                    </a:lnTo>
                    <a:lnTo>
                      <a:pt x="1698" y="104"/>
                    </a:lnTo>
                    <a:lnTo>
                      <a:pt x="1669" y="98"/>
                    </a:lnTo>
                    <a:close/>
                    <a:moveTo>
                      <a:pt x="1563" y="161"/>
                    </a:moveTo>
                    <a:lnTo>
                      <a:pt x="1600" y="166"/>
                    </a:lnTo>
                    <a:lnTo>
                      <a:pt x="1635" y="172"/>
                    </a:lnTo>
                    <a:lnTo>
                      <a:pt x="1671" y="180"/>
                    </a:lnTo>
                    <a:lnTo>
                      <a:pt x="1707" y="188"/>
                    </a:lnTo>
                    <a:lnTo>
                      <a:pt x="1701" y="178"/>
                    </a:lnTo>
                    <a:lnTo>
                      <a:pt x="1694" y="172"/>
                    </a:lnTo>
                    <a:lnTo>
                      <a:pt x="1687" y="165"/>
                    </a:lnTo>
                    <a:lnTo>
                      <a:pt x="1679" y="160"/>
                    </a:lnTo>
                    <a:lnTo>
                      <a:pt x="1671" y="157"/>
                    </a:lnTo>
                    <a:lnTo>
                      <a:pt x="1663" y="154"/>
                    </a:lnTo>
                    <a:lnTo>
                      <a:pt x="1654" y="153"/>
                    </a:lnTo>
                    <a:lnTo>
                      <a:pt x="1645" y="152"/>
                    </a:lnTo>
                    <a:lnTo>
                      <a:pt x="1604" y="155"/>
                    </a:lnTo>
                    <a:lnTo>
                      <a:pt x="1563" y="161"/>
                    </a:lnTo>
                    <a:close/>
                    <a:moveTo>
                      <a:pt x="1913" y="184"/>
                    </a:moveTo>
                    <a:lnTo>
                      <a:pt x="1891" y="180"/>
                    </a:lnTo>
                    <a:lnTo>
                      <a:pt x="1869" y="175"/>
                    </a:lnTo>
                    <a:lnTo>
                      <a:pt x="1846" y="170"/>
                    </a:lnTo>
                    <a:lnTo>
                      <a:pt x="1824" y="167"/>
                    </a:lnTo>
                    <a:lnTo>
                      <a:pt x="1802" y="165"/>
                    </a:lnTo>
                    <a:lnTo>
                      <a:pt x="1779" y="162"/>
                    </a:lnTo>
                    <a:lnTo>
                      <a:pt x="1756" y="160"/>
                    </a:lnTo>
                    <a:lnTo>
                      <a:pt x="1735" y="159"/>
                    </a:lnTo>
                    <a:lnTo>
                      <a:pt x="1740" y="168"/>
                    </a:lnTo>
                    <a:lnTo>
                      <a:pt x="1746" y="178"/>
                    </a:lnTo>
                    <a:lnTo>
                      <a:pt x="1751" y="190"/>
                    </a:lnTo>
                    <a:lnTo>
                      <a:pt x="1754" y="200"/>
                    </a:lnTo>
                    <a:lnTo>
                      <a:pt x="1789" y="211"/>
                    </a:lnTo>
                    <a:lnTo>
                      <a:pt x="1822" y="222"/>
                    </a:lnTo>
                    <a:lnTo>
                      <a:pt x="1857" y="234"/>
                    </a:lnTo>
                    <a:lnTo>
                      <a:pt x="1890" y="246"/>
                    </a:lnTo>
                    <a:lnTo>
                      <a:pt x="1925" y="259"/>
                    </a:lnTo>
                    <a:lnTo>
                      <a:pt x="1957" y="273"/>
                    </a:lnTo>
                    <a:lnTo>
                      <a:pt x="1990" y="288"/>
                    </a:lnTo>
                    <a:lnTo>
                      <a:pt x="2023" y="303"/>
                    </a:lnTo>
                    <a:lnTo>
                      <a:pt x="2014" y="284"/>
                    </a:lnTo>
                    <a:lnTo>
                      <a:pt x="2003" y="267"/>
                    </a:lnTo>
                    <a:lnTo>
                      <a:pt x="1990" y="251"/>
                    </a:lnTo>
                    <a:lnTo>
                      <a:pt x="1976" y="236"/>
                    </a:lnTo>
                    <a:lnTo>
                      <a:pt x="1963" y="221"/>
                    </a:lnTo>
                    <a:lnTo>
                      <a:pt x="1946" y="208"/>
                    </a:lnTo>
                    <a:lnTo>
                      <a:pt x="1930" y="196"/>
                    </a:lnTo>
                    <a:lnTo>
                      <a:pt x="1913" y="184"/>
                    </a:lnTo>
                    <a:close/>
                    <a:moveTo>
                      <a:pt x="1520" y="197"/>
                    </a:moveTo>
                    <a:lnTo>
                      <a:pt x="1521" y="199"/>
                    </a:lnTo>
                    <a:lnTo>
                      <a:pt x="1521" y="203"/>
                    </a:lnTo>
                    <a:lnTo>
                      <a:pt x="1543" y="212"/>
                    </a:lnTo>
                    <a:lnTo>
                      <a:pt x="1566" y="221"/>
                    </a:lnTo>
                    <a:lnTo>
                      <a:pt x="1588" y="231"/>
                    </a:lnTo>
                    <a:lnTo>
                      <a:pt x="1610" y="242"/>
                    </a:lnTo>
                    <a:lnTo>
                      <a:pt x="1652" y="264"/>
                    </a:lnTo>
                    <a:lnTo>
                      <a:pt x="1693" y="289"/>
                    </a:lnTo>
                    <a:lnTo>
                      <a:pt x="1699" y="282"/>
                    </a:lnTo>
                    <a:lnTo>
                      <a:pt x="1703" y="276"/>
                    </a:lnTo>
                    <a:lnTo>
                      <a:pt x="1707" y="269"/>
                    </a:lnTo>
                    <a:lnTo>
                      <a:pt x="1710" y="261"/>
                    </a:lnTo>
                    <a:lnTo>
                      <a:pt x="1714" y="254"/>
                    </a:lnTo>
                    <a:lnTo>
                      <a:pt x="1716" y="248"/>
                    </a:lnTo>
                    <a:lnTo>
                      <a:pt x="1717" y="240"/>
                    </a:lnTo>
                    <a:lnTo>
                      <a:pt x="1718" y="231"/>
                    </a:lnTo>
                    <a:lnTo>
                      <a:pt x="1694" y="225"/>
                    </a:lnTo>
                    <a:lnTo>
                      <a:pt x="1670" y="219"/>
                    </a:lnTo>
                    <a:lnTo>
                      <a:pt x="1645" y="213"/>
                    </a:lnTo>
                    <a:lnTo>
                      <a:pt x="1620" y="208"/>
                    </a:lnTo>
                    <a:lnTo>
                      <a:pt x="1595" y="204"/>
                    </a:lnTo>
                    <a:lnTo>
                      <a:pt x="1571" y="200"/>
                    </a:lnTo>
                    <a:lnTo>
                      <a:pt x="1546" y="198"/>
                    </a:lnTo>
                    <a:lnTo>
                      <a:pt x="1520" y="197"/>
                    </a:lnTo>
                    <a:close/>
                    <a:moveTo>
                      <a:pt x="2590" y="858"/>
                    </a:moveTo>
                    <a:lnTo>
                      <a:pt x="2578" y="836"/>
                    </a:lnTo>
                    <a:lnTo>
                      <a:pt x="2565" y="813"/>
                    </a:lnTo>
                    <a:lnTo>
                      <a:pt x="2551" y="793"/>
                    </a:lnTo>
                    <a:lnTo>
                      <a:pt x="2536" y="771"/>
                    </a:lnTo>
                    <a:lnTo>
                      <a:pt x="2521" y="750"/>
                    </a:lnTo>
                    <a:lnTo>
                      <a:pt x="2506" y="729"/>
                    </a:lnTo>
                    <a:lnTo>
                      <a:pt x="2491" y="710"/>
                    </a:lnTo>
                    <a:lnTo>
                      <a:pt x="2475" y="690"/>
                    </a:lnTo>
                    <a:lnTo>
                      <a:pt x="2441" y="651"/>
                    </a:lnTo>
                    <a:lnTo>
                      <a:pt x="2406" y="614"/>
                    </a:lnTo>
                    <a:lnTo>
                      <a:pt x="2369" y="578"/>
                    </a:lnTo>
                    <a:lnTo>
                      <a:pt x="2330" y="545"/>
                    </a:lnTo>
                    <a:lnTo>
                      <a:pt x="2329" y="562"/>
                    </a:lnTo>
                    <a:lnTo>
                      <a:pt x="2327" y="578"/>
                    </a:lnTo>
                    <a:lnTo>
                      <a:pt x="2323" y="594"/>
                    </a:lnTo>
                    <a:lnTo>
                      <a:pt x="2320" y="610"/>
                    </a:lnTo>
                    <a:lnTo>
                      <a:pt x="2314" y="627"/>
                    </a:lnTo>
                    <a:lnTo>
                      <a:pt x="2308" y="642"/>
                    </a:lnTo>
                    <a:lnTo>
                      <a:pt x="2301" y="658"/>
                    </a:lnTo>
                    <a:lnTo>
                      <a:pt x="2293" y="672"/>
                    </a:lnTo>
                    <a:lnTo>
                      <a:pt x="2285" y="687"/>
                    </a:lnTo>
                    <a:lnTo>
                      <a:pt x="2276" y="700"/>
                    </a:lnTo>
                    <a:lnTo>
                      <a:pt x="2267" y="714"/>
                    </a:lnTo>
                    <a:lnTo>
                      <a:pt x="2256" y="728"/>
                    </a:lnTo>
                    <a:lnTo>
                      <a:pt x="2246" y="741"/>
                    </a:lnTo>
                    <a:lnTo>
                      <a:pt x="2234" y="752"/>
                    </a:lnTo>
                    <a:lnTo>
                      <a:pt x="2223" y="765"/>
                    </a:lnTo>
                    <a:lnTo>
                      <a:pt x="2210" y="776"/>
                    </a:lnTo>
                    <a:lnTo>
                      <a:pt x="2246" y="824"/>
                    </a:lnTo>
                    <a:lnTo>
                      <a:pt x="2279" y="871"/>
                    </a:lnTo>
                    <a:lnTo>
                      <a:pt x="2312" y="920"/>
                    </a:lnTo>
                    <a:lnTo>
                      <a:pt x="2344" y="970"/>
                    </a:lnTo>
                    <a:lnTo>
                      <a:pt x="2374" y="1021"/>
                    </a:lnTo>
                    <a:lnTo>
                      <a:pt x="2403" y="1071"/>
                    </a:lnTo>
                    <a:lnTo>
                      <a:pt x="2429" y="1123"/>
                    </a:lnTo>
                    <a:lnTo>
                      <a:pt x="2455" y="1176"/>
                    </a:lnTo>
                    <a:lnTo>
                      <a:pt x="2471" y="1160"/>
                    </a:lnTo>
                    <a:lnTo>
                      <a:pt x="2484" y="1143"/>
                    </a:lnTo>
                    <a:lnTo>
                      <a:pt x="2498" y="1125"/>
                    </a:lnTo>
                    <a:lnTo>
                      <a:pt x="2512" y="1107"/>
                    </a:lnTo>
                    <a:lnTo>
                      <a:pt x="2524" y="1089"/>
                    </a:lnTo>
                    <a:lnTo>
                      <a:pt x="2535" y="1070"/>
                    </a:lnTo>
                    <a:lnTo>
                      <a:pt x="2546" y="1051"/>
                    </a:lnTo>
                    <a:lnTo>
                      <a:pt x="2555" y="1031"/>
                    </a:lnTo>
                    <a:lnTo>
                      <a:pt x="2563" y="1010"/>
                    </a:lnTo>
                    <a:lnTo>
                      <a:pt x="2570" y="990"/>
                    </a:lnTo>
                    <a:lnTo>
                      <a:pt x="2577" y="969"/>
                    </a:lnTo>
                    <a:lnTo>
                      <a:pt x="2581" y="947"/>
                    </a:lnTo>
                    <a:lnTo>
                      <a:pt x="2586" y="925"/>
                    </a:lnTo>
                    <a:lnTo>
                      <a:pt x="2588" y="903"/>
                    </a:lnTo>
                    <a:lnTo>
                      <a:pt x="2590" y="881"/>
                    </a:lnTo>
                    <a:lnTo>
                      <a:pt x="2590" y="858"/>
                    </a:lnTo>
                    <a:close/>
                    <a:moveTo>
                      <a:pt x="2284" y="507"/>
                    </a:moveTo>
                    <a:lnTo>
                      <a:pt x="2259" y="488"/>
                    </a:lnTo>
                    <a:lnTo>
                      <a:pt x="2233" y="470"/>
                    </a:lnTo>
                    <a:lnTo>
                      <a:pt x="2208" y="453"/>
                    </a:lnTo>
                    <a:lnTo>
                      <a:pt x="2181" y="435"/>
                    </a:lnTo>
                    <a:lnTo>
                      <a:pt x="2155" y="418"/>
                    </a:lnTo>
                    <a:lnTo>
                      <a:pt x="2128" y="403"/>
                    </a:lnTo>
                    <a:lnTo>
                      <a:pt x="2102" y="387"/>
                    </a:lnTo>
                    <a:lnTo>
                      <a:pt x="2074" y="372"/>
                    </a:lnTo>
                    <a:lnTo>
                      <a:pt x="2073" y="384"/>
                    </a:lnTo>
                    <a:lnTo>
                      <a:pt x="2072" y="395"/>
                    </a:lnTo>
                    <a:lnTo>
                      <a:pt x="2070" y="405"/>
                    </a:lnTo>
                    <a:lnTo>
                      <a:pt x="2066" y="417"/>
                    </a:lnTo>
                    <a:lnTo>
                      <a:pt x="2063" y="427"/>
                    </a:lnTo>
                    <a:lnTo>
                      <a:pt x="2058" y="438"/>
                    </a:lnTo>
                    <a:lnTo>
                      <a:pt x="2054" y="448"/>
                    </a:lnTo>
                    <a:lnTo>
                      <a:pt x="2049" y="458"/>
                    </a:lnTo>
                    <a:lnTo>
                      <a:pt x="2036" y="477"/>
                    </a:lnTo>
                    <a:lnTo>
                      <a:pt x="2024" y="495"/>
                    </a:lnTo>
                    <a:lnTo>
                      <a:pt x="2009" y="513"/>
                    </a:lnTo>
                    <a:lnTo>
                      <a:pt x="1993" y="529"/>
                    </a:lnTo>
                    <a:lnTo>
                      <a:pt x="2018" y="553"/>
                    </a:lnTo>
                    <a:lnTo>
                      <a:pt x="2042" y="579"/>
                    </a:lnTo>
                    <a:lnTo>
                      <a:pt x="2066" y="605"/>
                    </a:lnTo>
                    <a:lnTo>
                      <a:pt x="2090" y="631"/>
                    </a:lnTo>
                    <a:lnTo>
                      <a:pt x="2115" y="658"/>
                    </a:lnTo>
                    <a:lnTo>
                      <a:pt x="2138" y="685"/>
                    </a:lnTo>
                    <a:lnTo>
                      <a:pt x="2161" y="713"/>
                    </a:lnTo>
                    <a:lnTo>
                      <a:pt x="2183" y="741"/>
                    </a:lnTo>
                    <a:lnTo>
                      <a:pt x="2194" y="728"/>
                    </a:lnTo>
                    <a:lnTo>
                      <a:pt x="2206" y="716"/>
                    </a:lnTo>
                    <a:lnTo>
                      <a:pt x="2217" y="704"/>
                    </a:lnTo>
                    <a:lnTo>
                      <a:pt x="2228" y="691"/>
                    </a:lnTo>
                    <a:lnTo>
                      <a:pt x="2237" y="677"/>
                    </a:lnTo>
                    <a:lnTo>
                      <a:pt x="2246" y="663"/>
                    </a:lnTo>
                    <a:lnTo>
                      <a:pt x="2254" y="650"/>
                    </a:lnTo>
                    <a:lnTo>
                      <a:pt x="2261" y="635"/>
                    </a:lnTo>
                    <a:lnTo>
                      <a:pt x="2268" y="620"/>
                    </a:lnTo>
                    <a:lnTo>
                      <a:pt x="2274" y="605"/>
                    </a:lnTo>
                    <a:lnTo>
                      <a:pt x="2277" y="590"/>
                    </a:lnTo>
                    <a:lnTo>
                      <a:pt x="2281" y="574"/>
                    </a:lnTo>
                    <a:lnTo>
                      <a:pt x="2284" y="557"/>
                    </a:lnTo>
                    <a:lnTo>
                      <a:pt x="2285" y="541"/>
                    </a:lnTo>
                    <a:lnTo>
                      <a:pt x="2285" y="524"/>
                    </a:lnTo>
                    <a:lnTo>
                      <a:pt x="2284" y="507"/>
                    </a:lnTo>
                    <a:close/>
                    <a:moveTo>
                      <a:pt x="2035" y="352"/>
                    </a:moveTo>
                    <a:lnTo>
                      <a:pt x="2002" y="335"/>
                    </a:lnTo>
                    <a:lnTo>
                      <a:pt x="1967" y="320"/>
                    </a:lnTo>
                    <a:lnTo>
                      <a:pt x="1933" y="305"/>
                    </a:lnTo>
                    <a:lnTo>
                      <a:pt x="1898" y="291"/>
                    </a:lnTo>
                    <a:lnTo>
                      <a:pt x="1864" y="278"/>
                    </a:lnTo>
                    <a:lnTo>
                      <a:pt x="1828" y="265"/>
                    </a:lnTo>
                    <a:lnTo>
                      <a:pt x="1792" y="253"/>
                    </a:lnTo>
                    <a:lnTo>
                      <a:pt x="1756" y="242"/>
                    </a:lnTo>
                    <a:lnTo>
                      <a:pt x="1755" y="251"/>
                    </a:lnTo>
                    <a:lnTo>
                      <a:pt x="1753" y="260"/>
                    </a:lnTo>
                    <a:lnTo>
                      <a:pt x="1749" y="269"/>
                    </a:lnTo>
                    <a:lnTo>
                      <a:pt x="1746" y="278"/>
                    </a:lnTo>
                    <a:lnTo>
                      <a:pt x="1741" y="287"/>
                    </a:lnTo>
                    <a:lnTo>
                      <a:pt x="1737" y="295"/>
                    </a:lnTo>
                    <a:lnTo>
                      <a:pt x="1732" y="302"/>
                    </a:lnTo>
                    <a:lnTo>
                      <a:pt x="1726" y="310"/>
                    </a:lnTo>
                    <a:lnTo>
                      <a:pt x="1758" y="332"/>
                    </a:lnTo>
                    <a:lnTo>
                      <a:pt x="1789" y="354"/>
                    </a:lnTo>
                    <a:lnTo>
                      <a:pt x="1820" y="377"/>
                    </a:lnTo>
                    <a:lnTo>
                      <a:pt x="1850" y="401"/>
                    </a:lnTo>
                    <a:lnTo>
                      <a:pt x="1879" y="425"/>
                    </a:lnTo>
                    <a:lnTo>
                      <a:pt x="1908" y="449"/>
                    </a:lnTo>
                    <a:lnTo>
                      <a:pt x="1936" y="476"/>
                    </a:lnTo>
                    <a:lnTo>
                      <a:pt x="1964" y="501"/>
                    </a:lnTo>
                    <a:lnTo>
                      <a:pt x="1979" y="486"/>
                    </a:lnTo>
                    <a:lnTo>
                      <a:pt x="1994" y="470"/>
                    </a:lnTo>
                    <a:lnTo>
                      <a:pt x="2006" y="453"/>
                    </a:lnTo>
                    <a:lnTo>
                      <a:pt x="2017" y="434"/>
                    </a:lnTo>
                    <a:lnTo>
                      <a:pt x="2021" y="425"/>
                    </a:lnTo>
                    <a:lnTo>
                      <a:pt x="2026" y="416"/>
                    </a:lnTo>
                    <a:lnTo>
                      <a:pt x="2029" y="405"/>
                    </a:lnTo>
                    <a:lnTo>
                      <a:pt x="2032" y="395"/>
                    </a:lnTo>
                    <a:lnTo>
                      <a:pt x="2034" y="385"/>
                    </a:lnTo>
                    <a:lnTo>
                      <a:pt x="2035" y="374"/>
                    </a:lnTo>
                    <a:lnTo>
                      <a:pt x="2035" y="363"/>
                    </a:lnTo>
                    <a:lnTo>
                      <a:pt x="2035" y="352"/>
                    </a:lnTo>
                    <a:close/>
                    <a:moveTo>
                      <a:pt x="1511" y="241"/>
                    </a:moveTo>
                    <a:lnTo>
                      <a:pt x="1503" y="251"/>
                    </a:lnTo>
                    <a:lnTo>
                      <a:pt x="1495" y="259"/>
                    </a:lnTo>
                    <a:lnTo>
                      <a:pt x="1517" y="283"/>
                    </a:lnTo>
                    <a:lnTo>
                      <a:pt x="1538" y="309"/>
                    </a:lnTo>
                    <a:lnTo>
                      <a:pt x="1557" y="335"/>
                    </a:lnTo>
                    <a:lnTo>
                      <a:pt x="1577" y="360"/>
                    </a:lnTo>
                    <a:lnTo>
                      <a:pt x="1600" y="352"/>
                    </a:lnTo>
                    <a:lnTo>
                      <a:pt x="1622" y="342"/>
                    </a:lnTo>
                    <a:lnTo>
                      <a:pt x="1643" y="329"/>
                    </a:lnTo>
                    <a:lnTo>
                      <a:pt x="1664" y="317"/>
                    </a:lnTo>
                    <a:lnTo>
                      <a:pt x="1627" y="295"/>
                    </a:lnTo>
                    <a:lnTo>
                      <a:pt x="1589" y="275"/>
                    </a:lnTo>
                    <a:lnTo>
                      <a:pt x="1570" y="266"/>
                    </a:lnTo>
                    <a:lnTo>
                      <a:pt x="1550" y="257"/>
                    </a:lnTo>
                    <a:lnTo>
                      <a:pt x="1531" y="249"/>
                    </a:lnTo>
                    <a:lnTo>
                      <a:pt x="1511" y="241"/>
                    </a:lnTo>
                    <a:close/>
                    <a:moveTo>
                      <a:pt x="2372" y="2265"/>
                    </a:moveTo>
                    <a:lnTo>
                      <a:pt x="2381" y="2255"/>
                    </a:lnTo>
                    <a:lnTo>
                      <a:pt x="2389" y="2244"/>
                    </a:lnTo>
                    <a:lnTo>
                      <a:pt x="2397" y="2234"/>
                    </a:lnTo>
                    <a:lnTo>
                      <a:pt x="2405" y="2223"/>
                    </a:lnTo>
                    <a:lnTo>
                      <a:pt x="2384" y="2237"/>
                    </a:lnTo>
                    <a:lnTo>
                      <a:pt x="2362" y="2250"/>
                    </a:lnTo>
                    <a:lnTo>
                      <a:pt x="2340" y="2264"/>
                    </a:lnTo>
                    <a:lnTo>
                      <a:pt x="2319" y="2276"/>
                    </a:lnTo>
                    <a:lnTo>
                      <a:pt x="2274" y="2299"/>
                    </a:lnTo>
                    <a:lnTo>
                      <a:pt x="2229" y="2321"/>
                    </a:lnTo>
                    <a:lnTo>
                      <a:pt x="2181" y="2341"/>
                    </a:lnTo>
                    <a:lnTo>
                      <a:pt x="2134" y="2359"/>
                    </a:lnTo>
                    <a:lnTo>
                      <a:pt x="2087" y="2377"/>
                    </a:lnTo>
                    <a:lnTo>
                      <a:pt x="2039" y="2392"/>
                    </a:lnTo>
                    <a:lnTo>
                      <a:pt x="2031" y="2414"/>
                    </a:lnTo>
                    <a:lnTo>
                      <a:pt x="2021" y="2434"/>
                    </a:lnTo>
                    <a:lnTo>
                      <a:pt x="2012" y="2455"/>
                    </a:lnTo>
                    <a:lnTo>
                      <a:pt x="2003" y="2476"/>
                    </a:lnTo>
                    <a:lnTo>
                      <a:pt x="1991" y="2495"/>
                    </a:lnTo>
                    <a:lnTo>
                      <a:pt x="1980" y="2515"/>
                    </a:lnTo>
                    <a:lnTo>
                      <a:pt x="1968" y="2535"/>
                    </a:lnTo>
                    <a:lnTo>
                      <a:pt x="1956" y="2553"/>
                    </a:lnTo>
                    <a:lnTo>
                      <a:pt x="1984" y="2540"/>
                    </a:lnTo>
                    <a:lnTo>
                      <a:pt x="2013" y="2526"/>
                    </a:lnTo>
                    <a:lnTo>
                      <a:pt x="2042" y="2511"/>
                    </a:lnTo>
                    <a:lnTo>
                      <a:pt x="2070" y="2496"/>
                    </a:lnTo>
                    <a:lnTo>
                      <a:pt x="2097" y="2482"/>
                    </a:lnTo>
                    <a:lnTo>
                      <a:pt x="2125" y="2464"/>
                    </a:lnTo>
                    <a:lnTo>
                      <a:pt x="2152" y="2448"/>
                    </a:lnTo>
                    <a:lnTo>
                      <a:pt x="2178" y="2430"/>
                    </a:lnTo>
                    <a:lnTo>
                      <a:pt x="2205" y="2411"/>
                    </a:lnTo>
                    <a:lnTo>
                      <a:pt x="2230" y="2393"/>
                    </a:lnTo>
                    <a:lnTo>
                      <a:pt x="2255" y="2373"/>
                    </a:lnTo>
                    <a:lnTo>
                      <a:pt x="2279" y="2352"/>
                    </a:lnTo>
                    <a:lnTo>
                      <a:pt x="2304" y="2332"/>
                    </a:lnTo>
                    <a:lnTo>
                      <a:pt x="2327" y="2310"/>
                    </a:lnTo>
                    <a:lnTo>
                      <a:pt x="2350" y="2288"/>
                    </a:lnTo>
                    <a:lnTo>
                      <a:pt x="2372" y="2265"/>
                    </a:lnTo>
                    <a:close/>
                    <a:moveTo>
                      <a:pt x="2468" y="2124"/>
                    </a:moveTo>
                    <a:lnTo>
                      <a:pt x="2480" y="2101"/>
                    </a:lnTo>
                    <a:lnTo>
                      <a:pt x="2490" y="2077"/>
                    </a:lnTo>
                    <a:lnTo>
                      <a:pt x="2501" y="2054"/>
                    </a:lnTo>
                    <a:lnTo>
                      <a:pt x="2510" y="2030"/>
                    </a:lnTo>
                    <a:lnTo>
                      <a:pt x="2518" y="2006"/>
                    </a:lnTo>
                    <a:lnTo>
                      <a:pt x="2526" y="1981"/>
                    </a:lnTo>
                    <a:lnTo>
                      <a:pt x="2532" y="1956"/>
                    </a:lnTo>
                    <a:lnTo>
                      <a:pt x="2539" y="1932"/>
                    </a:lnTo>
                    <a:lnTo>
                      <a:pt x="2543" y="1907"/>
                    </a:lnTo>
                    <a:lnTo>
                      <a:pt x="2548" y="1881"/>
                    </a:lnTo>
                    <a:lnTo>
                      <a:pt x="2551" y="1856"/>
                    </a:lnTo>
                    <a:lnTo>
                      <a:pt x="2554" y="1831"/>
                    </a:lnTo>
                    <a:lnTo>
                      <a:pt x="2556" y="1805"/>
                    </a:lnTo>
                    <a:lnTo>
                      <a:pt x="2557" y="1779"/>
                    </a:lnTo>
                    <a:lnTo>
                      <a:pt x="2557" y="1753"/>
                    </a:lnTo>
                    <a:lnTo>
                      <a:pt x="2557" y="1728"/>
                    </a:lnTo>
                    <a:lnTo>
                      <a:pt x="2532" y="1748"/>
                    </a:lnTo>
                    <a:lnTo>
                      <a:pt x="2506" y="1766"/>
                    </a:lnTo>
                    <a:lnTo>
                      <a:pt x="2480" y="1784"/>
                    </a:lnTo>
                    <a:lnTo>
                      <a:pt x="2452" y="1802"/>
                    </a:lnTo>
                    <a:lnTo>
                      <a:pt x="2425" y="1818"/>
                    </a:lnTo>
                    <a:lnTo>
                      <a:pt x="2396" y="1833"/>
                    </a:lnTo>
                    <a:lnTo>
                      <a:pt x="2368" y="1848"/>
                    </a:lnTo>
                    <a:lnTo>
                      <a:pt x="2338" y="1862"/>
                    </a:lnTo>
                    <a:lnTo>
                      <a:pt x="2309" y="1875"/>
                    </a:lnTo>
                    <a:lnTo>
                      <a:pt x="2279" y="1888"/>
                    </a:lnTo>
                    <a:lnTo>
                      <a:pt x="2249" y="1900"/>
                    </a:lnTo>
                    <a:lnTo>
                      <a:pt x="2219" y="1911"/>
                    </a:lnTo>
                    <a:lnTo>
                      <a:pt x="2158" y="1932"/>
                    </a:lnTo>
                    <a:lnTo>
                      <a:pt x="2096" y="1950"/>
                    </a:lnTo>
                    <a:lnTo>
                      <a:pt x="2097" y="2000"/>
                    </a:lnTo>
                    <a:lnTo>
                      <a:pt x="2096" y="2049"/>
                    </a:lnTo>
                    <a:lnTo>
                      <a:pt x="2094" y="2100"/>
                    </a:lnTo>
                    <a:lnTo>
                      <a:pt x="2090" y="2150"/>
                    </a:lnTo>
                    <a:lnTo>
                      <a:pt x="2085" y="2199"/>
                    </a:lnTo>
                    <a:lnTo>
                      <a:pt x="2077" y="2249"/>
                    </a:lnTo>
                    <a:lnTo>
                      <a:pt x="2071" y="2274"/>
                    </a:lnTo>
                    <a:lnTo>
                      <a:pt x="2066" y="2298"/>
                    </a:lnTo>
                    <a:lnTo>
                      <a:pt x="2059" y="2323"/>
                    </a:lnTo>
                    <a:lnTo>
                      <a:pt x="2052" y="2347"/>
                    </a:lnTo>
                    <a:lnTo>
                      <a:pt x="2109" y="2327"/>
                    </a:lnTo>
                    <a:lnTo>
                      <a:pt x="2164" y="2306"/>
                    </a:lnTo>
                    <a:lnTo>
                      <a:pt x="2192" y="2295"/>
                    </a:lnTo>
                    <a:lnTo>
                      <a:pt x="2219" y="2282"/>
                    </a:lnTo>
                    <a:lnTo>
                      <a:pt x="2246" y="2271"/>
                    </a:lnTo>
                    <a:lnTo>
                      <a:pt x="2272" y="2257"/>
                    </a:lnTo>
                    <a:lnTo>
                      <a:pt x="2299" y="2243"/>
                    </a:lnTo>
                    <a:lnTo>
                      <a:pt x="2324" y="2228"/>
                    </a:lnTo>
                    <a:lnTo>
                      <a:pt x="2350" y="2213"/>
                    </a:lnTo>
                    <a:lnTo>
                      <a:pt x="2375" y="2197"/>
                    </a:lnTo>
                    <a:lnTo>
                      <a:pt x="2399" y="2180"/>
                    </a:lnTo>
                    <a:lnTo>
                      <a:pt x="2422" y="2162"/>
                    </a:lnTo>
                    <a:lnTo>
                      <a:pt x="2445" y="2144"/>
                    </a:lnTo>
                    <a:lnTo>
                      <a:pt x="2468" y="2124"/>
                    </a:lnTo>
                    <a:close/>
                    <a:moveTo>
                      <a:pt x="2555" y="1677"/>
                    </a:moveTo>
                    <a:lnTo>
                      <a:pt x="2552" y="1650"/>
                    </a:lnTo>
                    <a:lnTo>
                      <a:pt x="2549" y="1621"/>
                    </a:lnTo>
                    <a:lnTo>
                      <a:pt x="2546" y="1593"/>
                    </a:lnTo>
                    <a:lnTo>
                      <a:pt x="2541" y="1566"/>
                    </a:lnTo>
                    <a:lnTo>
                      <a:pt x="2536" y="1538"/>
                    </a:lnTo>
                    <a:lnTo>
                      <a:pt x="2531" y="1510"/>
                    </a:lnTo>
                    <a:lnTo>
                      <a:pt x="2524" y="1483"/>
                    </a:lnTo>
                    <a:lnTo>
                      <a:pt x="2517" y="1455"/>
                    </a:lnTo>
                    <a:lnTo>
                      <a:pt x="2501" y="1401"/>
                    </a:lnTo>
                    <a:lnTo>
                      <a:pt x="2483" y="1347"/>
                    </a:lnTo>
                    <a:lnTo>
                      <a:pt x="2464" y="1295"/>
                    </a:lnTo>
                    <a:lnTo>
                      <a:pt x="2442" y="1242"/>
                    </a:lnTo>
                    <a:lnTo>
                      <a:pt x="2420" y="1260"/>
                    </a:lnTo>
                    <a:lnTo>
                      <a:pt x="2397" y="1279"/>
                    </a:lnTo>
                    <a:lnTo>
                      <a:pt x="2373" y="1295"/>
                    </a:lnTo>
                    <a:lnTo>
                      <a:pt x="2349" y="1311"/>
                    </a:lnTo>
                    <a:lnTo>
                      <a:pt x="2324" y="1327"/>
                    </a:lnTo>
                    <a:lnTo>
                      <a:pt x="2299" y="1341"/>
                    </a:lnTo>
                    <a:lnTo>
                      <a:pt x="2274" y="1355"/>
                    </a:lnTo>
                    <a:lnTo>
                      <a:pt x="2247" y="1369"/>
                    </a:lnTo>
                    <a:lnTo>
                      <a:pt x="2221" y="1381"/>
                    </a:lnTo>
                    <a:lnTo>
                      <a:pt x="2194" y="1393"/>
                    </a:lnTo>
                    <a:lnTo>
                      <a:pt x="2168" y="1404"/>
                    </a:lnTo>
                    <a:lnTo>
                      <a:pt x="2140" y="1415"/>
                    </a:lnTo>
                    <a:lnTo>
                      <a:pt x="2086" y="1434"/>
                    </a:lnTo>
                    <a:lnTo>
                      <a:pt x="2031" y="1452"/>
                    </a:lnTo>
                    <a:lnTo>
                      <a:pt x="2043" y="1508"/>
                    </a:lnTo>
                    <a:lnTo>
                      <a:pt x="2054" y="1566"/>
                    </a:lnTo>
                    <a:lnTo>
                      <a:pt x="2064" y="1622"/>
                    </a:lnTo>
                    <a:lnTo>
                      <a:pt x="2073" y="1680"/>
                    </a:lnTo>
                    <a:lnTo>
                      <a:pt x="2080" y="1737"/>
                    </a:lnTo>
                    <a:lnTo>
                      <a:pt x="2087" y="1795"/>
                    </a:lnTo>
                    <a:lnTo>
                      <a:pt x="2092" y="1852"/>
                    </a:lnTo>
                    <a:lnTo>
                      <a:pt x="2095" y="1910"/>
                    </a:lnTo>
                    <a:lnTo>
                      <a:pt x="2157" y="1890"/>
                    </a:lnTo>
                    <a:lnTo>
                      <a:pt x="2218" y="1870"/>
                    </a:lnTo>
                    <a:lnTo>
                      <a:pt x="2248" y="1858"/>
                    </a:lnTo>
                    <a:lnTo>
                      <a:pt x="2278" y="1846"/>
                    </a:lnTo>
                    <a:lnTo>
                      <a:pt x="2308" y="1833"/>
                    </a:lnTo>
                    <a:lnTo>
                      <a:pt x="2338" y="1819"/>
                    </a:lnTo>
                    <a:lnTo>
                      <a:pt x="2367" y="1804"/>
                    </a:lnTo>
                    <a:lnTo>
                      <a:pt x="2396" y="1789"/>
                    </a:lnTo>
                    <a:lnTo>
                      <a:pt x="2425" y="1773"/>
                    </a:lnTo>
                    <a:lnTo>
                      <a:pt x="2452" y="1756"/>
                    </a:lnTo>
                    <a:lnTo>
                      <a:pt x="2479" y="1737"/>
                    </a:lnTo>
                    <a:lnTo>
                      <a:pt x="2505" y="1719"/>
                    </a:lnTo>
                    <a:lnTo>
                      <a:pt x="2531" y="1699"/>
                    </a:lnTo>
                    <a:lnTo>
                      <a:pt x="2555" y="1677"/>
                    </a:lnTo>
                    <a:close/>
                    <a:moveTo>
                      <a:pt x="2426" y="1205"/>
                    </a:moveTo>
                    <a:lnTo>
                      <a:pt x="2400" y="1152"/>
                    </a:lnTo>
                    <a:lnTo>
                      <a:pt x="2373" y="1099"/>
                    </a:lnTo>
                    <a:lnTo>
                      <a:pt x="2344" y="1047"/>
                    </a:lnTo>
                    <a:lnTo>
                      <a:pt x="2314" y="996"/>
                    </a:lnTo>
                    <a:lnTo>
                      <a:pt x="2283" y="947"/>
                    </a:lnTo>
                    <a:lnTo>
                      <a:pt x="2251" y="897"/>
                    </a:lnTo>
                    <a:lnTo>
                      <a:pt x="2216" y="849"/>
                    </a:lnTo>
                    <a:lnTo>
                      <a:pt x="2181" y="802"/>
                    </a:lnTo>
                    <a:lnTo>
                      <a:pt x="2164" y="816"/>
                    </a:lnTo>
                    <a:lnTo>
                      <a:pt x="2147" y="827"/>
                    </a:lnTo>
                    <a:lnTo>
                      <a:pt x="2130" y="840"/>
                    </a:lnTo>
                    <a:lnTo>
                      <a:pt x="2112" y="851"/>
                    </a:lnTo>
                    <a:lnTo>
                      <a:pt x="2075" y="872"/>
                    </a:lnTo>
                    <a:lnTo>
                      <a:pt x="2039" y="892"/>
                    </a:lnTo>
                    <a:lnTo>
                      <a:pt x="2001" y="910"/>
                    </a:lnTo>
                    <a:lnTo>
                      <a:pt x="1961" y="926"/>
                    </a:lnTo>
                    <a:lnTo>
                      <a:pt x="1921" y="941"/>
                    </a:lnTo>
                    <a:lnTo>
                      <a:pt x="1881" y="955"/>
                    </a:lnTo>
                    <a:lnTo>
                      <a:pt x="1902" y="1011"/>
                    </a:lnTo>
                    <a:lnTo>
                      <a:pt x="1922" y="1068"/>
                    </a:lnTo>
                    <a:lnTo>
                      <a:pt x="1941" y="1125"/>
                    </a:lnTo>
                    <a:lnTo>
                      <a:pt x="1959" y="1182"/>
                    </a:lnTo>
                    <a:lnTo>
                      <a:pt x="1976" y="1240"/>
                    </a:lnTo>
                    <a:lnTo>
                      <a:pt x="1993" y="1297"/>
                    </a:lnTo>
                    <a:lnTo>
                      <a:pt x="2008" y="1356"/>
                    </a:lnTo>
                    <a:lnTo>
                      <a:pt x="2023" y="1414"/>
                    </a:lnTo>
                    <a:lnTo>
                      <a:pt x="2077" y="1396"/>
                    </a:lnTo>
                    <a:lnTo>
                      <a:pt x="2130" y="1377"/>
                    </a:lnTo>
                    <a:lnTo>
                      <a:pt x="2157" y="1366"/>
                    </a:lnTo>
                    <a:lnTo>
                      <a:pt x="2184" y="1355"/>
                    </a:lnTo>
                    <a:lnTo>
                      <a:pt x="2209" y="1343"/>
                    </a:lnTo>
                    <a:lnTo>
                      <a:pt x="2236" y="1331"/>
                    </a:lnTo>
                    <a:lnTo>
                      <a:pt x="2261" y="1318"/>
                    </a:lnTo>
                    <a:lnTo>
                      <a:pt x="2286" y="1304"/>
                    </a:lnTo>
                    <a:lnTo>
                      <a:pt x="2311" y="1289"/>
                    </a:lnTo>
                    <a:lnTo>
                      <a:pt x="2335" y="1274"/>
                    </a:lnTo>
                    <a:lnTo>
                      <a:pt x="2358" y="1258"/>
                    </a:lnTo>
                    <a:lnTo>
                      <a:pt x="2381" y="1242"/>
                    </a:lnTo>
                    <a:lnTo>
                      <a:pt x="2404" y="1223"/>
                    </a:lnTo>
                    <a:lnTo>
                      <a:pt x="2426" y="1205"/>
                    </a:lnTo>
                    <a:close/>
                    <a:moveTo>
                      <a:pt x="2153" y="766"/>
                    </a:moveTo>
                    <a:lnTo>
                      <a:pt x="2131" y="738"/>
                    </a:lnTo>
                    <a:lnTo>
                      <a:pt x="2108" y="711"/>
                    </a:lnTo>
                    <a:lnTo>
                      <a:pt x="2085" y="683"/>
                    </a:lnTo>
                    <a:lnTo>
                      <a:pt x="2061" y="657"/>
                    </a:lnTo>
                    <a:lnTo>
                      <a:pt x="2037" y="630"/>
                    </a:lnTo>
                    <a:lnTo>
                      <a:pt x="2012" y="605"/>
                    </a:lnTo>
                    <a:lnTo>
                      <a:pt x="1988" y="578"/>
                    </a:lnTo>
                    <a:lnTo>
                      <a:pt x="1963" y="554"/>
                    </a:lnTo>
                    <a:lnTo>
                      <a:pt x="1938" y="571"/>
                    </a:lnTo>
                    <a:lnTo>
                      <a:pt x="1914" y="586"/>
                    </a:lnTo>
                    <a:lnTo>
                      <a:pt x="1888" y="601"/>
                    </a:lnTo>
                    <a:lnTo>
                      <a:pt x="1861" y="615"/>
                    </a:lnTo>
                    <a:lnTo>
                      <a:pt x="1835" y="627"/>
                    </a:lnTo>
                    <a:lnTo>
                      <a:pt x="1807" y="638"/>
                    </a:lnTo>
                    <a:lnTo>
                      <a:pt x="1779" y="649"/>
                    </a:lnTo>
                    <a:lnTo>
                      <a:pt x="1752" y="658"/>
                    </a:lnTo>
                    <a:lnTo>
                      <a:pt x="1767" y="689"/>
                    </a:lnTo>
                    <a:lnTo>
                      <a:pt x="1782" y="721"/>
                    </a:lnTo>
                    <a:lnTo>
                      <a:pt x="1797" y="752"/>
                    </a:lnTo>
                    <a:lnTo>
                      <a:pt x="1811" y="784"/>
                    </a:lnTo>
                    <a:lnTo>
                      <a:pt x="1826" y="816"/>
                    </a:lnTo>
                    <a:lnTo>
                      <a:pt x="1838" y="848"/>
                    </a:lnTo>
                    <a:lnTo>
                      <a:pt x="1852" y="880"/>
                    </a:lnTo>
                    <a:lnTo>
                      <a:pt x="1865" y="912"/>
                    </a:lnTo>
                    <a:lnTo>
                      <a:pt x="1903" y="900"/>
                    </a:lnTo>
                    <a:lnTo>
                      <a:pt x="1942" y="885"/>
                    </a:lnTo>
                    <a:lnTo>
                      <a:pt x="1979" y="870"/>
                    </a:lnTo>
                    <a:lnTo>
                      <a:pt x="2016" y="852"/>
                    </a:lnTo>
                    <a:lnTo>
                      <a:pt x="2051" y="833"/>
                    </a:lnTo>
                    <a:lnTo>
                      <a:pt x="2087" y="813"/>
                    </a:lnTo>
                    <a:lnTo>
                      <a:pt x="2120" y="790"/>
                    </a:lnTo>
                    <a:lnTo>
                      <a:pt x="2153" y="766"/>
                    </a:lnTo>
                    <a:close/>
                    <a:moveTo>
                      <a:pt x="1934" y="526"/>
                    </a:moveTo>
                    <a:lnTo>
                      <a:pt x="1906" y="501"/>
                    </a:lnTo>
                    <a:lnTo>
                      <a:pt x="1879" y="476"/>
                    </a:lnTo>
                    <a:lnTo>
                      <a:pt x="1850" y="451"/>
                    </a:lnTo>
                    <a:lnTo>
                      <a:pt x="1821" y="427"/>
                    </a:lnTo>
                    <a:lnTo>
                      <a:pt x="1791" y="403"/>
                    </a:lnTo>
                    <a:lnTo>
                      <a:pt x="1761" y="381"/>
                    </a:lnTo>
                    <a:lnTo>
                      <a:pt x="1730" y="359"/>
                    </a:lnTo>
                    <a:lnTo>
                      <a:pt x="1699" y="339"/>
                    </a:lnTo>
                    <a:lnTo>
                      <a:pt x="1687" y="347"/>
                    </a:lnTo>
                    <a:lnTo>
                      <a:pt x="1676" y="355"/>
                    </a:lnTo>
                    <a:lnTo>
                      <a:pt x="1664" y="363"/>
                    </a:lnTo>
                    <a:lnTo>
                      <a:pt x="1652" y="370"/>
                    </a:lnTo>
                    <a:lnTo>
                      <a:pt x="1626" y="382"/>
                    </a:lnTo>
                    <a:lnTo>
                      <a:pt x="1600" y="394"/>
                    </a:lnTo>
                    <a:lnTo>
                      <a:pt x="1618" y="422"/>
                    </a:lnTo>
                    <a:lnTo>
                      <a:pt x="1637" y="449"/>
                    </a:lnTo>
                    <a:lnTo>
                      <a:pt x="1654" y="478"/>
                    </a:lnTo>
                    <a:lnTo>
                      <a:pt x="1671" y="506"/>
                    </a:lnTo>
                    <a:lnTo>
                      <a:pt x="1687" y="534"/>
                    </a:lnTo>
                    <a:lnTo>
                      <a:pt x="1703" y="564"/>
                    </a:lnTo>
                    <a:lnTo>
                      <a:pt x="1720" y="593"/>
                    </a:lnTo>
                    <a:lnTo>
                      <a:pt x="1735" y="623"/>
                    </a:lnTo>
                    <a:lnTo>
                      <a:pt x="1761" y="614"/>
                    </a:lnTo>
                    <a:lnTo>
                      <a:pt x="1786" y="605"/>
                    </a:lnTo>
                    <a:lnTo>
                      <a:pt x="1813" y="594"/>
                    </a:lnTo>
                    <a:lnTo>
                      <a:pt x="1838" y="583"/>
                    </a:lnTo>
                    <a:lnTo>
                      <a:pt x="1864" y="570"/>
                    </a:lnTo>
                    <a:lnTo>
                      <a:pt x="1888" y="557"/>
                    </a:lnTo>
                    <a:lnTo>
                      <a:pt x="1911" y="543"/>
                    </a:lnTo>
                    <a:lnTo>
                      <a:pt x="1934" y="526"/>
                    </a:lnTo>
                    <a:close/>
                    <a:moveTo>
                      <a:pt x="1460" y="280"/>
                    </a:moveTo>
                    <a:lnTo>
                      <a:pt x="1450" y="284"/>
                    </a:lnTo>
                    <a:lnTo>
                      <a:pt x="1438" y="288"/>
                    </a:lnTo>
                    <a:lnTo>
                      <a:pt x="1426" y="291"/>
                    </a:lnTo>
                    <a:lnTo>
                      <a:pt x="1414" y="294"/>
                    </a:lnTo>
                    <a:lnTo>
                      <a:pt x="1414" y="392"/>
                    </a:lnTo>
                    <a:lnTo>
                      <a:pt x="1445" y="389"/>
                    </a:lnTo>
                    <a:lnTo>
                      <a:pt x="1476" y="386"/>
                    </a:lnTo>
                    <a:lnTo>
                      <a:pt x="1508" y="380"/>
                    </a:lnTo>
                    <a:lnTo>
                      <a:pt x="1538" y="373"/>
                    </a:lnTo>
                    <a:lnTo>
                      <a:pt x="1519" y="349"/>
                    </a:lnTo>
                    <a:lnTo>
                      <a:pt x="1501" y="326"/>
                    </a:lnTo>
                    <a:lnTo>
                      <a:pt x="1481" y="303"/>
                    </a:lnTo>
                    <a:lnTo>
                      <a:pt x="1460" y="280"/>
                    </a:lnTo>
                    <a:close/>
                    <a:moveTo>
                      <a:pt x="1880" y="2583"/>
                    </a:moveTo>
                    <a:lnTo>
                      <a:pt x="1897" y="2563"/>
                    </a:lnTo>
                    <a:lnTo>
                      <a:pt x="1914" y="2543"/>
                    </a:lnTo>
                    <a:lnTo>
                      <a:pt x="1929" y="2522"/>
                    </a:lnTo>
                    <a:lnTo>
                      <a:pt x="1944" y="2500"/>
                    </a:lnTo>
                    <a:lnTo>
                      <a:pt x="1958" y="2477"/>
                    </a:lnTo>
                    <a:lnTo>
                      <a:pt x="1970" y="2454"/>
                    </a:lnTo>
                    <a:lnTo>
                      <a:pt x="1981" y="2430"/>
                    </a:lnTo>
                    <a:lnTo>
                      <a:pt x="1991" y="2405"/>
                    </a:lnTo>
                    <a:lnTo>
                      <a:pt x="1957" y="2415"/>
                    </a:lnTo>
                    <a:lnTo>
                      <a:pt x="1921" y="2423"/>
                    </a:lnTo>
                    <a:lnTo>
                      <a:pt x="1885" y="2431"/>
                    </a:lnTo>
                    <a:lnTo>
                      <a:pt x="1850" y="2439"/>
                    </a:lnTo>
                    <a:lnTo>
                      <a:pt x="1814" y="2446"/>
                    </a:lnTo>
                    <a:lnTo>
                      <a:pt x="1777" y="2452"/>
                    </a:lnTo>
                    <a:lnTo>
                      <a:pt x="1741" y="2457"/>
                    </a:lnTo>
                    <a:lnTo>
                      <a:pt x="1706" y="2462"/>
                    </a:lnTo>
                    <a:lnTo>
                      <a:pt x="1633" y="2471"/>
                    </a:lnTo>
                    <a:lnTo>
                      <a:pt x="1561" y="2477"/>
                    </a:lnTo>
                    <a:lnTo>
                      <a:pt x="1487" y="2482"/>
                    </a:lnTo>
                    <a:lnTo>
                      <a:pt x="1414" y="2483"/>
                    </a:lnTo>
                    <a:lnTo>
                      <a:pt x="1414" y="2664"/>
                    </a:lnTo>
                    <a:lnTo>
                      <a:pt x="1444" y="2664"/>
                    </a:lnTo>
                    <a:lnTo>
                      <a:pt x="1473" y="2662"/>
                    </a:lnTo>
                    <a:lnTo>
                      <a:pt x="1503" y="2660"/>
                    </a:lnTo>
                    <a:lnTo>
                      <a:pt x="1533" y="2658"/>
                    </a:lnTo>
                    <a:lnTo>
                      <a:pt x="1562" y="2655"/>
                    </a:lnTo>
                    <a:lnTo>
                      <a:pt x="1592" y="2652"/>
                    </a:lnTo>
                    <a:lnTo>
                      <a:pt x="1620" y="2647"/>
                    </a:lnTo>
                    <a:lnTo>
                      <a:pt x="1650" y="2643"/>
                    </a:lnTo>
                    <a:lnTo>
                      <a:pt x="1679" y="2637"/>
                    </a:lnTo>
                    <a:lnTo>
                      <a:pt x="1708" y="2631"/>
                    </a:lnTo>
                    <a:lnTo>
                      <a:pt x="1737" y="2624"/>
                    </a:lnTo>
                    <a:lnTo>
                      <a:pt x="1766" y="2617"/>
                    </a:lnTo>
                    <a:lnTo>
                      <a:pt x="1794" y="2609"/>
                    </a:lnTo>
                    <a:lnTo>
                      <a:pt x="1823" y="2601"/>
                    </a:lnTo>
                    <a:lnTo>
                      <a:pt x="1851" y="2592"/>
                    </a:lnTo>
                    <a:lnTo>
                      <a:pt x="1880" y="2583"/>
                    </a:lnTo>
                    <a:close/>
                    <a:moveTo>
                      <a:pt x="2008" y="2361"/>
                    </a:moveTo>
                    <a:lnTo>
                      <a:pt x="2016" y="2336"/>
                    </a:lnTo>
                    <a:lnTo>
                      <a:pt x="2023" y="2312"/>
                    </a:lnTo>
                    <a:lnTo>
                      <a:pt x="2028" y="2287"/>
                    </a:lnTo>
                    <a:lnTo>
                      <a:pt x="2034" y="2263"/>
                    </a:lnTo>
                    <a:lnTo>
                      <a:pt x="2039" y="2237"/>
                    </a:lnTo>
                    <a:lnTo>
                      <a:pt x="2043" y="2213"/>
                    </a:lnTo>
                    <a:lnTo>
                      <a:pt x="2047" y="2188"/>
                    </a:lnTo>
                    <a:lnTo>
                      <a:pt x="2050" y="2162"/>
                    </a:lnTo>
                    <a:lnTo>
                      <a:pt x="2055" y="2112"/>
                    </a:lnTo>
                    <a:lnTo>
                      <a:pt x="2057" y="2062"/>
                    </a:lnTo>
                    <a:lnTo>
                      <a:pt x="2058" y="2011"/>
                    </a:lnTo>
                    <a:lnTo>
                      <a:pt x="2058" y="1961"/>
                    </a:lnTo>
                    <a:lnTo>
                      <a:pt x="2019" y="1971"/>
                    </a:lnTo>
                    <a:lnTo>
                      <a:pt x="1979" y="1980"/>
                    </a:lnTo>
                    <a:lnTo>
                      <a:pt x="1940" y="1988"/>
                    </a:lnTo>
                    <a:lnTo>
                      <a:pt x="1899" y="1996"/>
                    </a:lnTo>
                    <a:lnTo>
                      <a:pt x="1859" y="2005"/>
                    </a:lnTo>
                    <a:lnTo>
                      <a:pt x="1820" y="2010"/>
                    </a:lnTo>
                    <a:lnTo>
                      <a:pt x="1779" y="2017"/>
                    </a:lnTo>
                    <a:lnTo>
                      <a:pt x="1739" y="2022"/>
                    </a:lnTo>
                    <a:lnTo>
                      <a:pt x="1698" y="2028"/>
                    </a:lnTo>
                    <a:lnTo>
                      <a:pt x="1657" y="2031"/>
                    </a:lnTo>
                    <a:lnTo>
                      <a:pt x="1617" y="2034"/>
                    </a:lnTo>
                    <a:lnTo>
                      <a:pt x="1577" y="2038"/>
                    </a:lnTo>
                    <a:lnTo>
                      <a:pt x="1495" y="2043"/>
                    </a:lnTo>
                    <a:lnTo>
                      <a:pt x="1414" y="2045"/>
                    </a:lnTo>
                    <a:lnTo>
                      <a:pt x="1414" y="2443"/>
                    </a:lnTo>
                    <a:lnTo>
                      <a:pt x="1489" y="2442"/>
                    </a:lnTo>
                    <a:lnTo>
                      <a:pt x="1564" y="2438"/>
                    </a:lnTo>
                    <a:lnTo>
                      <a:pt x="1602" y="2434"/>
                    </a:lnTo>
                    <a:lnTo>
                      <a:pt x="1639" y="2431"/>
                    </a:lnTo>
                    <a:lnTo>
                      <a:pt x="1677" y="2426"/>
                    </a:lnTo>
                    <a:lnTo>
                      <a:pt x="1714" y="2422"/>
                    </a:lnTo>
                    <a:lnTo>
                      <a:pt x="1752" y="2417"/>
                    </a:lnTo>
                    <a:lnTo>
                      <a:pt x="1789" y="2410"/>
                    </a:lnTo>
                    <a:lnTo>
                      <a:pt x="1826" y="2403"/>
                    </a:lnTo>
                    <a:lnTo>
                      <a:pt x="1862" y="2396"/>
                    </a:lnTo>
                    <a:lnTo>
                      <a:pt x="1899" y="2388"/>
                    </a:lnTo>
                    <a:lnTo>
                      <a:pt x="1936" y="2380"/>
                    </a:lnTo>
                    <a:lnTo>
                      <a:pt x="1972" y="2370"/>
                    </a:lnTo>
                    <a:lnTo>
                      <a:pt x="2008" y="2361"/>
                    </a:lnTo>
                    <a:close/>
                    <a:moveTo>
                      <a:pt x="2057" y="1920"/>
                    </a:moveTo>
                    <a:lnTo>
                      <a:pt x="2054" y="1863"/>
                    </a:lnTo>
                    <a:lnTo>
                      <a:pt x="2049" y="1805"/>
                    </a:lnTo>
                    <a:lnTo>
                      <a:pt x="2043" y="1748"/>
                    </a:lnTo>
                    <a:lnTo>
                      <a:pt x="2035" y="1690"/>
                    </a:lnTo>
                    <a:lnTo>
                      <a:pt x="2026" y="1634"/>
                    </a:lnTo>
                    <a:lnTo>
                      <a:pt x="2017" y="1576"/>
                    </a:lnTo>
                    <a:lnTo>
                      <a:pt x="2005" y="1519"/>
                    </a:lnTo>
                    <a:lnTo>
                      <a:pt x="1994" y="1463"/>
                    </a:lnTo>
                    <a:lnTo>
                      <a:pt x="1958" y="1472"/>
                    </a:lnTo>
                    <a:lnTo>
                      <a:pt x="1922" y="1481"/>
                    </a:lnTo>
                    <a:lnTo>
                      <a:pt x="1888" y="1490"/>
                    </a:lnTo>
                    <a:lnTo>
                      <a:pt x="1851" y="1496"/>
                    </a:lnTo>
                    <a:lnTo>
                      <a:pt x="1815" y="1503"/>
                    </a:lnTo>
                    <a:lnTo>
                      <a:pt x="1779" y="1510"/>
                    </a:lnTo>
                    <a:lnTo>
                      <a:pt x="1743" y="1515"/>
                    </a:lnTo>
                    <a:lnTo>
                      <a:pt x="1707" y="1521"/>
                    </a:lnTo>
                    <a:lnTo>
                      <a:pt x="1633" y="1529"/>
                    </a:lnTo>
                    <a:lnTo>
                      <a:pt x="1561" y="1534"/>
                    </a:lnTo>
                    <a:lnTo>
                      <a:pt x="1487" y="1538"/>
                    </a:lnTo>
                    <a:lnTo>
                      <a:pt x="1414" y="1539"/>
                    </a:lnTo>
                    <a:lnTo>
                      <a:pt x="1414" y="2006"/>
                    </a:lnTo>
                    <a:lnTo>
                      <a:pt x="1496" y="2003"/>
                    </a:lnTo>
                    <a:lnTo>
                      <a:pt x="1577" y="1999"/>
                    </a:lnTo>
                    <a:lnTo>
                      <a:pt x="1617" y="1996"/>
                    </a:lnTo>
                    <a:lnTo>
                      <a:pt x="1657" y="1992"/>
                    </a:lnTo>
                    <a:lnTo>
                      <a:pt x="1698" y="1988"/>
                    </a:lnTo>
                    <a:lnTo>
                      <a:pt x="1738" y="1983"/>
                    </a:lnTo>
                    <a:lnTo>
                      <a:pt x="1778" y="1978"/>
                    </a:lnTo>
                    <a:lnTo>
                      <a:pt x="1819" y="1971"/>
                    </a:lnTo>
                    <a:lnTo>
                      <a:pt x="1859" y="1964"/>
                    </a:lnTo>
                    <a:lnTo>
                      <a:pt x="1898" y="1957"/>
                    </a:lnTo>
                    <a:lnTo>
                      <a:pt x="1938" y="1949"/>
                    </a:lnTo>
                    <a:lnTo>
                      <a:pt x="1978" y="1940"/>
                    </a:lnTo>
                    <a:lnTo>
                      <a:pt x="2018" y="1931"/>
                    </a:lnTo>
                    <a:lnTo>
                      <a:pt x="2057" y="1920"/>
                    </a:lnTo>
                    <a:close/>
                    <a:moveTo>
                      <a:pt x="1984" y="1425"/>
                    </a:moveTo>
                    <a:lnTo>
                      <a:pt x="1971" y="1366"/>
                    </a:lnTo>
                    <a:lnTo>
                      <a:pt x="1956" y="1309"/>
                    </a:lnTo>
                    <a:lnTo>
                      <a:pt x="1940" y="1251"/>
                    </a:lnTo>
                    <a:lnTo>
                      <a:pt x="1922" y="1193"/>
                    </a:lnTo>
                    <a:lnTo>
                      <a:pt x="1904" y="1136"/>
                    </a:lnTo>
                    <a:lnTo>
                      <a:pt x="1884" y="1079"/>
                    </a:lnTo>
                    <a:lnTo>
                      <a:pt x="1865" y="1023"/>
                    </a:lnTo>
                    <a:lnTo>
                      <a:pt x="1844" y="966"/>
                    </a:lnTo>
                    <a:lnTo>
                      <a:pt x="1791" y="981"/>
                    </a:lnTo>
                    <a:lnTo>
                      <a:pt x="1738" y="993"/>
                    </a:lnTo>
                    <a:lnTo>
                      <a:pt x="1685" y="1003"/>
                    </a:lnTo>
                    <a:lnTo>
                      <a:pt x="1631" y="1013"/>
                    </a:lnTo>
                    <a:lnTo>
                      <a:pt x="1577" y="1019"/>
                    </a:lnTo>
                    <a:lnTo>
                      <a:pt x="1523" y="1024"/>
                    </a:lnTo>
                    <a:lnTo>
                      <a:pt x="1468" y="1028"/>
                    </a:lnTo>
                    <a:lnTo>
                      <a:pt x="1414" y="1030"/>
                    </a:lnTo>
                    <a:lnTo>
                      <a:pt x="1414" y="1500"/>
                    </a:lnTo>
                    <a:lnTo>
                      <a:pt x="1487" y="1499"/>
                    </a:lnTo>
                    <a:lnTo>
                      <a:pt x="1558" y="1495"/>
                    </a:lnTo>
                    <a:lnTo>
                      <a:pt x="1630" y="1488"/>
                    </a:lnTo>
                    <a:lnTo>
                      <a:pt x="1702" y="1480"/>
                    </a:lnTo>
                    <a:lnTo>
                      <a:pt x="1738" y="1476"/>
                    </a:lnTo>
                    <a:lnTo>
                      <a:pt x="1774" y="1470"/>
                    </a:lnTo>
                    <a:lnTo>
                      <a:pt x="1808" y="1464"/>
                    </a:lnTo>
                    <a:lnTo>
                      <a:pt x="1844" y="1457"/>
                    </a:lnTo>
                    <a:lnTo>
                      <a:pt x="1880" y="1450"/>
                    </a:lnTo>
                    <a:lnTo>
                      <a:pt x="1914" y="1442"/>
                    </a:lnTo>
                    <a:lnTo>
                      <a:pt x="1950" y="1434"/>
                    </a:lnTo>
                    <a:lnTo>
                      <a:pt x="1984" y="1425"/>
                    </a:lnTo>
                    <a:close/>
                    <a:moveTo>
                      <a:pt x="1827" y="924"/>
                    </a:moveTo>
                    <a:lnTo>
                      <a:pt x="1814" y="892"/>
                    </a:lnTo>
                    <a:lnTo>
                      <a:pt x="1801" y="859"/>
                    </a:lnTo>
                    <a:lnTo>
                      <a:pt x="1787" y="827"/>
                    </a:lnTo>
                    <a:lnTo>
                      <a:pt x="1774" y="795"/>
                    </a:lnTo>
                    <a:lnTo>
                      <a:pt x="1759" y="764"/>
                    </a:lnTo>
                    <a:lnTo>
                      <a:pt x="1745" y="731"/>
                    </a:lnTo>
                    <a:lnTo>
                      <a:pt x="1730" y="700"/>
                    </a:lnTo>
                    <a:lnTo>
                      <a:pt x="1714" y="669"/>
                    </a:lnTo>
                    <a:lnTo>
                      <a:pt x="1677" y="678"/>
                    </a:lnTo>
                    <a:lnTo>
                      <a:pt x="1640" y="687"/>
                    </a:lnTo>
                    <a:lnTo>
                      <a:pt x="1603" y="693"/>
                    </a:lnTo>
                    <a:lnTo>
                      <a:pt x="1565" y="699"/>
                    </a:lnTo>
                    <a:lnTo>
                      <a:pt x="1528" y="704"/>
                    </a:lnTo>
                    <a:lnTo>
                      <a:pt x="1490" y="707"/>
                    </a:lnTo>
                    <a:lnTo>
                      <a:pt x="1452" y="711"/>
                    </a:lnTo>
                    <a:lnTo>
                      <a:pt x="1414" y="712"/>
                    </a:lnTo>
                    <a:lnTo>
                      <a:pt x="1414" y="984"/>
                    </a:lnTo>
                    <a:lnTo>
                      <a:pt x="1466" y="981"/>
                    </a:lnTo>
                    <a:lnTo>
                      <a:pt x="1519" y="978"/>
                    </a:lnTo>
                    <a:lnTo>
                      <a:pt x="1571" y="973"/>
                    </a:lnTo>
                    <a:lnTo>
                      <a:pt x="1623" y="966"/>
                    </a:lnTo>
                    <a:lnTo>
                      <a:pt x="1675" y="958"/>
                    </a:lnTo>
                    <a:lnTo>
                      <a:pt x="1725" y="949"/>
                    </a:lnTo>
                    <a:lnTo>
                      <a:pt x="1777" y="938"/>
                    </a:lnTo>
                    <a:lnTo>
                      <a:pt x="1827" y="924"/>
                    </a:lnTo>
                    <a:close/>
                    <a:moveTo>
                      <a:pt x="1696" y="634"/>
                    </a:moveTo>
                    <a:lnTo>
                      <a:pt x="1680" y="605"/>
                    </a:lnTo>
                    <a:lnTo>
                      <a:pt x="1665" y="576"/>
                    </a:lnTo>
                    <a:lnTo>
                      <a:pt x="1649" y="547"/>
                    </a:lnTo>
                    <a:lnTo>
                      <a:pt x="1633" y="518"/>
                    </a:lnTo>
                    <a:lnTo>
                      <a:pt x="1616" y="490"/>
                    </a:lnTo>
                    <a:lnTo>
                      <a:pt x="1599" y="462"/>
                    </a:lnTo>
                    <a:lnTo>
                      <a:pt x="1580" y="434"/>
                    </a:lnTo>
                    <a:lnTo>
                      <a:pt x="1562" y="407"/>
                    </a:lnTo>
                    <a:lnTo>
                      <a:pt x="1543" y="411"/>
                    </a:lnTo>
                    <a:lnTo>
                      <a:pt x="1525" y="416"/>
                    </a:lnTo>
                    <a:lnTo>
                      <a:pt x="1508" y="420"/>
                    </a:lnTo>
                    <a:lnTo>
                      <a:pt x="1489" y="423"/>
                    </a:lnTo>
                    <a:lnTo>
                      <a:pt x="1451" y="428"/>
                    </a:lnTo>
                    <a:lnTo>
                      <a:pt x="1414" y="431"/>
                    </a:lnTo>
                    <a:lnTo>
                      <a:pt x="1414" y="673"/>
                    </a:lnTo>
                    <a:lnTo>
                      <a:pt x="1450" y="672"/>
                    </a:lnTo>
                    <a:lnTo>
                      <a:pt x="1486" y="669"/>
                    </a:lnTo>
                    <a:lnTo>
                      <a:pt x="1521" y="666"/>
                    </a:lnTo>
                    <a:lnTo>
                      <a:pt x="1556" y="661"/>
                    </a:lnTo>
                    <a:lnTo>
                      <a:pt x="1592" y="657"/>
                    </a:lnTo>
                    <a:lnTo>
                      <a:pt x="1626" y="650"/>
                    </a:lnTo>
                    <a:lnTo>
                      <a:pt x="1662" y="643"/>
                    </a:lnTo>
                    <a:lnTo>
                      <a:pt x="1696" y="634"/>
                    </a:lnTo>
                    <a:close/>
                    <a:moveTo>
                      <a:pt x="1367" y="67"/>
                    </a:moveTo>
                    <a:lnTo>
                      <a:pt x="1342" y="68"/>
                    </a:lnTo>
                    <a:lnTo>
                      <a:pt x="1315" y="69"/>
                    </a:lnTo>
                    <a:lnTo>
                      <a:pt x="1289" y="71"/>
                    </a:lnTo>
                    <a:lnTo>
                      <a:pt x="1263" y="75"/>
                    </a:lnTo>
                    <a:lnTo>
                      <a:pt x="1282" y="83"/>
                    </a:lnTo>
                    <a:lnTo>
                      <a:pt x="1299" y="93"/>
                    </a:lnTo>
                    <a:lnTo>
                      <a:pt x="1308" y="99"/>
                    </a:lnTo>
                    <a:lnTo>
                      <a:pt x="1315" y="106"/>
                    </a:lnTo>
                    <a:lnTo>
                      <a:pt x="1322" y="113"/>
                    </a:lnTo>
                    <a:lnTo>
                      <a:pt x="1329" y="121"/>
                    </a:lnTo>
                    <a:lnTo>
                      <a:pt x="1338" y="120"/>
                    </a:lnTo>
                    <a:lnTo>
                      <a:pt x="1349" y="117"/>
                    </a:lnTo>
                    <a:lnTo>
                      <a:pt x="1358" y="116"/>
                    </a:lnTo>
                    <a:lnTo>
                      <a:pt x="1367" y="116"/>
                    </a:lnTo>
                    <a:lnTo>
                      <a:pt x="1367" y="67"/>
                    </a:lnTo>
                    <a:close/>
                    <a:moveTo>
                      <a:pt x="1180" y="97"/>
                    </a:moveTo>
                    <a:lnTo>
                      <a:pt x="1168" y="101"/>
                    </a:lnTo>
                    <a:lnTo>
                      <a:pt x="1155" y="106"/>
                    </a:lnTo>
                    <a:lnTo>
                      <a:pt x="1144" y="112"/>
                    </a:lnTo>
                    <a:lnTo>
                      <a:pt x="1131" y="119"/>
                    </a:lnTo>
                    <a:lnTo>
                      <a:pt x="1171" y="120"/>
                    </a:lnTo>
                    <a:lnTo>
                      <a:pt x="1210" y="123"/>
                    </a:lnTo>
                    <a:lnTo>
                      <a:pt x="1251" y="128"/>
                    </a:lnTo>
                    <a:lnTo>
                      <a:pt x="1290" y="135"/>
                    </a:lnTo>
                    <a:lnTo>
                      <a:pt x="1278" y="125"/>
                    </a:lnTo>
                    <a:lnTo>
                      <a:pt x="1266" y="117"/>
                    </a:lnTo>
                    <a:lnTo>
                      <a:pt x="1253" y="112"/>
                    </a:lnTo>
                    <a:lnTo>
                      <a:pt x="1238" y="107"/>
                    </a:lnTo>
                    <a:lnTo>
                      <a:pt x="1224" y="104"/>
                    </a:lnTo>
                    <a:lnTo>
                      <a:pt x="1209" y="100"/>
                    </a:lnTo>
                    <a:lnTo>
                      <a:pt x="1194" y="98"/>
                    </a:lnTo>
                    <a:lnTo>
                      <a:pt x="1180" y="97"/>
                    </a:lnTo>
                    <a:close/>
                    <a:moveTo>
                      <a:pt x="1088" y="98"/>
                    </a:moveTo>
                    <a:lnTo>
                      <a:pt x="1061" y="104"/>
                    </a:lnTo>
                    <a:lnTo>
                      <a:pt x="1033" y="109"/>
                    </a:lnTo>
                    <a:lnTo>
                      <a:pt x="1005" y="116"/>
                    </a:lnTo>
                    <a:lnTo>
                      <a:pt x="978" y="123"/>
                    </a:lnTo>
                    <a:lnTo>
                      <a:pt x="1009" y="121"/>
                    </a:lnTo>
                    <a:lnTo>
                      <a:pt x="1035" y="119"/>
                    </a:lnTo>
                    <a:lnTo>
                      <a:pt x="1048" y="115"/>
                    </a:lnTo>
                    <a:lnTo>
                      <a:pt x="1061" y="112"/>
                    </a:lnTo>
                    <a:lnTo>
                      <a:pt x="1074" y="106"/>
                    </a:lnTo>
                    <a:lnTo>
                      <a:pt x="1088" y="98"/>
                    </a:lnTo>
                    <a:close/>
                    <a:moveTo>
                      <a:pt x="1076" y="157"/>
                    </a:moveTo>
                    <a:lnTo>
                      <a:pt x="1069" y="163"/>
                    </a:lnTo>
                    <a:lnTo>
                      <a:pt x="1062" y="172"/>
                    </a:lnTo>
                    <a:lnTo>
                      <a:pt x="1056" y="180"/>
                    </a:lnTo>
                    <a:lnTo>
                      <a:pt x="1050" y="188"/>
                    </a:lnTo>
                    <a:lnTo>
                      <a:pt x="1086" y="180"/>
                    </a:lnTo>
                    <a:lnTo>
                      <a:pt x="1122" y="172"/>
                    </a:lnTo>
                    <a:lnTo>
                      <a:pt x="1157" y="166"/>
                    </a:lnTo>
                    <a:lnTo>
                      <a:pt x="1193" y="161"/>
                    </a:lnTo>
                    <a:lnTo>
                      <a:pt x="1163" y="159"/>
                    </a:lnTo>
                    <a:lnTo>
                      <a:pt x="1134" y="157"/>
                    </a:lnTo>
                    <a:lnTo>
                      <a:pt x="1106" y="157"/>
                    </a:lnTo>
                    <a:lnTo>
                      <a:pt x="1076" y="157"/>
                    </a:lnTo>
                    <a:close/>
                    <a:moveTo>
                      <a:pt x="1024" y="159"/>
                    </a:moveTo>
                    <a:lnTo>
                      <a:pt x="979" y="161"/>
                    </a:lnTo>
                    <a:lnTo>
                      <a:pt x="935" y="166"/>
                    </a:lnTo>
                    <a:lnTo>
                      <a:pt x="913" y="169"/>
                    </a:lnTo>
                    <a:lnTo>
                      <a:pt x="894" y="174"/>
                    </a:lnTo>
                    <a:lnTo>
                      <a:pt x="873" y="180"/>
                    </a:lnTo>
                    <a:lnTo>
                      <a:pt x="853" y="187"/>
                    </a:lnTo>
                    <a:lnTo>
                      <a:pt x="835" y="195"/>
                    </a:lnTo>
                    <a:lnTo>
                      <a:pt x="818" y="204"/>
                    </a:lnTo>
                    <a:lnTo>
                      <a:pt x="801" y="215"/>
                    </a:lnTo>
                    <a:lnTo>
                      <a:pt x="785" y="229"/>
                    </a:lnTo>
                    <a:lnTo>
                      <a:pt x="778" y="236"/>
                    </a:lnTo>
                    <a:lnTo>
                      <a:pt x="770" y="244"/>
                    </a:lnTo>
                    <a:lnTo>
                      <a:pt x="763" y="252"/>
                    </a:lnTo>
                    <a:lnTo>
                      <a:pt x="758" y="261"/>
                    </a:lnTo>
                    <a:lnTo>
                      <a:pt x="751" y="272"/>
                    </a:lnTo>
                    <a:lnTo>
                      <a:pt x="745" y="282"/>
                    </a:lnTo>
                    <a:lnTo>
                      <a:pt x="739" y="293"/>
                    </a:lnTo>
                    <a:lnTo>
                      <a:pt x="735" y="304"/>
                    </a:lnTo>
                    <a:lnTo>
                      <a:pt x="767" y="289"/>
                    </a:lnTo>
                    <a:lnTo>
                      <a:pt x="800" y="274"/>
                    </a:lnTo>
                    <a:lnTo>
                      <a:pt x="834" y="260"/>
                    </a:lnTo>
                    <a:lnTo>
                      <a:pt x="867" y="246"/>
                    </a:lnTo>
                    <a:lnTo>
                      <a:pt x="900" y="234"/>
                    </a:lnTo>
                    <a:lnTo>
                      <a:pt x="935" y="222"/>
                    </a:lnTo>
                    <a:lnTo>
                      <a:pt x="970" y="211"/>
                    </a:lnTo>
                    <a:lnTo>
                      <a:pt x="1004" y="200"/>
                    </a:lnTo>
                    <a:lnTo>
                      <a:pt x="1008" y="190"/>
                    </a:lnTo>
                    <a:lnTo>
                      <a:pt x="1012" y="178"/>
                    </a:lnTo>
                    <a:lnTo>
                      <a:pt x="1017" y="168"/>
                    </a:lnTo>
                    <a:lnTo>
                      <a:pt x="1024" y="159"/>
                    </a:lnTo>
                    <a:close/>
                    <a:moveTo>
                      <a:pt x="1040" y="231"/>
                    </a:moveTo>
                    <a:lnTo>
                      <a:pt x="1040" y="240"/>
                    </a:lnTo>
                    <a:lnTo>
                      <a:pt x="1041" y="246"/>
                    </a:lnTo>
                    <a:lnTo>
                      <a:pt x="1043" y="254"/>
                    </a:lnTo>
                    <a:lnTo>
                      <a:pt x="1047" y="261"/>
                    </a:lnTo>
                    <a:lnTo>
                      <a:pt x="1054" y="275"/>
                    </a:lnTo>
                    <a:lnTo>
                      <a:pt x="1063" y="288"/>
                    </a:lnTo>
                    <a:lnTo>
                      <a:pt x="1104" y="264"/>
                    </a:lnTo>
                    <a:lnTo>
                      <a:pt x="1148" y="241"/>
                    </a:lnTo>
                    <a:lnTo>
                      <a:pt x="1169" y="230"/>
                    </a:lnTo>
                    <a:lnTo>
                      <a:pt x="1192" y="220"/>
                    </a:lnTo>
                    <a:lnTo>
                      <a:pt x="1214" y="211"/>
                    </a:lnTo>
                    <a:lnTo>
                      <a:pt x="1237" y="203"/>
                    </a:lnTo>
                    <a:lnTo>
                      <a:pt x="1237" y="197"/>
                    </a:lnTo>
                    <a:lnTo>
                      <a:pt x="1211" y="198"/>
                    </a:lnTo>
                    <a:lnTo>
                      <a:pt x="1187" y="200"/>
                    </a:lnTo>
                    <a:lnTo>
                      <a:pt x="1162" y="204"/>
                    </a:lnTo>
                    <a:lnTo>
                      <a:pt x="1137" y="207"/>
                    </a:lnTo>
                    <a:lnTo>
                      <a:pt x="1112" y="213"/>
                    </a:lnTo>
                    <a:lnTo>
                      <a:pt x="1088" y="219"/>
                    </a:lnTo>
                    <a:lnTo>
                      <a:pt x="1063" y="225"/>
                    </a:lnTo>
                    <a:lnTo>
                      <a:pt x="1040" y="231"/>
                    </a:lnTo>
                    <a:close/>
                    <a:moveTo>
                      <a:pt x="1001" y="242"/>
                    </a:moveTo>
                    <a:lnTo>
                      <a:pt x="965" y="253"/>
                    </a:lnTo>
                    <a:lnTo>
                      <a:pt x="929" y="265"/>
                    </a:lnTo>
                    <a:lnTo>
                      <a:pt x="895" y="278"/>
                    </a:lnTo>
                    <a:lnTo>
                      <a:pt x="859" y="291"/>
                    </a:lnTo>
                    <a:lnTo>
                      <a:pt x="824" y="306"/>
                    </a:lnTo>
                    <a:lnTo>
                      <a:pt x="790" y="321"/>
                    </a:lnTo>
                    <a:lnTo>
                      <a:pt x="756" y="336"/>
                    </a:lnTo>
                    <a:lnTo>
                      <a:pt x="722" y="354"/>
                    </a:lnTo>
                    <a:lnTo>
                      <a:pt x="722" y="364"/>
                    </a:lnTo>
                    <a:lnTo>
                      <a:pt x="722" y="374"/>
                    </a:lnTo>
                    <a:lnTo>
                      <a:pt x="723" y="386"/>
                    </a:lnTo>
                    <a:lnTo>
                      <a:pt x="725" y="396"/>
                    </a:lnTo>
                    <a:lnTo>
                      <a:pt x="728" y="405"/>
                    </a:lnTo>
                    <a:lnTo>
                      <a:pt x="731" y="416"/>
                    </a:lnTo>
                    <a:lnTo>
                      <a:pt x="736" y="425"/>
                    </a:lnTo>
                    <a:lnTo>
                      <a:pt x="740" y="434"/>
                    </a:lnTo>
                    <a:lnTo>
                      <a:pt x="751" y="453"/>
                    </a:lnTo>
                    <a:lnTo>
                      <a:pt x="763" y="470"/>
                    </a:lnTo>
                    <a:lnTo>
                      <a:pt x="777" y="486"/>
                    </a:lnTo>
                    <a:lnTo>
                      <a:pt x="792" y="501"/>
                    </a:lnTo>
                    <a:lnTo>
                      <a:pt x="820" y="475"/>
                    </a:lnTo>
                    <a:lnTo>
                      <a:pt x="849" y="449"/>
                    </a:lnTo>
                    <a:lnTo>
                      <a:pt x="877" y="424"/>
                    </a:lnTo>
                    <a:lnTo>
                      <a:pt x="907" y="400"/>
                    </a:lnTo>
                    <a:lnTo>
                      <a:pt x="937" y="375"/>
                    </a:lnTo>
                    <a:lnTo>
                      <a:pt x="967" y="352"/>
                    </a:lnTo>
                    <a:lnTo>
                      <a:pt x="998" y="331"/>
                    </a:lnTo>
                    <a:lnTo>
                      <a:pt x="1031" y="309"/>
                    </a:lnTo>
                    <a:lnTo>
                      <a:pt x="1020" y="294"/>
                    </a:lnTo>
                    <a:lnTo>
                      <a:pt x="1011" y="278"/>
                    </a:lnTo>
                    <a:lnTo>
                      <a:pt x="1008" y="269"/>
                    </a:lnTo>
                    <a:lnTo>
                      <a:pt x="1005" y="260"/>
                    </a:lnTo>
                    <a:lnTo>
                      <a:pt x="1003" y="251"/>
                    </a:lnTo>
                    <a:lnTo>
                      <a:pt x="1001" y="242"/>
                    </a:lnTo>
                    <a:close/>
                    <a:moveTo>
                      <a:pt x="683" y="374"/>
                    </a:moveTo>
                    <a:lnTo>
                      <a:pt x="656" y="389"/>
                    </a:lnTo>
                    <a:lnTo>
                      <a:pt x="629" y="404"/>
                    </a:lnTo>
                    <a:lnTo>
                      <a:pt x="602" y="422"/>
                    </a:lnTo>
                    <a:lnTo>
                      <a:pt x="576" y="438"/>
                    </a:lnTo>
                    <a:lnTo>
                      <a:pt x="549" y="455"/>
                    </a:lnTo>
                    <a:lnTo>
                      <a:pt x="524" y="473"/>
                    </a:lnTo>
                    <a:lnTo>
                      <a:pt x="498" y="492"/>
                    </a:lnTo>
                    <a:lnTo>
                      <a:pt x="473" y="511"/>
                    </a:lnTo>
                    <a:lnTo>
                      <a:pt x="472" y="528"/>
                    </a:lnTo>
                    <a:lnTo>
                      <a:pt x="473" y="545"/>
                    </a:lnTo>
                    <a:lnTo>
                      <a:pt x="474" y="561"/>
                    </a:lnTo>
                    <a:lnTo>
                      <a:pt x="477" y="577"/>
                    </a:lnTo>
                    <a:lnTo>
                      <a:pt x="480" y="592"/>
                    </a:lnTo>
                    <a:lnTo>
                      <a:pt x="485" y="607"/>
                    </a:lnTo>
                    <a:lnTo>
                      <a:pt x="490" y="622"/>
                    </a:lnTo>
                    <a:lnTo>
                      <a:pt x="496" y="637"/>
                    </a:lnTo>
                    <a:lnTo>
                      <a:pt x="503" y="652"/>
                    </a:lnTo>
                    <a:lnTo>
                      <a:pt x="511" y="666"/>
                    </a:lnTo>
                    <a:lnTo>
                      <a:pt x="520" y="678"/>
                    </a:lnTo>
                    <a:lnTo>
                      <a:pt x="530" y="692"/>
                    </a:lnTo>
                    <a:lnTo>
                      <a:pt x="540" y="705"/>
                    </a:lnTo>
                    <a:lnTo>
                      <a:pt x="550" y="718"/>
                    </a:lnTo>
                    <a:lnTo>
                      <a:pt x="562" y="729"/>
                    </a:lnTo>
                    <a:lnTo>
                      <a:pt x="573" y="741"/>
                    </a:lnTo>
                    <a:lnTo>
                      <a:pt x="596" y="713"/>
                    </a:lnTo>
                    <a:lnTo>
                      <a:pt x="618" y="685"/>
                    </a:lnTo>
                    <a:lnTo>
                      <a:pt x="642" y="659"/>
                    </a:lnTo>
                    <a:lnTo>
                      <a:pt x="665" y="631"/>
                    </a:lnTo>
                    <a:lnTo>
                      <a:pt x="690" y="605"/>
                    </a:lnTo>
                    <a:lnTo>
                      <a:pt x="714" y="579"/>
                    </a:lnTo>
                    <a:lnTo>
                      <a:pt x="739" y="554"/>
                    </a:lnTo>
                    <a:lnTo>
                      <a:pt x="765" y="529"/>
                    </a:lnTo>
                    <a:lnTo>
                      <a:pt x="748" y="513"/>
                    </a:lnTo>
                    <a:lnTo>
                      <a:pt x="733" y="495"/>
                    </a:lnTo>
                    <a:lnTo>
                      <a:pt x="721" y="478"/>
                    </a:lnTo>
                    <a:lnTo>
                      <a:pt x="709" y="458"/>
                    </a:lnTo>
                    <a:lnTo>
                      <a:pt x="699" y="439"/>
                    </a:lnTo>
                    <a:lnTo>
                      <a:pt x="691" y="418"/>
                    </a:lnTo>
                    <a:lnTo>
                      <a:pt x="688" y="407"/>
                    </a:lnTo>
                    <a:lnTo>
                      <a:pt x="686" y="396"/>
                    </a:lnTo>
                    <a:lnTo>
                      <a:pt x="684" y="385"/>
                    </a:lnTo>
                    <a:lnTo>
                      <a:pt x="683" y="374"/>
                    </a:lnTo>
                    <a:close/>
                    <a:moveTo>
                      <a:pt x="427" y="549"/>
                    </a:moveTo>
                    <a:lnTo>
                      <a:pt x="389" y="583"/>
                    </a:lnTo>
                    <a:lnTo>
                      <a:pt x="353" y="619"/>
                    </a:lnTo>
                    <a:lnTo>
                      <a:pt x="318" y="655"/>
                    </a:lnTo>
                    <a:lnTo>
                      <a:pt x="285" y="695"/>
                    </a:lnTo>
                    <a:lnTo>
                      <a:pt x="269" y="714"/>
                    </a:lnTo>
                    <a:lnTo>
                      <a:pt x="253" y="735"/>
                    </a:lnTo>
                    <a:lnTo>
                      <a:pt x="238" y="756"/>
                    </a:lnTo>
                    <a:lnTo>
                      <a:pt x="224" y="776"/>
                    </a:lnTo>
                    <a:lnTo>
                      <a:pt x="210" y="797"/>
                    </a:lnTo>
                    <a:lnTo>
                      <a:pt x="197" y="819"/>
                    </a:lnTo>
                    <a:lnTo>
                      <a:pt x="184" y="841"/>
                    </a:lnTo>
                    <a:lnTo>
                      <a:pt x="171" y="864"/>
                    </a:lnTo>
                    <a:lnTo>
                      <a:pt x="172" y="886"/>
                    </a:lnTo>
                    <a:lnTo>
                      <a:pt x="174" y="908"/>
                    </a:lnTo>
                    <a:lnTo>
                      <a:pt x="177" y="928"/>
                    </a:lnTo>
                    <a:lnTo>
                      <a:pt x="180" y="950"/>
                    </a:lnTo>
                    <a:lnTo>
                      <a:pt x="185" y="971"/>
                    </a:lnTo>
                    <a:lnTo>
                      <a:pt x="192" y="992"/>
                    </a:lnTo>
                    <a:lnTo>
                      <a:pt x="199" y="1011"/>
                    </a:lnTo>
                    <a:lnTo>
                      <a:pt x="207" y="1031"/>
                    </a:lnTo>
                    <a:lnTo>
                      <a:pt x="216" y="1051"/>
                    </a:lnTo>
                    <a:lnTo>
                      <a:pt x="227" y="1070"/>
                    </a:lnTo>
                    <a:lnTo>
                      <a:pt x="237" y="1089"/>
                    </a:lnTo>
                    <a:lnTo>
                      <a:pt x="250" y="1106"/>
                    </a:lnTo>
                    <a:lnTo>
                      <a:pt x="262" y="1123"/>
                    </a:lnTo>
                    <a:lnTo>
                      <a:pt x="275" y="1140"/>
                    </a:lnTo>
                    <a:lnTo>
                      <a:pt x="290" y="1157"/>
                    </a:lnTo>
                    <a:lnTo>
                      <a:pt x="305" y="1173"/>
                    </a:lnTo>
                    <a:lnTo>
                      <a:pt x="329" y="1121"/>
                    </a:lnTo>
                    <a:lnTo>
                      <a:pt x="357" y="1069"/>
                    </a:lnTo>
                    <a:lnTo>
                      <a:pt x="384" y="1018"/>
                    </a:lnTo>
                    <a:lnTo>
                      <a:pt x="414" y="969"/>
                    </a:lnTo>
                    <a:lnTo>
                      <a:pt x="445" y="919"/>
                    </a:lnTo>
                    <a:lnTo>
                      <a:pt x="478" y="871"/>
                    </a:lnTo>
                    <a:lnTo>
                      <a:pt x="511" y="824"/>
                    </a:lnTo>
                    <a:lnTo>
                      <a:pt x="546" y="776"/>
                    </a:lnTo>
                    <a:lnTo>
                      <a:pt x="534" y="766"/>
                    </a:lnTo>
                    <a:lnTo>
                      <a:pt x="523" y="753"/>
                    </a:lnTo>
                    <a:lnTo>
                      <a:pt x="511" y="742"/>
                    </a:lnTo>
                    <a:lnTo>
                      <a:pt x="501" y="729"/>
                    </a:lnTo>
                    <a:lnTo>
                      <a:pt x="490" y="715"/>
                    </a:lnTo>
                    <a:lnTo>
                      <a:pt x="481" y="703"/>
                    </a:lnTo>
                    <a:lnTo>
                      <a:pt x="472" y="689"/>
                    </a:lnTo>
                    <a:lnTo>
                      <a:pt x="464" y="674"/>
                    </a:lnTo>
                    <a:lnTo>
                      <a:pt x="456" y="660"/>
                    </a:lnTo>
                    <a:lnTo>
                      <a:pt x="450" y="645"/>
                    </a:lnTo>
                    <a:lnTo>
                      <a:pt x="443" y="630"/>
                    </a:lnTo>
                    <a:lnTo>
                      <a:pt x="439" y="614"/>
                    </a:lnTo>
                    <a:lnTo>
                      <a:pt x="434" y="598"/>
                    </a:lnTo>
                    <a:lnTo>
                      <a:pt x="430" y="582"/>
                    </a:lnTo>
                    <a:lnTo>
                      <a:pt x="428" y="566"/>
                    </a:lnTo>
                    <a:lnTo>
                      <a:pt x="427" y="549"/>
                    </a:lnTo>
                    <a:close/>
                    <a:moveTo>
                      <a:pt x="1093" y="316"/>
                    </a:moveTo>
                    <a:lnTo>
                      <a:pt x="1112" y="329"/>
                    </a:lnTo>
                    <a:lnTo>
                      <a:pt x="1134" y="341"/>
                    </a:lnTo>
                    <a:lnTo>
                      <a:pt x="1156" y="351"/>
                    </a:lnTo>
                    <a:lnTo>
                      <a:pt x="1179" y="360"/>
                    </a:lnTo>
                    <a:lnTo>
                      <a:pt x="1199" y="334"/>
                    </a:lnTo>
                    <a:lnTo>
                      <a:pt x="1218" y="309"/>
                    </a:lnTo>
                    <a:lnTo>
                      <a:pt x="1240" y="283"/>
                    </a:lnTo>
                    <a:lnTo>
                      <a:pt x="1262" y="258"/>
                    </a:lnTo>
                    <a:lnTo>
                      <a:pt x="1253" y="250"/>
                    </a:lnTo>
                    <a:lnTo>
                      <a:pt x="1246" y="241"/>
                    </a:lnTo>
                    <a:lnTo>
                      <a:pt x="1226" y="248"/>
                    </a:lnTo>
                    <a:lnTo>
                      <a:pt x="1207" y="256"/>
                    </a:lnTo>
                    <a:lnTo>
                      <a:pt x="1187" y="265"/>
                    </a:lnTo>
                    <a:lnTo>
                      <a:pt x="1168" y="274"/>
                    </a:lnTo>
                    <a:lnTo>
                      <a:pt x="1130" y="294"/>
                    </a:lnTo>
                    <a:lnTo>
                      <a:pt x="1093" y="316"/>
                    </a:lnTo>
                    <a:close/>
                    <a:moveTo>
                      <a:pt x="1058" y="337"/>
                    </a:moveTo>
                    <a:lnTo>
                      <a:pt x="1027" y="358"/>
                    </a:lnTo>
                    <a:lnTo>
                      <a:pt x="996" y="380"/>
                    </a:lnTo>
                    <a:lnTo>
                      <a:pt x="965" y="403"/>
                    </a:lnTo>
                    <a:lnTo>
                      <a:pt x="936" y="426"/>
                    </a:lnTo>
                    <a:lnTo>
                      <a:pt x="906" y="450"/>
                    </a:lnTo>
                    <a:lnTo>
                      <a:pt x="877" y="476"/>
                    </a:lnTo>
                    <a:lnTo>
                      <a:pt x="850" y="501"/>
                    </a:lnTo>
                    <a:lnTo>
                      <a:pt x="822" y="526"/>
                    </a:lnTo>
                    <a:lnTo>
                      <a:pt x="844" y="543"/>
                    </a:lnTo>
                    <a:lnTo>
                      <a:pt x="868" y="557"/>
                    </a:lnTo>
                    <a:lnTo>
                      <a:pt x="892" y="570"/>
                    </a:lnTo>
                    <a:lnTo>
                      <a:pt x="918" y="583"/>
                    </a:lnTo>
                    <a:lnTo>
                      <a:pt x="943" y="594"/>
                    </a:lnTo>
                    <a:lnTo>
                      <a:pt x="968" y="605"/>
                    </a:lnTo>
                    <a:lnTo>
                      <a:pt x="995" y="614"/>
                    </a:lnTo>
                    <a:lnTo>
                      <a:pt x="1021" y="623"/>
                    </a:lnTo>
                    <a:lnTo>
                      <a:pt x="1036" y="593"/>
                    </a:lnTo>
                    <a:lnTo>
                      <a:pt x="1053" y="564"/>
                    </a:lnTo>
                    <a:lnTo>
                      <a:pt x="1069" y="534"/>
                    </a:lnTo>
                    <a:lnTo>
                      <a:pt x="1085" y="506"/>
                    </a:lnTo>
                    <a:lnTo>
                      <a:pt x="1102" y="477"/>
                    </a:lnTo>
                    <a:lnTo>
                      <a:pt x="1119" y="449"/>
                    </a:lnTo>
                    <a:lnTo>
                      <a:pt x="1138" y="422"/>
                    </a:lnTo>
                    <a:lnTo>
                      <a:pt x="1156" y="393"/>
                    </a:lnTo>
                    <a:lnTo>
                      <a:pt x="1130" y="382"/>
                    </a:lnTo>
                    <a:lnTo>
                      <a:pt x="1104" y="370"/>
                    </a:lnTo>
                    <a:lnTo>
                      <a:pt x="1093" y="363"/>
                    </a:lnTo>
                    <a:lnTo>
                      <a:pt x="1080" y="355"/>
                    </a:lnTo>
                    <a:lnTo>
                      <a:pt x="1069" y="347"/>
                    </a:lnTo>
                    <a:lnTo>
                      <a:pt x="1058" y="337"/>
                    </a:lnTo>
                    <a:close/>
                    <a:moveTo>
                      <a:pt x="793" y="554"/>
                    </a:moveTo>
                    <a:lnTo>
                      <a:pt x="768" y="579"/>
                    </a:lnTo>
                    <a:lnTo>
                      <a:pt x="744" y="605"/>
                    </a:lnTo>
                    <a:lnTo>
                      <a:pt x="720" y="631"/>
                    </a:lnTo>
                    <a:lnTo>
                      <a:pt x="695" y="658"/>
                    </a:lnTo>
                    <a:lnTo>
                      <a:pt x="671" y="684"/>
                    </a:lnTo>
                    <a:lnTo>
                      <a:pt x="648" y="711"/>
                    </a:lnTo>
                    <a:lnTo>
                      <a:pt x="625" y="738"/>
                    </a:lnTo>
                    <a:lnTo>
                      <a:pt x="603" y="766"/>
                    </a:lnTo>
                    <a:lnTo>
                      <a:pt x="618" y="779"/>
                    </a:lnTo>
                    <a:lnTo>
                      <a:pt x="635" y="791"/>
                    </a:lnTo>
                    <a:lnTo>
                      <a:pt x="652" y="803"/>
                    </a:lnTo>
                    <a:lnTo>
                      <a:pt x="669" y="813"/>
                    </a:lnTo>
                    <a:lnTo>
                      <a:pt x="703" y="834"/>
                    </a:lnTo>
                    <a:lnTo>
                      <a:pt x="740" y="854"/>
                    </a:lnTo>
                    <a:lnTo>
                      <a:pt x="777" y="871"/>
                    </a:lnTo>
                    <a:lnTo>
                      <a:pt x="814" y="886"/>
                    </a:lnTo>
                    <a:lnTo>
                      <a:pt x="852" y="900"/>
                    </a:lnTo>
                    <a:lnTo>
                      <a:pt x="891" y="912"/>
                    </a:lnTo>
                    <a:lnTo>
                      <a:pt x="904" y="880"/>
                    </a:lnTo>
                    <a:lnTo>
                      <a:pt x="917" y="848"/>
                    </a:lnTo>
                    <a:lnTo>
                      <a:pt x="930" y="817"/>
                    </a:lnTo>
                    <a:lnTo>
                      <a:pt x="944" y="784"/>
                    </a:lnTo>
                    <a:lnTo>
                      <a:pt x="959" y="752"/>
                    </a:lnTo>
                    <a:lnTo>
                      <a:pt x="973" y="721"/>
                    </a:lnTo>
                    <a:lnTo>
                      <a:pt x="988" y="689"/>
                    </a:lnTo>
                    <a:lnTo>
                      <a:pt x="1003" y="658"/>
                    </a:lnTo>
                    <a:lnTo>
                      <a:pt x="975" y="649"/>
                    </a:lnTo>
                    <a:lnTo>
                      <a:pt x="948" y="638"/>
                    </a:lnTo>
                    <a:lnTo>
                      <a:pt x="921" y="628"/>
                    </a:lnTo>
                    <a:lnTo>
                      <a:pt x="894" y="615"/>
                    </a:lnTo>
                    <a:lnTo>
                      <a:pt x="868" y="601"/>
                    </a:lnTo>
                    <a:lnTo>
                      <a:pt x="842" y="586"/>
                    </a:lnTo>
                    <a:lnTo>
                      <a:pt x="818" y="571"/>
                    </a:lnTo>
                    <a:lnTo>
                      <a:pt x="793" y="554"/>
                    </a:lnTo>
                    <a:close/>
                    <a:moveTo>
                      <a:pt x="576" y="803"/>
                    </a:moveTo>
                    <a:lnTo>
                      <a:pt x="540" y="849"/>
                    </a:lnTo>
                    <a:lnTo>
                      <a:pt x="506" y="897"/>
                    </a:lnTo>
                    <a:lnTo>
                      <a:pt x="474" y="946"/>
                    </a:lnTo>
                    <a:lnTo>
                      <a:pt x="443" y="995"/>
                    </a:lnTo>
                    <a:lnTo>
                      <a:pt x="414" y="1046"/>
                    </a:lnTo>
                    <a:lnTo>
                      <a:pt x="386" y="1097"/>
                    </a:lnTo>
                    <a:lnTo>
                      <a:pt x="359" y="1149"/>
                    </a:lnTo>
                    <a:lnTo>
                      <a:pt x="334" y="1202"/>
                    </a:lnTo>
                    <a:lnTo>
                      <a:pt x="356" y="1220"/>
                    </a:lnTo>
                    <a:lnTo>
                      <a:pt x="377" y="1237"/>
                    </a:lnTo>
                    <a:lnTo>
                      <a:pt x="400" y="1255"/>
                    </a:lnTo>
                    <a:lnTo>
                      <a:pt x="424" y="1271"/>
                    </a:lnTo>
                    <a:lnTo>
                      <a:pt x="448" y="1286"/>
                    </a:lnTo>
                    <a:lnTo>
                      <a:pt x="473" y="1301"/>
                    </a:lnTo>
                    <a:lnTo>
                      <a:pt x="497" y="1314"/>
                    </a:lnTo>
                    <a:lnTo>
                      <a:pt x="523" y="1327"/>
                    </a:lnTo>
                    <a:lnTo>
                      <a:pt x="549" y="1340"/>
                    </a:lnTo>
                    <a:lnTo>
                      <a:pt x="574" y="1351"/>
                    </a:lnTo>
                    <a:lnTo>
                      <a:pt x="601" y="1363"/>
                    </a:lnTo>
                    <a:lnTo>
                      <a:pt x="627" y="1373"/>
                    </a:lnTo>
                    <a:lnTo>
                      <a:pt x="680" y="1393"/>
                    </a:lnTo>
                    <a:lnTo>
                      <a:pt x="735" y="1410"/>
                    </a:lnTo>
                    <a:lnTo>
                      <a:pt x="748" y="1352"/>
                    </a:lnTo>
                    <a:lnTo>
                      <a:pt x="765" y="1295"/>
                    </a:lnTo>
                    <a:lnTo>
                      <a:pt x="781" y="1237"/>
                    </a:lnTo>
                    <a:lnTo>
                      <a:pt x="797" y="1181"/>
                    </a:lnTo>
                    <a:lnTo>
                      <a:pt x="815" y="1124"/>
                    </a:lnTo>
                    <a:lnTo>
                      <a:pt x="834" y="1068"/>
                    </a:lnTo>
                    <a:lnTo>
                      <a:pt x="853" y="1011"/>
                    </a:lnTo>
                    <a:lnTo>
                      <a:pt x="874" y="956"/>
                    </a:lnTo>
                    <a:lnTo>
                      <a:pt x="835" y="942"/>
                    </a:lnTo>
                    <a:lnTo>
                      <a:pt x="794" y="927"/>
                    </a:lnTo>
                    <a:lnTo>
                      <a:pt x="755" y="911"/>
                    </a:lnTo>
                    <a:lnTo>
                      <a:pt x="717" y="893"/>
                    </a:lnTo>
                    <a:lnTo>
                      <a:pt x="680" y="873"/>
                    </a:lnTo>
                    <a:lnTo>
                      <a:pt x="644" y="851"/>
                    </a:lnTo>
                    <a:lnTo>
                      <a:pt x="626" y="840"/>
                    </a:lnTo>
                    <a:lnTo>
                      <a:pt x="609" y="828"/>
                    </a:lnTo>
                    <a:lnTo>
                      <a:pt x="592" y="816"/>
                    </a:lnTo>
                    <a:lnTo>
                      <a:pt x="576" y="803"/>
                    </a:lnTo>
                    <a:close/>
                    <a:moveTo>
                      <a:pt x="318" y="1238"/>
                    </a:moveTo>
                    <a:lnTo>
                      <a:pt x="296" y="1293"/>
                    </a:lnTo>
                    <a:lnTo>
                      <a:pt x="276" y="1347"/>
                    </a:lnTo>
                    <a:lnTo>
                      <a:pt x="258" y="1401"/>
                    </a:lnTo>
                    <a:lnTo>
                      <a:pt x="242" y="1457"/>
                    </a:lnTo>
                    <a:lnTo>
                      <a:pt x="235" y="1485"/>
                    </a:lnTo>
                    <a:lnTo>
                      <a:pt x="229" y="1513"/>
                    </a:lnTo>
                    <a:lnTo>
                      <a:pt x="223" y="1541"/>
                    </a:lnTo>
                    <a:lnTo>
                      <a:pt x="217" y="1570"/>
                    </a:lnTo>
                    <a:lnTo>
                      <a:pt x="213" y="1598"/>
                    </a:lnTo>
                    <a:lnTo>
                      <a:pt x="209" y="1627"/>
                    </a:lnTo>
                    <a:lnTo>
                      <a:pt x="207" y="1655"/>
                    </a:lnTo>
                    <a:lnTo>
                      <a:pt x="205" y="1684"/>
                    </a:lnTo>
                    <a:lnTo>
                      <a:pt x="229" y="1706"/>
                    </a:lnTo>
                    <a:lnTo>
                      <a:pt x="254" y="1726"/>
                    </a:lnTo>
                    <a:lnTo>
                      <a:pt x="280" y="1745"/>
                    </a:lnTo>
                    <a:lnTo>
                      <a:pt x="306" y="1763"/>
                    </a:lnTo>
                    <a:lnTo>
                      <a:pt x="334" y="1780"/>
                    </a:lnTo>
                    <a:lnTo>
                      <a:pt x="361" y="1796"/>
                    </a:lnTo>
                    <a:lnTo>
                      <a:pt x="390" y="1812"/>
                    </a:lnTo>
                    <a:lnTo>
                      <a:pt x="419" y="1826"/>
                    </a:lnTo>
                    <a:lnTo>
                      <a:pt x="449" y="1840"/>
                    </a:lnTo>
                    <a:lnTo>
                      <a:pt x="479" y="1852"/>
                    </a:lnTo>
                    <a:lnTo>
                      <a:pt x="509" y="1865"/>
                    </a:lnTo>
                    <a:lnTo>
                      <a:pt x="539" y="1877"/>
                    </a:lnTo>
                    <a:lnTo>
                      <a:pt x="600" y="1897"/>
                    </a:lnTo>
                    <a:lnTo>
                      <a:pt x="661" y="1916"/>
                    </a:lnTo>
                    <a:lnTo>
                      <a:pt x="664" y="1857"/>
                    </a:lnTo>
                    <a:lnTo>
                      <a:pt x="669" y="1798"/>
                    </a:lnTo>
                    <a:lnTo>
                      <a:pt x="675" y="1740"/>
                    </a:lnTo>
                    <a:lnTo>
                      <a:pt x="683" y="1681"/>
                    </a:lnTo>
                    <a:lnTo>
                      <a:pt x="692" y="1622"/>
                    </a:lnTo>
                    <a:lnTo>
                      <a:pt x="702" y="1563"/>
                    </a:lnTo>
                    <a:lnTo>
                      <a:pt x="714" y="1506"/>
                    </a:lnTo>
                    <a:lnTo>
                      <a:pt x="727" y="1448"/>
                    </a:lnTo>
                    <a:lnTo>
                      <a:pt x="671" y="1431"/>
                    </a:lnTo>
                    <a:lnTo>
                      <a:pt x="617" y="1411"/>
                    </a:lnTo>
                    <a:lnTo>
                      <a:pt x="591" y="1400"/>
                    </a:lnTo>
                    <a:lnTo>
                      <a:pt x="563" y="1389"/>
                    </a:lnTo>
                    <a:lnTo>
                      <a:pt x="536" y="1377"/>
                    </a:lnTo>
                    <a:lnTo>
                      <a:pt x="511" y="1364"/>
                    </a:lnTo>
                    <a:lnTo>
                      <a:pt x="485" y="1351"/>
                    </a:lnTo>
                    <a:lnTo>
                      <a:pt x="459" y="1337"/>
                    </a:lnTo>
                    <a:lnTo>
                      <a:pt x="434" y="1322"/>
                    </a:lnTo>
                    <a:lnTo>
                      <a:pt x="410" y="1308"/>
                    </a:lnTo>
                    <a:lnTo>
                      <a:pt x="386" y="1291"/>
                    </a:lnTo>
                    <a:lnTo>
                      <a:pt x="362" y="1275"/>
                    </a:lnTo>
                    <a:lnTo>
                      <a:pt x="339" y="1257"/>
                    </a:lnTo>
                    <a:lnTo>
                      <a:pt x="318" y="1238"/>
                    </a:lnTo>
                    <a:close/>
                    <a:moveTo>
                      <a:pt x="202" y="1736"/>
                    </a:moveTo>
                    <a:lnTo>
                      <a:pt x="203" y="1761"/>
                    </a:lnTo>
                    <a:lnTo>
                      <a:pt x="203" y="1787"/>
                    </a:lnTo>
                    <a:lnTo>
                      <a:pt x="206" y="1812"/>
                    </a:lnTo>
                    <a:lnTo>
                      <a:pt x="208" y="1837"/>
                    </a:lnTo>
                    <a:lnTo>
                      <a:pt x="212" y="1863"/>
                    </a:lnTo>
                    <a:lnTo>
                      <a:pt x="215" y="1887"/>
                    </a:lnTo>
                    <a:lnTo>
                      <a:pt x="220" y="1912"/>
                    </a:lnTo>
                    <a:lnTo>
                      <a:pt x="225" y="1937"/>
                    </a:lnTo>
                    <a:lnTo>
                      <a:pt x="231" y="1962"/>
                    </a:lnTo>
                    <a:lnTo>
                      <a:pt x="238" y="1986"/>
                    </a:lnTo>
                    <a:lnTo>
                      <a:pt x="246" y="2010"/>
                    </a:lnTo>
                    <a:lnTo>
                      <a:pt x="254" y="2033"/>
                    </a:lnTo>
                    <a:lnTo>
                      <a:pt x="265" y="2058"/>
                    </a:lnTo>
                    <a:lnTo>
                      <a:pt x="275" y="2081"/>
                    </a:lnTo>
                    <a:lnTo>
                      <a:pt x="285" y="2104"/>
                    </a:lnTo>
                    <a:lnTo>
                      <a:pt x="297" y="2126"/>
                    </a:lnTo>
                    <a:lnTo>
                      <a:pt x="320" y="2145"/>
                    </a:lnTo>
                    <a:lnTo>
                      <a:pt x="342" y="2162"/>
                    </a:lnTo>
                    <a:lnTo>
                      <a:pt x="365" y="2181"/>
                    </a:lnTo>
                    <a:lnTo>
                      <a:pt x="389" y="2197"/>
                    </a:lnTo>
                    <a:lnTo>
                      <a:pt x="413" y="2213"/>
                    </a:lnTo>
                    <a:lnTo>
                      <a:pt x="439" y="2228"/>
                    </a:lnTo>
                    <a:lnTo>
                      <a:pt x="464" y="2243"/>
                    </a:lnTo>
                    <a:lnTo>
                      <a:pt x="489" y="2257"/>
                    </a:lnTo>
                    <a:lnTo>
                      <a:pt x="516" y="2270"/>
                    </a:lnTo>
                    <a:lnTo>
                      <a:pt x="542" y="2282"/>
                    </a:lnTo>
                    <a:lnTo>
                      <a:pt x="569" y="2294"/>
                    </a:lnTo>
                    <a:lnTo>
                      <a:pt x="595" y="2305"/>
                    </a:lnTo>
                    <a:lnTo>
                      <a:pt x="649" y="2326"/>
                    </a:lnTo>
                    <a:lnTo>
                      <a:pt x="705" y="2346"/>
                    </a:lnTo>
                    <a:lnTo>
                      <a:pt x="698" y="2321"/>
                    </a:lnTo>
                    <a:lnTo>
                      <a:pt x="692" y="2298"/>
                    </a:lnTo>
                    <a:lnTo>
                      <a:pt x="686" y="2274"/>
                    </a:lnTo>
                    <a:lnTo>
                      <a:pt x="682" y="2250"/>
                    </a:lnTo>
                    <a:lnTo>
                      <a:pt x="674" y="2202"/>
                    </a:lnTo>
                    <a:lnTo>
                      <a:pt x="667" y="2152"/>
                    </a:lnTo>
                    <a:lnTo>
                      <a:pt x="663" y="2104"/>
                    </a:lnTo>
                    <a:lnTo>
                      <a:pt x="661" y="2054"/>
                    </a:lnTo>
                    <a:lnTo>
                      <a:pt x="660" y="2006"/>
                    </a:lnTo>
                    <a:lnTo>
                      <a:pt x="660" y="1956"/>
                    </a:lnTo>
                    <a:lnTo>
                      <a:pt x="599" y="1938"/>
                    </a:lnTo>
                    <a:lnTo>
                      <a:pt x="539" y="1918"/>
                    </a:lnTo>
                    <a:lnTo>
                      <a:pt x="509" y="1907"/>
                    </a:lnTo>
                    <a:lnTo>
                      <a:pt x="479" y="1895"/>
                    </a:lnTo>
                    <a:lnTo>
                      <a:pt x="449" y="1882"/>
                    </a:lnTo>
                    <a:lnTo>
                      <a:pt x="419" y="1870"/>
                    </a:lnTo>
                    <a:lnTo>
                      <a:pt x="390" y="1856"/>
                    </a:lnTo>
                    <a:lnTo>
                      <a:pt x="362" y="1841"/>
                    </a:lnTo>
                    <a:lnTo>
                      <a:pt x="334" y="1826"/>
                    </a:lnTo>
                    <a:lnTo>
                      <a:pt x="306" y="1810"/>
                    </a:lnTo>
                    <a:lnTo>
                      <a:pt x="280" y="1793"/>
                    </a:lnTo>
                    <a:lnTo>
                      <a:pt x="253" y="1774"/>
                    </a:lnTo>
                    <a:lnTo>
                      <a:pt x="228" y="1756"/>
                    </a:lnTo>
                    <a:lnTo>
                      <a:pt x="202" y="1736"/>
                    </a:lnTo>
                    <a:close/>
                    <a:moveTo>
                      <a:pt x="377" y="2236"/>
                    </a:moveTo>
                    <a:lnTo>
                      <a:pt x="399" y="2259"/>
                    </a:lnTo>
                    <a:lnTo>
                      <a:pt x="422" y="2281"/>
                    </a:lnTo>
                    <a:lnTo>
                      <a:pt x="445" y="2303"/>
                    </a:lnTo>
                    <a:lnTo>
                      <a:pt x="470" y="2324"/>
                    </a:lnTo>
                    <a:lnTo>
                      <a:pt x="494" y="2344"/>
                    </a:lnTo>
                    <a:lnTo>
                      <a:pt x="518" y="2365"/>
                    </a:lnTo>
                    <a:lnTo>
                      <a:pt x="543" y="2384"/>
                    </a:lnTo>
                    <a:lnTo>
                      <a:pt x="570" y="2403"/>
                    </a:lnTo>
                    <a:lnTo>
                      <a:pt x="595" y="2420"/>
                    </a:lnTo>
                    <a:lnTo>
                      <a:pt x="622" y="2439"/>
                    </a:lnTo>
                    <a:lnTo>
                      <a:pt x="648" y="2455"/>
                    </a:lnTo>
                    <a:lnTo>
                      <a:pt x="676" y="2471"/>
                    </a:lnTo>
                    <a:lnTo>
                      <a:pt x="703" y="2487"/>
                    </a:lnTo>
                    <a:lnTo>
                      <a:pt x="732" y="2502"/>
                    </a:lnTo>
                    <a:lnTo>
                      <a:pt x="760" y="2516"/>
                    </a:lnTo>
                    <a:lnTo>
                      <a:pt x="789" y="2530"/>
                    </a:lnTo>
                    <a:lnTo>
                      <a:pt x="778" y="2514"/>
                    </a:lnTo>
                    <a:lnTo>
                      <a:pt x="768" y="2498"/>
                    </a:lnTo>
                    <a:lnTo>
                      <a:pt x="759" y="2480"/>
                    </a:lnTo>
                    <a:lnTo>
                      <a:pt x="750" y="2463"/>
                    </a:lnTo>
                    <a:lnTo>
                      <a:pt x="733" y="2427"/>
                    </a:lnTo>
                    <a:lnTo>
                      <a:pt x="720" y="2390"/>
                    </a:lnTo>
                    <a:lnTo>
                      <a:pt x="675" y="2377"/>
                    </a:lnTo>
                    <a:lnTo>
                      <a:pt x="631" y="2361"/>
                    </a:lnTo>
                    <a:lnTo>
                      <a:pt x="586" y="2344"/>
                    </a:lnTo>
                    <a:lnTo>
                      <a:pt x="543" y="2326"/>
                    </a:lnTo>
                    <a:lnTo>
                      <a:pt x="501" y="2305"/>
                    </a:lnTo>
                    <a:lnTo>
                      <a:pt x="458" y="2284"/>
                    </a:lnTo>
                    <a:lnTo>
                      <a:pt x="418" y="2261"/>
                    </a:lnTo>
                    <a:lnTo>
                      <a:pt x="377" y="2236"/>
                    </a:lnTo>
                    <a:close/>
                    <a:moveTo>
                      <a:pt x="1218" y="373"/>
                    </a:moveTo>
                    <a:lnTo>
                      <a:pt x="1238" y="378"/>
                    </a:lnTo>
                    <a:lnTo>
                      <a:pt x="1256" y="381"/>
                    </a:lnTo>
                    <a:lnTo>
                      <a:pt x="1276" y="385"/>
                    </a:lnTo>
                    <a:lnTo>
                      <a:pt x="1296" y="388"/>
                    </a:lnTo>
                    <a:lnTo>
                      <a:pt x="1316" y="389"/>
                    </a:lnTo>
                    <a:lnTo>
                      <a:pt x="1336" y="392"/>
                    </a:lnTo>
                    <a:lnTo>
                      <a:pt x="1355" y="393"/>
                    </a:lnTo>
                    <a:lnTo>
                      <a:pt x="1375" y="393"/>
                    </a:lnTo>
                    <a:lnTo>
                      <a:pt x="1375" y="296"/>
                    </a:lnTo>
                    <a:lnTo>
                      <a:pt x="1354" y="295"/>
                    </a:lnTo>
                    <a:lnTo>
                      <a:pt x="1335" y="291"/>
                    </a:lnTo>
                    <a:lnTo>
                      <a:pt x="1314" y="287"/>
                    </a:lnTo>
                    <a:lnTo>
                      <a:pt x="1296" y="280"/>
                    </a:lnTo>
                    <a:lnTo>
                      <a:pt x="1275" y="302"/>
                    </a:lnTo>
                    <a:lnTo>
                      <a:pt x="1255" y="325"/>
                    </a:lnTo>
                    <a:lnTo>
                      <a:pt x="1237" y="349"/>
                    </a:lnTo>
                    <a:lnTo>
                      <a:pt x="1218" y="373"/>
                    </a:lnTo>
                    <a:close/>
                    <a:moveTo>
                      <a:pt x="1194" y="407"/>
                    </a:moveTo>
                    <a:lnTo>
                      <a:pt x="1176" y="433"/>
                    </a:lnTo>
                    <a:lnTo>
                      <a:pt x="1157" y="462"/>
                    </a:lnTo>
                    <a:lnTo>
                      <a:pt x="1140" y="490"/>
                    </a:lnTo>
                    <a:lnTo>
                      <a:pt x="1123" y="518"/>
                    </a:lnTo>
                    <a:lnTo>
                      <a:pt x="1107" y="546"/>
                    </a:lnTo>
                    <a:lnTo>
                      <a:pt x="1091" y="575"/>
                    </a:lnTo>
                    <a:lnTo>
                      <a:pt x="1074" y="605"/>
                    </a:lnTo>
                    <a:lnTo>
                      <a:pt x="1059" y="634"/>
                    </a:lnTo>
                    <a:lnTo>
                      <a:pt x="1099" y="643"/>
                    </a:lnTo>
                    <a:lnTo>
                      <a:pt x="1138" y="652"/>
                    </a:lnTo>
                    <a:lnTo>
                      <a:pt x="1177" y="658"/>
                    </a:lnTo>
                    <a:lnTo>
                      <a:pt x="1216" y="663"/>
                    </a:lnTo>
                    <a:lnTo>
                      <a:pt x="1255" y="668"/>
                    </a:lnTo>
                    <a:lnTo>
                      <a:pt x="1296" y="670"/>
                    </a:lnTo>
                    <a:lnTo>
                      <a:pt x="1336" y="673"/>
                    </a:lnTo>
                    <a:lnTo>
                      <a:pt x="1375" y="674"/>
                    </a:lnTo>
                    <a:lnTo>
                      <a:pt x="1375" y="432"/>
                    </a:lnTo>
                    <a:lnTo>
                      <a:pt x="1352" y="431"/>
                    </a:lnTo>
                    <a:lnTo>
                      <a:pt x="1329" y="430"/>
                    </a:lnTo>
                    <a:lnTo>
                      <a:pt x="1307" y="428"/>
                    </a:lnTo>
                    <a:lnTo>
                      <a:pt x="1284" y="425"/>
                    </a:lnTo>
                    <a:lnTo>
                      <a:pt x="1261" y="422"/>
                    </a:lnTo>
                    <a:lnTo>
                      <a:pt x="1239" y="417"/>
                    </a:lnTo>
                    <a:lnTo>
                      <a:pt x="1216" y="412"/>
                    </a:lnTo>
                    <a:lnTo>
                      <a:pt x="1194" y="407"/>
                    </a:lnTo>
                    <a:close/>
                    <a:moveTo>
                      <a:pt x="1041" y="669"/>
                    </a:moveTo>
                    <a:lnTo>
                      <a:pt x="1026" y="700"/>
                    </a:lnTo>
                    <a:lnTo>
                      <a:pt x="1011" y="731"/>
                    </a:lnTo>
                    <a:lnTo>
                      <a:pt x="996" y="764"/>
                    </a:lnTo>
                    <a:lnTo>
                      <a:pt x="982" y="796"/>
                    </a:lnTo>
                    <a:lnTo>
                      <a:pt x="968" y="827"/>
                    </a:lnTo>
                    <a:lnTo>
                      <a:pt x="955" y="859"/>
                    </a:lnTo>
                    <a:lnTo>
                      <a:pt x="941" y="892"/>
                    </a:lnTo>
                    <a:lnTo>
                      <a:pt x="928" y="924"/>
                    </a:lnTo>
                    <a:lnTo>
                      <a:pt x="983" y="939"/>
                    </a:lnTo>
                    <a:lnTo>
                      <a:pt x="1039" y="950"/>
                    </a:lnTo>
                    <a:lnTo>
                      <a:pt x="1094" y="961"/>
                    </a:lnTo>
                    <a:lnTo>
                      <a:pt x="1149" y="969"/>
                    </a:lnTo>
                    <a:lnTo>
                      <a:pt x="1206" y="976"/>
                    </a:lnTo>
                    <a:lnTo>
                      <a:pt x="1262" y="980"/>
                    </a:lnTo>
                    <a:lnTo>
                      <a:pt x="1319" y="983"/>
                    </a:lnTo>
                    <a:lnTo>
                      <a:pt x="1375" y="984"/>
                    </a:lnTo>
                    <a:lnTo>
                      <a:pt x="1375" y="712"/>
                    </a:lnTo>
                    <a:lnTo>
                      <a:pt x="1335" y="712"/>
                    </a:lnTo>
                    <a:lnTo>
                      <a:pt x="1293" y="710"/>
                    </a:lnTo>
                    <a:lnTo>
                      <a:pt x="1253" y="706"/>
                    </a:lnTo>
                    <a:lnTo>
                      <a:pt x="1211" y="703"/>
                    </a:lnTo>
                    <a:lnTo>
                      <a:pt x="1168" y="696"/>
                    </a:lnTo>
                    <a:lnTo>
                      <a:pt x="1124" y="688"/>
                    </a:lnTo>
                    <a:lnTo>
                      <a:pt x="1081" y="678"/>
                    </a:lnTo>
                    <a:lnTo>
                      <a:pt x="1041" y="669"/>
                    </a:lnTo>
                    <a:close/>
                    <a:moveTo>
                      <a:pt x="912" y="968"/>
                    </a:moveTo>
                    <a:lnTo>
                      <a:pt x="891" y="1023"/>
                    </a:lnTo>
                    <a:lnTo>
                      <a:pt x="872" y="1079"/>
                    </a:lnTo>
                    <a:lnTo>
                      <a:pt x="852" y="1135"/>
                    </a:lnTo>
                    <a:lnTo>
                      <a:pt x="835" y="1192"/>
                    </a:lnTo>
                    <a:lnTo>
                      <a:pt x="818" y="1249"/>
                    </a:lnTo>
                    <a:lnTo>
                      <a:pt x="801" y="1306"/>
                    </a:lnTo>
                    <a:lnTo>
                      <a:pt x="786" y="1363"/>
                    </a:lnTo>
                    <a:lnTo>
                      <a:pt x="773" y="1422"/>
                    </a:lnTo>
                    <a:lnTo>
                      <a:pt x="808" y="1431"/>
                    </a:lnTo>
                    <a:lnTo>
                      <a:pt x="845" y="1440"/>
                    </a:lnTo>
                    <a:lnTo>
                      <a:pt x="883" y="1449"/>
                    </a:lnTo>
                    <a:lnTo>
                      <a:pt x="920" y="1456"/>
                    </a:lnTo>
                    <a:lnTo>
                      <a:pt x="958" y="1464"/>
                    </a:lnTo>
                    <a:lnTo>
                      <a:pt x="995" y="1470"/>
                    </a:lnTo>
                    <a:lnTo>
                      <a:pt x="1033" y="1476"/>
                    </a:lnTo>
                    <a:lnTo>
                      <a:pt x="1071" y="1481"/>
                    </a:lnTo>
                    <a:lnTo>
                      <a:pt x="1109" y="1486"/>
                    </a:lnTo>
                    <a:lnTo>
                      <a:pt x="1147" y="1490"/>
                    </a:lnTo>
                    <a:lnTo>
                      <a:pt x="1185" y="1493"/>
                    </a:lnTo>
                    <a:lnTo>
                      <a:pt x="1223" y="1495"/>
                    </a:lnTo>
                    <a:lnTo>
                      <a:pt x="1261" y="1498"/>
                    </a:lnTo>
                    <a:lnTo>
                      <a:pt x="1299" y="1500"/>
                    </a:lnTo>
                    <a:lnTo>
                      <a:pt x="1337" y="1500"/>
                    </a:lnTo>
                    <a:lnTo>
                      <a:pt x="1375" y="1501"/>
                    </a:lnTo>
                    <a:lnTo>
                      <a:pt x="1375" y="1030"/>
                    </a:lnTo>
                    <a:lnTo>
                      <a:pt x="1316" y="1029"/>
                    </a:lnTo>
                    <a:lnTo>
                      <a:pt x="1258" y="1026"/>
                    </a:lnTo>
                    <a:lnTo>
                      <a:pt x="1200" y="1022"/>
                    </a:lnTo>
                    <a:lnTo>
                      <a:pt x="1141" y="1015"/>
                    </a:lnTo>
                    <a:lnTo>
                      <a:pt x="1084" y="1006"/>
                    </a:lnTo>
                    <a:lnTo>
                      <a:pt x="1026" y="995"/>
                    </a:lnTo>
                    <a:lnTo>
                      <a:pt x="968" y="983"/>
                    </a:lnTo>
                    <a:lnTo>
                      <a:pt x="912" y="968"/>
                    </a:lnTo>
                    <a:close/>
                    <a:moveTo>
                      <a:pt x="763" y="1458"/>
                    </a:moveTo>
                    <a:lnTo>
                      <a:pt x="751" y="1517"/>
                    </a:lnTo>
                    <a:lnTo>
                      <a:pt x="740" y="1575"/>
                    </a:lnTo>
                    <a:lnTo>
                      <a:pt x="730" y="1632"/>
                    </a:lnTo>
                    <a:lnTo>
                      <a:pt x="721" y="1691"/>
                    </a:lnTo>
                    <a:lnTo>
                      <a:pt x="713" y="1750"/>
                    </a:lnTo>
                    <a:lnTo>
                      <a:pt x="707" y="1809"/>
                    </a:lnTo>
                    <a:lnTo>
                      <a:pt x="702" y="1867"/>
                    </a:lnTo>
                    <a:lnTo>
                      <a:pt x="700" y="1926"/>
                    </a:lnTo>
                    <a:lnTo>
                      <a:pt x="740" y="1937"/>
                    </a:lnTo>
                    <a:lnTo>
                      <a:pt x="782" y="1947"/>
                    </a:lnTo>
                    <a:lnTo>
                      <a:pt x="823" y="1955"/>
                    </a:lnTo>
                    <a:lnTo>
                      <a:pt x="866" y="1963"/>
                    </a:lnTo>
                    <a:lnTo>
                      <a:pt x="907" y="1971"/>
                    </a:lnTo>
                    <a:lnTo>
                      <a:pt x="950" y="1978"/>
                    </a:lnTo>
                    <a:lnTo>
                      <a:pt x="993" y="1984"/>
                    </a:lnTo>
                    <a:lnTo>
                      <a:pt x="1035" y="1988"/>
                    </a:lnTo>
                    <a:lnTo>
                      <a:pt x="1078" y="1993"/>
                    </a:lnTo>
                    <a:lnTo>
                      <a:pt x="1119" y="1996"/>
                    </a:lnTo>
                    <a:lnTo>
                      <a:pt x="1163" y="2000"/>
                    </a:lnTo>
                    <a:lnTo>
                      <a:pt x="1206" y="2002"/>
                    </a:lnTo>
                    <a:lnTo>
                      <a:pt x="1248" y="2005"/>
                    </a:lnTo>
                    <a:lnTo>
                      <a:pt x="1290" y="2006"/>
                    </a:lnTo>
                    <a:lnTo>
                      <a:pt x="1332" y="2007"/>
                    </a:lnTo>
                    <a:lnTo>
                      <a:pt x="1375" y="2007"/>
                    </a:lnTo>
                    <a:lnTo>
                      <a:pt x="1375" y="1539"/>
                    </a:lnTo>
                    <a:lnTo>
                      <a:pt x="1337" y="1539"/>
                    </a:lnTo>
                    <a:lnTo>
                      <a:pt x="1298" y="1538"/>
                    </a:lnTo>
                    <a:lnTo>
                      <a:pt x="1259" y="1537"/>
                    </a:lnTo>
                    <a:lnTo>
                      <a:pt x="1221" y="1534"/>
                    </a:lnTo>
                    <a:lnTo>
                      <a:pt x="1182" y="1531"/>
                    </a:lnTo>
                    <a:lnTo>
                      <a:pt x="1144" y="1528"/>
                    </a:lnTo>
                    <a:lnTo>
                      <a:pt x="1106" y="1524"/>
                    </a:lnTo>
                    <a:lnTo>
                      <a:pt x="1066" y="1518"/>
                    </a:lnTo>
                    <a:lnTo>
                      <a:pt x="1028" y="1514"/>
                    </a:lnTo>
                    <a:lnTo>
                      <a:pt x="990" y="1508"/>
                    </a:lnTo>
                    <a:lnTo>
                      <a:pt x="952" y="1501"/>
                    </a:lnTo>
                    <a:lnTo>
                      <a:pt x="914" y="1494"/>
                    </a:lnTo>
                    <a:lnTo>
                      <a:pt x="876" y="1486"/>
                    </a:lnTo>
                    <a:lnTo>
                      <a:pt x="838" y="1478"/>
                    </a:lnTo>
                    <a:lnTo>
                      <a:pt x="801" y="1469"/>
                    </a:lnTo>
                    <a:lnTo>
                      <a:pt x="763" y="1458"/>
                    </a:lnTo>
                    <a:close/>
                    <a:moveTo>
                      <a:pt x="699" y="1967"/>
                    </a:moveTo>
                    <a:lnTo>
                      <a:pt x="699" y="2016"/>
                    </a:lnTo>
                    <a:lnTo>
                      <a:pt x="700" y="2066"/>
                    </a:lnTo>
                    <a:lnTo>
                      <a:pt x="702" y="2115"/>
                    </a:lnTo>
                    <a:lnTo>
                      <a:pt x="708" y="2165"/>
                    </a:lnTo>
                    <a:lnTo>
                      <a:pt x="715" y="2214"/>
                    </a:lnTo>
                    <a:lnTo>
                      <a:pt x="724" y="2264"/>
                    </a:lnTo>
                    <a:lnTo>
                      <a:pt x="729" y="2288"/>
                    </a:lnTo>
                    <a:lnTo>
                      <a:pt x="736" y="2312"/>
                    </a:lnTo>
                    <a:lnTo>
                      <a:pt x="741" y="2335"/>
                    </a:lnTo>
                    <a:lnTo>
                      <a:pt x="750" y="2359"/>
                    </a:lnTo>
                    <a:lnTo>
                      <a:pt x="788" y="2370"/>
                    </a:lnTo>
                    <a:lnTo>
                      <a:pt x="826" y="2380"/>
                    </a:lnTo>
                    <a:lnTo>
                      <a:pt x="865" y="2389"/>
                    </a:lnTo>
                    <a:lnTo>
                      <a:pt x="903" y="2397"/>
                    </a:lnTo>
                    <a:lnTo>
                      <a:pt x="942" y="2405"/>
                    </a:lnTo>
                    <a:lnTo>
                      <a:pt x="981" y="2412"/>
                    </a:lnTo>
                    <a:lnTo>
                      <a:pt x="1020" y="2418"/>
                    </a:lnTo>
                    <a:lnTo>
                      <a:pt x="1059" y="2424"/>
                    </a:lnTo>
                    <a:lnTo>
                      <a:pt x="1099" y="2429"/>
                    </a:lnTo>
                    <a:lnTo>
                      <a:pt x="1138" y="2433"/>
                    </a:lnTo>
                    <a:lnTo>
                      <a:pt x="1178" y="2437"/>
                    </a:lnTo>
                    <a:lnTo>
                      <a:pt x="1217" y="2439"/>
                    </a:lnTo>
                    <a:lnTo>
                      <a:pt x="1256" y="2441"/>
                    </a:lnTo>
                    <a:lnTo>
                      <a:pt x="1297" y="2442"/>
                    </a:lnTo>
                    <a:lnTo>
                      <a:pt x="1336" y="2443"/>
                    </a:lnTo>
                    <a:lnTo>
                      <a:pt x="1375" y="2445"/>
                    </a:lnTo>
                    <a:lnTo>
                      <a:pt x="1375" y="2045"/>
                    </a:lnTo>
                    <a:lnTo>
                      <a:pt x="1332" y="2045"/>
                    </a:lnTo>
                    <a:lnTo>
                      <a:pt x="1290" y="2045"/>
                    </a:lnTo>
                    <a:lnTo>
                      <a:pt x="1247" y="2044"/>
                    </a:lnTo>
                    <a:lnTo>
                      <a:pt x="1205" y="2041"/>
                    </a:lnTo>
                    <a:lnTo>
                      <a:pt x="1162" y="2039"/>
                    </a:lnTo>
                    <a:lnTo>
                      <a:pt x="1119" y="2036"/>
                    </a:lnTo>
                    <a:lnTo>
                      <a:pt x="1077" y="2032"/>
                    </a:lnTo>
                    <a:lnTo>
                      <a:pt x="1034" y="2028"/>
                    </a:lnTo>
                    <a:lnTo>
                      <a:pt x="991" y="2023"/>
                    </a:lnTo>
                    <a:lnTo>
                      <a:pt x="950" y="2017"/>
                    </a:lnTo>
                    <a:lnTo>
                      <a:pt x="907" y="2010"/>
                    </a:lnTo>
                    <a:lnTo>
                      <a:pt x="865" y="2003"/>
                    </a:lnTo>
                    <a:lnTo>
                      <a:pt x="823" y="1995"/>
                    </a:lnTo>
                    <a:lnTo>
                      <a:pt x="782" y="1986"/>
                    </a:lnTo>
                    <a:lnTo>
                      <a:pt x="740" y="1977"/>
                    </a:lnTo>
                    <a:lnTo>
                      <a:pt x="699" y="1967"/>
                    </a:lnTo>
                    <a:close/>
                    <a:moveTo>
                      <a:pt x="767" y="2404"/>
                    </a:moveTo>
                    <a:lnTo>
                      <a:pt x="776" y="2426"/>
                    </a:lnTo>
                    <a:lnTo>
                      <a:pt x="785" y="2447"/>
                    </a:lnTo>
                    <a:lnTo>
                      <a:pt x="796" y="2468"/>
                    </a:lnTo>
                    <a:lnTo>
                      <a:pt x="807" y="2487"/>
                    </a:lnTo>
                    <a:lnTo>
                      <a:pt x="820" y="2507"/>
                    </a:lnTo>
                    <a:lnTo>
                      <a:pt x="832" y="2525"/>
                    </a:lnTo>
                    <a:lnTo>
                      <a:pt x="847" y="2544"/>
                    </a:lnTo>
                    <a:lnTo>
                      <a:pt x="862" y="2562"/>
                    </a:lnTo>
                    <a:lnTo>
                      <a:pt x="892" y="2574"/>
                    </a:lnTo>
                    <a:lnTo>
                      <a:pt x="923" y="2584"/>
                    </a:lnTo>
                    <a:lnTo>
                      <a:pt x="955" y="2594"/>
                    </a:lnTo>
                    <a:lnTo>
                      <a:pt x="987" y="2605"/>
                    </a:lnTo>
                    <a:lnTo>
                      <a:pt x="1018" y="2613"/>
                    </a:lnTo>
                    <a:lnTo>
                      <a:pt x="1050" y="2622"/>
                    </a:lnTo>
                    <a:lnTo>
                      <a:pt x="1081" y="2629"/>
                    </a:lnTo>
                    <a:lnTo>
                      <a:pt x="1114" y="2636"/>
                    </a:lnTo>
                    <a:lnTo>
                      <a:pt x="1146" y="2642"/>
                    </a:lnTo>
                    <a:lnTo>
                      <a:pt x="1179" y="2647"/>
                    </a:lnTo>
                    <a:lnTo>
                      <a:pt x="1211" y="2652"/>
                    </a:lnTo>
                    <a:lnTo>
                      <a:pt x="1244" y="2655"/>
                    </a:lnTo>
                    <a:lnTo>
                      <a:pt x="1277" y="2659"/>
                    </a:lnTo>
                    <a:lnTo>
                      <a:pt x="1309" y="2661"/>
                    </a:lnTo>
                    <a:lnTo>
                      <a:pt x="1343" y="2662"/>
                    </a:lnTo>
                    <a:lnTo>
                      <a:pt x="1375" y="2664"/>
                    </a:lnTo>
                    <a:lnTo>
                      <a:pt x="1375" y="2483"/>
                    </a:lnTo>
                    <a:lnTo>
                      <a:pt x="1299" y="2482"/>
                    </a:lnTo>
                    <a:lnTo>
                      <a:pt x="1222" y="2478"/>
                    </a:lnTo>
                    <a:lnTo>
                      <a:pt x="1183" y="2476"/>
                    </a:lnTo>
                    <a:lnTo>
                      <a:pt x="1145" y="2472"/>
                    </a:lnTo>
                    <a:lnTo>
                      <a:pt x="1107" y="2469"/>
                    </a:lnTo>
                    <a:lnTo>
                      <a:pt x="1069" y="2464"/>
                    </a:lnTo>
                    <a:lnTo>
                      <a:pt x="1029" y="2460"/>
                    </a:lnTo>
                    <a:lnTo>
                      <a:pt x="991" y="2454"/>
                    </a:lnTo>
                    <a:lnTo>
                      <a:pt x="953" y="2447"/>
                    </a:lnTo>
                    <a:lnTo>
                      <a:pt x="917" y="2440"/>
                    </a:lnTo>
                    <a:lnTo>
                      <a:pt x="879" y="2432"/>
                    </a:lnTo>
                    <a:lnTo>
                      <a:pt x="841" y="2424"/>
                    </a:lnTo>
                    <a:lnTo>
                      <a:pt x="804" y="2415"/>
                    </a:lnTo>
                    <a:lnTo>
                      <a:pt x="767" y="2404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TextBox 33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2454533" y="4927004"/>
                <a:ext cx="167259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www.cpi.co.mz</a:t>
                </a:r>
                <a:endPara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348" name="Group 347"/>
            <p:cNvGrpSpPr/>
            <p:nvPr/>
          </p:nvGrpSpPr>
          <p:grpSpPr>
            <a:xfrm>
              <a:off x="2788076" y="4135564"/>
              <a:ext cx="2009969" cy="221450"/>
              <a:chOff x="2117160" y="5201648"/>
              <a:chExt cx="2009969" cy="221450"/>
            </a:xfrm>
          </p:grpSpPr>
          <p:sp>
            <p:nvSpPr>
              <p:cNvPr id="311" name="Freeform 209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117160" y="5201648"/>
                <a:ext cx="210377" cy="221450"/>
              </a:xfrm>
              <a:custGeom>
                <a:avLst/>
                <a:gdLst>
                  <a:gd name="T0" fmla="*/ 269 w 285"/>
                  <a:gd name="T1" fmla="*/ 124 h 300"/>
                  <a:gd name="T2" fmla="*/ 252 w 285"/>
                  <a:gd name="T3" fmla="*/ 168 h 300"/>
                  <a:gd name="T4" fmla="*/ 210 w 285"/>
                  <a:gd name="T5" fmla="*/ 213 h 300"/>
                  <a:gd name="T6" fmla="*/ 164 w 285"/>
                  <a:gd name="T7" fmla="*/ 221 h 300"/>
                  <a:gd name="T8" fmla="*/ 143 w 285"/>
                  <a:gd name="T9" fmla="*/ 211 h 300"/>
                  <a:gd name="T10" fmla="*/ 115 w 285"/>
                  <a:gd name="T11" fmla="*/ 224 h 300"/>
                  <a:gd name="T12" fmla="*/ 92 w 285"/>
                  <a:gd name="T13" fmla="*/ 231 h 300"/>
                  <a:gd name="T14" fmla="*/ 58 w 285"/>
                  <a:gd name="T15" fmla="*/ 220 h 300"/>
                  <a:gd name="T16" fmla="*/ 44 w 285"/>
                  <a:gd name="T17" fmla="*/ 186 h 300"/>
                  <a:gd name="T18" fmla="*/ 55 w 285"/>
                  <a:gd name="T19" fmla="*/ 120 h 300"/>
                  <a:gd name="T20" fmla="*/ 80 w 285"/>
                  <a:gd name="T21" fmla="*/ 79 h 300"/>
                  <a:gd name="T22" fmla="*/ 116 w 285"/>
                  <a:gd name="T23" fmla="*/ 58 h 300"/>
                  <a:gd name="T24" fmla="*/ 144 w 285"/>
                  <a:gd name="T25" fmla="*/ 59 h 300"/>
                  <a:gd name="T26" fmla="*/ 158 w 285"/>
                  <a:gd name="T27" fmla="*/ 60 h 300"/>
                  <a:gd name="T28" fmla="*/ 184 w 285"/>
                  <a:gd name="T29" fmla="*/ 44 h 300"/>
                  <a:gd name="T30" fmla="*/ 196 w 285"/>
                  <a:gd name="T31" fmla="*/ 51 h 300"/>
                  <a:gd name="T32" fmla="*/ 176 w 285"/>
                  <a:gd name="T33" fmla="*/ 160 h 300"/>
                  <a:gd name="T34" fmla="*/ 174 w 285"/>
                  <a:gd name="T35" fmla="*/ 194 h 300"/>
                  <a:gd name="T36" fmla="*/ 195 w 285"/>
                  <a:gd name="T37" fmla="*/ 191 h 300"/>
                  <a:gd name="T38" fmla="*/ 227 w 285"/>
                  <a:gd name="T39" fmla="*/ 151 h 300"/>
                  <a:gd name="T40" fmla="*/ 235 w 285"/>
                  <a:gd name="T41" fmla="*/ 89 h 300"/>
                  <a:gd name="T42" fmla="*/ 219 w 285"/>
                  <a:gd name="T43" fmla="*/ 51 h 300"/>
                  <a:gd name="T44" fmla="*/ 191 w 285"/>
                  <a:gd name="T45" fmla="*/ 28 h 300"/>
                  <a:gd name="T46" fmla="*/ 136 w 285"/>
                  <a:gd name="T47" fmla="*/ 22 h 300"/>
                  <a:gd name="T48" fmla="*/ 97 w 285"/>
                  <a:gd name="T49" fmla="*/ 33 h 300"/>
                  <a:gd name="T50" fmla="*/ 49 w 285"/>
                  <a:gd name="T51" fmla="*/ 73 h 300"/>
                  <a:gd name="T52" fmla="*/ 29 w 285"/>
                  <a:gd name="T53" fmla="*/ 110 h 300"/>
                  <a:gd name="T54" fmla="*/ 22 w 285"/>
                  <a:gd name="T55" fmla="*/ 152 h 300"/>
                  <a:gd name="T56" fmla="*/ 37 w 285"/>
                  <a:gd name="T57" fmla="*/ 217 h 300"/>
                  <a:gd name="T58" fmla="*/ 67 w 285"/>
                  <a:gd name="T59" fmla="*/ 251 h 300"/>
                  <a:gd name="T60" fmla="*/ 137 w 285"/>
                  <a:gd name="T61" fmla="*/ 269 h 300"/>
                  <a:gd name="T62" fmla="*/ 190 w 285"/>
                  <a:gd name="T63" fmla="*/ 256 h 300"/>
                  <a:gd name="T64" fmla="*/ 232 w 285"/>
                  <a:gd name="T65" fmla="*/ 224 h 300"/>
                  <a:gd name="T66" fmla="*/ 261 w 285"/>
                  <a:gd name="T67" fmla="*/ 192 h 300"/>
                  <a:gd name="T68" fmla="*/ 283 w 285"/>
                  <a:gd name="T69" fmla="*/ 194 h 300"/>
                  <a:gd name="T70" fmla="*/ 284 w 285"/>
                  <a:gd name="T71" fmla="*/ 203 h 300"/>
                  <a:gd name="T72" fmla="*/ 251 w 285"/>
                  <a:gd name="T73" fmla="*/ 253 h 300"/>
                  <a:gd name="T74" fmla="*/ 195 w 285"/>
                  <a:gd name="T75" fmla="*/ 289 h 300"/>
                  <a:gd name="T76" fmla="*/ 136 w 285"/>
                  <a:gd name="T77" fmla="*/ 300 h 300"/>
                  <a:gd name="T78" fmla="*/ 76 w 285"/>
                  <a:gd name="T79" fmla="*/ 288 h 300"/>
                  <a:gd name="T80" fmla="*/ 32 w 285"/>
                  <a:gd name="T81" fmla="*/ 254 h 300"/>
                  <a:gd name="T82" fmla="*/ 4 w 285"/>
                  <a:gd name="T83" fmla="*/ 197 h 300"/>
                  <a:gd name="T84" fmla="*/ 1 w 285"/>
                  <a:gd name="T85" fmla="*/ 145 h 300"/>
                  <a:gd name="T86" fmla="*/ 26 w 285"/>
                  <a:gd name="T87" fmla="*/ 75 h 300"/>
                  <a:gd name="T88" fmla="*/ 60 w 285"/>
                  <a:gd name="T89" fmla="*/ 36 h 300"/>
                  <a:gd name="T90" fmla="*/ 116 w 285"/>
                  <a:gd name="T91" fmla="*/ 7 h 300"/>
                  <a:gd name="T92" fmla="*/ 173 w 285"/>
                  <a:gd name="T93" fmla="*/ 0 h 300"/>
                  <a:gd name="T94" fmla="*/ 218 w 285"/>
                  <a:gd name="T95" fmla="*/ 14 h 300"/>
                  <a:gd name="T96" fmla="*/ 265 w 285"/>
                  <a:gd name="T97" fmla="*/ 66 h 300"/>
                  <a:gd name="T98" fmla="*/ 117 w 285"/>
                  <a:gd name="T99" fmla="*/ 76 h 300"/>
                  <a:gd name="T100" fmla="*/ 90 w 285"/>
                  <a:gd name="T101" fmla="*/ 117 h 300"/>
                  <a:gd name="T102" fmla="*/ 77 w 285"/>
                  <a:gd name="T103" fmla="*/ 180 h 300"/>
                  <a:gd name="T104" fmla="*/ 88 w 285"/>
                  <a:gd name="T105" fmla="*/ 208 h 300"/>
                  <a:gd name="T106" fmla="*/ 105 w 285"/>
                  <a:gd name="T107" fmla="*/ 207 h 300"/>
                  <a:gd name="T108" fmla="*/ 130 w 285"/>
                  <a:gd name="T109" fmla="*/ 175 h 300"/>
                  <a:gd name="T110" fmla="*/ 145 w 285"/>
                  <a:gd name="T111" fmla="*/ 126 h 300"/>
                  <a:gd name="T112" fmla="*/ 144 w 285"/>
                  <a:gd name="T113" fmla="*/ 77 h 300"/>
                  <a:gd name="T114" fmla="*/ 127 w 285"/>
                  <a:gd name="T115" fmla="*/ 72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5" h="300">
                    <a:moveTo>
                      <a:pt x="268" y="79"/>
                    </a:moveTo>
                    <a:lnTo>
                      <a:pt x="268" y="79"/>
                    </a:lnTo>
                    <a:lnTo>
                      <a:pt x="270" y="90"/>
                    </a:lnTo>
                    <a:lnTo>
                      <a:pt x="271" y="101"/>
                    </a:lnTo>
                    <a:lnTo>
                      <a:pt x="270" y="112"/>
                    </a:lnTo>
                    <a:lnTo>
                      <a:pt x="269" y="124"/>
                    </a:lnTo>
                    <a:lnTo>
                      <a:pt x="267" y="134"/>
                    </a:lnTo>
                    <a:lnTo>
                      <a:pt x="263" y="145"/>
                    </a:lnTo>
                    <a:lnTo>
                      <a:pt x="258" y="157"/>
                    </a:lnTo>
                    <a:lnTo>
                      <a:pt x="252" y="168"/>
                    </a:lnTo>
                    <a:lnTo>
                      <a:pt x="252" y="168"/>
                    </a:lnTo>
                    <a:lnTo>
                      <a:pt x="252" y="168"/>
                    </a:lnTo>
                    <a:lnTo>
                      <a:pt x="245" y="179"/>
                    </a:lnTo>
                    <a:lnTo>
                      <a:pt x="238" y="188"/>
                    </a:lnTo>
                    <a:lnTo>
                      <a:pt x="233" y="196"/>
                    </a:lnTo>
                    <a:lnTo>
                      <a:pt x="226" y="203"/>
                    </a:lnTo>
                    <a:lnTo>
                      <a:pt x="218" y="209"/>
                    </a:lnTo>
                    <a:lnTo>
                      <a:pt x="210" y="213"/>
                    </a:lnTo>
                    <a:lnTo>
                      <a:pt x="200" y="217"/>
                    </a:lnTo>
                    <a:lnTo>
                      <a:pt x="189" y="221"/>
                    </a:lnTo>
                    <a:lnTo>
                      <a:pt x="175" y="221"/>
                    </a:lnTo>
                    <a:lnTo>
                      <a:pt x="175" y="221"/>
                    </a:lnTo>
                    <a:lnTo>
                      <a:pt x="169" y="222"/>
                    </a:lnTo>
                    <a:lnTo>
                      <a:pt x="164" y="221"/>
                    </a:lnTo>
                    <a:lnTo>
                      <a:pt x="158" y="220"/>
                    </a:lnTo>
                    <a:lnTo>
                      <a:pt x="152" y="218"/>
                    </a:lnTo>
                    <a:lnTo>
                      <a:pt x="152" y="218"/>
                    </a:lnTo>
                    <a:lnTo>
                      <a:pt x="152" y="218"/>
                    </a:lnTo>
                    <a:lnTo>
                      <a:pt x="148" y="214"/>
                    </a:lnTo>
                    <a:lnTo>
                      <a:pt x="143" y="211"/>
                    </a:lnTo>
                    <a:lnTo>
                      <a:pt x="140" y="207"/>
                    </a:lnTo>
                    <a:lnTo>
                      <a:pt x="136" y="202"/>
                    </a:lnTo>
                    <a:lnTo>
                      <a:pt x="136" y="202"/>
                    </a:lnTo>
                    <a:lnTo>
                      <a:pt x="136" y="202"/>
                    </a:lnTo>
                    <a:lnTo>
                      <a:pt x="126" y="214"/>
                    </a:lnTo>
                    <a:lnTo>
                      <a:pt x="115" y="224"/>
                    </a:lnTo>
                    <a:lnTo>
                      <a:pt x="109" y="226"/>
                    </a:lnTo>
                    <a:lnTo>
                      <a:pt x="103" y="229"/>
                    </a:lnTo>
                    <a:lnTo>
                      <a:pt x="98" y="230"/>
                    </a:lnTo>
                    <a:lnTo>
                      <a:pt x="92" y="231"/>
                    </a:lnTo>
                    <a:lnTo>
                      <a:pt x="92" y="231"/>
                    </a:lnTo>
                    <a:lnTo>
                      <a:pt x="92" y="231"/>
                    </a:lnTo>
                    <a:lnTo>
                      <a:pt x="81" y="231"/>
                    </a:lnTo>
                    <a:lnTo>
                      <a:pt x="75" y="230"/>
                    </a:lnTo>
                    <a:lnTo>
                      <a:pt x="71" y="228"/>
                    </a:lnTo>
                    <a:lnTo>
                      <a:pt x="66" y="226"/>
                    </a:lnTo>
                    <a:lnTo>
                      <a:pt x="61" y="224"/>
                    </a:lnTo>
                    <a:lnTo>
                      <a:pt x="58" y="220"/>
                    </a:lnTo>
                    <a:lnTo>
                      <a:pt x="55" y="216"/>
                    </a:lnTo>
                    <a:lnTo>
                      <a:pt x="55" y="216"/>
                    </a:lnTo>
                    <a:lnTo>
                      <a:pt x="55" y="216"/>
                    </a:lnTo>
                    <a:lnTo>
                      <a:pt x="50" y="208"/>
                    </a:lnTo>
                    <a:lnTo>
                      <a:pt x="47" y="197"/>
                    </a:lnTo>
                    <a:lnTo>
                      <a:pt x="44" y="186"/>
                    </a:lnTo>
                    <a:lnTo>
                      <a:pt x="44" y="174"/>
                    </a:lnTo>
                    <a:lnTo>
                      <a:pt x="44" y="174"/>
                    </a:lnTo>
                    <a:lnTo>
                      <a:pt x="44" y="174"/>
                    </a:lnTo>
                    <a:lnTo>
                      <a:pt x="46" y="155"/>
                    </a:lnTo>
                    <a:lnTo>
                      <a:pt x="49" y="138"/>
                    </a:lnTo>
                    <a:lnTo>
                      <a:pt x="55" y="120"/>
                    </a:lnTo>
                    <a:lnTo>
                      <a:pt x="63" y="103"/>
                    </a:lnTo>
                    <a:lnTo>
                      <a:pt x="63" y="103"/>
                    </a:lnTo>
                    <a:lnTo>
                      <a:pt x="63" y="103"/>
                    </a:lnTo>
                    <a:lnTo>
                      <a:pt x="68" y="94"/>
                    </a:lnTo>
                    <a:lnTo>
                      <a:pt x="74" y="86"/>
                    </a:lnTo>
                    <a:lnTo>
                      <a:pt x="80" y="79"/>
                    </a:lnTo>
                    <a:lnTo>
                      <a:pt x="86" y="74"/>
                    </a:lnTo>
                    <a:lnTo>
                      <a:pt x="93" y="68"/>
                    </a:lnTo>
                    <a:lnTo>
                      <a:pt x="101" y="64"/>
                    </a:lnTo>
                    <a:lnTo>
                      <a:pt x="108" y="60"/>
                    </a:lnTo>
                    <a:lnTo>
                      <a:pt x="116" y="58"/>
                    </a:lnTo>
                    <a:lnTo>
                      <a:pt x="116" y="58"/>
                    </a:lnTo>
                    <a:lnTo>
                      <a:pt x="116" y="58"/>
                    </a:lnTo>
                    <a:lnTo>
                      <a:pt x="123" y="57"/>
                    </a:lnTo>
                    <a:lnTo>
                      <a:pt x="130" y="56"/>
                    </a:lnTo>
                    <a:lnTo>
                      <a:pt x="135" y="56"/>
                    </a:lnTo>
                    <a:lnTo>
                      <a:pt x="140" y="57"/>
                    </a:lnTo>
                    <a:lnTo>
                      <a:pt x="144" y="59"/>
                    </a:lnTo>
                    <a:lnTo>
                      <a:pt x="149" y="61"/>
                    </a:lnTo>
                    <a:lnTo>
                      <a:pt x="152" y="65"/>
                    </a:lnTo>
                    <a:lnTo>
                      <a:pt x="156" y="68"/>
                    </a:lnTo>
                    <a:lnTo>
                      <a:pt x="156" y="68"/>
                    </a:lnTo>
                    <a:lnTo>
                      <a:pt x="156" y="68"/>
                    </a:lnTo>
                    <a:lnTo>
                      <a:pt x="158" y="60"/>
                    </a:lnTo>
                    <a:lnTo>
                      <a:pt x="161" y="53"/>
                    </a:lnTo>
                    <a:lnTo>
                      <a:pt x="167" y="49"/>
                    </a:lnTo>
                    <a:lnTo>
                      <a:pt x="175" y="45"/>
                    </a:lnTo>
                    <a:lnTo>
                      <a:pt x="175" y="45"/>
                    </a:lnTo>
                    <a:lnTo>
                      <a:pt x="175" y="45"/>
                    </a:lnTo>
                    <a:lnTo>
                      <a:pt x="184" y="44"/>
                    </a:lnTo>
                    <a:lnTo>
                      <a:pt x="191" y="44"/>
                    </a:lnTo>
                    <a:lnTo>
                      <a:pt x="194" y="47"/>
                    </a:lnTo>
                    <a:lnTo>
                      <a:pt x="195" y="49"/>
                    </a:lnTo>
                    <a:lnTo>
                      <a:pt x="196" y="51"/>
                    </a:lnTo>
                    <a:lnTo>
                      <a:pt x="196" y="51"/>
                    </a:lnTo>
                    <a:lnTo>
                      <a:pt x="196" y="51"/>
                    </a:lnTo>
                    <a:lnTo>
                      <a:pt x="196" y="53"/>
                    </a:lnTo>
                    <a:lnTo>
                      <a:pt x="196" y="53"/>
                    </a:lnTo>
                    <a:lnTo>
                      <a:pt x="196" y="53"/>
                    </a:lnTo>
                    <a:lnTo>
                      <a:pt x="186" y="107"/>
                    </a:lnTo>
                    <a:lnTo>
                      <a:pt x="179" y="148"/>
                    </a:lnTo>
                    <a:lnTo>
                      <a:pt x="176" y="160"/>
                    </a:lnTo>
                    <a:lnTo>
                      <a:pt x="176" y="160"/>
                    </a:lnTo>
                    <a:lnTo>
                      <a:pt x="170" y="187"/>
                    </a:lnTo>
                    <a:lnTo>
                      <a:pt x="170" y="187"/>
                    </a:lnTo>
                    <a:lnTo>
                      <a:pt x="170" y="187"/>
                    </a:lnTo>
                    <a:lnTo>
                      <a:pt x="172" y="191"/>
                    </a:lnTo>
                    <a:lnTo>
                      <a:pt x="174" y="194"/>
                    </a:lnTo>
                    <a:lnTo>
                      <a:pt x="177" y="195"/>
                    </a:lnTo>
                    <a:lnTo>
                      <a:pt x="182" y="195"/>
                    </a:lnTo>
                    <a:lnTo>
                      <a:pt x="182" y="195"/>
                    </a:lnTo>
                    <a:lnTo>
                      <a:pt x="182" y="195"/>
                    </a:lnTo>
                    <a:lnTo>
                      <a:pt x="190" y="194"/>
                    </a:lnTo>
                    <a:lnTo>
                      <a:pt x="195" y="191"/>
                    </a:lnTo>
                    <a:lnTo>
                      <a:pt x="202" y="187"/>
                    </a:lnTo>
                    <a:lnTo>
                      <a:pt x="208" y="183"/>
                    </a:lnTo>
                    <a:lnTo>
                      <a:pt x="213" y="177"/>
                    </a:lnTo>
                    <a:lnTo>
                      <a:pt x="218" y="169"/>
                    </a:lnTo>
                    <a:lnTo>
                      <a:pt x="223" y="161"/>
                    </a:lnTo>
                    <a:lnTo>
                      <a:pt x="227" y="151"/>
                    </a:lnTo>
                    <a:lnTo>
                      <a:pt x="227" y="151"/>
                    </a:lnTo>
                    <a:lnTo>
                      <a:pt x="227" y="151"/>
                    </a:lnTo>
                    <a:lnTo>
                      <a:pt x="233" y="135"/>
                    </a:lnTo>
                    <a:lnTo>
                      <a:pt x="235" y="119"/>
                    </a:lnTo>
                    <a:lnTo>
                      <a:pt x="236" y="103"/>
                    </a:lnTo>
                    <a:lnTo>
                      <a:pt x="235" y="89"/>
                    </a:lnTo>
                    <a:lnTo>
                      <a:pt x="235" y="89"/>
                    </a:lnTo>
                    <a:lnTo>
                      <a:pt x="235" y="89"/>
                    </a:lnTo>
                    <a:lnTo>
                      <a:pt x="233" y="78"/>
                    </a:lnTo>
                    <a:lnTo>
                      <a:pt x="229" y="68"/>
                    </a:lnTo>
                    <a:lnTo>
                      <a:pt x="225" y="59"/>
                    </a:lnTo>
                    <a:lnTo>
                      <a:pt x="219" y="51"/>
                    </a:lnTo>
                    <a:lnTo>
                      <a:pt x="213" y="44"/>
                    </a:lnTo>
                    <a:lnTo>
                      <a:pt x="207" y="39"/>
                    </a:lnTo>
                    <a:lnTo>
                      <a:pt x="199" y="33"/>
                    </a:lnTo>
                    <a:lnTo>
                      <a:pt x="191" y="28"/>
                    </a:lnTo>
                    <a:lnTo>
                      <a:pt x="191" y="28"/>
                    </a:lnTo>
                    <a:lnTo>
                      <a:pt x="191" y="28"/>
                    </a:lnTo>
                    <a:lnTo>
                      <a:pt x="182" y="25"/>
                    </a:lnTo>
                    <a:lnTo>
                      <a:pt x="174" y="23"/>
                    </a:lnTo>
                    <a:lnTo>
                      <a:pt x="165" y="22"/>
                    </a:lnTo>
                    <a:lnTo>
                      <a:pt x="156" y="20"/>
                    </a:lnTo>
                    <a:lnTo>
                      <a:pt x="147" y="20"/>
                    </a:lnTo>
                    <a:lnTo>
                      <a:pt x="136" y="22"/>
                    </a:lnTo>
                    <a:lnTo>
                      <a:pt x="127" y="23"/>
                    </a:lnTo>
                    <a:lnTo>
                      <a:pt x="117" y="26"/>
                    </a:lnTo>
                    <a:lnTo>
                      <a:pt x="117" y="26"/>
                    </a:lnTo>
                    <a:lnTo>
                      <a:pt x="117" y="26"/>
                    </a:lnTo>
                    <a:lnTo>
                      <a:pt x="107" y="30"/>
                    </a:lnTo>
                    <a:lnTo>
                      <a:pt x="97" y="33"/>
                    </a:lnTo>
                    <a:lnTo>
                      <a:pt x="88" y="39"/>
                    </a:lnTo>
                    <a:lnTo>
                      <a:pt x="79" y="44"/>
                    </a:lnTo>
                    <a:lnTo>
                      <a:pt x="71" y="50"/>
                    </a:lnTo>
                    <a:lnTo>
                      <a:pt x="63" y="57"/>
                    </a:lnTo>
                    <a:lnTo>
                      <a:pt x="55" y="65"/>
                    </a:lnTo>
                    <a:lnTo>
                      <a:pt x="49" y="73"/>
                    </a:lnTo>
                    <a:lnTo>
                      <a:pt x="49" y="73"/>
                    </a:lnTo>
                    <a:lnTo>
                      <a:pt x="49" y="73"/>
                    </a:lnTo>
                    <a:lnTo>
                      <a:pt x="42" y="82"/>
                    </a:lnTo>
                    <a:lnTo>
                      <a:pt x="37" y="91"/>
                    </a:lnTo>
                    <a:lnTo>
                      <a:pt x="32" y="100"/>
                    </a:lnTo>
                    <a:lnTo>
                      <a:pt x="29" y="110"/>
                    </a:lnTo>
                    <a:lnTo>
                      <a:pt x="26" y="120"/>
                    </a:lnTo>
                    <a:lnTo>
                      <a:pt x="24" y="131"/>
                    </a:lnTo>
                    <a:lnTo>
                      <a:pt x="22" y="141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52"/>
                    </a:lnTo>
                    <a:lnTo>
                      <a:pt x="22" y="163"/>
                    </a:lnTo>
                    <a:lnTo>
                      <a:pt x="23" y="176"/>
                    </a:lnTo>
                    <a:lnTo>
                      <a:pt x="25" y="186"/>
                    </a:lnTo>
                    <a:lnTo>
                      <a:pt x="27" y="196"/>
                    </a:lnTo>
                    <a:lnTo>
                      <a:pt x="32" y="207"/>
                    </a:lnTo>
                    <a:lnTo>
                      <a:pt x="37" y="217"/>
                    </a:lnTo>
                    <a:lnTo>
                      <a:pt x="42" y="226"/>
                    </a:lnTo>
                    <a:lnTo>
                      <a:pt x="49" y="234"/>
                    </a:lnTo>
                    <a:lnTo>
                      <a:pt x="49" y="234"/>
                    </a:lnTo>
                    <a:lnTo>
                      <a:pt x="49" y="234"/>
                    </a:lnTo>
                    <a:lnTo>
                      <a:pt x="58" y="243"/>
                    </a:lnTo>
                    <a:lnTo>
                      <a:pt x="67" y="251"/>
                    </a:lnTo>
                    <a:lnTo>
                      <a:pt x="76" y="256"/>
                    </a:lnTo>
                    <a:lnTo>
                      <a:pt x="88" y="261"/>
                    </a:lnTo>
                    <a:lnTo>
                      <a:pt x="99" y="266"/>
                    </a:lnTo>
                    <a:lnTo>
                      <a:pt x="110" y="268"/>
                    </a:lnTo>
                    <a:lnTo>
                      <a:pt x="124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37" y="269"/>
                    </a:lnTo>
                    <a:lnTo>
                      <a:pt x="151" y="268"/>
                    </a:lnTo>
                    <a:lnTo>
                      <a:pt x="165" y="266"/>
                    </a:lnTo>
                    <a:lnTo>
                      <a:pt x="177" y="261"/>
                    </a:lnTo>
                    <a:lnTo>
                      <a:pt x="190" y="256"/>
                    </a:lnTo>
                    <a:lnTo>
                      <a:pt x="201" y="250"/>
                    </a:lnTo>
                    <a:lnTo>
                      <a:pt x="212" y="242"/>
                    </a:lnTo>
                    <a:lnTo>
                      <a:pt x="223" y="234"/>
                    </a:lnTo>
                    <a:lnTo>
                      <a:pt x="232" y="224"/>
                    </a:lnTo>
                    <a:lnTo>
                      <a:pt x="232" y="224"/>
                    </a:lnTo>
                    <a:lnTo>
                      <a:pt x="232" y="224"/>
                    </a:lnTo>
                    <a:lnTo>
                      <a:pt x="248" y="203"/>
                    </a:lnTo>
                    <a:lnTo>
                      <a:pt x="248" y="203"/>
                    </a:lnTo>
                    <a:lnTo>
                      <a:pt x="248" y="203"/>
                    </a:lnTo>
                    <a:lnTo>
                      <a:pt x="251" y="199"/>
                    </a:lnTo>
                    <a:lnTo>
                      <a:pt x="257" y="194"/>
                    </a:lnTo>
                    <a:lnTo>
                      <a:pt x="261" y="192"/>
                    </a:lnTo>
                    <a:lnTo>
                      <a:pt x="267" y="191"/>
                    </a:lnTo>
                    <a:lnTo>
                      <a:pt x="267" y="191"/>
                    </a:lnTo>
                    <a:lnTo>
                      <a:pt x="267" y="191"/>
                    </a:lnTo>
                    <a:lnTo>
                      <a:pt x="274" y="191"/>
                    </a:lnTo>
                    <a:lnTo>
                      <a:pt x="279" y="192"/>
                    </a:lnTo>
                    <a:lnTo>
                      <a:pt x="283" y="194"/>
                    </a:lnTo>
                    <a:lnTo>
                      <a:pt x="285" y="197"/>
                    </a:lnTo>
                    <a:lnTo>
                      <a:pt x="285" y="197"/>
                    </a:lnTo>
                    <a:lnTo>
                      <a:pt x="285" y="197"/>
                    </a:lnTo>
                    <a:lnTo>
                      <a:pt x="285" y="200"/>
                    </a:lnTo>
                    <a:lnTo>
                      <a:pt x="284" y="203"/>
                    </a:lnTo>
                    <a:lnTo>
                      <a:pt x="284" y="203"/>
                    </a:lnTo>
                    <a:lnTo>
                      <a:pt x="284" y="203"/>
                    </a:lnTo>
                    <a:lnTo>
                      <a:pt x="278" y="214"/>
                    </a:lnTo>
                    <a:lnTo>
                      <a:pt x="272" y="225"/>
                    </a:lnTo>
                    <a:lnTo>
                      <a:pt x="266" y="235"/>
                    </a:lnTo>
                    <a:lnTo>
                      <a:pt x="259" y="244"/>
                    </a:lnTo>
                    <a:lnTo>
                      <a:pt x="251" y="253"/>
                    </a:lnTo>
                    <a:lnTo>
                      <a:pt x="243" y="260"/>
                    </a:lnTo>
                    <a:lnTo>
                      <a:pt x="234" y="268"/>
                    </a:lnTo>
                    <a:lnTo>
                      <a:pt x="225" y="273"/>
                    </a:lnTo>
                    <a:lnTo>
                      <a:pt x="216" y="279"/>
                    </a:lnTo>
                    <a:lnTo>
                      <a:pt x="206" y="285"/>
                    </a:lnTo>
                    <a:lnTo>
                      <a:pt x="195" y="289"/>
                    </a:lnTo>
                    <a:lnTo>
                      <a:pt x="184" y="293"/>
                    </a:lnTo>
                    <a:lnTo>
                      <a:pt x="173" y="295"/>
                    </a:lnTo>
                    <a:lnTo>
                      <a:pt x="161" y="297"/>
                    </a:lnTo>
                    <a:lnTo>
                      <a:pt x="149" y="298"/>
                    </a:lnTo>
                    <a:lnTo>
                      <a:pt x="136" y="300"/>
                    </a:lnTo>
                    <a:lnTo>
                      <a:pt x="136" y="300"/>
                    </a:lnTo>
                    <a:lnTo>
                      <a:pt x="136" y="300"/>
                    </a:lnTo>
                    <a:lnTo>
                      <a:pt x="120" y="298"/>
                    </a:lnTo>
                    <a:lnTo>
                      <a:pt x="105" y="297"/>
                    </a:lnTo>
                    <a:lnTo>
                      <a:pt x="90" y="293"/>
                    </a:lnTo>
                    <a:lnTo>
                      <a:pt x="76" y="288"/>
                    </a:lnTo>
                    <a:lnTo>
                      <a:pt x="76" y="288"/>
                    </a:lnTo>
                    <a:lnTo>
                      <a:pt x="76" y="288"/>
                    </a:lnTo>
                    <a:lnTo>
                      <a:pt x="64" y="281"/>
                    </a:lnTo>
                    <a:lnTo>
                      <a:pt x="52" y="273"/>
                    </a:lnTo>
                    <a:lnTo>
                      <a:pt x="42" y="264"/>
                    </a:lnTo>
                    <a:lnTo>
                      <a:pt x="32" y="254"/>
                    </a:lnTo>
                    <a:lnTo>
                      <a:pt x="32" y="254"/>
                    </a:lnTo>
                    <a:lnTo>
                      <a:pt x="32" y="254"/>
                    </a:lnTo>
                    <a:lnTo>
                      <a:pt x="24" y="244"/>
                    </a:lnTo>
                    <a:lnTo>
                      <a:pt x="17" y="234"/>
                    </a:lnTo>
                    <a:lnTo>
                      <a:pt x="12" y="222"/>
                    </a:lnTo>
                    <a:lnTo>
                      <a:pt x="7" y="210"/>
                    </a:lnTo>
                    <a:lnTo>
                      <a:pt x="4" y="197"/>
                    </a:lnTo>
                    <a:lnTo>
                      <a:pt x="1" y="185"/>
                    </a:lnTo>
                    <a:lnTo>
                      <a:pt x="0" y="171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1" y="145"/>
                    </a:lnTo>
                    <a:lnTo>
                      <a:pt x="4" y="132"/>
                    </a:lnTo>
                    <a:lnTo>
                      <a:pt x="6" y="120"/>
                    </a:lnTo>
                    <a:lnTo>
                      <a:pt x="9" y="108"/>
                    </a:lnTo>
                    <a:lnTo>
                      <a:pt x="15" y="96"/>
                    </a:lnTo>
                    <a:lnTo>
                      <a:pt x="20" y="85"/>
                    </a:lnTo>
                    <a:lnTo>
                      <a:pt x="26" y="75"/>
                    </a:lnTo>
                    <a:lnTo>
                      <a:pt x="34" y="65"/>
                    </a:lnTo>
                    <a:lnTo>
                      <a:pt x="34" y="65"/>
                    </a:lnTo>
                    <a:lnTo>
                      <a:pt x="34" y="65"/>
                    </a:lnTo>
                    <a:lnTo>
                      <a:pt x="42" y="55"/>
                    </a:lnTo>
                    <a:lnTo>
                      <a:pt x="51" y="45"/>
                    </a:lnTo>
                    <a:lnTo>
                      <a:pt x="60" y="36"/>
                    </a:lnTo>
                    <a:lnTo>
                      <a:pt x="71" y="30"/>
                    </a:lnTo>
                    <a:lnTo>
                      <a:pt x="81" y="23"/>
                    </a:lnTo>
                    <a:lnTo>
                      <a:pt x="92" y="17"/>
                    </a:lnTo>
                    <a:lnTo>
                      <a:pt x="103" y="11"/>
                    </a:lnTo>
                    <a:lnTo>
                      <a:pt x="116" y="7"/>
                    </a:lnTo>
                    <a:lnTo>
                      <a:pt x="116" y="7"/>
                    </a:lnTo>
                    <a:lnTo>
                      <a:pt x="116" y="7"/>
                    </a:lnTo>
                    <a:lnTo>
                      <a:pt x="127" y="3"/>
                    </a:lnTo>
                    <a:lnTo>
                      <a:pt x="139" y="1"/>
                    </a:lnTo>
                    <a:lnTo>
                      <a:pt x="150" y="0"/>
                    </a:lnTo>
                    <a:lnTo>
                      <a:pt x="161" y="0"/>
                    </a:lnTo>
                    <a:lnTo>
                      <a:pt x="173" y="0"/>
                    </a:lnTo>
                    <a:lnTo>
                      <a:pt x="184" y="2"/>
                    </a:lnTo>
                    <a:lnTo>
                      <a:pt x="195" y="5"/>
                    </a:lnTo>
                    <a:lnTo>
                      <a:pt x="206" y="8"/>
                    </a:lnTo>
                    <a:lnTo>
                      <a:pt x="206" y="8"/>
                    </a:lnTo>
                    <a:lnTo>
                      <a:pt x="206" y="8"/>
                    </a:lnTo>
                    <a:lnTo>
                      <a:pt x="218" y="14"/>
                    </a:lnTo>
                    <a:lnTo>
                      <a:pt x="228" y="19"/>
                    </a:lnTo>
                    <a:lnTo>
                      <a:pt x="238" y="26"/>
                    </a:lnTo>
                    <a:lnTo>
                      <a:pt x="246" y="35"/>
                    </a:lnTo>
                    <a:lnTo>
                      <a:pt x="253" y="44"/>
                    </a:lnTo>
                    <a:lnTo>
                      <a:pt x="260" y="55"/>
                    </a:lnTo>
                    <a:lnTo>
                      <a:pt x="265" y="66"/>
                    </a:lnTo>
                    <a:lnTo>
                      <a:pt x="268" y="79"/>
                    </a:lnTo>
                    <a:lnTo>
                      <a:pt x="268" y="79"/>
                    </a:lnTo>
                    <a:close/>
                    <a:moveTo>
                      <a:pt x="127" y="72"/>
                    </a:moveTo>
                    <a:lnTo>
                      <a:pt x="127" y="72"/>
                    </a:lnTo>
                    <a:lnTo>
                      <a:pt x="122" y="73"/>
                    </a:lnTo>
                    <a:lnTo>
                      <a:pt x="117" y="76"/>
                    </a:lnTo>
                    <a:lnTo>
                      <a:pt x="111" y="81"/>
                    </a:lnTo>
                    <a:lnTo>
                      <a:pt x="107" y="85"/>
                    </a:lnTo>
                    <a:lnTo>
                      <a:pt x="102" y="92"/>
                    </a:lnTo>
                    <a:lnTo>
                      <a:pt x="98" y="99"/>
                    </a:lnTo>
                    <a:lnTo>
                      <a:pt x="90" y="117"/>
                    </a:lnTo>
                    <a:lnTo>
                      <a:pt x="90" y="117"/>
                    </a:lnTo>
                    <a:lnTo>
                      <a:pt x="90" y="117"/>
                    </a:lnTo>
                    <a:lnTo>
                      <a:pt x="84" y="134"/>
                    </a:lnTo>
                    <a:lnTo>
                      <a:pt x="80" y="151"/>
                    </a:lnTo>
                    <a:lnTo>
                      <a:pt x="77" y="166"/>
                    </a:lnTo>
                    <a:lnTo>
                      <a:pt x="77" y="180"/>
                    </a:lnTo>
                    <a:lnTo>
                      <a:pt x="77" y="180"/>
                    </a:lnTo>
                    <a:lnTo>
                      <a:pt x="77" y="180"/>
                    </a:lnTo>
                    <a:lnTo>
                      <a:pt x="79" y="194"/>
                    </a:lnTo>
                    <a:lnTo>
                      <a:pt x="81" y="199"/>
                    </a:lnTo>
                    <a:lnTo>
                      <a:pt x="82" y="203"/>
                    </a:lnTo>
                    <a:lnTo>
                      <a:pt x="85" y="205"/>
                    </a:lnTo>
                    <a:lnTo>
                      <a:pt x="88" y="208"/>
                    </a:lnTo>
                    <a:lnTo>
                      <a:pt x="92" y="209"/>
                    </a:lnTo>
                    <a:lnTo>
                      <a:pt x="96" y="209"/>
                    </a:lnTo>
                    <a:lnTo>
                      <a:pt x="96" y="209"/>
                    </a:lnTo>
                    <a:lnTo>
                      <a:pt x="96" y="209"/>
                    </a:lnTo>
                    <a:lnTo>
                      <a:pt x="100" y="208"/>
                    </a:lnTo>
                    <a:lnTo>
                      <a:pt x="105" y="207"/>
                    </a:lnTo>
                    <a:lnTo>
                      <a:pt x="109" y="203"/>
                    </a:lnTo>
                    <a:lnTo>
                      <a:pt x="114" y="200"/>
                    </a:lnTo>
                    <a:lnTo>
                      <a:pt x="122" y="190"/>
                    </a:lnTo>
                    <a:lnTo>
                      <a:pt x="130" y="175"/>
                    </a:lnTo>
                    <a:lnTo>
                      <a:pt x="130" y="175"/>
                    </a:lnTo>
                    <a:lnTo>
                      <a:pt x="130" y="175"/>
                    </a:lnTo>
                    <a:lnTo>
                      <a:pt x="135" y="163"/>
                    </a:lnTo>
                    <a:lnTo>
                      <a:pt x="140" y="151"/>
                    </a:lnTo>
                    <a:lnTo>
                      <a:pt x="143" y="138"/>
                    </a:lnTo>
                    <a:lnTo>
                      <a:pt x="145" y="126"/>
                    </a:lnTo>
                    <a:lnTo>
                      <a:pt x="145" y="126"/>
                    </a:lnTo>
                    <a:lnTo>
                      <a:pt x="145" y="126"/>
                    </a:lnTo>
                    <a:lnTo>
                      <a:pt x="149" y="108"/>
                    </a:lnTo>
                    <a:lnTo>
                      <a:pt x="149" y="92"/>
                    </a:lnTo>
                    <a:lnTo>
                      <a:pt x="149" y="92"/>
                    </a:lnTo>
                    <a:lnTo>
                      <a:pt x="149" y="92"/>
                    </a:lnTo>
                    <a:lnTo>
                      <a:pt x="147" y="82"/>
                    </a:lnTo>
                    <a:lnTo>
                      <a:pt x="144" y="77"/>
                    </a:lnTo>
                    <a:lnTo>
                      <a:pt x="142" y="74"/>
                    </a:lnTo>
                    <a:lnTo>
                      <a:pt x="139" y="72"/>
                    </a:lnTo>
                    <a:lnTo>
                      <a:pt x="135" y="70"/>
                    </a:lnTo>
                    <a:lnTo>
                      <a:pt x="132" y="70"/>
                    </a:lnTo>
                    <a:lnTo>
                      <a:pt x="127" y="72"/>
                    </a:lnTo>
                    <a:lnTo>
                      <a:pt x="127" y="72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TextBox 33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454533" y="5235429"/>
                <a:ext cx="167259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r>
                  <a:rPr lang="en-US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info@cpi.co.mz</a:t>
                </a:r>
                <a:endPara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grpSp>
          <p:nvGrpSpPr>
            <p:cNvPr id="346" name="Group 345"/>
            <p:cNvGrpSpPr/>
            <p:nvPr/>
          </p:nvGrpSpPr>
          <p:grpSpPr>
            <a:xfrm>
              <a:off x="5208566" y="4163117"/>
              <a:ext cx="1948723" cy="191995"/>
              <a:chOff x="4336096" y="5229200"/>
              <a:chExt cx="1948723" cy="191995"/>
            </a:xfrm>
          </p:grpSpPr>
          <p:sp>
            <p:nvSpPr>
              <p:cNvPr id="330" name="Freeform 215"/>
              <p:cNvSpPr>
                <a:spLocks noEditPoints="1"/>
              </p:cNvSpPr>
              <p:nvPr/>
            </p:nvSpPr>
            <p:spPr bwMode="auto">
              <a:xfrm>
                <a:off x="4336096" y="5411440"/>
                <a:ext cx="10453" cy="9755"/>
              </a:xfrm>
              <a:custGeom>
                <a:avLst/>
                <a:gdLst>
                  <a:gd name="T0" fmla="*/ 12 w 71"/>
                  <a:gd name="T1" fmla="*/ 0 h 71"/>
                  <a:gd name="T2" fmla="*/ 60 w 71"/>
                  <a:gd name="T3" fmla="*/ 0 h 71"/>
                  <a:gd name="T4" fmla="*/ 65 w 71"/>
                  <a:gd name="T5" fmla="*/ 2 h 71"/>
                  <a:gd name="T6" fmla="*/ 68 w 71"/>
                  <a:gd name="T7" fmla="*/ 4 h 71"/>
                  <a:gd name="T8" fmla="*/ 70 w 71"/>
                  <a:gd name="T9" fmla="*/ 7 h 71"/>
                  <a:gd name="T10" fmla="*/ 71 w 71"/>
                  <a:gd name="T11" fmla="*/ 12 h 71"/>
                  <a:gd name="T12" fmla="*/ 71 w 71"/>
                  <a:gd name="T13" fmla="*/ 60 h 71"/>
                  <a:gd name="T14" fmla="*/ 70 w 71"/>
                  <a:gd name="T15" fmla="*/ 64 h 71"/>
                  <a:gd name="T16" fmla="*/ 68 w 71"/>
                  <a:gd name="T17" fmla="*/ 67 h 71"/>
                  <a:gd name="T18" fmla="*/ 65 w 71"/>
                  <a:gd name="T19" fmla="*/ 69 h 71"/>
                  <a:gd name="T20" fmla="*/ 60 w 71"/>
                  <a:gd name="T21" fmla="*/ 71 h 71"/>
                  <a:gd name="T22" fmla="*/ 12 w 71"/>
                  <a:gd name="T23" fmla="*/ 71 h 71"/>
                  <a:gd name="T24" fmla="*/ 7 w 71"/>
                  <a:gd name="T25" fmla="*/ 69 h 71"/>
                  <a:gd name="T26" fmla="*/ 4 w 71"/>
                  <a:gd name="T27" fmla="*/ 67 h 71"/>
                  <a:gd name="T28" fmla="*/ 1 w 71"/>
                  <a:gd name="T29" fmla="*/ 64 h 71"/>
                  <a:gd name="T30" fmla="*/ 0 w 71"/>
                  <a:gd name="T31" fmla="*/ 60 h 71"/>
                  <a:gd name="T32" fmla="*/ 0 w 71"/>
                  <a:gd name="T33" fmla="*/ 12 h 71"/>
                  <a:gd name="T34" fmla="*/ 1 w 71"/>
                  <a:gd name="T35" fmla="*/ 7 h 71"/>
                  <a:gd name="T36" fmla="*/ 4 w 71"/>
                  <a:gd name="T37" fmla="*/ 4 h 71"/>
                  <a:gd name="T38" fmla="*/ 7 w 71"/>
                  <a:gd name="T39" fmla="*/ 2 h 71"/>
                  <a:gd name="T40" fmla="*/ 12 w 71"/>
                  <a:gd name="T41" fmla="*/ 0 h 71"/>
                  <a:gd name="T42" fmla="*/ 17 w 71"/>
                  <a:gd name="T43" fmla="*/ 8 h 71"/>
                  <a:gd name="T44" fmla="*/ 55 w 71"/>
                  <a:gd name="T45" fmla="*/ 8 h 71"/>
                  <a:gd name="T46" fmla="*/ 58 w 71"/>
                  <a:gd name="T47" fmla="*/ 10 h 71"/>
                  <a:gd name="T48" fmla="*/ 60 w 71"/>
                  <a:gd name="T49" fmla="*/ 11 h 71"/>
                  <a:gd name="T50" fmla="*/ 62 w 71"/>
                  <a:gd name="T51" fmla="*/ 14 h 71"/>
                  <a:gd name="T52" fmla="*/ 62 w 71"/>
                  <a:gd name="T53" fmla="*/ 17 h 71"/>
                  <a:gd name="T54" fmla="*/ 62 w 71"/>
                  <a:gd name="T55" fmla="*/ 55 h 71"/>
                  <a:gd name="T56" fmla="*/ 62 w 71"/>
                  <a:gd name="T57" fmla="*/ 57 h 71"/>
                  <a:gd name="T58" fmla="*/ 60 w 71"/>
                  <a:gd name="T59" fmla="*/ 60 h 71"/>
                  <a:gd name="T60" fmla="*/ 58 w 71"/>
                  <a:gd name="T61" fmla="*/ 61 h 71"/>
                  <a:gd name="T62" fmla="*/ 55 w 71"/>
                  <a:gd name="T63" fmla="*/ 63 h 71"/>
                  <a:gd name="T64" fmla="*/ 17 w 71"/>
                  <a:gd name="T65" fmla="*/ 63 h 71"/>
                  <a:gd name="T66" fmla="*/ 14 w 71"/>
                  <a:gd name="T67" fmla="*/ 61 h 71"/>
                  <a:gd name="T68" fmla="*/ 12 w 71"/>
                  <a:gd name="T69" fmla="*/ 60 h 71"/>
                  <a:gd name="T70" fmla="*/ 9 w 71"/>
                  <a:gd name="T71" fmla="*/ 57 h 71"/>
                  <a:gd name="T72" fmla="*/ 9 w 71"/>
                  <a:gd name="T73" fmla="*/ 55 h 71"/>
                  <a:gd name="T74" fmla="*/ 9 w 71"/>
                  <a:gd name="T75" fmla="*/ 17 h 71"/>
                  <a:gd name="T76" fmla="*/ 9 w 71"/>
                  <a:gd name="T77" fmla="*/ 14 h 71"/>
                  <a:gd name="T78" fmla="*/ 12 w 71"/>
                  <a:gd name="T79" fmla="*/ 11 h 71"/>
                  <a:gd name="T80" fmla="*/ 14 w 71"/>
                  <a:gd name="T81" fmla="*/ 10 h 71"/>
                  <a:gd name="T82" fmla="*/ 17 w 71"/>
                  <a:gd name="T83" fmla="*/ 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1" h="71">
                    <a:moveTo>
                      <a:pt x="12" y="0"/>
                    </a:moveTo>
                    <a:lnTo>
                      <a:pt x="60" y="0"/>
                    </a:lnTo>
                    <a:lnTo>
                      <a:pt x="65" y="2"/>
                    </a:lnTo>
                    <a:lnTo>
                      <a:pt x="68" y="4"/>
                    </a:lnTo>
                    <a:lnTo>
                      <a:pt x="70" y="7"/>
                    </a:lnTo>
                    <a:lnTo>
                      <a:pt x="71" y="12"/>
                    </a:lnTo>
                    <a:lnTo>
                      <a:pt x="71" y="60"/>
                    </a:lnTo>
                    <a:lnTo>
                      <a:pt x="70" y="64"/>
                    </a:lnTo>
                    <a:lnTo>
                      <a:pt x="68" y="67"/>
                    </a:lnTo>
                    <a:lnTo>
                      <a:pt x="65" y="69"/>
                    </a:lnTo>
                    <a:lnTo>
                      <a:pt x="60" y="71"/>
                    </a:lnTo>
                    <a:lnTo>
                      <a:pt x="12" y="71"/>
                    </a:lnTo>
                    <a:lnTo>
                      <a:pt x="7" y="69"/>
                    </a:lnTo>
                    <a:lnTo>
                      <a:pt x="4" y="67"/>
                    </a:lnTo>
                    <a:lnTo>
                      <a:pt x="1" y="64"/>
                    </a:lnTo>
                    <a:lnTo>
                      <a:pt x="0" y="60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4" y="4"/>
                    </a:lnTo>
                    <a:lnTo>
                      <a:pt x="7" y="2"/>
                    </a:lnTo>
                    <a:lnTo>
                      <a:pt x="12" y="0"/>
                    </a:lnTo>
                    <a:close/>
                    <a:moveTo>
                      <a:pt x="17" y="8"/>
                    </a:moveTo>
                    <a:lnTo>
                      <a:pt x="55" y="8"/>
                    </a:lnTo>
                    <a:lnTo>
                      <a:pt x="58" y="10"/>
                    </a:lnTo>
                    <a:lnTo>
                      <a:pt x="60" y="11"/>
                    </a:lnTo>
                    <a:lnTo>
                      <a:pt x="62" y="14"/>
                    </a:lnTo>
                    <a:lnTo>
                      <a:pt x="62" y="17"/>
                    </a:lnTo>
                    <a:lnTo>
                      <a:pt x="62" y="55"/>
                    </a:lnTo>
                    <a:lnTo>
                      <a:pt x="62" y="57"/>
                    </a:lnTo>
                    <a:lnTo>
                      <a:pt x="60" y="60"/>
                    </a:lnTo>
                    <a:lnTo>
                      <a:pt x="58" y="61"/>
                    </a:lnTo>
                    <a:lnTo>
                      <a:pt x="55" y="63"/>
                    </a:lnTo>
                    <a:lnTo>
                      <a:pt x="17" y="63"/>
                    </a:lnTo>
                    <a:lnTo>
                      <a:pt x="14" y="61"/>
                    </a:lnTo>
                    <a:lnTo>
                      <a:pt x="12" y="60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12" y="11"/>
                    </a:lnTo>
                    <a:lnTo>
                      <a:pt x="14" y="10"/>
                    </a:lnTo>
                    <a:lnTo>
                      <a:pt x="17" y="8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TextBox 340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612223" y="5229200"/>
                <a:ext cx="167259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r>
                  <a:rPr lang="en-US" altLang="ja-JP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+258 </a:t>
                </a:r>
                <a:r>
                  <a:rPr lang="en-US" altLang="ja-JP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(21) 31 33 25</a:t>
                </a:r>
                <a:endPara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354" name="Straight Connector 353"/>
            <p:cNvCxnSpPr/>
            <p:nvPr/>
          </p:nvCxnSpPr>
          <p:spPr>
            <a:xfrm rot="16200000">
              <a:off x="6798767" y="4029023"/>
              <a:ext cx="717044" cy="0"/>
            </a:xfrm>
            <a:prstGeom prst="line">
              <a:avLst/>
            </a:prstGeom>
            <a:ln w="3175">
              <a:solidFill>
                <a:schemeClr val="bg1">
                  <a:lumMod val="75000"/>
                  <a:alpha val="48000"/>
                </a:schemeClr>
              </a:solidFill>
            </a:ln>
            <a:effectLst>
              <a:outerShdw blurRad="38100" algn="ctr" rotWithShape="0">
                <a:schemeClr val="tx1">
                  <a:alpha val="44000"/>
                </a:scheme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6" name="Group 95"/>
            <p:cNvGrpSpPr/>
            <p:nvPr/>
          </p:nvGrpSpPr>
          <p:grpSpPr>
            <a:xfrm>
              <a:off x="7392564" y="3591542"/>
              <a:ext cx="2051400" cy="692497"/>
              <a:chOff x="4181738" y="4591846"/>
              <a:chExt cx="2051400" cy="692497"/>
            </a:xfrm>
          </p:grpSpPr>
          <p:sp>
            <p:nvSpPr>
              <p:cNvPr id="97" name="Freeform 55"/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4181738" y="4705434"/>
                <a:ext cx="297745" cy="239221"/>
              </a:xfrm>
              <a:custGeom>
                <a:avLst/>
                <a:gdLst/>
                <a:ahLst/>
                <a:cxnLst/>
                <a:rect l="l" t="t" r="r" b="b"/>
                <a:pathLst>
                  <a:path w="646113" h="519113">
                    <a:moveTo>
                      <a:pt x="322263" y="68263"/>
                    </a:moveTo>
                    <a:lnTo>
                      <a:pt x="336550" y="71438"/>
                    </a:lnTo>
                    <a:lnTo>
                      <a:pt x="352425" y="76201"/>
                    </a:lnTo>
                    <a:lnTo>
                      <a:pt x="365125" y="84138"/>
                    </a:lnTo>
                    <a:lnTo>
                      <a:pt x="377825" y="92076"/>
                    </a:lnTo>
                    <a:lnTo>
                      <a:pt x="557213" y="271463"/>
                    </a:lnTo>
                    <a:lnTo>
                      <a:pt x="557213" y="479426"/>
                    </a:lnTo>
                    <a:lnTo>
                      <a:pt x="557213" y="485776"/>
                    </a:lnTo>
                    <a:lnTo>
                      <a:pt x="552451" y="495301"/>
                    </a:lnTo>
                    <a:lnTo>
                      <a:pt x="549276" y="500063"/>
                    </a:lnTo>
                    <a:lnTo>
                      <a:pt x="544513" y="508001"/>
                    </a:lnTo>
                    <a:lnTo>
                      <a:pt x="538163" y="512763"/>
                    </a:lnTo>
                    <a:lnTo>
                      <a:pt x="531813" y="517526"/>
                    </a:lnTo>
                    <a:lnTo>
                      <a:pt x="523876" y="519113"/>
                    </a:lnTo>
                    <a:lnTo>
                      <a:pt x="514351" y="519113"/>
                    </a:lnTo>
                    <a:lnTo>
                      <a:pt x="415925" y="519113"/>
                    </a:lnTo>
                    <a:lnTo>
                      <a:pt x="415925" y="396876"/>
                    </a:lnTo>
                    <a:lnTo>
                      <a:pt x="415925" y="392113"/>
                    </a:lnTo>
                    <a:lnTo>
                      <a:pt x="412750" y="385763"/>
                    </a:lnTo>
                    <a:lnTo>
                      <a:pt x="407988" y="379413"/>
                    </a:lnTo>
                    <a:lnTo>
                      <a:pt x="398463" y="371476"/>
                    </a:lnTo>
                    <a:lnTo>
                      <a:pt x="395288" y="369888"/>
                    </a:lnTo>
                    <a:lnTo>
                      <a:pt x="390525" y="369888"/>
                    </a:lnTo>
                    <a:lnTo>
                      <a:pt x="255588" y="369888"/>
                    </a:lnTo>
                    <a:lnTo>
                      <a:pt x="250825" y="369888"/>
                    </a:lnTo>
                    <a:lnTo>
                      <a:pt x="246063" y="371476"/>
                    </a:lnTo>
                    <a:lnTo>
                      <a:pt x="238125" y="379413"/>
                    </a:lnTo>
                    <a:lnTo>
                      <a:pt x="231775" y="385763"/>
                    </a:lnTo>
                    <a:lnTo>
                      <a:pt x="230188" y="392113"/>
                    </a:lnTo>
                    <a:lnTo>
                      <a:pt x="230188" y="396876"/>
                    </a:lnTo>
                    <a:lnTo>
                      <a:pt x="230188" y="519113"/>
                    </a:lnTo>
                    <a:lnTo>
                      <a:pt x="130175" y="519113"/>
                    </a:lnTo>
                    <a:lnTo>
                      <a:pt x="122238" y="519113"/>
                    </a:lnTo>
                    <a:lnTo>
                      <a:pt x="114300" y="517526"/>
                    </a:lnTo>
                    <a:lnTo>
                      <a:pt x="106363" y="512763"/>
                    </a:lnTo>
                    <a:lnTo>
                      <a:pt x="101600" y="508001"/>
                    </a:lnTo>
                    <a:lnTo>
                      <a:pt x="96838" y="500063"/>
                    </a:lnTo>
                    <a:lnTo>
                      <a:pt x="92075" y="495301"/>
                    </a:lnTo>
                    <a:lnTo>
                      <a:pt x="88900" y="485776"/>
                    </a:lnTo>
                    <a:lnTo>
                      <a:pt x="88900" y="479426"/>
                    </a:lnTo>
                    <a:lnTo>
                      <a:pt x="88900" y="271463"/>
                    </a:lnTo>
                    <a:lnTo>
                      <a:pt x="268288" y="92076"/>
                    </a:lnTo>
                    <a:lnTo>
                      <a:pt x="280988" y="84138"/>
                    </a:lnTo>
                    <a:lnTo>
                      <a:pt x="293688" y="76201"/>
                    </a:lnTo>
                    <a:lnTo>
                      <a:pt x="307975" y="71438"/>
                    </a:lnTo>
                    <a:close/>
                    <a:moveTo>
                      <a:pt x="309563" y="0"/>
                    </a:moveTo>
                    <a:lnTo>
                      <a:pt x="322263" y="0"/>
                    </a:lnTo>
                    <a:lnTo>
                      <a:pt x="334963" y="0"/>
                    </a:lnTo>
                    <a:lnTo>
                      <a:pt x="346075" y="1588"/>
                    </a:lnTo>
                    <a:lnTo>
                      <a:pt x="358775" y="4763"/>
                    </a:lnTo>
                    <a:lnTo>
                      <a:pt x="369888" y="9525"/>
                    </a:lnTo>
                    <a:lnTo>
                      <a:pt x="381000" y="14288"/>
                    </a:lnTo>
                    <a:lnTo>
                      <a:pt x="392113" y="20638"/>
                    </a:lnTo>
                    <a:lnTo>
                      <a:pt x="400050" y="26988"/>
                    </a:lnTo>
                    <a:lnTo>
                      <a:pt x="409575" y="36513"/>
                    </a:lnTo>
                    <a:lnTo>
                      <a:pt x="639763" y="266700"/>
                    </a:lnTo>
                    <a:lnTo>
                      <a:pt x="642938" y="271463"/>
                    </a:lnTo>
                    <a:lnTo>
                      <a:pt x="646113" y="279400"/>
                    </a:lnTo>
                    <a:lnTo>
                      <a:pt x="642938" y="285750"/>
                    </a:lnTo>
                    <a:lnTo>
                      <a:pt x="639763" y="293688"/>
                    </a:lnTo>
                    <a:lnTo>
                      <a:pt x="635001" y="296863"/>
                    </a:lnTo>
                    <a:lnTo>
                      <a:pt x="627063" y="298450"/>
                    </a:lnTo>
                    <a:lnTo>
                      <a:pt x="620713" y="296863"/>
                    </a:lnTo>
                    <a:lnTo>
                      <a:pt x="612776" y="293688"/>
                    </a:lnTo>
                    <a:lnTo>
                      <a:pt x="382588" y="63500"/>
                    </a:lnTo>
                    <a:lnTo>
                      <a:pt x="369888" y="52388"/>
                    </a:lnTo>
                    <a:lnTo>
                      <a:pt x="355600" y="46038"/>
                    </a:lnTo>
                    <a:lnTo>
                      <a:pt x="339725" y="39688"/>
                    </a:lnTo>
                    <a:lnTo>
                      <a:pt x="322263" y="38100"/>
                    </a:lnTo>
                    <a:lnTo>
                      <a:pt x="306388" y="39688"/>
                    </a:lnTo>
                    <a:lnTo>
                      <a:pt x="290513" y="46038"/>
                    </a:lnTo>
                    <a:lnTo>
                      <a:pt x="276225" y="52388"/>
                    </a:lnTo>
                    <a:lnTo>
                      <a:pt x="263525" y="63500"/>
                    </a:lnTo>
                    <a:lnTo>
                      <a:pt x="33338" y="293688"/>
                    </a:lnTo>
                    <a:lnTo>
                      <a:pt x="25400" y="296863"/>
                    </a:lnTo>
                    <a:lnTo>
                      <a:pt x="17463" y="298450"/>
                    </a:lnTo>
                    <a:lnTo>
                      <a:pt x="11113" y="296863"/>
                    </a:lnTo>
                    <a:lnTo>
                      <a:pt x="4763" y="293688"/>
                    </a:lnTo>
                    <a:lnTo>
                      <a:pt x="1588" y="285750"/>
                    </a:lnTo>
                    <a:lnTo>
                      <a:pt x="0" y="279400"/>
                    </a:lnTo>
                    <a:lnTo>
                      <a:pt x="1588" y="271463"/>
                    </a:lnTo>
                    <a:lnTo>
                      <a:pt x="4763" y="266700"/>
                    </a:lnTo>
                    <a:lnTo>
                      <a:pt x="234950" y="36513"/>
                    </a:lnTo>
                    <a:lnTo>
                      <a:pt x="244475" y="26988"/>
                    </a:lnTo>
                    <a:lnTo>
                      <a:pt x="254000" y="20638"/>
                    </a:lnTo>
                    <a:lnTo>
                      <a:pt x="265113" y="14288"/>
                    </a:lnTo>
                    <a:lnTo>
                      <a:pt x="276225" y="9525"/>
                    </a:lnTo>
                    <a:lnTo>
                      <a:pt x="285750" y="4763"/>
                    </a:lnTo>
                    <a:lnTo>
                      <a:pt x="298450" y="1588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TextBox 97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560542" y="4591846"/>
                <a:ext cx="1672596" cy="69249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ja-JP" sz="10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Rua</a:t>
                </a:r>
                <a:r>
                  <a:rPr lang="en-US" altLang="ja-JP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da </a:t>
                </a:r>
                <a:r>
                  <a:rPr lang="en-US" altLang="ja-JP" sz="1000" b="1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Imprensa</a:t>
                </a:r>
                <a:r>
                  <a:rPr lang="en-US" altLang="ja-JP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332 R/C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 O Box </a:t>
                </a:r>
                <a:r>
                  <a:rPr lang="en-US" altLang="ja-JP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4635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ja-JP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Maputo, Mozambique</a:t>
                </a: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5208566" y="3712761"/>
              <a:ext cx="2011452" cy="265487"/>
              <a:chOff x="4273367" y="5173839"/>
              <a:chExt cx="2011452" cy="265487"/>
            </a:xfrm>
          </p:grpSpPr>
          <p:grpSp>
            <p:nvGrpSpPr>
              <p:cNvPr id="100" name="Group 99"/>
              <p:cNvGrpSpPr/>
              <p:nvPr>
                <p:custDataLst>
                  <p:tags r:id="rId2"/>
                </p:custDataLst>
              </p:nvPr>
            </p:nvGrpSpPr>
            <p:grpSpPr>
              <a:xfrm>
                <a:off x="4273367" y="5173839"/>
                <a:ext cx="133788" cy="265487"/>
                <a:chOff x="495297" y="2027765"/>
                <a:chExt cx="1484464" cy="2945752"/>
              </a:xfrm>
              <a:solidFill>
                <a:schemeClr val="tx1">
                  <a:lumMod val="75000"/>
                  <a:lumOff val="25000"/>
                </a:schemeClr>
              </a:solidFill>
            </p:grpSpPr>
            <p:sp>
              <p:nvSpPr>
                <p:cNvPr id="102" name="Freeform 197"/>
                <p:cNvSpPr>
                  <a:spLocks noEditPoints="1"/>
                </p:cNvSpPr>
                <p:nvPr/>
              </p:nvSpPr>
              <p:spPr bwMode="auto">
                <a:xfrm>
                  <a:off x="495297" y="2027765"/>
                  <a:ext cx="1484464" cy="2945752"/>
                </a:xfrm>
                <a:custGeom>
                  <a:avLst/>
                  <a:gdLst>
                    <a:gd name="T0" fmla="*/ 845 w 964"/>
                    <a:gd name="T1" fmla="*/ 3 h 1906"/>
                    <a:gd name="T2" fmla="*/ 898 w 964"/>
                    <a:gd name="T3" fmla="*/ 26 h 1906"/>
                    <a:gd name="T4" fmla="*/ 939 w 964"/>
                    <a:gd name="T5" fmla="*/ 65 h 1906"/>
                    <a:gd name="T6" fmla="*/ 961 w 964"/>
                    <a:gd name="T7" fmla="*/ 118 h 1906"/>
                    <a:gd name="T8" fmla="*/ 964 w 964"/>
                    <a:gd name="T9" fmla="*/ 1773 h 1906"/>
                    <a:gd name="T10" fmla="*/ 947 w 964"/>
                    <a:gd name="T11" fmla="*/ 1829 h 1906"/>
                    <a:gd name="T12" fmla="*/ 909 w 964"/>
                    <a:gd name="T13" fmla="*/ 1872 h 1906"/>
                    <a:gd name="T14" fmla="*/ 860 w 964"/>
                    <a:gd name="T15" fmla="*/ 1901 h 1906"/>
                    <a:gd name="T16" fmla="*/ 149 w 964"/>
                    <a:gd name="T17" fmla="*/ 1906 h 1906"/>
                    <a:gd name="T18" fmla="*/ 92 w 964"/>
                    <a:gd name="T19" fmla="*/ 1895 h 1906"/>
                    <a:gd name="T20" fmla="*/ 44 w 964"/>
                    <a:gd name="T21" fmla="*/ 1863 h 1906"/>
                    <a:gd name="T22" fmla="*/ 13 w 964"/>
                    <a:gd name="T23" fmla="*/ 1816 h 1906"/>
                    <a:gd name="T24" fmla="*/ 0 w 964"/>
                    <a:gd name="T25" fmla="*/ 1758 h 1906"/>
                    <a:gd name="T26" fmla="*/ 7 w 964"/>
                    <a:gd name="T27" fmla="*/ 105 h 1906"/>
                    <a:gd name="T28" fmla="*/ 34 w 964"/>
                    <a:gd name="T29" fmla="*/ 54 h 1906"/>
                    <a:gd name="T30" fmla="*/ 78 w 964"/>
                    <a:gd name="T31" fmla="*/ 18 h 1906"/>
                    <a:gd name="T32" fmla="*/ 134 w 964"/>
                    <a:gd name="T33" fmla="*/ 1 h 1906"/>
                    <a:gd name="T34" fmla="*/ 510 w 964"/>
                    <a:gd name="T35" fmla="*/ 1646 h 1906"/>
                    <a:gd name="T36" fmla="*/ 545 w 964"/>
                    <a:gd name="T37" fmla="*/ 1661 h 1906"/>
                    <a:gd name="T38" fmla="*/ 572 w 964"/>
                    <a:gd name="T39" fmla="*/ 1687 h 1906"/>
                    <a:gd name="T40" fmla="*/ 586 w 964"/>
                    <a:gd name="T41" fmla="*/ 1723 h 1906"/>
                    <a:gd name="T42" fmla="*/ 586 w 964"/>
                    <a:gd name="T43" fmla="*/ 1763 h 1906"/>
                    <a:gd name="T44" fmla="*/ 572 w 964"/>
                    <a:gd name="T45" fmla="*/ 1798 h 1906"/>
                    <a:gd name="T46" fmla="*/ 545 w 964"/>
                    <a:gd name="T47" fmla="*/ 1824 h 1906"/>
                    <a:gd name="T48" fmla="*/ 510 w 964"/>
                    <a:gd name="T49" fmla="*/ 1838 h 1906"/>
                    <a:gd name="T50" fmla="*/ 470 w 964"/>
                    <a:gd name="T51" fmla="*/ 1838 h 1906"/>
                    <a:gd name="T52" fmla="*/ 435 w 964"/>
                    <a:gd name="T53" fmla="*/ 1824 h 1906"/>
                    <a:gd name="T54" fmla="*/ 408 w 964"/>
                    <a:gd name="T55" fmla="*/ 1798 h 1906"/>
                    <a:gd name="T56" fmla="*/ 393 w 964"/>
                    <a:gd name="T57" fmla="*/ 1763 h 1906"/>
                    <a:gd name="T58" fmla="*/ 393 w 964"/>
                    <a:gd name="T59" fmla="*/ 1723 h 1906"/>
                    <a:gd name="T60" fmla="*/ 408 w 964"/>
                    <a:gd name="T61" fmla="*/ 1687 h 1906"/>
                    <a:gd name="T62" fmla="*/ 435 w 964"/>
                    <a:gd name="T63" fmla="*/ 1661 h 1906"/>
                    <a:gd name="T64" fmla="*/ 470 w 964"/>
                    <a:gd name="T65" fmla="*/ 1646 h 1906"/>
                    <a:gd name="T66" fmla="*/ 900 w 964"/>
                    <a:gd name="T67" fmla="*/ 317 h 1906"/>
                    <a:gd name="T68" fmla="*/ 415 w 964"/>
                    <a:gd name="T69" fmla="*/ 135 h 1906"/>
                    <a:gd name="T70" fmla="*/ 565 w 964"/>
                    <a:gd name="T71" fmla="*/ 139 h 1906"/>
                    <a:gd name="T72" fmla="*/ 574 w 964"/>
                    <a:gd name="T73" fmla="*/ 152 h 1906"/>
                    <a:gd name="T74" fmla="*/ 573 w 964"/>
                    <a:gd name="T75" fmla="*/ 166 h 1906"/>
                    <a:gd name="T76" fmla="*/ 560 w 964"/>
                    <a:gd name="T77" fmla="*/ 177 h 1906"/>
                    <a:gd name="T78" fmla="*/ 410 w 964"/>
                    <a:gd name="T79" fmla="*/ 178 h 1906"/>
                    <a:gd name="T80" fmla="*/ 397 w 964"/>
                    <a:gd name="T81" fmla="*/ 169 h 1906"/>
                    <a:gd name="T82" fmla="*/ 392 w 964"/>
                    <a:gd name="T83" fmla="*/ 157 h 1906"/>
                    <a:gd name="T84" fmla="*/ 399 w 964"/>
                    <a:gd name="T85" fmla="*/ 142 h 1906"/>
                    <a:gd name="T86" fmla="*/ 415 w 964"/>
                    <a:gd name="T87" fmla="*/ 135 h 1906"/>
                    <a:gd name="T88" fmla="*/ 334 w 964"/>
                    <a:gd name="T89" fmla="*/ 138 h 1906"/>
                    <a:gd name="T90" fmla="*/ 343 w 964"/>
                    <a:gd name="T91" fmla="*/ 151 h 1906"/>
                    <a:gd name="T92" fmla="*/ 339 w 964"/>
                    <a:gd name="T93" fmla="*/ 169 h 1906"/>
                    <a:gd name="T94" fmla="*/ 324 w 964"/>
                    <a:gd name="T95" fmla="*/ 178 h 1906"/>
                    <a:gd name="T96" fmla="*/ 308 w 964"/>
                    <a:gd name="T97" fmla="*/ 175 h 1906"/>
                    <a:gd name="T98" fmla="*/ 299 w 964"/>
                    <a:gd name="T99" fmla="*/ 160 h 1906"/>
                    <a:gd name="T100" fmla="*/ 302 w 964"/>
                    <a:gd name="T101" fmla="*/ 143 h 1906"/>
                    <a:gd name="T102" fmla="*/ 315 w 964"/>
                    <a:gd name="T103" fmla="*/ 134 h 19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964" h="1906">
                      <a:moveTo>
                        <a:pt x="149" y="0"/>
                      </a:moveTo>
                      <a:lnTo>
                        <a:pt x="816" y="0"/>
                      </a:lnTo>
                      <a:lnTo>
                        <a:pt x="830" y="1"/>
                      </a:lnTo>
                      <a:lnTo>
                        <a:pt x="845" y="3"/>
                      </a:lnTo>
                      <a:lnTo>
                        <a:pt x="860" y="7"/>
                      </a:lnTo>
                      <a:lnTo>
                        <a:pt x="873" y="11"/>
                      </a:lnTo>
                      <a:lnTo>
                        <a:pt x="886" y="18"/>
                      </a:lnTo>
                      <a:lnTo>
                        <a:pt x="898" y="26"/>
                      </a:lnTo>
                      <a:lnTo>
                        <a:pt x="909" y="34"/>
                      </a:lnTo>
                      <a:lnTo>
                        <a:pt x="921" y="44"/>
                      </a:lnTo>
                      <a:lnTo>
                        <a:pt x="930" y="54"/>
                      </a:lnTo>
                      <a:lnTo>
                        <a:pt x="939" y="65"/>
                      </a:lnTo>
                      <a:lnTo>
                        <a:pt x="947" y="78"/>
                      </a:lnTo>
                      <a:lnTo>
                        <a:pt x="952" y="90"/>
                      </a:lnTo>
                      <a:lnTo>
                        <a:pt x="958" y="105"/>
                      </a:lnTo>
                      <a:lnTo>
                        <a:pt x="961" y="118"/>
                      </a:lnTo>
                      <a:lnTo>
                        <a:pt x="964" y="133"/>
                      </a:lnTo>
                      <a:lnTo>
                        <a:pt x="964" y="149"/>
                      </a:lnTo>
                      <a:lnTo>
                        <a:pt x="964" y="1758"/>
                      </a:lnTo>
                      <a:lnTo>
                        <a:pt x="964" y="1773"/>
                      </a:lnTo>
                      <a:lnTo>
                        <a:pt x="961" y="1788"/>
                      </a:lnTo>
                      <a:lnTo>
                        <a:pt x="958" y="1802"/>
                      </a:lnTo>
                      <a:lnTo>
                        <a:pt x="952" y="1816"/>
                      </a:lnTo>
                      <a:lnTo>
                        <a:pt x="947" y="1829"/>
                      </a:lnTo>
                      <a:lnTo>
                        <a:pt x="939" y="1841"/>
                      </a:lnTo>
                      <a:lnTo>
                        <a:pt x="930" y="1852"/>
                      </a:lnTo>
                      <a:lnTo>
                        <a:pt x="921" y="1863"/>
                      </a:lnTo>
                      <a:lnTo>
                        <a:pt x="909" y="1872"/>
                      </a:lnTo>
                      <a:lnTo>
                        <a:pt x="898" y="1881"/>
                      </a:lnTo>
                      <a:lnTo>
                        <a:pt x="886" y="1889"/>
                      </a:lnTo>
                      <a:lnTo>
                        <a:pt x="873" y="1895"/>
                      </a:lnTo>
                      <a:lnTo>
                        <a:pt x="860" y="1901"/>
                      </a:lnTo>
                      <a:lnTo>
                        <a:pt x="845" y="1904"/>
                      </a:lnTo>
                      <a:lnTo>
                        <a:pt x="830" y="1906"/>
                      </a:lnTo>
                      <a:lnTo>
                        <a:pt x="816" y="1906"/>
                      </a:lnTo>
                      <a:lnTo>
                        <a:pt x="149" y="1906"/>
                      </a:lnTo>
                      <a:lnTo>
                        <a:pt x="134" y="1906"/>
                      </a:lnTo>
                      <a:lnTo>
                        <a:pt x="119" y="1904"/>
                      </a:lnTo>
                      <a:lnTo>
                        <a:pt x="105" y="1901"/>
                      </a:lnTo>
                      <a:lnTo>
                        <a:pt x="92" y="1895"/>
                      </a:lnTo>
                      <a:lnTo>
                        <a:pt x="78" y="1889"/>
                      </a:lnTo>
                      <a:lnTo>
                        <a:pt x="66" y="1881"/>
                      </a:lnTo>
                      <a:lnTo>
                        <a:pt x="55" y="1872"/>
                      </a:lnTo>
                      <a:lnTo>
                        <a:pt x="44" y="1863"/>
                      </a:lnTo>
                      <a:lnTo>
                        <a:pt x="34" y="1852"/>
                      </a:lnTo>
                      <a:lnTo>
                        <a:pt x="26" y="1841"/>
                      </a:lnTo>
                      <a:lnTo>
                        <a:pt x="18" y="1829"/>
                      </a:lnTo>
                      <a:lnTo>
                        <a:pt x="13" y="1816"/>
                      </a:lnTo>
                      <a:lnTo>
                        <a:pt x="7" y="1802"/>
                      </a:lnTo>
                      <a:lnTo>
                        <a:pt x="4" y="1788"/>
                      </a:lnTo>
                      <a:lnTo>
                        <a:pt x="2" y="1773"/>
                      </a:lnTo>
                      <a:lnTo>
                        <a:pt x="0" y="1758"/>
                      </a:lnTo>
                      <a:lnTo>
                        <a:pt x="0" y="149"/>
                      </a:lnTo>
                      <a:lnTo>
                        <a:pt x="2" y="133"/>
                      </a:lnTo>
                      <a:lnTo>
                        <a:pt x="4" y="118"/>
                      </a:lnTo>
                      <a:lnTo>
                        <a:pt x="7" y="105"/>
                      </a:lnTo>
                      <a:lnTo>
                        <a:pt x="13" y="90"/>
                      </a:lnTo>
                      <a:lnTo>
                        <a:pt x="18" y="78"/>
                      </a:lnTo>
                      <a:lnTo>
                        <a:pt x="26" y="65"/>
                      </a:lnTo>
                      <a:lnTo>
                        <a:pt x="34" y="54"/>
                      </a:lnTo>
                      <a:lnTo>
                        <a:pt x="44" y="44"/>
                      </a:lnTo>
                      <a:lnTo>
                        <a:pt x="55" y="34"/>
                      </a:lnTo>
                      <a:lnTo>
                        <a:pt x="66" y="26"/>
                      </a:lnTo>
                      <a:lnTo>
                        <a:pt x="78" y="18"/>
                      </a:lnTo>
                      <a:lnTo>
                        <a:pt x="92" y="11"/>
                      </a:lnTo>
                      <a:lnTo>
                        <a:pt x="105" y="7"/>
                      </a:lnTo>
                      <a:lnTo>
                        <a:pt x="119" y="3"/>
                      </a:lnTo>
                      <a:lnTo>
                        <a:pt x="134" y="1"/>
                      </a:lnTo>
                      <a:lnTo>
                        <a:pt x="149" y="0"/>
                      </a:lnTo>
                      <a:close/>
                      <a:moveTo>
                        <a:pt x="489" y="1644"/>
                      </a:moveTo>
                      <a:lnTo>
                        <a:pt x="500" y="1644"/>
                      </a:lnTo>
                      <a:lnTo>
                        <a:pt x="510" y="1646"/>
                      </a:lnTo>
                      <a:lnTo>
                        <a:pt x="519" y="1649"/>
                      </a:lnTo>
                      <a:lnTo>
                        <a:pt x="528" y="1652"/>
                      </a:lnTo>
                      <a:lnTo>
                        <a:pt x="537" y="1657"/>
                      </a:lnTo>
                      <a:lnTo>
                        <a:pt x="545" y="1661"/>
                      </a:lnTo>
                      <a:lnTo>
                        <a:pt x="553" y="1667"/>
                      </a:lnTo>
                      <a:lnTo>
                        <a:pt x="559" y="1674"/>
                      </a:lnTo>
                      <a:lnTo>
                        <a:pt x="566" y="1680"/>
                      </a:lnTo>
                      <a:lnTo>
                        <a:pt x="572" y="1687"/>
                      </a:lnTo>
                      <a:lnTo>
                        <a:pt x="576" y="1696"/>
                      </a:lnTo>
                      <a:lnTo>
                        <a:pt x="581" y="1704"/>
                      </a:lnTo>
                      <a:lnTo>
                        <a:pt x="584" y="1713"/>
                      </a:lnTo>
                      <a:lnTo>
                        <a:pt x="586" y="1723"/>
                      </a:lnTo>
                      <a:lnTo>
                        <a:pt x="588" y="1732"/>
                      </a:lnTo>
                      <a:lnTo>
                        <a:pt x="589" y="1742"/>
                      </a:lnTo>
                      <a:lnTo>
                        <a:pt x="588" y="1753"/>
                      </a:lnTo>
                      <a:lnTo>
                        <a:pt x="586" y="1763"/>
                      </a:lnTo>
                      <a:lnTo>
                        <a:pt x="584" y="1772"/>
                      </a:lnTo>
                      <a:lnTo>
                        <a:pt x="581" y="1781"/>
                      </a:lnTo>
                      <a:lnTo>
                        <a:pt x="576" y="1790"/>
                      </a:lnTo>
                      <a:lnTo>
                        <a:pt x="572" y="1798"/>
                      </a:lnTo>
                      <a:lnTo>
                        <a:pt x="566" y="1805"/>
                      </a:lnTo>
                      <a:lnTo>
                        <a:pt x="559" y="1813"/>
                      </a:lnTo>
                      <a:lnTo>
                        <a:pt x="553" y="1818"/>
                      </a:lnTo>
                      <a:lnTo>
                        <a:pt x="545" y="1824"/>
                      </a:lnTo>
                      <a:lnTo>
                        <a:pt x="537" y="1829"/>
                      </a:lnTo>
                      <a:lnTo>
                        <a:pt x="528" y="1833"/>
                      </a:lnTo>
                      <a:lnTo>
                        <a:pt x="519" y="1836"/>
                      </a:lnTo>
                      <a:lnTo>
                        <a:pt x="510" y="1838"/>
                      </a:lnTo>
                      <a:lnTo>
                        <a:pt x="500" y="1841"/>
                      </a:lnTo>
                      <a:lnTo>
                        <a:pt x="489" y="1841"/>
                      </a:lnTo>
                      <a:lnTo>
                        <a:pt x="480" y="1841"/>
                      </a:lnTo>
                      <a:lnTo>
                        <a:pt x="470" y="1838"/>
                      </a:lnTo>
                      <a:lnTo>
                        <a:pt x="461" y="1836"/>
                      </a:lnTo>
                      <a:lnTo>
                        <a:pt x="452" y="1833"/>
                      </a:lnTo>
                      <a:lnTo>
                        <a:pt x="443" y="1829"/>
                      </a:lnTo>
                      <a:lnTo>
                        <a:pt x="435" y="1824"/>
                      </a:lnTo>
                      <a:lnTo>
                        <a:pt x="427" y="1818"/>
                      </a:lnTo>
                      <a:lnTo>
                        <a:pt x="420" y="1813"/>
                      </a:lnTo>
                      <a:lnTo>
                        <a:pt x="414" y="1805"/>
                      </a:lnTo>
                      <a:lnTo>
                        <a:pt x="408" y="1798"/>
                      </a:lnTo>
                      <a:lnTo>
                        <a:pt x="404" y="1790"/>
                      </a:lnTo>
                      <a:lnTo>
                        <a:pt x="399" y="1781"/>
                      </a:lnTo>
                      <a:lnTo>
                        <a:pt x="396" y="1772"/>
                      </a:lnTo>
                      <a:lnTo>
                        <a:pt x="393" y="1763"/>
                      </a:lnTo>
                      <a:lnTo>
                        <a:pt x="392" y="1753"/>
                      </a:lnTo>
                      <a:lnTo>
                        <a:pt x="391" y="1742"/>
                      </a:lnTo>
                      <a:lnTo>
                        <a:pt x="392" y="1732"/>
                      </a:lnTo>
                      <a:lnTo>
                        <a:pt x="393" y="1723"/>
                      </a:lnTo>
                      <a:lnTo>
                        <a:pt x="396" y="1713"/>
                      </a:lnTo>
                      <a:lnTo>
                        <a:pt x="399" y="1704"/>
                      </a:lnTo>
                      <a:lnTo>
                        <a:pt x="404" y="1696"/>
                      </a:lnTo>
                      <a:lnTo>
                        <a:pt x="408" y="1687"/>
                      </a:lnTo>
                      <a:lnTo>
                        <a:pt x="414" y="1680"/>
                      </a:lnTo>
                      <a:lnTo>
                        <a:pt x="420" y="1674"/>
                      </a:lnTo>
                      <a:lnTo>
                        <a:pt x="427" y="1667"/>
                      </a:lnTo>
                      <a:lnTo>
                        <a:pt x="435" y="1661"/>
                      </a:lnTo>
                      <a:lnTo>
                        <a:pt x="443" y="1657"/>
                      </a:lnTo>
                      <a:lnTo>
                        <a:pt x="452" y="1652"/>
                      </a:lnTo>
                      <a:lnTo>
                        <a:pt x="461" y="1649"/>
                      </a:lnTo>
                      <a:lnTo>
                        <a:pt x="470" y="1646"/>
                      </a:lnTo>
                      <a:lnTo>
                        <a:pt x="480" y="1644"/>
                      </a:lnTo>
                      <a:lnTo>
                        <a:pt x="489" y="1644"/>
                      </a:lnTo>
                      <a:close/>
                      <a:moveTo>
                        <a:pt x="66" y="317"/>
                      </a:moveTo>
                      <a:lnTo>
                        <a:pt x="900" y="317"/>
                      </a:lnTo>
                      <a:lnTo>
                        <a:pt x="900" y="1566"/>
                      </a:lnTo>
                      <a:lnTo>
                        <a:pt x="66" y="1566"/>
                      </a:lnTo>
                      <a:lnTo>
                        <a:pt x="66" y="317"/>
                      </a:lnTo>
                      <a:close/>
                      <a:moveTo>
                        <a:pt x="415" y="135"/>
                      </a:moveTo>
                      <a:lnTo>
                        <a:pt x="553" y="135"/>
                      </a:lnTo>
                      <a:lnTo>
                        <a:pt x="557" y="135"/>
                      </a:lnTo>
                      <a:lnTo>
                        <a:pt x="560" y="138"/>
                      </a:lnTo>
                      <a:lnTo>
                        <a:pt x="565" y="139"/>
                      </a:lnTo>
                      <a:lnTo>
                        <a:pt x="567" y="142"/>
                      </a:lnTo>
                      <a:lnTo>
                        <a:pt x="571" y="146"/>
                      </a:lnTo>
                      <a:lnTo>
                        <a:pt x="573" y="149"/>
                      </a:lnTo>
                      <a:lnTo>
                        <a:pt x="574" y="152"/>
                      </a:lnTo>
                      <a:lnTo>
                        <a:pt x="574" y="157"/>
                      </a:lnTo>
                      <a:lnTo>
                        <a:pt x="574" y="157"/>
                      </a:lnTo>
                      <a:lnTo>
                        <a:pt x="574" y="161"/>
                      </a:lnTo>
                      <a:lnTo>
                        <a:pt x="573" y="166"/>
                      </a:lnTo>
                      <a:lnTo>
                        <a:pt x="571" y="169"/>
                      </a:lnTo>
                      <a:lnTo>
                        <a:pt x="567" y="173"/>
                      </a:lnTo>
                      <a:lnTo>
                        <a:pt x="565" y="175"/>
                      </a:lnTo>
                      <a:lnTo>
                        <a:pt x="560" y="177"/>
                      </a:lnTo>
                      <a:lnTo>
                        <a:pt x="557" y="178"/>
                      </a:lnTo>
                      <a:lnTo>
                        <a:pt x="553" y="178"/>
                      </a:lnTo>
                      <a:lnTo>
                        <a:pt x="415" y="178"/>
                      </a:lnTo>
                      <a:lnTo>
                        <a:pt x="410" y="178"/>
                      </a:lnTo>
                      <a:lnTo>
                        <a:pt x="406" y="177"/>
                      </a:lnTo>
                      <a:lnTo>
                        <a:pt x="402" y="175"/>
                      </a:lnTo>
                      <a:lnTo>
                        <a:pt x="399" y="173"/>
                      </a:lnTo>
                      <a:lnTo>
                        <a:pt x="397" y="169"/>
                      </a:lnTo>
                      <a:lnTo>
                        <a:pt x="394" y="166"/>
                      </a:lnTo>
                      <a:lnTo>
                        <a:pt x="393" y="161"/>
                      </a:lnTo>
                      <a:lnTo>
                        <a:pt x="392" y="157"/>
                      </a:lnTo>
                      <a:lnTo>
                        <a:pt x="392" y="157"/>
                      </a:lnTo>
                      <a:lnTo>
                        <a:pt x="393" y="152"/>
                      </a:lnTo>
                      <a:lnTo>
                        <a:pt x="394" y="149"/>
                      </a:lnTo>
                      <a:lnTo>
                        <a:pt x="397" y="146"/>
                      </a:lnTo>
                      <a:lnTo>
                        <a:pt x="399" y="142"/>
                      </a:lnTo>
                      <a:lnTo>
                        <a:pt x="402" y="139"/>
                      </a:lnTo>
                      <a:lnTo>
                        <a:pt x="406" y="138"/>
                      </a:lnTo>
                      <a:lnTo>
                        <a:pt x="410" y="135"/>
                      </a:lnTo>
                      <a:lnTo>
                        <a:pt x="415" y="135"/>
                      </a:lnTo>
                      <a:close/>
                      <a:moveTo>
                        <a:pt x="320" y="133"/>
                      </a:moveTo>
                      <a:lnTo>
                        <a:pt x="324" y="134"/>
                      </a:lnTo>
                      <a:lnTo>
                        <a:pt x="329" y="135"/>
                      </a:lnTo>
                      <a:lnTo>
                        <a:pt x="334" y="138"/>
                      </a:lnTo>
                      <a:lnTo>
                        <a:pt x="337" y="140"/>
                      </a:lnTo>
                      <a:lnTo>
                        <a:pt x="339" y="143"/>
                      </a:lnTo>
                      <a:lnTo>
                        <a:pt x="341" y="147"/>
                      </a:lnTo>
                      <a:lnTo>
                        <a:pt x="343" y="151"/>
                      </a:lnTo>
                      <a:lnTo>
                        <a:pt x="343" y="156"/>
                      </a:lnTo>
                      <a:lnTo>
                        <a:pt x="343" y="160"/>
                      </a:lnTo>
                      <a:lnTo>
                        <a:pt x="341" y="165"/>
                      </a:lnTo>
                      <a:lnTo>
                        <a:pt x="339" y="169"/>
                      </a:lnTo>
                      <a:lnTo>
                        <a:pt x="337" y="172"/>
                      </a:lnTo>
                      <a:lnTo>
                        <a:pt x="334" y="175"/>
                      </a:lnTo>
                      <a:lnTo>
                        <a:pt x="329" y="177"/>
                      </a:lnTo>
                      <a:lnTo>
                        <a:pt x="324" y="178"/>
                      </a:lnTo>
                      <a:lnTo>
                        <a:pt x="320" y="178"/>
                      </a:lnTo>
                      <a:lnTo>
                        <a:pt x="315" y="178"/>
                      </a:lnTo>
                      <a:lnTo>
                        <a:pt x="311" y="177"/>
                      </a:lnTo>
                      <a:lnTo>
                        <a:pt x="308" y="175"/>
                      </a:lnTo>
                      <a:lnTo>
                        <a:pt x="304" y="172"/>
                      </a:lnTo>
                      <a:lnTo>
                        <a:pt x="302" y="169"/>
                      </a:lnTo>
                      <a:lnTo>
                        <a:pt x="300" y="165"/>
                      </a:lnTo>
                      <a:lnTo>
                        <a:pt x="299" y="160"/>
                      </a:lnTo>
                      <a:lnTo>
                        <a:pt x="297" y="156"/>
                      </a:lnTo>
                      <a:lnTo>
                        <a:pt x="299" y="151"/>
                      </a:lnTo>
                      <a:lnTo>
                        <a:pt x="300" y="147"/>
                      </a:lnTo>
                      <a:lnTo>
                        <a:pt x="302" y="143"/>
                      </a:lnTo>
                      <a:lnTo>
                        <a:pt x="304" y="140"/>
                      </a:lnTo>
                      <a:lnTo>
                        <a:pt x="308" y="138"/>
                      </a:lnTo>
                      <a:lnTo>
                        <a:pt x="311" y="135"/>
                      </a:lnTo>
                      <a:lnTo>
                        <a:pt x="315" y="134"/>
                      </a:lnTo>
                      <a:lnTo>
                        <a:pt x="320" y="13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" name="Freeform 215"/>
                <p:cNvSpPr>
                  <a:spLocks noEditPoints="1"/>
                </p:cNvSpPr>
                <p:nvPr/>
              </p:nvSpPr>
              <p:spPr bwMode="auto">
                <a:xfrm>
                  <a:off x="1191263" y="4664315"/>
                  <a:ext cx="115978" cy="108243"/>
                </a:xfrm>
                <a:custGeom>
                  <a:avLst/>
                  <a:gdLst>
                    <a:gd name="T0" fmla="*/ 12 w 71"/>
                    <a:gd name="T1" fmla="*/ 0 h 71"/>
                    <a:gd name="T2" fmla="*/ 60 w 71"/>
                    <a:gd name="T3" fmla="*/ 0 h 71"/>
                    <a:gd name="T4" fmla="*/ 65 w 71"/>
                    <a:gd name="T5" fmla="*/ 2 h 71"/>
                    <a:gd name="T6" fmla="*/ 68 w 71"/>
                    <a:gd name="T7" fmla="*/ 4 h 71"/>
                    <a:gd name="T8" fmla="*/ 70 w 71"/>
                    <a:gd name="T9" fmla="*/ 7 h 71"/>
                    <a:gd name="T10" fmla="*/ 71 w 71"/>
                    <a:gd name="T11" fmla="*/ 12 h 71"/>
                    <a:gd name="T12" fmla="*/ 71 w 71"/>
                    <a:gd name="T13" fmla="*/ 60 h 71"/>
                    <a:gd name="T14" fmla="*/ 70 w 71"/>
                    <a:gd name="T15" fmla="*/ 64 h 71"/>
                    <a:gd name="T16" fmla="*/ 68 w 71"/>
                    <a:gd name="T17" fmla="*/ 67 h 71"/>
                    <a:gd name="T18" fmla="*/ 65 w 71"/>
                    <a:gd name="T19" fmla="*/ 69 h 71"/>
                    <a:gd name="T20" fmla="*/ 60 w 71"/>
                    <a:gd name="T21" fmla="*/ 71 h 71"/>
                    <a:gd name="T22" fmla="*/ 12 w 71"/>
                    <a:gd name="T23" fmla="*/ 71 h 71"/>
                    <a:gd name="T24" fmla="*/ 7 w 71"/>
                    <a:gd name="T25" fmla="*/ 69 h 71"/>
                    <a:gd name="T26" fmla="*/ 4 w 71"/>
                    <a:gd name="T27" fmla="*/ 67 h 71"/>
                    <a:gd name="T28" fmla="*/ 1 w 71"/>
                    <a:gd name="T29" fmla="*/ 64 h 71"/>
                    <a:gd name="T30" fmla="*/ 0 w 71"/>
                    <a:gd name="T31" fmla="*/ 60 h 71"/>
                    <a:gd name="T32" fmla="*/ 0 w 71"/>
                    <a:gd name="T33" fmla="*/ 12 h 71"/>
                    <a:gd name="T34" fmla="*/ 1 w 71"/>
                    <a:gd name="T35" fmla="*/ 7 h 71"/>
                    <a:gd name="T36" fmla="*/ 4 w 71"/>
                    <a:gd name="T37" fmla="*/ 4 h 71"/>
                    <a:gd name="T38" fmla="*/ 7 w 71"/>
                    <a:gd name="T39" fmla="*/ 2 h 71"/>
                    <a:gd name="T40" fmla="*/ 12 w 71"/>
                    <a:gd name="T41" fmla="*/ 0 h 71"/>
                    <a:gd name="T42" fmla="*/ 17 w 71"/>
                    <a:gd name="T43" fmla="*/ 8 h 71"/>
                    <a:gd name="T44" fmla="*/ 55 w 71"/>
                    <a:gd name="T45" fmla="*/ 8 h 71"/>
                    <a:gd name="T46" fmla="*/ 58 w 71"/>
                    <a:gd name="T47" fmla="*/ 10 h 71"/>
                    <a:gd name="T48" fmla="*/ 60 w 71"/>
                    <a:gd name="T49" fmla="*/ 11 h 71"/>
                    <a:gd name="T50" fmla="*/ 62 w 71"/>
                    <a:gd name="T51" fmla="*/ 14 h 71"/>
                    <a:gd name="T52" fmla="*/ 62 w 71"/>
                    <a:gd name="T53" fmla="*/ 17 h 71"/>
                    <a:gd name="T54" fmla="*/ 62 w 71"/>
                    <a:gd name="T55" fmla="*/ 55 h 71"/>
                    <a:gd name="T56" fmla="*/ 62 w 71"/>
                    <a:gd name="T57" fmla="*/ 57 h 71"/>
                    <a:gd name="T58" fmla="*/ 60 w 71"/>
                    <a:gd name="T59" fmla="*/ 60 h 71"/>
                    <a:gd name="T60" fmla="*/ 58 w 71"/>
                    <a:gd name="T61" fmla="*/ 61 h 71"/>
                    <a:gd name="T62" fmla="*/ 55 w 71"/>
                    <a:gd name="T63" fmla="*/ 63 h 71"/>
                    <a:gd name="T64" fmla="*/ 17 w 71"/>
                    <a:gd name="T65" fmla="*/ 63 h 71"/>
                    <a:gd name="T66" fmla="*/ 14 w 71"/>
                    <a:gd name="T67" fmla="*/ 61 h 71"/>
                    <a:gd name="T68" fmla="*/ 12 w 71"/>
                    <a:gd name="T69" fmla="*/ 60 h 71"/>
                    <a:gd name="T70" fmla="*/ 9 w 71"/>
                    <a:gd name="T71" fmla="*/ 57 h 71"/>
                    <a:gd name="T72" fmla="*/ 9 w 71"/>
                    <a:gd name="T73" fmla="*/ 55 h 71"/>
                    <a:gd name="T74" fmla="*/ 9 w 71"/>
                    <a:gd name="T75" fmla="*/ 17 h 71"/>
                    <a:gd name="T76" fmla="*/ 9 w 71"/>
                    <a:gd name="T77" fmla="*/ 14 h 71"/>
                    <a:gd name="T78" fmla="*/ 12 w 71"/>
                    <a:gd name="T79" fmla="*/ 11 h 71"/>
                    <a:gd name="T80" fmla="*/ 14 w 71"/>
                    <a:gd name="T81" fmla="*/ 10 h 71"/>
                    <a:gd name="T82" fmla="*/ 17 w 71"/>
                    <a:gd name="T83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1" h="71">
                      <a:moveTo>
                        <a:pt x="12" y="0"/>
                      </a:moveTo>
                      <a:lnTo>
                        <a:pt x="60" y="0"/>
                      </a:lnTo>
                      <a:lnTo>
                        <a:pt x="65" y="2"/>
                      </a:lnTo>
                      <a:lnTo>
                        <a:pt x="68" y="4"/>
                      </a:lnTo>
                      <a:lnTo>
                        <a:pt x="70" y="7"/>
                      </a:lnTo>
                      <a:lnTo>
                        <a:pt x="71" y="12"/>
                      </a:lnTo>
                      <a:lnTo>
                        <a:pt x="71" y="60"/>
                      </a:lnTo>
                      <a:lnTo>
                        <a:pt x="70" y="64"/>
                      </a:lnTo>
                      <a:lnTo>
                        <a:pt x="68" y="67"/>
                      </a:lnTo>
                      <a:lnTo>
                        <a:pt x="65" y="69"/>
                      </a:lnTo>
                      <a:lnTo>
                        <a:pt x="60" y="71"/>
                      </a:lnTo>
                      <a:lnTo>
                        <a:pt x="12" y="71"/>
                      </a:lnTo>
                      <a:lnTo>
                        <a:pt x="7" y="69"/>
                      </a:lnTo>
                      <a:lnTo>
                        <a:pt x="4" y="67"/>
                      </a:lnTo>
                      <a:lnTo>
                        <a:pt x="1" y="64"/>
                      </a:lnTo>
                      <a:lnTo>
                        <a:pt x="0" y="60"/>
                      </a:lnTo>
                      <a:lnTo>
                        <a:pt x="0" y="12"/>
                      </a:lnTo>
                      <a:lnTo>
                        <a:pt x="1" y="7"/>
                      </a:lnTo>
                      <a:lnTo>
                        <a:pt x="4" y="4"/>
                      </a:lnTo>
                      <a:lnTo>
                        <a:pt x="7" y="2"/>
                      </a:lnTo>
                      <a:lnTo>
                        <a:pt x="12" y="0"/>
                      </a:lnTo>
                      <a:close/>
                      <a:moveTo>
                        <a:pt x="17" y="8"/>
                      </a:moveTo>
                      <a:lnTo>
                        <a:pt x="55" y="8"/>
                      </a:lnTo>
                      <a:lnTo>
                        <a:pt x="58" y="10"/>
                      </a:lnTo>
                      <a:lnTo>
                        <a:pt x="60" y="11"/>
                      </a:lnTo>
                      <a:lnTo>
                        <a:pt x="62" y="14"/>
                      </a:lnTo>
                      <a:lnTo>
                        <a:pt x="62" y="17"/>
                      </a:lnTo>
                      <a:lnTo>
                        <a:pt x="62" y="55"/>
                      </a:lnTo>
                      <a:lnTo>
                        <a:pt x="62" y="57"/>
                      </a:lnTo>
                      <a:lnTo>
                        <a:pt x="60" y="60"/>
                      </a:lnTo>
                      <a:lnTo>
                        <a:pt x="58" y="61"/>
                      </a:lnTo>
                      <a:lnTo>
                        <a:pt x="55" y="63"/>
                      </a:lnTo>
                      <a:lnTo>
                        <a:pt x="17" y="63"/>
                      </a:lnTo>
                      <a:lnTo>
                        <a:pt x="14" y="61"/>
                      </a:lnTo>
                      <a:lnTo>
                        <a:pt x="12" y="60"/>
                      </a:lnTo>
                      <a:lnTo>
                        <a:pt x="9" y="57"/>
                      </a:lnTo>
                      <a:lnTo>
                        <a:pt x="9" y="55"/>
                      </a:lnTo>
                      <a:lnTo>
                        <a:pt x="9" y="17"/>
                      </a:lnTo>
                      <a:lnTo>
                        <a:pt x="9" y="14"/>
                      </a:lnTo>
                      <a:lnTo>
                        <a:pt x="12" y="11"/>
                      </a:lnTo>
                      <a:lnTo>
                        <a:pt x="14" y="10"/>
                      </a:lnTo>
                      <a:lnTo>
                        <a:pt x="17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1" name="TextBox 100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4612223" y="5229200"/>
                <a:ext cx="1672596" cy="15388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b">
                <a:spAutoFit/>
              </a:bodyPr>
              <a:lstStyle/>
              <a:p>
                <a:r>
                  <a:rPr lang="en-US" altLang="ja-JP" sz="1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+258 </a:t>
                </a:r>
                <a:r>
                  <a:rPr lang="en-US" altLang="ja-JP" sz="1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(21) 31 33 10</a:t>
                </a:r>
                <a:endParaRPr lang="en-US" altLang="ja-JP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93728" y="4042761"/>
              <a:ext cx="339725" cy="303518"/>
            </a:xfrm>
            <a:prstGeom prst="rect">
              <a:avLst/>
            </a:prstGeom>
          </p:spPr>
        </p:pic>
      </p:grpSp>
      <p:pic>
        <p:nvPicPr>
          <p:cNvPr id="25" name="Picture 24" descr="http://copa.imguol.com/2010/album/100610olhomagico_f_015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082429"/>
            <a:ext cx="12230654" cy="4775571"/>
          </a:xfrm>
          <a:prstGeom prst="rect">
            <a:avLst/>
          </a:prstGeom>
          <a:noFill/>
          <a:effectLst>
            <a:outerShdw blurRad="152400" dist="38100" dir="72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029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PT" altLang="pt-PT" dirty="0" smtClean="0">
                <a:latin typeface="Calibri" panose="020F0502020204030204" pitchFamily="34" charset="0"/>
              </a:rPr>
              <a:t>SECTORES E PROJECTOS PRIORITÁRIOS</a:t>
            </a:r>
            <a:endParaRPr lang="en-US" altLang="pt-PT" dirty="0">
              <a:latin typeface="Calibri" panose="020F050202020403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3093372419"/>
              </p:ext>
            </p:extLst>
          </p:nvPr>
        </p:nvGraphicFramePr>
        <p:xfrm>
          <a:off x="695695" y="1576552"/>
          <a:ext cx="10671243" cy="5044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0009748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12"/>
          <p:cNvGraphicFramePr>
            <a:graphicFrameLocks noChangeAspect="1"/>
          </p:cNvGraphicFramePr>
          <p:nvPr/>
        </p:nvGraphicFramePr>
        <p:xfrm>
          <a:off x="1525588" y="1588"/>
          <a:ext cx="1587" cy="1587"/>
        </p:xfrm>
        <a:graphic>
          <a:graphicData uri="http://schemas.openxmlformats.org/presentationml/2006/ole">
            <p:oleObj spid="_x0000_s10388" name="think-cell Slide" r:id="rId4" imgW="360" imgH="360" progId="">
              <p:embed/>
            </p:oleObj>
          </a:graphicData>
        </a:graphic>
      </p:graphicFrame>
      <p:sp>
        <p:nvSpPr>
          <p:cNvPr id="46083" name="TextBox 8"/>
          <p:cNvSpPr txBox="1">
            <a:spLocks noChangeArrowheads="1"/>
          </p:cNvSpPr>
          <p:nvPr/>
        </p:nvSpPr>
        <p:spPr bwMode="auto">
          <a:xfrm>
            <a:off x="4559300" y="3265488"/>
            <a:ext cx="990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en-US" sz="1600" b="1">
                <a:solidFill>
                  <a:schemeClr val="bg1"/>
                </a:solidFill>
                <a:latin typeface="Tw Cen MT (Body)"/>
              </a:rPr>
              <a:t>Arroz</a:t>
            </a:r>
          </a:p>
        </p:txBody>
      </p:sp>
      <p:sp>
        <p:nvSpPr>
          <p:cNvPr id="46084" name="TextBox 9"/>
          <p:cNvSpPr txBox="1">
            <a:spLocks noChangeArrowheads="1"/>
          </p:cNvSpPr>
          <p:nvPr/>
        </p:nvSpPr>
        <p:spPr bwMode="auto">
          <a:xfrm>
            <a:off x="5913438" y="3265488"/>
            <a:ext cx="990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en-US" sz="1600" b="1">
                <a:solidFill>
                  <a:schemeClr val="bg1"/>
                </a:solidFill>
                <a:latin typeface="Tw Cen MT (Body)"/>
              </a:rPr>
              <a:t>Soja</a:t>
            </a:r>
          </a:p>
        </p:txBody>
      </p:sp>
      <p:sp>
        <p:nvSpPr>
          <p:cNvPr id="46085" name="TextBox 10"/>
          <p:cNvSpPr txBox="1">
            <a:spLocks noChangeArrowheads="1"/>
          </p:cNvSpPr>
          <p:nvPr/>
        </p:nvSpPr>
        <p:spPr bwMode="auto">
          <a:xfrm>
            <a:off x="8570913" y="3252788"/>
            <a:ext cx="990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pt-BR" altLang="en-US" sz="1600" b="1">
                <a:solidFill>
                  <a:schemeClr val="bg1"/>
                </a:solidFill>
                <a:latin typeface="Tw Cen MT (Body)"/>
              </a:rPr>
              <a:t>Banana</a:t>
            </a:r>
          </a:p>
        </p:txBody>
      </p:sp>
      <p:sp>
        <p:nvSpPr>
          <p:cNvPr id="46086" name="TextBox 7"/>
          <p:cNvSpPr txBox="1">
            <a:spLocks noChangeArrowheads="1"/>
          </p:cNvSpPr>
          <p:nvPr/>
        </p:nvSpPr>
        <p:spPr bwMode="auto">
          <a:xfrm rot="16200000">
            <a:off x="10810511" y="2741053"/>
            <a:ext cx="1357312" cy="73866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400"/>
              </a:spcBef>
            </a:pPr>
            <a:r>
              <a:rPr lang="pt-BR" altLang="en-US" sz="1400" b="1" dirty="0" smtClean="0">
                <a:solidFill>
                  <a:schemeClr val="bg1"/>
                </a:solidFill>
                <a:latin typeface="Tw Cen MT" panose="020B0602020104020603" pitchFamily="34" charset="0"/>
              </a:rPr>
              <a:t>8 Cadeias de Valor PRioritárias</a:t>
            </a:r>
            <a:endParaRPr lang="pt-BR" altLang="en-US" sz="1400" b="1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 bwMode="auto">
          <a:xfrm>
            <a:off x="107577" y="214313"/>
            <a:ext cx="1138159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 eaLnBrk="1" hangingPunct="1">
              <a:tabLst>
                <a:tab pos="5464175" algn="l"/>
              </a:tabLst>
              <a:defRPr/>
            </a:pPr>
            <a:r>
              <a:rPr lang="pt-PT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CADEIAS DE VALOR COM GRANDES OPORTUNIDADES NA AGRICULTURA</a:t>
            </a:r>
            <a:endParaRPr lang="pt-BR" altLang="pt-PT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88" name="TextBox 33"/>
          <p:cNvSpPr txBox="1">
            <a:spLocks noChangeArrowheads="1"/>
          </p:cNvSpPr>
          <p:nvPr/>
        </p:nvSpPr>
        <p:spPr bwMode="auto">
          <a:xfrm>
            <a:off x="4578156" y="4840288"/>
            <a:ext cx="1331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 err="1" smtClean="0">
                <a:latin typeface="Tw Cen MT" panose="020B0602020104020603" pitchFamily="34" charset="0"/>
              </a:rPr>
              <a:t>Açucar</a:t>
            </a:r>
            <a:endParaRPr lang="en-US" altLang="en-US" sz="1400" b="1" dirty="0">
              <a:latin typeface="Tw Cen MT" panose="020B0602020104020603" pitchFamily="34" charset="0"/>
            </a:endParaRPr>
          </a:p>
        </p:txBody>
      </p:sp>
      <p:sp>
        <p:nvSpPr>
          <p:cNvPr id="46089" name="TextBox 8"/>
          <p:cNvSpPr txBox="1">
            <a:spLocks noChangeArrowheads="1"/>
          </p:cNvSpPr>
          <p:nvPr/>
        </p:nvSpPr>
        <p:spPr bwMode="auto">
          <a:xfrm>
            <a:off x="2406919" y="3185739"/>
            <a:ext cx="962519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PT" altLang="en-US" sz="1400" b="1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Arroz</a:t>
            </a:r>
            <a:endParaRPr lang="en-US" altLang="en-US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sp>
        <p:nvSpPr>
          <p:cNvPr id="46090" name="TextBox 30"/>
          <p:cNvSpPr txBox="1">
            <a:spLocks noChangeArrowheads="1"/>
          </p:cNvSpPr>
          <p:nvPr/>
        </p:nvSpPr>
        <p:spPr bwMode="auto">
          <a:xfrm>
            <a:off x="820321" y="3194051"/>
            <a:ext cx="14160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PT" altLang="en-US" sz="1400" b="1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Milho</a:t>
            </a:r>
            <a:endParaRPr lang="en-US" altLang="en-US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pic>
        <p:nvPicPr>
          <p:cNvPr id="43" name="Content Placeholder 3"/>
          <p:cNvPicPr preferRelativeResize="0">
            <a:picLocks/>
          </p:cNvPicPr>
          <p:nvPr/>
        </p:nvPicPr>
        <p:blipFill>
          <a:blip r:embed="rId5" cstate="email">
            <a:extLst/>
          </a:blip>
          <a:stretch>
            <a:fillRect/>
          </a:stretch>
        </p:blipFill>
        <p:spPr>
          <a:xfrm>
            <a:off x="4498385" y="3850955"/>
            <a:ext cx="1331913" cy="9034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softEdge rad="63500"/>
          </a:effectLst>
        </p:spPr>
      </p:pic>
      <p:sp>
        <p:nvSpPr>
          <p:cNvPr id="46092" name="TextBox 75"/>
          <p:cNvSpPr txBox="1">
            <a:spLocks noChangeArrowheads="1"/>
          </p:cNvSpPr>
          <p:nvPr/>
        </p:nvSpPr>
        <p:spPr bwMode="auto">
          <a:xfrm>
            <a:off x="6096000" y="3141663"/>
            <a:ext cx="14430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PT" altLang="en-US" sz="1400" b="1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Mandioca</a:t>
            </a:r>
            <a:endParaRPr lang="en-US" altLang="en-US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sp>
        <p:nvSpPr>
          <p:cNvPr id="46093" name="TextBox 73"/>
          <p:cNvSpPr txBox="1">
            <a:spLocks noChangeArrowheads="1"/>
          </p:cNvSpPr>
          <p:nvPr/>
        </p:nvSpPr>
        <p:spPr bwMode="auto">
          <a:xfrm>
            <a:off x="7391400" y="3141663"/>
            <a:ext cx="16335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PT" altLang="en-US" sz="1400" b="1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Frangos </a:t>
            </a:r>
            <a:endParaRPr lang="en-US" altLang="en-US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pic>
        <p:nvPicPr>
          <p:cNvPr id="47" name="Picture 46" descr="http://www.africapresse.com/wp-content/uploads/2011/09/aviculture.jpg"/>
          <p:cNvPicPr>
            <a:picLocks noChangeAspect="1" noChangeArrowheads="1"/>
          </p:cNvPicPr>
          <p:nvPr/>
        </p:nvPicPr>
        <p:blipFill>
          <a:blip r:embed="rId6" cstate="email">
            <a:extLst/>
          </a:blip>
          <a:srcRect/>
          <a:stretch>
            <a:fillRect/>
          </a:stretch>
        </p:blipFill>
        <p:spPr bwMode="auto">
          <a:xfrm>
            <a:off x="7543800" y="2362201"/>
            <a:ext cx="1295400" cy="762000"/>
          </a:xfrm>
          <a:prstGeom prst="rect">
            <a:avLst/>
          </a:prstGeom>
          <a:ln>
            <a:noFill/>
          </a:ln>
          <a:effectLst>
            <a:softEdge rad="63500"/>
          </a:effectLst>
          <a:extLst/>
        </p:spPr>
      </p:pic>
      <p:sp>
        <p:nvSpPr>
          <p:cNvPr id="46095" name="TextBox 26"/>
          <p:cNvSpPr txBox="1">
            <a:spLocks noChangeArrowheads="1"/>
          </p:cNvSpPr>
          <p:nvPr/>
        </p:nvSpPr>
        <p:spPr bwMode="auto">
          <a:xfrm>
            <a:off x="8832850" y="3136999"/>
            <a:ext cx="11366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Carne</a:t>
            </a:r>
            <a:endParaRPr lang="en-US" altLang="en-US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pic>
        <p:nvPicPr>
          <p:cNvPr id="49" name="Picture 10" descr="https://lh6.ggpht.com/V6Shz3WyXqL31W3_vraBBkQLC7dcCVfZNh3klt8V4cSkg28GI3fawcJCvhwohE99pO_ApQ=s143"/>
          <p:cNvPicPr preferRelativeResize="0">
            <a:picLocks noChangeArrowheads="1"/>
          </p:cNvPicPr>
          <p:nvPr/>
        </p:nvPicPr>
        <p:blipFill>
          <a:blip r:embed="rId7" cstate="email">
            <a:extLst/>
          </a:blip>
          <a:srcRect/>
          <a:stretch>
            <a:fillRect/>
          </a:stretch>
        </p:blipFill>
        <p:spPr bwMode="auto">
          <a:xfrm>
            <a:off x="8915401" y="2362200"/>
            <a:ext cx="1034887" cy="762000"/>
          </a:xfrm>
          <a:prstGeom prst="rect">
            <a:avLst/>
          </a:prstGeom>
          <a:ln>
            <a:noFill/>
          </a:ln>
          <a:effectLst>
            <a:softEdge rad="63500"/>
          </a:effectLst>
          <a:extLst/>
        </p:spPr>
      </p:pic>
      <p:sp>
        <p:nvSpPr>
          <p:cNvPr id="46097" name="TextBox 17"/>
          <p:cNvSpPr txBox="1">
            <a:spLocks noChangeArrowheads="1"/>
          </p:cNvSpPr>
          <p:nvPr/>
        </p:nvSpPr>
        <p:spPr bwMode="auto">
          <a:xfrm>
            <a:off x="887061" y="4824413"/>
            <a:ext cx="1514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400" b="1" dirty="0" err="1" smtClean="0">
                <a:latin typeface="Tw Cen MT" panose="020B0602020104020603" pitchFamily="34" charset="0"/>
              </a:rPr>
              <a:t>Hortícolas</a:t>
            </a:r>
            <a:endParaRPr lang="en-GB" altLang="en-US" sz="1400" b="1" dirty="0">
              <a:latin typeface="Tw Cen MT" panose="020B0602020104020603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21127" y="3915894"/>
            <a:ext cx="1431136" cy="908518"/>
          </a:xfrm>
          <a:prstGeom prst="rect">
            <a:avLst/>
          </a:prstGeom>
          <a:blipFill>
            <a:blip r:embed="rId8" cstate="email">
              <a:extLst/>
            </a:blip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Tw Cen MT (Body)"/>
            </a:endParaRPr>
          </a:p>
        </p:txBody>
      </p:sp>
      <p:sp>
        <p:nvSpPr>
          <p:cNvPr id="52" name="Round Diagonal Corner Rectangle 51"/>
          <p:cNvSpPr/>
          <p:nvPr/>
        </p:nvSpPr>
        <p:spPr>
          <a:xfrm>
            <a:off x="2656979" y="3872155"/>
            <a:ext cx="1265782" cy="903552"/>
          </a:xfrm>
          <a:prstGeom prst="round2DiagRect">
            <a:avLst>
              <a:gd name="adj1" fmla="val 0"/>
              <a:gd name="adj2" fmla="val 0"/>
            </a:avLst>
          </a:prstGeom>
          <a:blipFill>
            <a:blip r:embed="rId9" cstate="email"/>
            <a:stretch>
              <a:fillRect/>
            </a:stretch>
          </a:blipFill>
          <a:ln w="9525">
            <a:solidFill>
              <a:srgbClr val="05777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Tw Cen MT (Body)"/>
            </a:endParaRPr>
          </a:p>
        </p:txBody>
      </p:sp>
      <p:sp>
        <p:nvSpPr>
          <p:cNvPr id="46104" name="TextBox 28"/>
          <p:cNvSpPr txBox="1">
            <a:spLocks noChangeArrowheads="1"/>
          </p:cNvSpPr>
          <p:nvPr/>
        </p:nvSpPr>
        <p:spPr bwMode="auto">
          <a:xfrm>
            <a:off x="6438900" y="4840288"/>
            <a:ext cx="1311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 err="1" smtClean="0">
                <a:latin typeface="Tw Cen MT" panose="020B0602020104020603" pitchFamily="34" charset="0"/>
              </a:rPr>
              <a:t>Gergelim</a:t>
            </a:r>
            <a:r>
              <a:rPr lang="en-US" altLang="en-US" sz="1400" b="1" dirty="0" smtClean="0">
                <a:latin typeface="Tw Cen MT" panose="020B0602020104020603" pitchFamily="34" charset="0"/>
              </a:rPr>
              <a:t> </a:t>
            </a:r>
            <a:endParaRPr lang="en-US" altLang="en-US" sz="1400" b="1" dirty="0">
              <a:latin typeface="Tw Cen MT" panose="020B0602020104020603" pitchFamily="34" charset="0"/>
            </a:endParaRPr>
          </a:p>
        </p:txBody>
      </p:sp>
      <p:pic>
        <p:nvPicPr>
          <p:cNvPr id="46105" name="Picture 2" descr="http://www.bolsademulher.com/sites/www.bolsademulher.com/files/gergelim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865563"/>
            <a:ext cx="12096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6" name="TextBox 22"/>
          <p:cNvSpPr txBox="1">
            <a:spLocks noChangeArrowheads="1"/>
          </p:cNvSpPr>
          <p:nvPr/>
        </p:nvSpPr>
        <p:spPr bwMode="auto">
          <a:xfrm>
            <a:off x="901768" y="6083398"/>
            <a:ext cx="16652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 err="1" smtClean="0">
                <a:latin typeface="Tw Cen MT" panose="020B0602020104020603" pitchFamily="34" charset="0"/>
              </a:rPr>
              <a:t>Castanha</a:t>
            </a:r>
            <a:r>
              <a:rPr lang="en-US" altLang="en-US" sz="1400" b="1" dirty="0" smtClean="0">
                <a:latin typeface="Tw Cen MT" panose="020B0602020104020603" pitchFamily="34" charset="0"/>
              </a:rPr>
              <a:t> de </a:t>
            </a:r>
            <a:r>
              <a:rPr lang="en-US" altLang="en-US" sz="1400" b="1" dirty="0" err="1" smtClean="0">
                <a:latin typeface="Tw Cen MT" panose="020B0602020104020603" pitchFamily="34" charset="0"/>
              </a:rPr>
              <a:t>Cajú</a:t>
            </a:r>
            <a:endParaRPr lang="en-US" altLang="en-US" sz="1400" b="1" dirty="0">
              <a:latin typeface="Tw Cen MT" panose="020B0602020104020603" pitchFamily="34" charset="0"/>
            </a:endParaRPr>
          </a:p>
        </p:txBody>
      </p:sp>
      <p:pic>
        <p:nvPicPr>
          <p:cNvPr id="56" name="Picture 40" descr="http://healthclap.com/wp-content/uploads/2012/10/health-benefits-of-cashew-nuts.jpg"/>
          <p:cNvPicPr>
            <a:picLocks noChangeAspect="1" noChangeArrowheads="1"/>
          </p:cNvPicPr>
          <p:nvPr/>
        </p:nvPicPr>
        <p:blipFill>
          <a:blip r:embed="rId11" cstate="email">
            <a:extLst/>
          </a:blip>
          <a:srcRect/>
          <a:stretch>
            <a:fillRect/>
          </a:stretch>
        </p:blipFill>
        <p:spPr bwMode="auto">
          <a:xfrm>
            <a:off x="996676" y="5252220"/>
            <a:ext cx="1341966" cy="868943"/>
          </a:xfrm>
          <a:prstGeom prst="rect">
            <a:avLst/>
          </a:prstGeom>
          <a:ln>
            <a:noFill/>
          </a:ln>
          <a:effectLst>
            <a:softEdge rad="63500"/>
          </a:effectLst>
          <a:extLst/>
        </p:spPr>
      </p:pic>
      <p:sp>
        <p:nvSpPr>
          <p:cNvPr id="46108" name="TextBox 9"/>
          <p:cNvSpPr txBox="1">
            <a:spLocks noChangeArrowheads="1"/>
          </p:cNvSpPr>
          <p:nvPr/>
        </p:nvSpPr>
        <p:spPr bwMode="auto">
          <a:xfrm>
            <a:off x="7962900" y="4840288"/>
            <a:ext cx="130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 err="1" smtClean="0">
                <a:latin typeface="Tw Cen MT" panose="020B0602020104020603" pitchFamily="34" charset="0"/>
              </a:rPr>
              <a:t>Soja</a:t>
            </a:r>
            <a:endParaRPr lang="en-US" altLang="en-US" sz="1400" b="1" dirty="0">
              <a:latin typeface="Tw Cen MT" panose="020B0602020104020603" pitchFamily="34" charset="0"/>
            </a:endParaRPr>
          </a:p>
        </p:txBody>
      </p:sp>
      <p:pic>
        <p:nvPicPr>
          <p:cNvPr id="58" name="Picture 17" descr="http://images.wisegeek.com/soybeans.jpg"/>
          <p:cNvPicPr>
            <a:picLocks noChangeAspect="1" noChangeArrowheads="1"/>
          </p:cNvPicPr>
          <p:nvPr/>
        </p:nvPicPr>
        <p:blipFill>
          <a:blip r:embed="rId12" cstate="email">
            <a:extLst/>
          </a:blip>
          <a:srcRect/>
          <a:stretch>
            <a:fillRect/>
          </a:stretch>
        </p:blipFill>
        <p:spPr bwMode="auto">
          <a:xfrm>
            <a:off x="7810472" y="3789041"/>
            <a:ext cx="1281246" cy="955895"/>
          </a:xfrm>
          <a:prstGeom prst="rect">
            <a:avLst/>
          </a:prstGeom>
          <a:ln>
            <a:noFill/>
          </a:ln>
          <a:effectLst>
            <a:softEdge rad="63500"/>
          </a:effectLst>
          <a:extLst/>
        </p:spPr>
      </p:pic>
      <p:sp>
        <p:nvSpPr>
          <p:cNvPr id="46110" name="TextBox 36"/>
          <p:cNvSpPr txBox="1">
            <a:spLocks noChangeArrowheads="1"/>
          </p:cNvSpPr>
          <p:nvPr/>
        </p:nvSpPr>
        <p:spPr bwMode="auto">
          <a:xfrm>
            <a:off x="2754676" y="6096008"/>
            <a:ext cx="1158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 err="1" smtClean="0">
                <a:latin typeface="Tw Cen MT" panose="020B0602020104020603" pitchFamily="34" charset="0"/>
              </a:rPr>
              <a:t>Algodão</a:t>
            </a:r>
            <a:endParaRPr lang="en-US" altLang="en-US" sz="1400" b="1" dirty="0">
              <a:latin typeface="Tw Cen MT" panose="020B0602020104020603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686475" y="5252945"/>
            <a:ext cx="1324203" cy="868218"/>
          </a:xfrm>
          <a:prstGeom prst="rect">
            <a:avLst/>
          </a:prstGeom>
          <a:blipFill>
            <a:blip r:embed="rId13" cstate="email">
              <a:extLst/>
            </a:blip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bg1"/>
              </a:solidFill>
              <a:latin typeface="Tw Cen MT (Body)"/>
            </a:endParaRPr>
          </a:p>
        </p:txBody>
      </p:sp>
      <p:pic>
        <p:nvPicPr>
          <p:cNvPr id="46114" name="Picture 60" descr="http://www.saudavelalimentacao.com/images/FeijaoVerd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79663"/>
            <a:ext cx="1219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5" name="TextBox 8"/>
          <p:cNvSpPr txBox="1">
            <a:spLocks noChangeArrowheads="1"/>
          </p:cNvSpPr>
          <p:nvPr/>
        </p:nvSpPr>
        <p:spPr bwMode="auto">
          <a:xfrm>
            <a:off x="4932890" y="3141663"/>
            <a:ext cx="11318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 err="1" smtClean="0">
                <a:solidFill>
                  <a:srgbClr val="FF0000"/>
                </a:solidFill>
                <a:latin typeface="Tw Cen MT" panose="020B0602020104020603" pitchFamily="34" charset="0"/>
              </a:rPr>
              <a:t>Feijões</a:t>
            </a:r>
            <a:endParaRPr lang="en-US" altLang="en-US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pic>
        <p:nvPicPr>
          <p:cNvPr id="46116" name="Picture 4" descr="https://agrosanvasco.files.wordpress.com/2012/07/arroz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2646" y="2410278"/>
            <a:ext cx="10668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17" name="TextBox 17"/>
          <p:cNvSpPr txBox="1">
            <a:spLocks noChangeArrowheads="1"/>
          </p:cNvSpPr>
          <p:nvPr/>
        </p:nvSpPr>
        <p:spPr bwMode="auto">
          <a:xfrm>
            <a:off x="2540447" y="4824412"/>
            <a:ext cx="1514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pt-PT" altLang="en-US" sz="1400" b="1" dirty="0">
                <a:latin typeface="Tw Cen MT" panose="020B0602020104020603" pitchFamily="34" charset="0"/>
              </a:rPr>
              <a:t>Banana</a:t>
            </a:r>
            <a:endParaRPr lang="en-US" altLang="en-US" sz="1400" b="1" dirty="0">
              <a:latin typeface="Tw Cen MT" panose="020B0602020104020603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921127" y="2418927"/>
            <a:ext cx="1214438" cy="785812"/>
          </a:xfrm>
          <a:prstGeom prst="rect">
            <a:avLst/>
          </a:prstGeom>
          <a:blipFill>
            <a:blip r:embed="rId16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bg1"/>
              </a:solidFill>
              <a:latin typeface="Tw Cen MT (Body)"/>
            </a:endParaRPr>
          </a:p>
        </p:txBody>
      </p:sp>
      <p:sp>
        <p:nvSpPr>
          <p:cNvPr id="46119" name="TextBox 7"/>
          <p:cNvSpPr txBox="1">
            <a:spLocks noChangeArrowheads="1"/>
          </p:cNvSpPr>
          <p:nvPr/>
        </p:nvSpPr>
        <p:spPr bwMode="auto">
          <a:xfrm rot="16200000">
            <a:off x="-1328009" y="4221734"/>
            <a:ext cx="3887788" cy="30777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ts val="400"/>
              </a:spcBef>
            </a:pPr>
            <a:r>
              <a:rPr lang="pt-BR" altLang="en-US" sz="1400" b="1" dirty="0" smtClean="0">
                <a:latin typeface="Tw Cen MT" panose="020B0602020104020603" pitchFamily="34" charset="0"/>
              </a:rPr>
              <a:t>15 CADEIAS DE VALOR ESTRATÉGIVAS </a:t>
            </a:r>
            <a:endParaRPr lang="pt-BR" altLang="en-US" sz="1400" b="1" dirty="0">
              <a:latin typeface="Tw Cen MT" panose="020B0602020104020603" pitchFamily="34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921126" y="3462630"/>
            <a:ext cx="10110667" cy="214312"/>
          </a:xfrm>
          <a:prstGeom prst="rect">
            <a:avLst/>
          </a:prstGeom>
          <a:solidFill>
            <a:srgbClr val="FFC000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endParaRPr lang="af-ZA" sz="1400" b="1" kern="0" dirty="0">
              <a:latin typeface="Tw Cen MT (Body)"/>
              <a:ea typeface="ＭＳ Ｐゴシック" pitchFamily="1" charset="-128"/>
            </a:endParaRPr>
          </a:p>
        </p:txBody>
      </p:sp>
      <p:pic>
        <p:nvPicPr>
          <p:cNvPr id="74" name="Picture 4" descr="http://www.whybiotech.com/blog/wp-content/uploads/2010/06/cassava430x30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50164" y="2323563"/>
            <a:ext cx="1149350" cy="838200"/>
          </a:xfrm>
          <a:prstGeom prst="rect">
            <a:avLst/>
          </a:prstGeom>
          <a:blipFill>
            <a:blip r:embed="rId18" cstate="email"/>
            <a:stretch>
              <a:fillRect/>
            </a:stretch>
          </a:blipFill>
          <a:ln>
            <a:noFill/>
          </a:ln>
          <a:effectLst>
            <a:softEdge rad="31750"/>
          </a:effectLst>
        </p:spPr>
      </p:pic>
      <p:sp>
        <p:nvSpPr>
          <p:cNvPr id="46122" name="Retângulo 3"/>
          <p:cNvSpPr>
            <a:spLocks noChangeArrowheads="1"/>
          </p:cNvSpPr>
          <p:nvPr/>
        </p:nvSpPr>
        <p:spPr bwMode="auto">
          <a:xfrm>
            <a:off x="1909763" y="1312863"/>
            <a:ext cx="8426450" cy="75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pt-PT" sz="2000" b="1" dirty="0" smtClean="0">
                <a:solidFill>
                  <a:schemeClr val="accent2"/>
                </a:solidFill>
              </a:rPr>
              <a:t>Identificadas 15 </a:t>
            </a:r>
            <a:r>
              <a:rPr lang="pt-PT" sz="2000" b="1" dirty="0">
                <a:solidFill>
                  <a:schemeClr val="accent2"/>
                </a:solidFill>
              </a:rPr>
              <a:t>cadeias de </a:t>
            </a:r>
            <a:r>
              <a:rPr lang="pt-PT" sz="2000" b="1" dirty="0" smtClean="0">
                <a:solidFill>
                  <a:schemeClr val="accent2"/>
                </a:solidFill>
              </a:rPr>
              <a:t>valor</a:t>
            </a:r>
            <a:r>
              <a:rPr lang="pt-BR" altLang="pt-PT" sz="2000" b="1" dirty="0" smtClean="0">
                <a:solidFill>
                  <a:schemeClr val="accent2"/>
                </a:solidFill>
              </a:rPr>
              <a:t>;</a:t>
            </a:r>
          </a:p>
          <a:p>
            <a:pPr marL="285750" indent="-285750">
              <a:spcBef>
                <a:spcPts val="400"/>
              </a:spcBef>
              <a:buFontTx/>
              <a:buChar char="-"/>
            </a:pPr>
            <a:r>
              <a:rPr lang="en-US" altLang="pt-PT" sz="2000" b="1" dirty="0">
                <a:solidFill>
                  <a:schemeClr val="accent2"/>
                </a:solidFill>
              </a:rPr>
              <a:t>8</a:t>
            </a:r>
            <a:r>
              <a:rPr lang="en-US" altLang="pt-PT" sz="2000" b="1" dirty="0" smtClean="0">
                <a:solidFill>
                  <a:schemeClr val="accent2"/>
                </a:solidFill>
              </a:rPr>
              <a:t> </a:t>
            </a:r>
            <a:r>
              <a:rPr lang="en-US" altLang="pt-PT" sz="2000" b="1" dirty="0" err="1" smtClean="0">
                <a:solidFill>
                  <a:schemeClr val="accent2"/>
                </a:solidFill>
              </a:rPr>
              <a:t>Prioritárias</a:t>
            </a:r>
            <a:r>
              <a:rPr lang="en-US" altLang="pt-PT" sz="2000" b="1" dirty="0" smtClean="0">
                <a:solidFill>
                  <a:schemeClr val="accent2"/>
                </a:solidFill>
              </a:rPr>
              <a:t>. </a:t>
            </a:r>
            <a:endParaRPr lang="pt-BR" altLang="pt-PT" sz="2000" b="1" dirty="0">
              <a:solidFill>
                <a:schemeClr val="accent2"/>
              </a:solidFill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450374" y="6411668"/>
            <a:ext cx="3370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pt-PT" sz="1200" dirty="0" smtClean="0">
                <a:solidFill>
                  <a:srgbClr val="486784"/>
                </a:solidFill>
              </a:rPr>
              <a:t>Fonte:  CEPAGRI</a:t>
            </a:r>
            <a:endParaRPr lang="en-US" sz="1200" dirty="0">
              <a:solidFill>
                <a:srgbClr val="486784"/>
              </a:solidFill>
            </a:endParaRPr>
          </a:p>
        </p:txBody>
      </p:sp>
      <p:pic>
        <p:nvPicPr>
          <p:cNvPr id="10317" name="Picture 77" descr="Resultado de imagem para bata doc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0288" y="2379663"/>
            <a:ext cx="1081506" cy="73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26"/>
          <p:cNvSpPr txBox="1">
            <a:spLocks noChangeArrowheads="1"/>
          </p:cNvSpPr>
          <p:nvPr/>
        </p:nvSpPr>
        <p:spPr bwMode="auto">
          <a:xfrm>
            <a:off x="9912349" y="3122009"/>
            <a:ext cx="13152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 err="1" smtClean="0">
                <a:solidFill>
                  <a:srgbClr val="FF0000"/>
                </a:solidFill>
                <a:latin typeface="Tw Cen MT" panose="020B0602020104020603" pitchFamily="34" charset="0"/>
              </a:rPr>
              <a:t>Batata-doce</a:t>
            </a:r>
            <a:endParaRPr lang="en-US" altLang="en-US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  <p:sp>
        <p:nvSpPr>
          <p:cNvPr id="2" name="AutoShape 82" descr="Resultado de imagem para batata reno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" name="AutoShape 84" descr="Resultado de imagem para batata reno"/>
          <p:cNvSpPr>
            <a:spLocks noChangeAspect="1" noChangeArrowheads="1"/>
          </p:cNvSpPr>
          <p:nvPr/>
        </p:nvSpPr>
        <p:spPr bwMode="auto">
          <a:xfrm>
            <a:off x="1524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4" name="AutoShape 86" descr="Resultado de imagem para batata reno"/>
          <p:cNvSpPr>
            <a:spLocks noChangeAspect="1" noChangeArrowheads="1"/>
          </p:cNvSpPr>
          <p:nvPr/>
        </p:nvSpPr>
        <p:spPr bwMode="auto">
          <a:xfrm>
            <a:off x="3048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5" name="AutoShape 88" descr="Resultado de imagem para batata reno"/>
          <p:cNvSpPr>
            <a:spLocks noChangeAspect="1" noChangeArrowheads="1"/>
          </p:cNvSpPr>
          <p:nvPr/>
        </p:nvSpPr>
        <p:spPr bwMode="auto">
          <a:xfrm>
            <a:off x="4572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6" name="AutoShape 90" descr="data:image/jpeg;base64,/9j/4AAQSkZJRgABAQAAAQABAAD/2wCEAAkGBxMTEhUTExMWFhUXGRcYFxgYGBoXGhoYGhcXHRgYGhoYHSggGBolHRcXITEhJSkrLi4uFx8zODMtNygtLisBCgoKDg0OGhAQGy8lICUtLS0tLS0tLS0tLS0tLS0tLS0tLS0tLS0tLS0tLS0tLS0tLS0tLS0tLS0tLS0tLS0tLf/AABEIALcBEwMBIgACEQEDEQH/xAAcAAACAgMBAQAAAAAAAAAAAAAFBgMEAAIHAQj/xAA9EAABAwIEAwUGBAUEAwEBAAABAAIRAyEEEjFBBVFhBiJxgZETMqGxwdEUQuHwByNSYnIVM6LxgpKy0hf/xAAaAQACAwEBAAAAAAAAAAAAAAACAwABBAUG/8QAJhEAAgICAgIDAAIDAQAAAAAAAAECEQMhEjEEQRMiUTJhFJGhQv/aAAwDAQACEQMRAD8A5DiHQTH7Ckq4luQa5t5NlTdre63qtIgEXUIasbPlqrtHFupju6ciquFDJOd0DovKztgZHooQ0qPLjJ1Kkq04EHZaUQJGaY3hWazqZ9wEDcH6KIhHSplpnf1ELXE4jMbCPBS16jIHswRHPdVALqEJmmQZ2R3sRjiytkJ7r49Ql6qL6yrnBa4p1qbv7x6afVQjVo6tjK8uaWmQL28VLjQXFoG89FsKzY0C2GICOhfEquBDrnSJM6WXjKzSJa6Sc2aDKH9rcaPY5B+cw7wGq56SQSGkgdCYSpSp0TgdSa+BY27s+O69qwWkyffgX2lCeynGTVpFrwC5tiYiRsT1Rn8Q0WgI0rROBpVdlLiNGlq0qOIEybtcfUqU4ps7XWCtmdlAk6c1bVF8G+is6tALQTBjrtdWsPhX1oIkDKL7T9UVwPCxYuA8OSMspgARZYcvk1qBuweA3vJ1+AOnwMh0l0lb1OCuLg7PEbR+qIV6sG11p+KO8pPzZf01f42Fa4gs8EI/Pcz8ekqlW4fUpNdvIAtPrBTKaoIbGvwW1SnLe8AVX+Tki9kfg4ZLWhKdVJa0XMT00UgrQDee6PijGOw4mYE/NDBWZyC34ciyK0cvN40sUqbJMBW7sE3k6qGs/wDmTM356WW/tWTK9NZkzAnmnUxfF1RXpuOUmb+N9VuHgWBMS28qRtVg0AXrajIiBCnFg8GUuK4z2dJ9SbAk69LfFcpqPJJJ1Jk+a6P25rgYQtAF3NHxXNkLDiqMWLFioMxYsWKELNKgXGdhqVbdh5N7qRlFzWuaRoQfFaB5k84S5S2UR/h2g25SoKtAk6i6mcZleNQ8mSyNuGdeYELb2Fic0+S2JtJWA+ivmyGn4doZmziOUXlVZlGMP2exFcA0aLndfdb/AOzoBRyh/DfFFsnIHci77K3mgu2MjinLpCW8QV7SN9eSZeIdiMVTaXFhdzy3/X4Jbp6wijOMugZRlHtHQaWMOUGdh8kJxvGnip3DYWg/Eqk7HwGgbC/ohNWtfqilN9IoIY3iL6kB5VcDYaKBhlq3YHDoElkLmCxBpukH6KbD46pnLyXQ6fDpCGgSsbVcNDoijOtFBXhNGvVeymwknNmvoOZPQLqfBeFNotgS55u551J+g5BAexuA9lRD3/7lSCejdQPqevgm3DVN1j8nO5Ol0dXxMCS5PsugW+ygr14IV+m7SQt8Th2ubZZos2SWwJVqi5JsoXYpuaBfTQc9lZxGDEQRM7L3h+ADXaADXqfHco7BZvScSMsAfvmvK1UjVXca8SQAQBv9kHx7id1T2RIhrVZMrm3auo6lXqBrzFTK8CdJsY8wT5pvrYo6fVKPaSqC9k65T/8ARWnxbUjH5jTiBK2NqSTndaNzZb4nilSRD3d3lv4rbO1ehzeXwXQOYa1eKVc2YOMRovGcRqENBqOAiZn6raW8lpUDSIUIacSx7nUwwuLhM3QpXsdEWVFUyGLFixUWYsWLFCDqzD2vp9OqFcQoBxJaLItiKs790Wjn0HNUnEDWwWcWgEXLMyv4fDte8xp8EQfw5ou2OoVhWBcLRdVe2mwFziYA/eg6rpvZvsTSptD6kVKnUd0H+1p+Z+C07DcDa1hrOgOfYE6ho19T8gnoUmwAPJZcuV3SOn43jrjykV6LGt97VWzVZ4IVisM6Zup8FhHCS50zG0JWjb10WMZTF5SVx/svTrOztaBV/qFs3+XPx1Tli3Ra3VV6VJRS47QE4qapoTcF2ED/APeeeoZYRyk39IR7CdjcFTEChTdzLx7Q/wDOUwspyNVZbliDqqllnL2SHj44egC3gOG0GHo+VJn2VDiHYzCvt7INJ3YSz4C3wTS0HNoY5/da4xotN50A/RDcl0w3jg1tHMsT2AaCctd4/wAmh3xbConsVVY9pJY+nmbnIMd2RNiulVaRBtcKriaAcCLidYsmLNIzy8TH+ApuIj4q3gattZQbE03U3CfdOjvoeRU+FxMIWPihppYzmVNWx/d1Sv8A6iAtxxBpGqFBMMDGi+8arUYsE2tdL9WqyQc0ranjBNv1Rt0Ak2xixGIneyGYmsFTfjeqgq1JSxtFXHVAZISr2gZ3gRs2/qf1TDjK0G375IDxirfrELXgbTtGLyYqSpgPN0XuZWKOBe6+gVpvCRG62vLFHOWCTBhqqM1Vdr8OjQ+qj/A9fgr+SJXxS/B37LfworY/C08SMVTptfMNLHOcIcRe4G0o/Q/gH/Xjj/40Y+bymz+CtQ/6a1hN2PqDyLpCefbBH3sB60ckqfwNwjGF1TGV4AkkNYPoVPg/4M8OAzVK2IdvBc1pjXQMB0B9F0jiVVrhkNwbEcxupKVGnAkSQIkkuMX1k31PqUVaKERv8I+Ef01bEi9V4uCQfksT1VNCe8Kc7zln4rFVFnzNmBJcbAackPqvc9xiw+K9r1czj46bLx1gb3WZA0S4VoaYEInrDedtUKp0zroinCGZqzJ2k+ENJVO0mEo3JIeKFQsDWgfywBBG0C4KLYTG6eiWfxEAtmyyjxIA3WBo7kXSHqnUadVXx1YgSxK7eM9V7U44YsVSQbYSGIzGSVdo1O705pcw+IlgvvCMcLr28VJKgYbCuGqAiRp13W9apZDqryXdFNmlsKRXstyrRB/qwBykq5hKk3FuR+aBV+EFzpEz5Ipgz7MQVAibGvhuqCUcSc3jsrmNdmaUNZTkhA0WmXMZh2uZlOh+HIjqlI1y17mO95pg9eR8xdN76rct9lz7trXNPEBzfzME+IJ+hHomY48nQvJLgrCLsVB70RK8djWlLdHizSf5gdGp62t9FYZj2gAzl5SOWqP4mgPli/YVZihN1cZiREyl5+NadLz+/NNHA+yrnAPxDiAdKYtH+R59AhlGtsOM70ig7FNB1U1THtjVOOH4fSpgAU2tJ0sJMfEqyymD9v0SnOIdSOdCjWqgmjTc/rp8TAVOr2WxrzmNMW2ztn5rqQpmN45KVrBsIPVGs7j0hcsKl2zlrmVKXdqscw7SLeR0PkvadZsdZXTsThmubleA5p5gEHyKSuPdj7F2HOU65Ce6f8T+U+NvBMhlUuxU8Tj0LGIqiSqTXyDbwWzMLUzFtQFpbqHAyPFWfw0LR0Z9s6n/AAcxsYWoNIqH5A/VPFbHhcr/AIc1SyjVIIj2mn/gxM1TiPJbsb+qMc19mF8fii5rg03IMXi/LpyW76rsz3CoG546kagwdgQG25g80tOxhlaOxp5o7BoN4rC03vLnOknePIb8oWJfdiH7EQsVWShIdg2spPY6m0m3ei4cRqDuOi2wHZ4lgc8ASDOx1tHkB6phxeEFJgAJJBzd6NfoocPj/aGCMpEb7c0hKg6QrcSwRpmGiQI3nzhbdm6n8+SbhjvomnH8Oa4SxwLztzUvA+yrKT/aVO886Ae63y3PwSs00ouxmHG5TTRHT4fUqcgOZ+nNEMN2fptu4F562HoPqjtCjqSNOf0RAULLnOZ1VACU8IwD/baB0A+yqY6iw/lHmB9kxPpnyVLE4QG4UT/S2n6FDFUhSf3T3HX8Ofoi+AxLQ1BO1VEtLXN1bPmDFifJDcBxIEbiLEHUeKNxtWBF7odDiRNit6eKAmSlSpi40JKj/HO8lSQTHvD49vMWVPiGLbqEr08byWtbE8yi0ittBcYwgrU4oCSNSgdTFrb8RIVSiXFlrF4kk2KW+OAV3H+y0jYm/wBlNxbioYMre9UPut1jqVU4Pw6s4EAZnGXHc/qU3HHj9hGWXL6oXa1NzTGsJl7L9lvxNJ1V7nMEw2ADMe911+qp4nAva42724NkQp8frU6bKbXBoaIENHnMzJTpybX1M+OKT+wR4NwJlPFvOd1QUWtLi4AfzHe6NbkC/iQugYCsDt0Sn2VthHuN31XOcZgnlN/BGeEV+R/f3WLNcnTN+FJRtDXRw7Xe+BAHiqdZjJhhkeP1V/CDO3X6Lf8A09kEiJv69UpRSWg3JWCnPIMRbdbVWbTPNbOY6+k8lpRMawg3dlplZ5qCAD3RtH1+i8qtkK2Xg2VWs1MTKaAnGeEtqi8Zho7pyPMJTr4TK7I+Rz69R0T4+kNpvsqHFOGNqDKbHZw1aefhzCdjyV2IyY76AXCcbTptLaZmXEmdZ/YCIN4w3cx42XP+KU30arqb7OadtDNwR0XuGr1HaOMac1vjMwygdFbjGnRwPgZXoqiYlKHD+zlWpdoPjMfFTVcHisO9ufMWTqTI8FfzdlfEx3FAdViCHFVDcGNFiyfLP9NXxR/C9i8TnpWafRK5rODhFiJHl+wozxpzWw4gdCR90HxHFpJvMnZbmrRguh+7MYUkmq8AmSGdBufWR5HmnHB0LEnyS12dqj2FI82NPqJPzR2njBsuXlk5SZ1cMVGKCDSD4Ld1YEWUFGHA3hWjhbapVDrNc82sqWKdlBOqnfSIEi5CpYqpIhRLZGA+K0g9rmn837C55icKc0tJa4Wn6HmF0qs3mlTj+HAdmbv+ytGOVaEZI3sWqHF8py1G5TzGhRNnEAqbeGVMS72dNmYm/IC+pOyOYD+H0Xq15O4YDHrumzUBUJ5G6qyh/qAXjsYDuman2Fon8zvMfqqfEf4fWmnUPhcfcJScL7HP5K6FqtxBjbyhmM4093dpyJtP2UuN7O1aby19o3O4XmF4eGuF5K0RjBb7MspzeuibhfD9zdx1J/VP3ZPBw+eQugGCw4MLovBeFCnTt7xufskZZ2acMEijxPhjKjxmbOoJmCOuiWOLdkS6TScD0Nj9k/16VrBDnkCY80mM5LofLHGS2BeBYXLTLY9xuUCOXRbcObkcHEDK+YgixnRVhXcyq8bG/qocJWk3NhoJ0/cBW3oi/BywdV7RlGus9fqiOFENJJvqfqgeD4kAAOisjFyDsPFZ1ZGWX19SAqmcHzUNfFQ2JW2GIICYkQwtynVbsq5pC9xFUARHWVRpuOaynoo2xJi45rV9RsZisx9TXqqDqoiI0hEuiVsrY/gVHFyXNOZo7rtLbJZpcP8Awry14BH5D87c00UMd7MkbRbzOiDccc7ENysEnUEc9k+DfQjJFdhfheLYW903W3H8PWq0g2nD3O1kgRHIpQweBxlJ4LqLsv5iCDA3Nim+lxUMDSXhzdjEQeXirkuLBi+SBbajm90iCLEdRYrESxFQPcXWuV6gGEf/APP8N/W70hRH+H+G/rf6pk4PxH2gfq4CO9MgTpf6K80Q+SDB6AHl1GyY/JktUjIvHi/YqvofhstIEloaAwnWBaPgfRbYbFH2gGxV3jQDjP8ASfgYnysPRQU6QyGoPykHrA1nyn0QXy2aY2lQ0cLA1RQ1RHVL2CxcAK5+LEQk1sdqiWviI8f390I4hiWg9TorGOxDS0gGDFj1QR4D2yXEAHa5RpEslqVQWoRisA+uQxniSdAOq2wlTO7I25J9AN+ia+H4ZrYAsPmeZKn8Sq5FThHB20WZGam7nf1HqrlGiQbyUUZTa3WArdEMcLEWvH/SG2wnUQDi4kEaqGrWIi/krfEKUOgGyo1ImN1KKvZV4xhWVacOHgeR5rmtSmadZzX2IPqNiF1SnSGRzTvofkkHtXh8wD/zsdHiDNvUfFOxP0JzR/8AQW7KUg50m4b89k/0K4Ihc/7FE+ynmT8LfROeHf5Jc19h0P4k1epFkLqPvqreLfKHPdEqqLsWe02NDKjHAy24f0mIKgqd05hJDo8CI+a17RUxmjYi6X8FxV1E+yee4LNPIfZNULjoS8lS2OdPGGPgrFDiLjafRB6GLaWWUvtd0hfjHve0MVOvzXtTEZWkpdGOymxM7IpheIN1ffn1VqFOweRYw+PLhN+XkVZ9oBpCDcR4m11QBgAHSyibi8plW0RMMVsRIg+IQjGYoXhVa2NJkzCG/i/aHKy43dp5NO56qKDLckhl4dwkVqQc9zpMgQdAOY0leO4XUw8uZ/Mb/TEO8tnfNEOzhHs4aXC+h0FhvCK4inbl9OqnJxYPBSViU7tizKW5SDoCRofBCuG0X1ZFNxeAZ92APEzCIdouANqV2P0zmKkWuL5h1Ismujw0MoFtHuQCAQJg8+pRzzRiqitkweLPI25PS/6K9PGCAvFSq4es0lppF5H5gQAeuqxL5r+v9jnhmvTGOlx/D0AWB7RrIzCZ5m+qixHb2iHS0BxsBJJ+AbCQmYYfmHmUV4Nwb2rszW9xhGZwEi146lbJYoLbOOsk3pD2wSCTvtzlUcPX9k9zHGx0B3B/cIvhqgy+SC9o8KDldO0T12WaK2dB6Rtg8ZEtO1vsrTseOaWHtrUmtqObmBscvvDxlbU+J0z+a/I2PmCrcSoyDuIxsoPisaWgjYqGtxFoGoQXHcWYJ7wVxi2Sckltjz2Xw4bT9pF3f/I09dfRH6GIjX3dzyQbA91oZplA+AhXqJIAcT4g6EJUn9hkVoYcThQ8S0AiPotsIwNaY1gqsziAyQDstaeOGgKviF6o3ew2c4DTbbxQ+vlJ1urFTG3y6iLIPiKxGo1n0VFf0W6tWAUl9oKnvae81MRxIcNbhJ3aetDmjm4nyDSPqjxr7AZdQGjstTik3rfzMn5lGKTnsJz6bG0fBK/ZelicoaWEMsQ4mLEctTCZW4ZxADnachCk9MuDuKNq+JHNVmgv6Dqr1PBAXjzW76MG6Dkg2mCa3AWVCC4uMcjCr1+x2FcL0yf/ADd90zU6Y2XtJslTnL0ThF9ioexlENhmZm9nSfUzPmqVbs1Vb/t1p5B4jylv2T8aB5KvUoqc37JwS6OS8XxFbDkCvScJsHCC13gZ+GqrP48MshromNheJ5rpfEsOyox1OoA5rrEH5+PVc0xHDfZVXUS2Q3QnUggX87ei04+EltGTLzi9PRtU4znP8qi/QamfHQKamcQ7UBo9SPJW8JSAAgABEsM2TpCkq9IkeXtgylwwu99zneOnoPqiuB4Q8m2g32COcK4T7Q9NymZuGZTGVoslynQ2OO9gfDUfZAAafVTNqCHctfNSYhw0CrgiEhmhIpcRdYOjQtPxU9HEujuuQXtlXLMMS0kHM2COhBn4Kl2c7QsrZaZ7tU2A/K4/2nY9D5SlZcU2ucTX43kY0/jmMhavVpnO6xY9HSEHgWBbiqwpMaObnG+Vo1N/h4rpmHo06VMU6bcrWggRp1vzm/mqHZjhmHplxayC5oDnc7yDbT9Vd4jh6ZBDbHYh0He8rtTnyZ5CEKBtCuIhWaVGff01vsBukOjxx1OqaTojNlnr1Tth5Iy+A5m99fRBOLiaITUghUYyoCwtMW/7CE4rsvRfufMAo1h25RFgIv4q5TgnRLU2uhvFPsU6fYHDOHeknoA30shnEv4b0YPsqj2HkYePSx+K6V+Hm8x0UNelMhUs809MjwY5doWn1G5t58LafNenEkiDrEaT5+Gi9rQHkcz81HABmYR8U9lp0bYuhXpszAh/9rRcBSYajXqNBazvawSAivDazQ2HXtr5LcVWtFrIyynDiIcIePeCE4t7nTNot+yrXEsaCbG+5QypiQTpO2to5nmfQIGrBciBpIm+pUfBcE2rinVX94Uu6wG4zHU+OirY/FhgGXU2b+/3omLstg8jGgi57xPir/irK1J0FaJ5iImdlMx8not8ZT7pI21WtEzDhuk3Y2mi4wL2pTmJW9G9la9k1RLZbeikKZIP/S1da+qvmiOcSoqzNI80aAZHTfIhRVhzVnLAmdtlHUHMhCw0AuIYUyL2kJV7c4EMNOq3WzHeckH1n1CeMa4Ac0p9q6OagXa5CD5aSecT8EzHLYrKrTFzBVtjb92Rrh7cxA9UDwjQ4iBrr+nLwTVh+FtdT7r3Nd/UCfkCPmnSE40MmDIY2Atq1RDcCS1uUvzRudf+lLWqCLpDNKPK1RVKlTS6gxuODQboSOJF7ZAOseJvCqi3JFPtdiC/K1t47zumzfr6JbOHNMtqt95pa4eRBC6Xwrs5YurFwLpLwDAyZSGs8byUpcc4W6nMkw4nICPy3h3nHxToTS+qM04NvkGG9tLWotA8f0WJIZUEarEfww/BXyz/AE6Tw2vJLWDUgAEjWBvtuiFXDuFjkzDUAyRz6pS7O8Rb7b2Zs494b6Em/I6QnvBYSliATMuaSHMmAR1A97xSZWiJiLxTs9T9v7XKX033cBYsIHvgciRF9JRrhWIABdeDfmdz5ptr8OYW5S2w0bJFt284Nv2UDd2eBJOH0BJ9mXXaOQJ1GsNQvJy0xkIqL0a1q5IV3hVWBMEmULAcCQRBFiDYhXcLVy3CB9GhDAaxEmPsoq2Ja5tozclSfi3ZDuvH025QTIsBAMGSeapV7I3+ALizsjg7YmD47KbBto1O7UOXkdp6qfimBD6TmiTI316XSI/HvomKgMbO5+PIp8V+CnKux3e72dpHlp8EOq8RmQLhLb+NyLFsc5VRvFGNMuqQJuBBMdOqLiyPIg5jK07eQ3Q7HYrIO8Q3oDJA6oZiO0DZPswTyJ1jYlRYXA1MS7NVMN18f3zRqH6KeT8LHAgcRiATZujfAa+a6lw/D+iTuHUW06tOBDcrgNt2pxwuLFhvslZu6Q3B1bD9KgCIlAqdMsc6nyJI8CirK8BDMY/vhw5R8klfg5lmjXhXRVQH2ykOKUolharitvioDirIf+LjUqvXxnJEiBhmOtB16KpiMXcoM+s1snQm5O6rN4w0+8fA/RXQN0FK1WbILxyr/JrCfyOt5W+imdipug3FA6o14bfn9giitgzlpivw7iIBkEDobI3Q444WkeqTsTgntJOR2UzBAJETzUeHquBgDN0ifktjxJ9GCOZx0PlPtFGxWVe0RIgan9woeCdjMXisr/YOosIBL6hLBa1m+87QHTdPXBf4f4ej3nZq9QaF1mAjcNGvmSs03CPZpjOUhR4VwrFYuC1pa3MQaj7MtAJG7jMiBvyhPvBuztLDC0vqb1HWj/EGzf3qjrxAGZ2mzdPM7Ifi+JUx7vfPT3R/+is8ptjIqzTFCwc89y1hvH0SD24xs1GA6kEx/SwEx8/gUzcY4qKdN1bEOgAd1u7js1o5nQLmuNrPq1X16nvP0GzWbNHh903BjvZM2Tiq9lSpw8SY08lishx2WLVZkoh4Tw+q+qBSJzzJf1B18B+i6Rw5z2vDS4Zw0EkWuDc9JkanZdF4V2VwmHEUqDWzqTLifNxKF9suBNfTzNGWLPygCW9ecH5o54JSEwzJFbCcVB7tVs/3DX028lef7MN9oxzSQQdBmnTlflskZuNqUYbUGdmzp7wHidfA+qO4eoHNzU3B3zvzCxzxOL2aIzT6DNagypPtGAybdB0OvoUKdwNrSQx5bGzr+EEXA9UTwPE2tble0R4T5x/2rh9i/wB13ly8jcJVMZzoUnYCs0nu5hzb3vhqvauNNgRB62TYMMR7pv8AvWYXlWiSIewPHUT8x9VAlkFfDO5nVKvaHBgOdaxK6S7AUd6eXwkfIoN2i4fhwBd7n/lbIjxJIsESlstyVUcaxvC23ItHLRCqHDnEkWABXRX9nKepe+bkm3W+mlvP4qthuzDc853OBDiZblJ7pyxyuBb5LVHMkjPLHbsB8K4dTaZIk8z9kaBv8l6OEOaMwewjmSfPb4qVmAqDkfPeJjTkg5ph8SDijy2m141YQT4Gx+c+SJcN4qDBKircPqFpaWiCOYiOaBN4NiqL8uSRJEZmz4ETrbRU6kFFuJ0OhxIEAAqOrU3lLDcLiG6ib2g/KRsr1KlXjQAaGT9ul0pxHrIEah3UIxPNavwNYDaZI1m4iQP/AGb6qnWw9UXkR4GR5RrrZUkTmiw/EbrV+K6qKhh3OkE7TYajof3qpG8LkF3eIBv58h8fIhFoFyKuJe06lB8ZWZIgRdNh4PFjTBGnnIj3tZBJF+h2Khq8Gpj3sjZkg726jYx0IhXGSAkwGKtRzf5VNzzsYhvqbHyU/CcC8Zi86xJ96OVxZGHsptDCaryJynKBYyNSTfXcFFqlWlTBDWSJibmbxm8bbyqcvwli63hYp7FwJPdJLdbmItvoUXwWAAp92mA2ZcIDHb2zDXXQyNOizBcdyuylrWw6C2LWkeMaf+yG47F1G1MoNiHC3MEwf+U+SptvTYKSXSGQ1/w7W1GVM1M6MN4jUEabG4jRGcXxifdBd1Nh6bpAdUBoATcVHRzLSCRbl3oRn/VLANHegDvWJMXInYc0LiHFJ9hHEVX1PfPd5aD9Ut9oe01LCM7oD6p90fUxoFY4vxGnTo56tQ96zcsS4/2zrP1C5w+kK1Q1HyIjuuJLo/ucdTqUzHivbJky0qRu/EVcXU9pVcTrE7dGjQDwud5V/JLZ3Fj9VlJzAA0HwhWKcBx0giT0O/0WmzN32D3UunxWKeoYNiI9Vimitn001qixNAOaWuEgiCsWLaYTn/F+FZHlhgjUdRt5pO4jjfYV2UmFw5kGMpcYa3qCfQweaxYk5Emh2NtMYuFYnEuawvbTqNJMOb3CW6g5To4aFthaQdkbqU22ka+Y+KxYsDSZqs3p0ni7HH1+hspmcQqt1IPiI+IWLEuWugo/bsn/ANWdvTHkful/ivF5qOgQIIAIB/KwmV6sVJhOKXRWq4oaBgu6Bt+SR8yo2VKZLZ0czrImc0W2HyWLFaIyWt7D2rQQYAP5REBpIt+9AsxQpfy8tg5oMxe8TMC5mV6sUrRfslZRpioOrnADKAJF9NIuLL2rhaPdeGknvuGkyJkzHvRvbzWLENkZRxD6XtaQIIaYI5R7TKSfMFaGqwGm2/esfEOczl1PwWLExoFMkZiG5Jj80Xneb/8AELWvi2OqDK0d72c2/M4STf8Aub8SsWKUVZUGMM8u7NoFo/VRYjEvc0km7dfNzg74wsWKFntLFOqSCblpHg5t2kegVTHuJAJM3Jj/ADgn45vVYsVewvRWoNltVp3bPmBPzCJVsaMrHO0c2SB/hfz7pPmsWK0rKbBNarnqFzR7wbed8tz4WZ5hXhhH1RmLg0jNFpk6AnwXqxXLQUFYQw3B2AAx3oFzHl9/Ne8RqmmzM73BdztbD4ysWIa2GnoReI4l2Jqe1eNPcZs1m3TMdSfLZbspwc22/h0WLFq6M3bLlPhBquDWRm1mYiFDWwUE5hcWPj5LFiHk7CpEf4U7FYsWK7JxR//Z">
            <a:hlinkClick r:id="rId20"/>
          </p:cNvPr>
          <p:cNvSpPr>
            <a:spLocks noChangeAspect="1" noChangeArrowheads="1"/>
          </p:cNvSpPr>
          <p:nvPr/>
        </p:nvSpPr>
        <p:spPr bwMode="auto">
          <a:xfrm>
            <a:off x="0" y="-1662113"/>
            <a:ext cx="49911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pic>
        <p:nvPicPr>
          <p:cNvPr id="10334" name="Picture 94" descr="http://beta.agriprofocus.com/upload/post/Agricultoresintro.gif">
            <a:hlinkClick r:id="rId21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5048" y="2395530"/>
            <a:ext cx="1164436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8"/>
          <p:cNvSpPr txBox="1">
            <a:spLocks noChangeArrowheads="1"/>
          </p:cNvSpPr>
          <p:nvPr/>
        </p:nvSpPr>
        <p:spPr bwMode="auto">
          <a:xfrm>
            <a:off x="3595742" y="3176079"/>
            <a:ext cx="11318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 dirty="0" err="1" smtClean="0">
                <a:solidFill>
                  <a:srgbClr val="FF0000"/>
                </a:solidFill>
                <a:latin typeface="Tw Cen MT" panose="020B0602020104020603" pitchFamily="34" charset="0"/>
              </a:rPr>
              <a:t>Batata</a:t>
            </a:r>
            <a:r>
              <a:rPr lang="en-US" altLang="en-US" sz="1400" b="1" dirty="0" err="1">
                <a:solidFill>
                  <a:srgbClr val="FF0000"/>
                </a:solidFill>
                <a:latin typeface="Tw Cen MT" panose="020B0602020104020603" pitchFamily="34" charset="0"/>
              </a:rPr>
              <a:t>-</a:t>
            </a:r>
            <a:r>
              <a:rPr lang="en-US" altLang="en-US" sz="1400" b="1" dirty="0" err="1" smtClean="0">
                <a:solidFill>
                  <a:srgbClr val="FF0000"/>
                </a:solidFill>
                <a:latin typeface="Tw Cen MT" panose="020B0602020104020603" pitchFamily="34" charset="0"/>
              </a:rPr>
              <a:t>reno</a:t>
            </a:r>
            <a:endParaRPr lang="en-US" altLang="en-US" sz="1400" b="1" dirty="0">
              <a:solidFill>
                <a:srgbClr val="FF0000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137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110649"/>
            <a:ext cx="10515600" cy="2852737"/>
          </a:xfrm>
        </p:spPr>
        <p:txBody>
          <a:bodyPr/>
          <a:lstStyle/>
          <a:p>
            <a:r>
              <a:rPr lang="pt-PT" altLang="en-US" dirty="0" smtClean="0">
                <a:ln>
                  <a:gradFill flip="none" rotWithShape="1">
                    <a:gsLst>
                      <a:gs pos="0">
                        <a:schemeClr val="accent3">
                          <a:lumMod val="40000"/>
                          <a:lumOff val="60000"/>
                        </a:schemeClr>
                      </a:gs>
                      <a:gs pos="46000">
                        <a:schemeClr val="accent3">
                          <a:lumMod val="95000"/>
                          <a:lumOff val="5000"/>
                        </a:schemeClr>
                      </a:gs>
                      <a:gs pos="100000">
                        <a:schemeClr val="accent3">
                          <a:lumMod val="60000"/>
                        </a:schemeClr>
                      </a:gs>
                    </a:gsLst>
                    <a:path path="circle">
                      <a:fillToRect l="50000" t="130000" r="50000" b="-30000"/>
                    </a:path>
                    <a:tileRect/>
                  </a:gradFill>
                </a:ln>
                <a:solidFill>
                  <a:srgbClr val="486784">
                    <a:alpha val="99000"/>
                  </a:srgbClr>
                </a:solidFill>
              </a:rPr>
              <a:t>INDÚSTRIA</a:t>
            </a:r>
            <a:endParaRPr lang="en-GB" altLang="en-US" dirty="0">
              <a:ln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</a:ln>
              <a:solidFill>
                <a:srgbClr val="486784">
                  <a:alpha val="99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464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6"/>
          <p:cNvSpPr>
            <a:spLocks noChangeArrowheads="1"/>
          </p:cNvSpPr>
          <p:nvPr/>
        </p:nvSpPr>
        <p:spPr bwMode="auto">
          <a:xfrm>
            <a:off x="334434" y="1600201"/>
            <a:ext cx="362796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pt-PT" altLang="ja-JP" sz="2400" b="1" dirty="0" smtClean="0"/>
          </a:p>
          <a:p>
            <a:pPr eaLnBrk="1" hangingPunct="1"/>
            <a:r>
              <a:rPr lang="pt-PT" altLang="ja-JP" sz="2400" b="1" dirty="0" smtClean="0"/>
              <a:t>Agro-processamento: </a:t>
            </a:r>
            <a:endParaRPr lang="pt-PT" altLang="ja-JP" sz="2400" b="1" dirty="0"/>
          </a:p>
          <a:p>
            <a:pPr eaLnBrk="1" hangingPunct="1"/>
            <a:endParaRPr lang="pt-PT" altLang="ja-JP" sz="2400" b="1" dirty="0"/>
          </a:p>
          <a:p>
            <a:pPr eaLnBrk="1" hangingPunct="1">
              <a:buFont typeface="Wingdings" pitchFamily="2" charset="2"/>
              <a:buChar char="ü"/>
            </a:pPr>
            <a:r>
              <a:rPr lang="pt-PT" altLang="ja-JP" sz="2400" dirty="0"/>
              <a:t> </a:t>
            </a:r>
            <a:r>
              <a:rPr lang="pt-PT" altLang="ja-JP" sz="2400" dirty="0" smtClean="0">
                <a:solidFill>
                  <a:srgbClr val="486784"/>
                </a:solidFill>
              </a:rPr>
              <a:t>Carnes</a:t>
            </a:r>
            <a:endParaRPr lang="pt-PT" altLang="ja-JP" sz="2400" dirty="0">
              <a:solidFill>
                <a:srgbClr val="486784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t-PT" altLang="ja-JP" sz="2400" dirty="0">
                <a:solidFill>
                  <a:srgbClr val="486784"/>
                </a:solidFill>
              </a:rPr>
              <a:t> </a:t>
            </a:r>
            <a:r>
              <a:rPr lang="pt-PT" altLang="ja-JP" sz="2400" dirty="0" smtClean="0">
                <a:solidFill>
                  <a:srgbClr val="486784"/>
                </a:solidFill>
              </a:rPr>
              <a:t>Frutas</a:t>
            </a:r>
            <a:endParaRPr lang="pt-PT" altLang="ja-JP" sz="2400" dirty="0">
              <a:solidFill>
                <a:srgbClr val="486784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t-PT" altLang="ja-JP" sz="2400" dirty="0">
                <a:solidFill>
                  <a:srgbClr val="486784"/>
                </a:solidFill>
              </a:rPr>
              <a:t> </a:t>
            </a:r>
            <a:r>
              <a:rPr lang="pt-PT" altLang="ja-JP" sz="2400" dirty="0" smtClean="0">
                <a:solidFill>
                  <a:srgbClr val="486784"/>
                </a:solidFill>
              </a:rPr>
              <a:t>Hortícolas</a:t>
            </a:r>
            <a:endParaRPr lang="pt-PT" altLang="ja-JP" sz="2400" dirty="0">
              <a:solidFill>
                <a:srgbClr val="486784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t-PT" altLang="ja-JP" sz="2400" dirty="0">
                <a:solidFill>
                  <a:srgbClr val="486784"/>
                </a:solidFill>
              </a:rPr>
              <a:t> </a:t>
            </a:r>
            <a:r>
              <a:rPr lang="pt-PT" altLang="ja-JP" sz="2400" dirty="0" smtClean="0">
                <a:solidFill>
                  <a:srgbClr val="486784"/>
                </a:solidFill>
              </a:rPr>
              <a:t>Cereais</a:t>
            </a:r>
            <a:endParaRPr lang="pt-PT" altLang="ja-JP" sz="2400" dirty="0">
              <a:solidFill>
                <a:srgbClr val="486784"/>
              </a:solidFill>
            </a:endParaRPr>
          </a:p>
          <a:p>
            <a:pPr eaLnBrk="1" hangingPunct="1">
              <a:buFont typeface="Wingdings" pitchFamily="2" charset="2"/>
              <a:buChar char="ü"/>
            </a:pPr>
            <a:r>
              <a:rPr lang="pt-PT" altLang="ja-JP" sz="2400" dirty="0">
                <a:solidFill>
                  <a:srgbClr val="486784"/>
                </a:solidFill>
              </a:rPr>
              <a:t> </a:t>
            </a:r>
            <a:r>
              <a:rPr lang="pt-PT" altLang="ja-JP" sz="2400" dirty="0" smtClean="0">
                <a:solidFill>
                  <a:srgbClr val="486784"/>
                </a:solidFill>
              </a:rPr>
              <a:t>Mandioca</a:t>
            </a:r>
            <a:endParaRPr lang="pt-PT" altLang="ja-JP" sz="2400" dirty="0">
              <a:solidFill>
                <a:srgbClr val="486784"/>
              </a:solidFill>
            </a:endParaRPr>
          </a:p>
        </p:txBody>
      </p:sp>
      <p:sp>
        <p:nvSpPr>
          <p:cNvPr id="44035" name="Rectangle 8"/>
          <p:cNvSpPr>
            <a:spLocks noChangeArrowheads="1"/>
          </p:cNvSpPr>
          <p:nvPr/>
        </p:nvSpPr>
        <p:spPr bwMode="auto">
          <a:xfrm>
            <a:off x="3225905" y="3136083"/>
            <a:ext cx="473074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pt-PT" altLang="ja-JP" sz="2400" b="1" dirty="0" smtClean="0">
                <a:solidFill>
                  <a:srgbClr val="FF0000"/>
                </a:solidFill>
              </a:rPr>
              <a:t>Para Exportação e Fornecimento: </a:t>
            </a:r>
            <a:endParaRPr lang="pt-PT" altLang="ja-JP" sz="2400" b="1" dirty="0">
              <a:solidFill>
                <a:srgbClr val="FF0000"/>
              </a:solidFill>
            </a:endParaRPr>
          </a:p>
          <a:p>
            <a:pPr eaLnBrk="1" hangingPunct="1"/>
            <a:endParaRPr lang="pt-PT" altLang="ja-JP" sz="2400" b="1" dirty="0"/>
          </a:p>
          <a:p>
            <a:pPr lvl="1" eaLnBrk="1" hangingPunct="1">
              <a:buFont typeface="Wingdings" pitchFamily="2" charset="2"/>
              <a:buChar char="ü"/>
            </a:pPr>
            <a:r>
              <a:rPr lang="en-US" altLang="ja-JP" sz="2400" b="1" dirty="0"/>
              <a:t> </a:t>
            </a:r>
            <a:r>
              <a:rPr lang="en-US" altLang="ja-JP" sz="2400" dirty="0" err="1" smtClean="0">
                <a:solidFill>
                  <a:srgbClr val="486784"/>
                </a:solidFill>
              </a:rPr>
              <a:t>Supermercados</a:t>
            </a:r>
            <a:endParaRPr lang="en-US" altLang="ja-JP" sz="2400" dirty="0" smtClean="0">
              <a:solidFill>
                <a:srgbClr val="486784"/>
              </a:solidFill>
            </a:endParaRPr>
          </a:p>
          <a:p>
            <a:pPr lvl="1" eaLnBrk="1" hangingPunct="1">
              <a:buFont typeface="Wingdings" pitchFamily="2" charset="2"/>
              <a:buChar char="ü"/>
            </a:pPr>
            <a:r>
              <a:rPr lang="en-US" altLang="ja-JP" sz="2400" dirty="0" err="1" smtClean="0">
                <a:solidFill>
                  <a:srgbClr val="486784"/>
                </a:solidFill>
              </a:rPr>
              <a:t>Hotéis</a:t>
            </a:r>
            <a:r>
              <a:rPr lang="en-US" altLang="ja-JP" sz="2400" dirty="0">
                <a:solidFill>
                  <a:srgbClr val="486784"/>
                </a:solidFill>
              </a:rPr>
              <a:t>;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US" altLang="ja-JP" sz="2400" dirty="0">
                <a:solidFill>
                  <a:srgbClr val="486784"/>
                </a:solidFill>
              </a:rPr>
              <a:t> </a:t>
            </a:r>
            <a:r>
              <a:rPr lang="en-US" altLang="ja-JP" sz="2400" dirty="0" err="1" smtClean="0">
                <a:solidFill>
                  <a:srgbClr val="486784"/>
                </a:solidFill>
              </a:rPr>
              <a:t>Hospitais</a:t>
            </a:r>
            <a:endParaRPr lang="en-US" altLang="ja-JP" sz="2400" dirty="0">
              <a:solidFill>
                <a:srgbClr val="486784"/>
              </a:solidFill>
            </a:endParaRPr>
          </a:p>
          <a:p>
            <a:pPr lvl="1" eaLnBrk="1" hangingPunct="1">
              <a:buFont typeface="Wingdings" pitchFamily="2" charset="2"/>
              <a:buChar char="ü"/>
            </a:pPr>
            <a:r>
              <a:rPr lang="en-US" altLang="ja-JP" sz="2400" dirty="0">
                <a:solidFill>
                  <a:srgbClr val="486784"/>
                </a:solidFill>
              </a:rPr>
              <a:t> </a:t>
            </a:r>
            <a:r>
              <a:rPr lang="en-US" altLang="ja-JP" sz="2400" dirty="0" err="1" smtClean="0">
                <a:solidFill>
                  <a:srgbClr val="486784"/>
                </a:solidFill>
              </a:rPr>
              <a:t>Escolas</a:t>
            </a:r>
            <a:endParaRPr lang="en-US" altLang="ja-JP" sz="2400" dirty="0">
              <a:solidFill>
                <a:srgbClr val="486784"/>
              </a:solidFill>
            </a:endParaRPr>
          </a:p>
          <a:p>
            <a:pPr lvl="1" eaLnBrk="1" hangingPunct="1">
              <a:buFont typeface="Wingdings" pitchFamily="2" charset="2"/>
              <a:buChar char="ü"/>
            </a:pPr>
            <a:r>
              <a:rPr lang="en-US" altLang="ja-JP" sz="2400" dirty="0">
                <a:solidFill>
                  <a:srgbClr val="486784"/>
                </a:solidFill>
              </a:rPr>
              <a:t> Mega </a:t>
            </a:r>
            <a:r>
              <a:rPr lang="en-US" altLang="ja-JP" sz="2400" dirty="0" err="1" smtClean="0">
                <a:solidFill>
                  <a:srgbClr val="486784"/>
                </a:solidFill>
              </a:rPr>
              <a:t>projectos</a:t>
            </a:r>
            <a:endParaRPr lang="pt-PT" altLang="ja-JP" sz="2400" dirty="0">
              <a:solidFill>
                <a:srgbClr val="486784"/>
              </a:solidFill>
            </a:endParaRPr>
          </a:p>
        </p:txBody>
      </p:sp>
      <p:sp>
        <p:nvSpPr>
          <p:cNvPr id="44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INDÚSTRIA</a:t>
            </a:r>
            <a:endParaRPr lang="af-ZA" altLang="en-US" dirty="0"/>
          </a:p>
        </p:txBody>
      </p:sp>
      <p:pic>
        <p:nvPicPr>
          <p:cNvPr id="44036" name="Picture 10" descr="S301014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1840" y="3656114"/>
            <a:ext cx="2232317" cy="1648410"/>
          </a:xfrm>
        </p:spPr>
      </p:pic>
      <p:pic>
        <p:nvPicPr>
          <p:cNvPr id="44038" name="Picture 2" descr="clubofmozambiqu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800" y="5245100"/>
            <a:ext cx="190510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0784" y="3505200"/>
            <a:ext cx="2656416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676400"/>
            <a:ext cx="2901951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1541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GERAÇÃO DE ENERGIA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1" y="1837371"/>
            <a:ext cx="3765612" cy="239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1" y="4305300"/>
            <a:ext cx="3765611" cy="2248196"/>
          </a:xfrm>
          <a:prstGeom prst="rect">
            <a:avLst/>
          </a:prstGeom>
        </p:spPr>
      </p:pic>
      <p:pic>
        <p:nvPicPr>
          <p:cNvPr id="10" name="Picture 2" descr="http://cdn.greenprophet.com/wp-content/uploads/2009/01/drilling-derri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827" y="1837371"/>
            <a:ext cx="3810847" cy="239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4827" y="4305300"/>
            <a:ext cx="3810847" cy="22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3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FULZwZqKUWNNJrqy8s_.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y8Yfr5nfUi1zcMvXYJWH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W1TfWJEGUy.d_MDfokIJ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f9Fc7JYNUSV2rAG8CSIf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4fR4_wuUKxiXZCWCJKl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XgfozCt2EeHKuprByT71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4fR4_wuUKxiXZCWCJKl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4fR4_wuUKxiXZCWCJKl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huaxj9csUGM5zbqyECg.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4fR4_wuUKxiXZCWCJKl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FXkE2KQV02Jsd7hKvJVY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7qxJSxpGkmQyXEbtcmx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34fR4_wuUKxiXZCWCJKl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IlmGQGuv0Op3pBX.0GTm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Wgu1W2DaE2Y6CA9Envk5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B9rZCR9EC.0.yAAcfJA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TIsCNM0LUS4p8DbZgSej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SfHywQq_E28a8gAqoZsy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B9rZCR9EC.0.yAAcfJA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gXYlzu8d0mia_cAiMj2yw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2052</TotalTime>
  <Words>1363</Words>
  <Application>Microsoft Office PowerPoint</Application>
  <PresentationFormat>Personalizados</PresentationFormat>
  <Paragraphs>393</Paragraphs>
  <Slides>46</Slides>
  <Notes>15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dos diapositivos</vt:lpstr>
      </vt:variant>
      <vt:variant>
        <vt:i4>46</vt:i4>
      </vt:variant>
    </vt:vector>
  </HeadingPairs>
  <TitlesOfParts>
    <vt:vector size="48" baseType="lpstr">
      <vt:lpstr>Diseño predeterminado</vt:lpstr>
      <vt:lpstr>think-cell Slide</vt:lpstr>
      <vt:lpstr>OPORTUNIDADES DE NEGÓCIO EM MOÇAMBIQUE</vt:lpstr>
      <vt:lpstr>Diapositivo 2</vt:lpstr>
      <vt:lpstr>VANTAGENS PARA INVESTIR EM MOÇAMBIQUE </vt:lpstr>
      <vt:lpstr>ACOLHEDOR, SORRIDENTE  E RESIELIENTE</vt:lpstr>
      <vt:lpstr>SECTORES E PROJECTOS PRIORITÁRIOS</vt:lpstr>
      <vt:lpstr>Diapositivo 6</vt:lpstr>
      <vt:lpstr>INDÚSTRIA</vt:lpstr>
      <vt:lpstr>INDÚSTRIA</vt:lpstr>
      <vt:lpstr>GERAÇÃO DE ENERGIA</vt:lpstr>
      <vt:lpstr>POTENCIAL DOS RECURSOS ENERGÉTICOS</vt:lpstr>
      <vt:lpstr>INFRAESTRUTURAS</vt:lpstr>
      <vt:lpstr>Diapositivo 12</vt:lpstr>
      <vt:lpstr>CONECÇÃO AOS PRINCIPAIS AEROPORTOS INTERNACIONAIS</vt:lpstr>
      <vt:lpstr>CIDADELA AEROPORTUÁRIA</vt:lpstr>
      <vt:lpstr>CIDADELA AEROPORTUÁRIA DE NACALA</vt:lpstr>
      <vt:lpstr>PLANO DIRECTOR</vt:lpstr>
      <vt:lpstr>PLANO DIRECTOR</vt:lpstr>
      <vt:lpstr>HOTEL MONTE BELO</vt:lpstr>
      <vt:lpstr>HOTEL MONTE BELO</vt:lpstr>
      <vt:lpstr>HOTEL MONTE BELO</vt:lpstr>
      <vt:lpstr>CENTRO DE NEGÓCIOS</vt:lpstr>
      <vt:lpstr>Diapositivo 22</vt:lpstr>
      <vt:lpstr>ZONA DE TURISMO INTEGRADO DE CRUSSE &amp; JAMALI</vt:lpstr>
      <vt:lpstr>Diapositivo 24</vt:lpstr>
      <vt:lpstr>ILHA DE JAMALI</vt:lpstr>
      <vt:lpstr>LOCALIZAÇÃO DO PROJECTO</vt:lpstr>
      <vt:lpstr>Diapositivo 27</vt:lpstr>
      <vt:lpstr>LOCALIZAÇÃO DO PROJECTO (Cont.)</vt:lpstr>
      <vt:lpstr>Diapositivo 29</vt:lpstr>
      <vt:lpstr>Diapositivo 30</vt:lpstr>
      <vt:lpstr>Diapositivo 31</vt:lpstr>
      <vt:lpstr>Diapositivo 32</vt:lpstr>
      <vt:lpstr>CARACTERÍSTICAS</vt:lpstr>
      <vt:lpstr>Projectos de Mineração, Petróleo e Gás</vt:lpstr>
      <vt:lpstr>PRINCIPAIS RECURSOS MINERAIS EXISTENTES</vt:lpstr>
      <vt:lpstr>  DESCOBERTAS DE GÁS NATURAL EM MOÇAMBIQUE</vt:lpstr>
      <vt:lpstr>Diapositivo 37</vt:lpstr>
      <vt:lpstr>OPORTUNIDADE NA LOGÍSTICA</vt:lpstr>
      <vt:lpstr>QUADRO LEGAL PARA INVESTIR</vt:lpstr>
      <vt:lpstr>QUADRO LEGAL</vt:lpstr>
      <vt:lpstr>SISTEMA DE IMPOSTOS</vt:lpstr>
      <vt:lpstr>GARANTIAS</vt:lpstr>
      <vt:lpstr>INCENTIVOS FISCAIS (Gerais)</vt:lpstr>
      <vt:lpstr>INCENTIVOS FISCAIS </vt:lpstr>
      <vt:lpstr>ACORDOS BILATERAIS</vt:lpstr>
      <vt:lpstr>Diapositivo 46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Denise .</dc:creator>
  <cp:lastModifiedBy>Hewlett-Packard Company</cp:lastModifiedBy>
  <cp:revision>217</cp:revision>
  <cp:lastPrinted>2016-03-09T13:40:02Z</cp:lastPrinted>
  <dcterms:created xsi:type="dcterms:W3CDTF">2016-02-16T13:09:28Z</dcterms:created>
  <dcterms:modified xsi:type="dcterms:W3CDTF">2017-04-20T09:12:50Z</dcterms:modified>
</cp:coreProperties>
</file>