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3" r:id="rId2"/>
    <p:sldMasterId id="2147483725" r:id="rId3"/>
  </p:sldMasterIdLst>
  <p:notesMasterIdLst>
    <p:notesMasterId r:id="rId35"/>
  </p:notesMasterIdLst>
  <p:sldIdLst>
    <p:sldId id="264" r:id="rId4"/>
    <p:sldId id="294" r:id="rId5"/>
    <p:sldId id="445" r:id="rId6"/>
    <p:sldId id="295" r:id="rId7"/>
    <p:sldId id="296" r:id="rId8"/>
    <p:sldId id="327" r:id="rId9"/>
    <p:sldId id="328" r:id="rId10"/>
    <p:sldId id="329" r:id="rId11"/>
    <p:sldId id="431" r:id="rId12"/>
    <p:sldId id="429" r:id="rId13"/>
    <p:sldId id="420" r:id="rId14"/>
    <p:sldId id="424" r:id="rId15"/>
    <p:sldId id="422" r:id="rId16"/>
    <p:sldId id="423" r:id="rId17"/>
    <p:sldId id="430" r:id="rId18"/>
    <p:sldId id="427" r:id="rId19"/>
    <p:sldId id="428" r:id="rId20"/>
    <p:sldId id="380" r:id="rId21"/>
    <p:sldId id="435" r:id="rId22"/>
    <p:sldId id="440" r:id="rId23"/>
    <p:sldId id="433" r:id="rId24"/>
    <p:sldId id="438" r:id="rId25"/>
    <p:sldId id="442" r:id="rId26"/>
    <p:sldId id="421" r:id="rId27"/>
    <p:sldId id="441" r:id="rId28"/>
    <p:sldId id="439" r:id="rId29"/>
    <p:sldId id="444" r:id="rId30"/>
    <p:sldId id="417" r:id="rId31"/>
    <p:sldId id="415" r:id="rId32"/>
    <p:sldId id="414" r:id="rId33"/>
    <p:sldId id="446" r:id="rId34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E47E69"/>
    <a:srgbClr val="751A1E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85" autoAdjust="0"/>
    <p:restoredTop sz="91695" autoAdjust="0"/>
  </p:normalViewPr>
  <p:slideViewPr>
    <p:cSldViewPr>
      <p:cViewPr varScale="1">
        <p:scale>
          <a:sx n="39" d="100"/>
          <a:sy n="39" d="100"/>
        </p:scale>
        <p:origin x="-117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ABA9A5-99E8-475E-9D29-52D626DFE890}" type="slidenum">
              <a:rPr lang="de-DE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2506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BA9A5-99E8-475E-9D29-52D626DFE890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0105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BA9A5-99E8-475E-9D29-52D626DFE890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052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9C6697-B6EE-4AE2-A917-0CC9644F5DA6}" type="slidenum">
              <a:rPr lang="en-US"/>
              <a:pPr/>
              <a:t>5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700" b="1">
                <a:solidFill>
                  <a:srgbClr val="FF0000"/>
                </a:solidFill>
              </a:rPr>
              <a:t>Um den  Gehalt von freiem und gebundenem Wasser in Holz während der Erhöhung der Temperatur konstant zu halten, muss die relative Feuchte nach dem Kylwerthschen Diagramm erhöht werden</a:t>
            </a:r>
          </a:p>
        </p:txBody>
      </p:sp>
    </p:spTree>
    <p:extLst>
      <p:ext uri="{BB962C8B-B14F-4D97-AF65-F5344CB8AC3E}">
        <p14:creationId xmlns:p14="http://schemas.microsoft.com/office/powerpoint/2010/main" val="200688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0F0911-FF55-4679-B32B-821CC00C915A}" type="slidenum">
              <a:rPr lang="en-US"/>
              <a:pPr/>
              <a:t>8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249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EA1759-52DD-45D0-A6B5-C126C060E0EF}" type="slidenum">
              <a:rPr lang="de-DE"/>
              <a:pPr/>
              <a:t>18</a:t>
            </a:fld>
            <a:endParaRPr lang="de-DE"/>
          </a:p>
        </p:txBody>
      </p:sp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3887788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1415" tIns="45707" rIns="91415" bIns="45707" anchor="b"/>
          <a:lstStyle/>
          <a:p>
            <a:pPr algn="r" defTabSz="434975">
              <a:buSzPct val="100000"/>
              <a:tabLst>
                <a:tab pos="0" algn="l"/>
                <a:tab pos="885825" algn="l"/>
                <a:tab pos="1773238" algn="l"/>
                <a:tab pos="2659063" algn="l"/>
                <a:tab pos="3544888" algn="l"/>
                <a:tab pos="4430713" algn="l"/>
                <a:tab pos="5318125" algn="l"/>
                <a:tab pos="6203950" algn="l"/>
                <a:tab pos="7089775" algn="l"/>
                <a:tab pos="7975600" algn="l"/>
                <a:tab pos="8863013" algn="l"/>
                <a:tab pos="9748838" algn="l"/>
              </a:tabLst>
            </a:pPr>
            <a:fld id="{C88FE7D9-4842-4418-A4EA-022DA44DEF3E}" type="slidenum">
              <a:rPr lang="de-DE" sz="1200">
                <a:solidFill>
                  <a:srgbClr val="292929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434975">
                <a:buSzPct val="100000"/>
                <a:tabLst>
                  <a:tab pos="0" algn="l"/>
                  <a:tab pos="885825" algn="l"/>
                  <a:tab pos="1773238" algn="l"/>
                  <a:tab pos="2659063" algn="l"/>
                  <a:tab pos="3544888" algn="l"/>
                  <a:tab pos="4430713" algn="l"/>
                  <a:tab pos="5318125" algn="l"/>
                  <a:tab pos="6203950" algn="l"/>
                  <a:tab pos="7089775" algn="l"/>
                  <a:tab pos="7975600" algn="l"/>
                  <a:tab pos="8863013" algn="l"/>
                  <a:tab pos="9748838" algn="l"/>
                </a:tabLst>
              </a:pPr>
              <a:t>18</a:t>
            </a:fld>
            <a:endParaRPr lang="de-DE" sz="1200">
              <a:solidFill>
                <a:srgbClr val="292929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1859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4"/>
          <p:cNvSpPr txBox="1"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7612" cy="4114800"/>
          </a:xfrm>
          <a:ln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150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EA1759-52DD-45D0-A6B5-C126C060E0EF}" type="slidenum">
              <a:rPr lang="de-DE"/>
              <a:pPr/>
              <a:t>21</a:t>
            </a:fld>
            <a:endParaRPr lang="de-DE"/>
          </a:p>
        </p:txBody>
      </p:sp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3887788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1415" tIns="45707" rIns="91415" bIns="45707" anchor="b"/>
          <a:lstStyle/>
          <a:p>
            <a:pPr algn="r" defTabSz="434975">
              <a:buSzPct val="100000"/>
              <a:tabLst>
                <a:tab pos="0" algn="l"/>
                <a:tab pos="885825" algn="l"/>
                <a:tab pos="1773238" algn="l"/>
                <a:tab pos="2659063" algn="l"/>
                <a:tab pos="3544888" algn="l"/>
                <a:tab pos="4430713" algn="l"/>
                <a:tab pos="5318125" algn="l"/>
                <a:tab pos="6203950" algn="l"/>
                <a:tab pos="7089775" algn="l"/>
                <a:tab pos="7975600" algn="l"/>
                <a:tab pos="8863013" algn="l"/>
                <a:tab pos="9748838" algn="l"/>
              </a:tabLst>
            </a:pPr>
            <a:fld id="{C88FE7D9-4842-4418-A4EA-022DA44DEF3E}" type="slidenum">
              <a:rPr lang="de-DE" sz="1200">
                <a:solidFill>
                  <a:srgbClr val="292929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434975">
                <a:buSzPct val="100000"/>
                <a:tabLst>
                  <a:tab pos="0" algn="l"/>
                  <a:tab pos="885825" algn="l"/>
                  <a:tab pos="1773238" algn="l"/>
                  <a:tab pos="2659063" algn="l"/>
                  <a:tab pos="3544888" algn="l"/>
                  <a:tab pos="4430713" algn="l"/>
                  <a:tab pos="5318125" algn="l"/>
                  <a:tab pos="6203950" algn="l"/>
                  <a:tab pos="7089775" algn="l"/>
                  <a:tab pos="7975600" algn="l"/>
                  <a:tab pos="8863013" algn="l"/>
                  <a:tab pos="9748838" algn="l"/>
                </a:tabLst>
              </a:pPr>
              <a:t>21</a:t>
            </a:fld>
            <a:endParaRPr lang="de-DE" sz="1200">
              <a:solidFill>
                <a:srgbClr val="292929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1859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4"/>
          <p:cNvSpPr txBox="1"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7612" cy="4114800"/>
          </a:xfrm>
          <a:ln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795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67000"/>
            <a:ext cx="6477000" cy="914400"/>
          </a:xfrm>
          <a:ln w="0"/>
        </p:spPr>
        <p:txBody>
          <a:bodyPr/>
          <a:lstStyle>
            <a:lvl1pPr marL="0" indent="0" algn="ctr">
              <a:buFont typeface="Wingdings" pitchFamily="18" charset="2"/>
              <a:buNone/>
              <a:defRPr sz="2400" b="1"/>
            </a:lvl1pPr>
          </a:lstStyle>
          <a:p>
            <a:r>
              <a:rPr lang="de-AT"/>
              <a:t>Master-Untertitelformat bearbeiten</a:t>
            </a:r>
            <a:endParaRPr lang="de-DE"/>
          </a:p>
        </p:txBody>
      </p:sp>
      <p:sp>
        <p:nvSpPr>
          <p:cNvPr id="11268" name="Line 4"/>
          <p:cNvSpPr>
            <a:spLocks noChangeShapeType="1"/>
          </p:cNvSpPr>
          <p:nvPr userDrawn="1"/>
        </p:nvSpPr>
        <p:spPr bwMode="auto">
          <a:xfrm>
            <a:off x="0" y="4114800"/>
            <a:ext cx="9144000" cy="0"/>
          </a:xfrm>
          <a:prstGeom prst="line">
            <a:avLst/>
          </a:prstGeom>
          <a:noFill/>
          <a:ln w="47625">
            <a:solidFill>
              <a:srgbClr val="E47E69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11269" name="Line 5"/>
          <p:cNvSpPr>
            <a:spLocks noChangeShapeType="1"/>
          </p:cNvSpPr>
          <p:nvPr userDrawn="1"/>
        </p:nvSpPr>
        <p:spPr bwMode="auto">
          <a:xfrm>
            <a:off x="0" y="4191000"/>
            <a:ext cx="9144000" cy="0"/>
          </a:xfrm>
          <a:prstGeom prst="line">
            <a:avLst/>
          </a:prstGeom>
          <a:noFill/>
          <a:ln w="47625">
            <a:solidFill>
              <a:srgbClr val="751A1E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11270" name="Rectangle 6"/>
          <p:cNvSpPr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751A1E"/>
          </a:solidFill>
          <a:ln w="9525">
            <a:solidFill>
              <a:srgbClr val="751A1E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11271" name="Text Box 7"/>
          <p:cNvSpPr txBox="1">
            <a:spLocks noChangeArrowheads="1"/>
          </p:cNvSpPr>
          <p:nvPr userDrawn="1"/>
        </p:nvSpPr>
        <p:spPr bwMode="auto">
          <a:xfrm>
            <a:off x="0" y="6477000"/>
            <a:ext cx="91440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>
                <a:solidFill>
                  <a:schemeClr val="bg1"/>
                </a:solidFill>
                <a:latin typeface="Geneva" pitchFamily="18" charset="0"/>
              </a:rPr>
              <a:t>www.thermolignum.com</a:t>
            </a:r>
          </a:p>
        </p:txBody>
      </p:sp>
      <p:sp>
        <p:nvSpPr>
          <p:cNvPr id="11278" name="Rectangle 14"/>
          <p:cNvSpPr>
            <a:spLocks noChangeArrowheads="1"/>
          </p:cNvSpPr>
          <p:nvPr userDrawn="1"/>
        </p:nvSpPr>
        <p:spPr bwMode="auto">
          <a:xfrm>
            <a:off x="1066800" y="4648200"/>
            <a:ext cx="69342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18" charset="2"/>
              <a:buNone/>
            </a:pPr>
            <a:endParaRPr lang="en-US" sz="2000" i="1">
              <a:latin typeface="Geneva" pitchFamily="18" charset="0"/>
            </a:endParaRPr>
          </a:p>
        </p:txBody>
      </p:sp>
      <p:pic>
        <p:nvPicPr>
          <p:cNvPr id="11280" name="Picture 16" descr="thermolignum_logoneu_englisch_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81001"/>
            <a:ext cx="2683024" cy="931606"/>
          </a:xfrm>
          <a:prstGeom prst="rect">
            <a:avLst/>
          </a:prstGeom>
          <a:noFill/>
        </p:spPr>
      </p:pic>
      <p:sp>
        <p:nvSpPr>
          <p:cNvPr id="11286" name="Text Box 22"/>
          <p:cNvSpPr txBox="1">
            <a:spLocks noChangeArrowheads="1"/>
          </p:cNvSpPr>
          <p:nvPr userDrawn="1"/>
        </p:nvSpPr>
        <p:spPr bwMode="auto">
          <a:xfrm>
            <a:off x="1143000" y="4495800"/>
            <a:ext cx="6858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62750" y="76200"/>
            <a:ext cx="2076450" cy="59436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33400" y="76200"/>
            <a:ext cx="6076950" cy="59436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1052513"/>
            <a:ext cx="8229600" cy="66833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ClipArt-Platzhalt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F8FC873-9183-49C1-A8DE-60C8E640CCBB}" type="slidenum">
              <a:rPr lang="de-DE"/>
              <a:pPr/>
              <a:t>‹nº›</a:t>
            </a:fld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751A1E"/>
          </a:solidFill>
          <a:ln w="9525">
            <a:solidFill>
              <a:srgbClr val="751A1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AT" smtClean="0"/>
          </a:p>
        </p:txBody>
      </p:sp>
      <p:sp>
        <p:nvSpPr>
          <p:cNvPr id="3" name="Text Box 7"/>
          <p:cNvSpPr txBox="1">
            <a:spLocks noChangeArrowheads="1"/>
          </p:cNvSpPr>
          <p:nvPr userDrawn="1"/>
        </p:nvSpPr>
        <p:spPr bwMode="auto">
          <a:xfrm>
            <a:off x="0" y="6573838"/>
            <a:ext cx="914400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sz="1200" dirty="0" smtClean="0">
                <a:solidFill>
                  <a:schemeClr val="bg1"/>
                </a:solidFill>
                <a:latin typeface="Geneva" pitchFamily="18" charset="0"/>
              </a:rPr>
              <a:t>www.thermolignum.com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d:image001.png@01CE4FD3.85CA625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304800"/>
            <a:ext cx="18669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N. Wilke 15.08.2013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95DA5EE-0BF4-4DA1-99FA-7145A032526F}" type="slidenum">
              <a:rPr lang="de-DE">
                <a:solidFill>
                  <a:srgbClr val="000000"/>
                </a:solidFill>
              </a:rPr>
              <a:pPr/>
              <a:t>‹nº›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946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N. Wilke 15.08.2013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88678D0-75BF-4F5C-90B1-66220660DCB4}" type="slidenum">
              <a:rPr lang="de-DE">
                <a:solidFill>
                  <a:srgbClr val="000000"/>
                </a:solidFill>
              </a:rPr>
              <a:pPr/>
              <a:t>‹nº›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54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28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70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25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3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893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872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606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631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287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97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064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031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979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Onlinebild-Platzhalt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de-A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6C9E7-25CF-4264-9536-6A5DFBD2317D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19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1_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DC27-2725-4AAA-AB2F-737630555B4B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838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d:image001.png@01CE4FD3.85CA625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304800"/>
            <a:ext cx="18669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N. Wilke 15.08.2013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95DA5EE-0BF4-4DA1-99FA-7145A032526F}" type="slidenum">
              <a:rPr lang="de-DE">
                <a:solidFill>
                  <a:srgbClr val="000000"/>
                </a:solidFill>
              </a:rPr>
              <a:pPr/>
              <a:t>‹nº›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589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0810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192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3040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1366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1800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496A5-B6E4-4DBF-968A-A549CD2426D4}" type="slidenum">
              <a:rPr lang="de-DE" sz="1800">
                <a:solidFill>
                  <a:srgbClr val="000000"/>
                </a:solidFill>
                <a:latin typeface="Arial" panose="020B0604020202020204" pitchFamily="34" charset="0"/>
                <a:ea typeface="+mn-ea"/>
              </a:rPr>
              <a:pPr>
                <a:defRPr/>
              </a:pPr>
              <a:t>‹nº›</a:t>
            </a:fld>
            <a:endParaRPr lang="de-DE" sz="1800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367727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A892A-A770-4AE6-8137-17BC697F0282}" type="datetimeFigureOut">
              <a:rPr lang="de-AT" smtClean="0"/>
              <a:pPr/>
              <a:t>18.09.2014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D3562F-3C8A-4947-902C-D1F3C924B8BD}" type="slidenum">
              <a:rPr lang="de-AT" smtClean="0"/>
              <a:pPr/>
              <a:t>‹nº›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41151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600200" y="1600200"/>
            <a:ext cx="33909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43500" y="1600200"/>
            <a:ext cx="33909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76200"/>
            <a:ext cx="8305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600200"/>
            <a:ext cx="6934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47625">
            <a:solidFill>
              <a:srgbClr val="E47E69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47625">
            <a:solidFill>
              <a:srgbClr val="751A1E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1039" name="Rectangle 15"/>
          <p:cNvSpPr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751A1E"/>
          </a:solidFill>
          <a:ln w="9525">
            <a:solidFill>
              <a:srgbClr val="751A1E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1040" name="Text Box 16"/>
          <p:cNvSpPr txBox="1">
            <a:spLocks noChangeArrowheads="1"/>
          </p:cNvSpPr>
          <p:nvPr userDrawn="1"/>
        </p:nvSpPr>
        <p:spPr bwMode="auto">
          <a:xfrm>
            <a:off x="0" y="6477000"/>
            <a:ext cx="91440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>
                <a:solidFill>
                  <a:schemeClr val="bg1"/>
                </a:solidFill>
                <a:latin typeface="Geneva" pitchFamily="18" charset="0"/>
              </a:rPr>
              <a:t>www.thermolignum.com</a:t>
            </a:r>
          </a:p>
        </p:txBody>
      </p:sp>
      <p:pic>
        <p:nvPicPr>
          <p:cNvPr id="1041" name="Picture 17" descr="icon-2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229600" y="152400"/>
            <a:ext cx="762000" cy="762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730" r:id="rId14"/>
    <p:sldLayoutId id="2147483717" r:id="rId15"/>
  </p:sldLayoutIdLst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Geneva" pitchFamily="18" charset="0"/>
          <a:ea typeface="ＭＳ Ｐゴシック" pitchFamily="18" charset="-128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Geneva" pitchFamily="18" charset="0"/>
          <a:ea typeface="ＭＳ Ｐゴシック" pitchFamily="18" charset="-128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Geneva" pitchFamily="18" charset="0"/>
          <a:ea typeface="ＭＳ Ｐゴシック" pitchFamily="18" charset="-128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Geneva" pitchFamily="18" charset="0"/>
          <a:ea typeface="ＭＳ Ｐゴシック" pitchFamily="1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Geneva" pitchFamily="18" charset="0"/>
          <a:ea typeface="ＭＳ Ｐゴシック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Geneva" pitchFamily="18" charset="0"/>
          <a:ea typeface="ＭＳ Ｐゴシック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Geneva" pitchFamily="18" charset="0"/>
          <a:ea typeface="ＭＳ Ｐゴシック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Geneva" pitchFamily="18" charset="0"/>
          <a:ea typeface="ＭＳ Ｐゴシック" pitchFamily="18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751A1E"/>
        </a:buClr>
        <a:buFont typeface="Wingdings" pitchFamily="18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9/18/2014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228600" y="800100"/>
            <a:ext cx="8686800" cy="0"/>
          </a:xfrm>
          <a:prstGeom prst="line">
            <a:avLst/>
          </a:prstGeom>
          <a:ln>
            <a:solidFill>
              <a:srgbClr val="82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fik 1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114300"/>
            <a:ext cx="6762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751A1E"/>
          </a:solidFill>
          <a:ln w="9525">
            <a:solidFill>
              <a:srgbClr val="751A1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AT" sz="180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 userDrawn="1"/>
        </p:nvSpPr>
        <p:spPr bwMode="auto">
          <a:xfrm>
            <a:off x="0" y="6553202"/>
            <a:ext cx="9144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sz="1200" dirty="0" smtClean="0">
                <a:solidFill>
                  <a:srgbClr val="FFFFFF"/>
                </a:solidFill>
                <a:latin typeface="Geneva" pitchFamily="18" charset="0"/>
                <a:ea typeface="+mn-ea"/>
              </a:rPr>
              <a:t>www.thermolignum.com</a:t>
            </a:r>
          </a:p>
        </p:txBody>
      </p:sp>
    </p:spTree>
    <p:extLst>
      <p:ext uri="{BB962C8B-B14F-4D97-AF65-F5344CB8AC3E}">
        <p14:creationId xmlns:p14="http://schemas.microsoft.com/office/powerpoint/2010/main" val="250263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731" r:id="rId16"/>
    <p:sldLayoutId id="214748374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/>
          <p:cNvCxnSpPr/>
          <p:nvPr userDrawn="1"/>
        </p:nvCxnSpPr>
        <p:spPr>
          <a:xfrm>
            <a:off x="228600" y="800100"/>
            <a:ext cx="8686800" cy="0"/>
          </a:xfrm>
          <a:prstGeom prst="line">
            <a:avLst/>
          </a:prstGeom>
          <a:ln>
            <a:solidFill>
              <a:srgbClr val="82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7" name="Grafik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14300"/>
            <a:ext cx="6762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6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751A1E"/>
          </a:solidFill>
          <a:ln w="9525">
            <a:solidFill>
              <a:srgbClr val="751A1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de-AT" sz="180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029" name="Text Box 7"/>
          <p:cNvSpPr txBox="1">
            <a:spLocks noChangeArrowheads="1"/>
          </p:cNvSpPr>
          <p:nvPr userDrawn="1"/>
        </p:nvSpPr>
        <p:spPr bwMode="auto">
          <a:xfrm>
            <a:off x="0" y="6553200"/>
            <a:ext cx="9144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sz="1200" dirty="0" smtClean="0">
                <a:solidFill>
                  <a:srgbClr val="FFFFFF"/>
                </a:solidFill>
                <a:latin typeface="Geneva" pitchFamily="18" charset="0"/>
                <a:ea typeface="+mn-ea"/>
              </a:rPr>
              <a:t>www.thermolignum.com</a:t>
            </a:r>
          </a:p>
        </p:txBody>
      </p:sp>
    </p:spTree>
    <p:extLst>
      <p:ext uri="{BB962C8B-B14F-4D97-AF65-F5344CB8AC3E}">
        <p14:creationId xmlns:p14="http://schemas.microsoft.com/office/powerpoint/2010/main" val="12856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40" r:id="rId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Grafik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2" y="4509120"/>
            <a:ext cx="9169400" cy="4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Line 4"/>
          <p:cNvSpPr>
            <a:spLocks noChangeShapeType="1"/>
          </p:cNvSpPr>
          <p:nvPr/>
        </p:nvSpPr>
        <p:spPr bwMode="auto">
          <a:xfrm>
            <a:off x="0" y="4437112"/>
            <a:ext cx="9144000" cy="0"/>
          </a:xfrm>
          <a:prstGeom prst="line">
            <a:avLst/>
          </a:prstGeom>
          <a:noFill/>
          <a:ln w="47625">
            <a:solidFill>
              <a:srgbClr val="E47E69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4101" name="Rectangle 3"/>
          <p:cNvSpPr txBox="1">
            <a:spLocks noChangeArrowheads="1"/>
          </p:cNvSpPr>
          <p:nvPr/>
        </p:nvSpPr>
        <p:spPr bwMode="auto">
          <a:xfrm>
            <a:off x="395536" y="2564903"/>
            <a:ext cx="8458200" cy="141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en-GB" sz="2800" b="1" dirty="0" smtClean="0">
                <a:latin typeface="Calibri" panose="020F0502020204030204" pitchFamily="34" charset="0"/>
              </a:rPr>
              <a:t>A Humidity Controlled Warm Air Process </a:t>
            </a:r>
            <a:r>
              <a:rPr lang="en-GB" sz="2800" b="1" smtClean="0">
                <a:latin typeface="Calibri" panose="020F0502020204030204" pitchFamily="34" charset="0"/>
              </a:rPr>
              <a:t>to </a:t>
            </a:r>
            <a:r>
              <a:rPr lang="en-GB" sz="2800" b="1">
                <a:latin typeface="Calibri" panose="020F0502020204030204" pitchFamily="34" charset="0"/>
              </a:rPr>
              <a:t>c</a:t>
            </a:r>
            <a:r>
              <a:rPr lang="en-GB" sz="2800" b="1" smtClean="0">
                <a:latin typeface="Calibri" panose="020F0502020204030204" pitchFamily="34" charset="0"/>
              </a:rPr>
              <a:t>ombat </a:t>
            </a:r>
          </a:p>
          <a:p>
            <a:pPr algn="ctr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en-GB" sz="2800" b="1" smtClean="0">
                <a:latin typeface="Calibri" panose="020F0502020204030204" pitchFamily="34" charset="0"/>
              </a:rPr>
              <a:t>Dry </a:t>
            </a:r>
            <a:r>
              <a:rPr lang="en-GB" sz="2800" b="1">
                <a:latin typeface="Calibri" panose="020F0502020204030204" pitchFamily="34" charset="0"/>
              </a:rPr>
              <a:t>Wood </a:t>
            </a:r>
            <a:r>
              <a:rPr lang="en-GB" sz="2800" b="1" smtClean="0">
                <a:latin typeface="Calibri" panose="020F0502020204030204" pitchFamily="34" charset="0"/>
              </a:rPr>
              <a:t>Termites and other Insect Pest Infestations </a:t>
            </a:r>
            <a:endParaRPr lang="de-DE" sz="2800" b="1" dirty="0" smtClean="0">
              <a:latin typeface="Calibri" panose="020F0502020204030204" pitchFamily="34" charset="0"/>
            </a:endParaRPr>
          </a:p>
        </p:txBody>
      </p:sp>
      <p:sp>
        <p:nvSpPr>
          <p:cNvPr id="5125" name="Rechteck 1"/>
          <p:cNvSpPr>
            <a:spLocks noChangeArrowheads="1"/>
          </p:cNvSpPr>
          <p:nvPr/>
        </p:nvSpPr>
        <p:spPr bwMode="auto">
          <a:xfrm>
            <a:off x="2527252" y="5445224"/>
            <a:ext cx="41371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AT" sz="1400" smtClean="0"/>
              <a:t>Nikolaus Wilke, August 2014,  Angra do Heroismo</a:t>
            </a:r>
            <a:endParaRPr lang="de-AT" sz="1400" dirty="0"/>
          </a:p>
        </p:txBody>
      </p:sp>
      <p:pic>
        <p:nvPicPr>
          <p:cNvPr id="5128" name="Picture 1" descr="cid:image001.png@01CE4FD3.85CA62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60648"/>
            <a:ext cx="198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55576" y="1772816"/>
            <a:ext cx="7704856" cy="7200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The </a:t>
            </a:r>
            <a:r>
              <a:rPr kumimoji="0" lang="de-DE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Thermo</a:t>
            </a:r>
            <a:r>
              <a:rPr kumimoji="0" lang="de-DE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de-DE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Lignum</a:t>
            </a:r>
            <a:r>
              <a:rPr kumimoji="0" lang="de-DE" sz="36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®</a:t>
            </a:r>
            <a:r>
              <a:rPr kumimoji="0" lang="de-DE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de-DE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Process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0648"/>
            <a:ext cx="7886700" cy="432048"/>
          </a:xfrm>
        </p:spPr>
        <p:txBody>
          <a:bodyPr>
            <a:noAutofit/>
          </a:bodyPr>
          <a:lstStyle/>
          <a:p>
            <a:r>
              <a:rPr lang="en-US" sz="3200" smtClean="0">
                <a:latin typeface="Calibri" panose="020F0502020204030204" pitchFamily="34" charset="0"/>
              </a:rPr>
              <a:t>Chamber Treatment</a:t>
            </a:r>
            <a:endParaRPr lang="en-US" sz="3200" dirty="0">
              <a:latin typeface="Calibri" panose="020F0502020204030204" pitchFamily="34" charset="0"/>
            </a:endParaRPr>
          </a:p>
        </p:txBody>
      </p:sp>
      <p:pic>
        <p:nvPicPr>
          <p:cNvPr id="123907" name="Picture 3" descr="Kammer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775"/>
            <a:ext cx="9144000" cy="4916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9570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7544" y="1508933"/>
            <a:ext cx="8089776" cy="45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2800" b="1">
                <a:solidFill>
                  <a:schemeClr val="tx2"/>
                </a:solidFill>
                <a:latin typeface="Geneva" pitchFamily="18" charset="0"/>
              </a:defRPr>
            </a:lvl2pPr>
            <a:lvl3pPr>
              <a:defRPr sz="2800" b="1">
                <a:solidFill>
                  <a:schemeClr val="tx2"/>
                </a:solidFill>
                <a:latin typeface="Geneva" pitchFamily="18" charset="0"/>
              </a:defRPr>
            </a:lvl3pPr>
            <a:lvl4pPr>
              <a:defRPr sz="2800" b="1">
                <a:solidFill>
                  <a:schemeClr val="tx2"/>
                </a:solidFill>
                <a:latin typeface="Geneva" pitchFamily="18" charset="0"/>
              </a:defRPr>
            </a:lvl4pPr>
            <a:lvl5pPr>
              <a:defRPr sz="2800" b="1">
                <a:solidFill>
                  <a:schemeClr val="tx2"/>
                </a:solidFill>
                <a:latin typeface="Genev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9pPr>
          </a:lstStyle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11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67544" y="212789"/>
            <a:ext cx="8089776" cy="69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2800" b="1">
                <a:solidFill>
                  <a:schemeClr val="tx2"/>
                </a:solidFill>
                <a:latin typeface="Geneva" pitchFamily="18" charset="0"/>
              </a:defRPr>
            </a:lvl2pPr>
            <a:lvl3pPr>
              <a:defRPr sz="2800" b="1">
                <a:solidFill>
                  <a:schemeClr val="tx2"/>
                </a:solidFill>
                <a:latin typeface="Geneva" pitchFamily="18" charset="0"/>
              </a:defRPr>
            </a:lvl3pPr>
            <a:lvl4pPr>
              <a:defRPr sz="2800" b="1">
                <a:solidFill>
                  <a:schemeClr val="tx2"/>
                </a:solidFill>
                <a:latin typeface="Geneva" pitchFamily="18" charset="0"/>
              </a:defRPr>
            </a:lvl4pPr>
            <a:lvl5pPr>
              <a:defRPr sz="2800" b="1">
                <a:solidFill>
                  <a:schemeClr val="tx2"/>
                </a:solidFill>
                <a:latin typeface="Genev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9pPr>
          </a:lstStyle>
          <a:p>
            <a:r>
              <a:rPr lang="en-US" b="0" smtClean="0">
                <a:solidFill>
                  <a:schemeClr val="tx1"/>
                </a:solidFill>
                <a:latin typeface="Calibri" panose="020F0502020204030204" pitchFamily="34" charset="0"/>
              </a:rPr>
              <a:t>Examples for chamber Treatment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11560" y="1124744"/>
            <a:ext cx="7903790" cy="5052219"/>
          </a:xfrm>
        </p:spPr>
        <p:txBody>
          <a:bodyPr/>
          <a:lstStyle/>
          <a:p>
            <a:pPr marL="0" indent="0">
              <a:buNone/>
            </a:pPr>
            <a:r>
              <a:rPr lang="de-AT" smtClean="0"/>
              <a:t>Antique furniture</a:t>
            </a:r>
          </a:p>
          <a:p>
            <a:pPr marL="0" indent="0">
              <a:buNone/>
            </a:pPr>
            <a:endParaRPr lang="de-AT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09" y="1949650"/>
            <a:ext cx="3140030" cy="418670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54" y="2419325"/>
            <a:ext cx="4956043" cy="371703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11560" y="5517232"/>
            <a:ext cx="4680520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400" smtClean="0"/>
              <a:t>England, 17th century, veneered wood, gilded figurines</a:t>
            </a:r>
            <a:endParaRPr lang="de-AT" sz="1400"/>
          </a:p>
        </p:txBody>
      </p:sp>
      <p:sp>
        <p:nvSpPr>
          <p:cNvPr id="9" name="Textfeld 8"/>
          <p:cNvSpPr txBox="1"/>
          <p:nvPr/>
        </p:nvSpPr>
        <p:spPr>
          <a:xfrm>
            <a:off x="5724128" y="5517232"/>
            <a:ext cx="2935238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400" smtClean="0"/>
              <a:t>China, 17th century, wood, brass</a:t>
            </a:r>
            <a:endParaRPr lang="de-AT" sz="1400"/>
          </a:p>
        </p:txBody>
      </p:sp>
    </p:spTree>
    <p:extLst>
      <p:ext uri="{BB962C8B-B14F-4D97-AF65-F5344CB8AC3E}">
        <p14:creationId xmlns:p14="http://schemas.microsoft.com/office/powerpoint/2010/main" val="279813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7544" y="1508933"/>
            <a:ext cx="8047806" cy="4859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2800" b="1">
                <a:solidFill>
                  <a:schemeClr val="tx2"/>
                </a:solidFill>
                <a:latin typeface="Geneva" pitchFamily="18" charset="0"/>
              </a:defRPr>
            </a:lvl2pPr>
            <a:lvl3pPr>
              <a:defRPr sz="2800" b="1">
                <a:solidFill>
                  <a:schemeClr val="tx2"/>
                </a:solidFill>
                <a:latin typeface="Geneva" pitchFamily="18" charset="0"/>
              </a:defRPr>
            </a:lvl3pPr>
            <a:lvl4pPr>
              <a:defRPr sz="2800" b="1">
                <a:solidFill>
                  <a:schemeClr val="tx2"/>
                </a:solidFill>
                <a:latin typeface="Geneva" pitchFamily="18" charset="0"/>
              </a:defRPr>
            </a:lvl4pPr>
            <a:lvl5pPr>
              <a:defRPr sz="2800" b="1">
                <a:solidFill>
                  <a:schemeClr val="tx2"/>
                </a:solidFill>
                <a:latin typeface="Genev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9pPr>
          </a:lstStyle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11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67544" y="212789"/>
            <a:ext cx="8089776" cy="69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2800" b="1">
                <a:solidFill>
                  <a:schemeClr val="tx2"/>
                </a:solidFill>
                <a:latin typeface="Geneva" pitchFamily="18" charset="0"/>
              </a:defRPr>
            </a:lvl2pPr>
            <a:lvl3pPr>
              <a:defRPr sz="2800" b="1">
                <a:solidFill>
                  <a:schemeClr val="tx2"/>
                </a:solidFill>
                <a:latin typeface="Geneva" pitchFamily="18" charset="0"/>
              </a:defRPr>
            </a:lvl3pPr>
            <a:lvl4pPr>
              <a:defRPr sz="2800" b="1">
                <a:solidFill>
                  <a:schemeClr val="tx2"/>
                </a:solidFill>
                <a:latin typeface="Geneva" pitchFamily="18" charset="0"/>
              </a:defRPr>
            </a:lvl4pPr>
            <a:lvl5pPr>
              <a:defRPr sz="2800" b="1">
                <a:solidFill>
                  <a:schemeClr val="tx2"/>
                </a:solidFill>
                <a:latin typeface="Genev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9pPr>
          </a:lstStyle>
          <a:p>
            <a:r>
              <a:rPr lang="en-US" b="0" smtClean="0">
                <a:solidFill>
                  <a:schemeClr val="tx1"/>
                </a:solidFill>
                <a:latin typeface="Calibri" panose="020F0502020204030204" pitchFamily="34" charset="0"/>
              </a:rPr>
              <a:t>Examples for chamber Treatment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7544" y="1124744"/>
            <a:ext cx="8047805" cy="5052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400" smtClean="0"/>
              <a:t>Highly sensitive paintings and polychrome gilded and painted sculptures and panel paintings</a:t>
            </a:r>
          </a:p>
        </p:txBody>
      </p:sp>
      <p:pic>
        <p:nvPicPr>
          <p:cNvPr id="6" name="Picture 9" descr="IMG_38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57" y="2231443"/>
            <a:ext cx="4933492" cy="4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2231443"/>
            <a:ext cx="3177334" cy="423777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83568" y="5877272"/>
            <a:ext cx="3073756" cy="52322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400" smtClean="0"/>
              <a:t>Belgium, 19th century, wood, gold &amp; silver leaf</a:t>
            </a:r>
            <a:endParaRPr lang="de-AT" sz="1400"/>
          </a:p>
        </p:txBody>
      </p:sp>
      <p:sp>
        <p:nvSpPr>
          <p:cNvPr id="12" name="Textfeld 11"/>
          <p:cNvSpPr txBox="1"/>
          <p:nvPr/>
        </p:nvSpPr>
        <p:spPr>
          <a:xfrm>
            <a:off x="4283968" y="5877272"/>
            <a:ext cx="4536504" cy="523220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400" smtClean="0"/>
              <a:t>Flemish Triptych, dated 1633, oil paint on wood, gold leaf</a:t>
            </a:r>
            <a:endParaRPr lang="de-AT" sz="1400"/>
          </a:p>
        </p:txBody>
      </p:sp>
    </p:spTree>
    <p:extLst>
      <p:ext uri="{BB962C8B-B14F-4D97-AF65-F5344CB8AC3E}">
        <p14:creationId xmlns:p14="http://schemas.microsoft.com/office/powerpoint/2010/main" val="13061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7544" y="1508933"/>
            <a:ext cx="8089776" cy="45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2800" b="1">
                <a:solidFill>
                  <a:schemeClr val="tx2"/>
                </a:solidFill>
                <a:latin typeface="Geneva" pitchFamily="18" charset="0"/>
              </a:defRPr>
            </a:lvl2pPr>
            <a:lvl3pPr>
              <a:defRPr sz="2800" b="1">
                <a:solidFill>
                  <a:schemeClr val="tx2"/>
                </a:solidFill>
                <a:latin typeface="Geneva" pitchFamily="18" charset="0"/>
              </a:defRPr>
            </a:lvl3pPr>
            <a:lvl4pPr>
              <a:defRPr sz="2800" b="1">
                <a:solidFill>
                  <a:schemeClr val="tx2"/>
                </a:solidFill>
                <a:latin typeface="Geneva" pitchFamily="18" charset="0"/>
              </a:defRPr>
            </a:lvl4pPr>
            <a:lvl5pPr>
              <a:defRPr sz="2800" b="1">
                <a:solidFill>
                  <a:schemeClr val="tx2"/>
                </a:solidFill>
                <a:latin typeface="Genev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9pPr>
          </a:lstStyle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11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67544" y="212789"/>
            <a:ext cx="8089776" cy="69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2800" b="1">
                <a:solidFill>
                  <a:schemeClr val="tx2"/>
                </a:solidFill>
                <a:latin typeface="Geneva" pitchFamily="18" charset="0"/>
              </a:defRPr>
            </a:lvl2pPr>
            <a:lvl3pPr>
              <a:defRPr sz="2800" b="1">
                <a:solidFill>
                  <a:schemeClr val="tx2"/>
                </a:solidFill>
                <a:latin typeface="Geneva" pitchFamily="18" charset="0"/>
              </a:defRPr>
            </a:lvl3pPr>
            <a:lvl4pPr>
              <a:defRPr sz="2800" b="1">
                <a:solidFill>
                  <a:schemeClr val="tx2"/>
                </a:solidFill>
                <a:latin typeface="Geneva" pitchFamily="18" charset="0"/>
              </a:defRPr>
            </a:lvl4pPr>
            <a:lvl5pPr>
              <a:defRPr sz="2800" b="1">
                <a:solidFill>
                  <a:schemeClr val="tx2"/>
                </a:solidFill>
                <a:latin typeface="Genev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9pPr>
          </a:lstStyle>
          <a:p>
            <a:r>
              <a:rPr lang="en-US" b="0" smtClean="0">
                <a:solidFill>
                  <a:schemeClr val="tx1"/>
                </a:solidFill>
                <a:latin typeface="Calibri" panose="020F0502020204030204" pitchFamily="34" charset="0"/>
              </a:rPr>
              <a:t>Examples for chamber Treatment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11560" y="1124744"/>
            <a:ext cx="7903790" cy="5052219"/>
          </a:xfrm>
        </p:spPr>
        <p:txBody>
          <a:bodyPr/>
          <a:lstStyle/>
          <a:p>
            <a:pPr marL="0" indent="0">
              <a:buNone/>
            </a:pPr>
            <a:r>
              <a:rPr lang="de-AT" smtClean="0"/>
              <a:t>Highly sensitive paintings and polychrome gilded and painted sculptures</a:t>
            </a:r>
          </a:p>
          <a:p>
            <a:pPr marL="0" indent="0">
              <a:buNone/>
            </a:pPr>
            <a:endParaRPr lang="de-AT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742" y="1717718"/>
            <a:ext cx="3285744" cy="4572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61" y="2526061"/>
            <a:ext cx="4990455" cy="374284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27584" y="5589240"/>
            <a:ext cx="424847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400" smtClean="0"/>
              <a:t>Various wooden painted and gilded sculptures,            paintings &amp; picture frames from Brussels Museums</a:t>
            </a:r>
            <a:endParaRPr lang="de-AT" sz="1400"/>
          </a:p>
        </p:txBody>
      </p:sp>
      <p:sp>
        <p:nvSpPr>
          <p:cNvPr id="11" name="Textfeld 10"/>
          <p:cNvSpPr txBox="1"/>
          <p:nvPr/>
        </p:nvSpPr>
        <p:spPr>
          <a:xfrm>
            <a:off x="5796136" y="5589240"/>
            <a:ext cx="2936210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400" smtClean="0"/>
              <a:t>Spain, Jerome, 16th century, oil on canvas</a:t>
            </a:r>
            <a:endParaRPr lang="de-AT" sz="1400"/>
          </a:p>
        </p:txBody>
      </p:sp>
    </p:spTree>
    <p:extLst>
      <p:ext uri="{BB962C8B-B14F-4D97-AF65-F5344CB8AC3E}">
        <p14:creationId xmlns:p14="http://schemas.microsoft.com/office/powerpoint/2010/main" val="84397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7544" y="1844824"/>
            <a:ext cx="8089776" cy="465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2800" b="1">
                <a:solidFill>
                  <a:schemeClr val="tx2"/>
                </a:solidFill>
                <a:latin typeface="Geneva" pitchFamily="18" charset="0"/>
              </a:defRPr>
            </a:lvl2pPr>
            <a:lvl3pPr>
              <a:defRPr sz="2800" b="1">
                <a:solidFill>
                  <a:schemeClr val="tx2"/>
                </a:solidFill>
                <a:latin typeface="Geneva" pitchFamily="18" charset="0"/>
              </a:defRPr>
            </a:lvl3pPr>
            <a:lvl4pPr>
              <a:defRPr sz="2800" b="1">
                <a:solidFill>
                  <a:schemeClr val="tx2"/>
                </a:solidFill>
                <a:latin typeface="Geneva" pitchFamily="18" charset="0"/>
              </a:defRPr>
            </a:lvl4pPr>
            <a:lvl5pPr>
              <a:defRPr sz="2800" b="1">
                <a:solidFill>
                  <a:schemeClr val="tx2"/>
                </a:solidFill>
                <a:latin typeface="Genev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9pPr>
          </a:lstStyle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11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67544" y="212789"/>
            <a:ext cx="8089776" cy="69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2800" b="1">
                <a:solidFill>
                  <a:schemeClr val="tx2"/>
                </a:solidFill>
                <a:latin typeface="Geneva" pitchFamily="18" charset="0"/>
              </a:defRPr>
            </a:lvl2pPr>
            <a:lvl3pPr>
              <a:defRPr sz="2800" b="1">
                <a:solidFill>
                  <a:schemeClr val="tx2"/>
                </a:solidFill>
                <a:latin typeface="Geneva" pitchFamily="18" charset="0"/>
              </a:defRPr>
            </a:lvl3pPr>
            <a:lvl4pPr>
              <a:defRPr sz="2800" b="1">
                <a:solidFill>
                  <a:schemeClr val="tx2"/>
                </a:solidFill>
                <a:latin typeface="Geneva" pitchFamily="18" charset="0"/>
              </a:defRPr>
            </a:lvl4pPr>
            <a:lvl5pPr>
              <a:defRPr sz="2800" b="1">
                <a:solidFill>
                  <a:schemeClr val="tx2"/>
                </a:solidFill>
                <a:latin typeface="Genev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9pPr>
          </a:lstStyle>
          <a:p>
            <a:r>
              <a:rPr lang="en-US" b="0" smtClean="0">
                <a:solidFill>
                  <a:schemeClr val="tx1"/>
                </a:solidFill>
                <a:latin typeface="Calibri" panose="020F0502020204030204" pitchFamily="34" charset="0"/>
              </a:rPr>
              <a:t>Examples for chamber Treatment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7544" y="908720"/>
            <a:ext cx="8047806" cy="5268243"/>
          </a:xfrm>
        </p:spPr>
        <p:txBody>
          <a:bodyPr/>
          <a:lstStyle/>
          <a:p>
            <a:pPr marL="0" indent="0">
              <a:buNone/>
            </a:pPr>
            <a:r>
              <a:rPr lang="de-AT" smtClean="0"/>
              <a:t>Natural history specimens at London Museum of Natural History</a:t>
            </a:r>
          </a:p>
          <a:p>
            <a:pPr marL="0" indent="0">
              <a:buNone/>
            </a:pPr>
            <a:endParaRPr lang="de-AT"/>
          </a:p>
        </p:txBody>
      </p:sp>
      <p:pic>
        <p:nvPicPr>
          <p:cNvPr id="7" name="Picture 13" descr="NHM  2 19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59024" y="1844824"/>
            <a:ext cx="3424052" cy="2249339"/>
          </a:xfrm>
          <a:prstGeom prst="rect">
            <a:avLst/>
          </a:prstGeom>
        </p:spPr>
      </p:pic>
      <p:pic>
        <p:nvPicPr>
          <p:cNvPr id="9" name="Picture 14" descr="NHM 7 19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16463" y="1800666"/>
            <a:ext cx="3667546" cy="2229998"/>
          </a:xfrm>
          <a:prstGeom prst="rect">
            <a:avLst/>
          </a:prstGeom>
        </p:spPr>
      </p:pic>
      <p:pic>
        <p:nvPicPr>
          <p:cNvPr id="10" name="Picture 20" descr="NHM Test 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99591" y="4196579"/>
            <a:ext cx="3348435" cy="2262170"/>
          </a:xfrm>
          <a:prstGeom prst="rect">
            <a:avLst/>
          </a:prstGeom>
        </p:spPr>
      </p:pic>
      <p:pic>
        <p:nvPicPr>
          <p:cNvPr id="11" name="Picture 15" descr="NHM 4 199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716463" y="4221163"/>
            <a:ext cx="3665259" cy="223758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35981" y="3727718"/>
            <a:ext cx="3312046" cy="307777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400" smtClean="0"/>
              <a:t>Entomological drawers, NHM London</a:t>
            </a:r>
            <a:endParaRPr lang="de-AT" sz="1400"/>
          </a:p>
        </p:txBody>
      </p:sp>
      <p:sp>
        <p:nvSpPr>
          <p:cNvPr id="12" name="Textfeld 11"/>
          <p:cNvSpPr txBox="1"/>
          <p:nvPr/>
        </p:nvSpPr>
        <p:spPr>
          <a:xfrm>
            <a:off x="4785119" y="3691306"/>
            <a:ext cx="3527945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400"/>
              <a:t>Entomological drawers, NHM London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259632" y="5974070"/>
            <a:ext cx="2376264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200" smtClean="0"/>
              <a:t>Entomogical </a:t>
            </a:r>
            <a:r>
              <a:rPr lang="de-AT" sz="1200"/>
              <a:t>drawers, </a:t>
            </a:r>
            <a:r>
              <a:rPr lang="de-AT" sz="1200" smtClean="0"/>
              <a:t>NHM London</a:t>
            </a:r>
            <a:endParaRPr lang="de-AT" sz="1400"/>
          </a:p>
        </p:txBody>
      </p:sp>
      <p:sp>
        <p:nvSpPr>
          <p:cNvPr id="15" name="Textfeld 14"/>
          <p:cNvSpPr txBox="1"/>
          <p:nvPr/>
        </p:nvSpPr>
        <p:spPr>
          <a:xfrm>
            <a:off x="4785118" y="6051415"/>
            <a:ext cx="3527945" cy="30777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400" smtClean="0"/>
              <a:t>Natural History Specimens NHM London</a:t>
            </a:r>
            <a:endParaRPr lang="de-AT" sz="1400"/>
          </a:p>
        </p:txBody>
      </p:sp>
    </p:spTree>
    <p:extLst>
      <p:ext uri="{BB962C8B-B14F-4D97-AF65-F5344CB8AC3E}">
        <p14:creationId xmlns:p14="http://schemas.microsoft.com/office/powerpoint/2010/main" val="176602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5" b="13234"/>
          <a:stretch>
            <a:fillRect/>
          </a:stretch>
        </p:blipFill>
        <p:spPr bwMode="auto">
          <a:xfrm>
            <a:off x="228600" y="1066800"/>
            <a:ext cx="4327525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2"/>
          <p:cNvSpPr txBox="1">
            <a:spLocks noChangeArrowheads="1"/>
          </p:cNvSpPr>
          <p:nvPr/>
        </p:nvSpPr>
        <p:spPr bwMode="auto">
          <a:xfrm>
            <a:off x="152400" y="304800"/>
            <a:ext cx="59042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AT" sz="3200" smtClean="0">
                <a:latin typeface="Calibri" panose="020F0502020204030204" pitchFamily="34" charset="0"/>
              </a:rPr>
              <a:t>  </a:t>
            </a:r>
            <a:r>
              <a:rPr lang="en-US" sz="3200">
                <a:latin typeface="Calibri" panose="020F0502020204030204" pitchFamily="34" charset="0"/>
              </a:rPr>
              <a:t>Examples for chamber Treatment</a:t>
            </a:r>
            <a:endParaRPr lang="en-US" sz="3200" dirty="0">
              <a:latin typeface="Calibri" panose="020F0502020204030204" pitchFamily="34" charset="0"/>
            </a:endParaRPr>
          </a:p>
        </p:txBody>
      </p:sp>
      <p:pic>
        <p:nvPicPr>
          <p:cNvPr id="41989" name="Picture 12" descr="P:\Contemp\CTY Exhibitions\2011\Yohji Yamamoto\Webimages March\Tapest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3869003"/>
            <a:ext cx="3665810" cy="244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2" descr="D:\val\image folders for ppt\damage\da300594_d01_540h450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58863"/>
            <a:ext cx="3656013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3528" y="3573016"/>
            <a:ext cx="4104456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800" smtClean="0"/>
              <a:t>Great Bed of Ware, V&amp;A, London</a:t>
            </a:r>
            <a:endParaRPr lang="de-AT" sz="1800"/>
          </a:p>
        </p:txBody>
      </p:sp>
      <p:sp>
        <p:nvSpPr>
          <p:cNvPr id="5" name="Textfeld 4"/>
          <p:cNvSpPr txBox="1"/>
          <p:nvPr/>
        </p:nvSpPr>
        <p:spPr>
          <a:xfrm>
            <a:off x="5076056" y="3284984"/>
            <a:ext cx="3528392" cy="36933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800" smtClean="0"/>
              <a:t>Salvador Dali, Lip Sofa, V&amp;A</a:t>
            </a:r>
            <a:endParaRPr lang="de-AT" sz="1800"/>
          </a:p>
        </p:txBody>
      </p:sp>
      <p:sp>
        <p:nvSpPr>
          <p:cNvPr id="7" name="Textfeld 6"/>
          <p:cNvSpPr txBox="1"/>
          <p:nvPr/>
        </p:nvSpPr>
        <p:spPr>
          <a:xfrm>
            <a:off x="4146550" y="5846813"/>
            <a:ext cx="366581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altLang="de-DE" sz="1800"/>
              <a:t>Yamamoto, V&amp;A, London</a:t>
            </a:r>
          </a:p>
        </p:txBody>
      </p:sp>
    </p:spTree>
    <p:extLst>
      <p:ext uri="{BB962C8B-B14F-4D97-AF65-F5344CB8AC3E}">
        <p14:creationId xmlns:p14="http://schemas.microsoft.com/office/powerpoint/2010/main" val="361953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el 1"/>
          <p:cNvSpPr>
            <a:spLocks noGrp="1"/>
          </p:cNvSpPr>
          <p:nvPr>
            <p:ph type="title"/>
          </p:nvPr>
        </p:nvSpPr>
        <p:spPr>
          <a:xfrm>
            <a:off x="467544" y="620689"/>
            <a:ext cx="6439570" cy="936103"/>
          </a:xfrm>
        </p:spPr>
        <p:txBody>
          <a:bodyPr/>
          <a:lstStyle/>
          <a:p>
            <a:pPr algn="l" eaLnBrk="1" hangingPunct="1"/>
            <a:r>
              <a:rPr lang="de-AT" altLang="ja-JP" sz="1238" b="1" dirty="0"/>
              <a:t/>
            </a:r>
            <a:br>
              <a:rPr lang="de-AT" altLang="ja-JP" sz="1238" b="1" dirty="0"/>
            </a:br>
            <a:r>
              <a:rPr lang="de-AT" altLang="ja-JP" sz="1238" b="1" dirty="0"/>
              <a:t/>
            </a:r>
            <a:br>
              <a:rPr lang="de-AT" altLang="ja-JP" sz="1238" b="1" dirty="0"/>
            </a:br>
            <a:r>
              <a:rPr lang="en-US" sz="2400" dirty="0">
                <a:latin typeface="+mn-lt"/>
              </a:rPr>
              <a:t>In-situ </a:t>
            </a:r>
            <a:r>
              <a:rPr lang="en-US" sz="2400">
                <a:latin typeface="+mn-lt"/>
              </a:rPr>
              <a:t>treatments </a:t>
            </a:r>
            <a:r>
              <a:rPr lang="en-US" sz="2400" smtClean="0">
                <a:latin typeface="+mn-lt"/>
              </a:rPr>
              <a:t>allow good </a:t>
            </a:r>
            <a:r>
              <a:rPr lang="en-US" sz="2400" dirty="0">
                <a:latin typeface="+mn-lt"/>
              </a:rPr>
              <a:t>climate control</a:t>
            </a:r>
            <a:endParaRPr lang="de-AT" altLang="ja-JP" sz="2400" dirty="0">
              <a:latin typeface="+mn-lt"/>
            </a:endParaRPr>
          </a:p>
        </p:txBody>
      </p:sp>
      <p:pic>
        <p:nvPicPr>
          <p:cNvPr id="46082" name="Grafik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556792"/>
            <a:ext cx="7821800" cy="469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eck 1"/>
          <p:cNvSpPr/>
          <p:nvPr/>
        </p:nvSpPr>
        <p:spPr>
          <a:xfrm>
            <a:off x="467544" y="189856"/>
            <a:ext cx="3888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altLang="ja-JP" sz="3200">
                <a:latin typeface="Calibri" panose="020F0502020204030204" pitchFamily="34" charset="0"/>
              </a:rPr>
              <a:t>In-situ treatment</a:t>
            </a:r>
            <a:endParaRPr lang="de-AT" sz="3200"/>
          </a:p>
        </p:txBody>
      </p:sp>
      <p:sp>
        <p:nvSpPr>
          <p:cNvPr id="3" name="Textfeld 2"/>
          <p:cNvSpPr txBox="1"/>
          <p:nvPr/>
        </p:nvSpPr>
        <p:spPr>
          <a:xfrm>
            <a:off x="994068" y="5661248"/>
            <a:ext cx="7200800" cy="338554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600" smtClean="0"/>
              <a:t>In-Situ treatment of neo gothic altar, Church Sint Lenaards, Brecht, Belgium</a:t>
            </a:r>
            <a:endParaRPr lang="de-AT" sz="1600"/>
          </a:p>
        </p:txBody>
      </p:sp>
    </p:spTree>
    <p:extLst>
      <p:ext uri="{BB962C8B-B14F-4D97-AF65-F5344CB8AC3E}">
        <p14:creationId xmlns:p14="http://schemas.microsoft.com/office/powerpoint/2010/main" val="334817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platzhalter 9"/>
          <p:cNvSpPr>
            <a:spLocks noGrp="1"/>
          </p:cNvSpPr>
          <p:nvPr>
            <p:ph type="body" idx="4294967295"/>
          </p:nvPr>
        </p:nvSpPr>
        <p:spPr>
          <a:xfrm>
            <a:off x="1548408" y="2445841"/>
            <a:ext cx="2628008" cy="463451"/>
          </a:xfrm>
          <a:prstGeom prst="rect">
            <a:avLst/>
          </a:prstGeom>
        </p:spPr>
        <p:txBody>
          <a:bodyPr/>
          <a:lstStyle/>
          <a:p>
            <a:pPr marL="257175" lvl="1" indent="0" eaLnBrk="1" hangingPunct="1">
              <a:buNone/>
            </a:pPr>
            <a:endParaRPr lang="de-AT" altLang="ja-JP" sz="900"/>
          </a:p>
        </p:txBody>
      </p:sp>
      <p:sp>
        <p:nvSpPr>
          <p:cNvPr id="48130" name="Titel 1"/>
          <p:cNvSpPr>
            <a:spLocks noGrp="1"/>
          </p:cNvSpPr>
          <p:nvPr>
            <p:ph type="title" idx="4294967295"/>
          </p:nvPr>
        </p:nvSpPr>
        <p:spPr>
          <a:xfrm>
            <a:off x="1548408" y="1121019"/>
            <a:ext cx="5595342" cy="94173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algn="l" eaLnBrk="1" hangingPunct="1"/>
            <a:r>
              <a:rPr lang="de-AT" altLang="ja-JP" sz="1600"/>
              <a:t/>
            </a:r>
            <a:br>
              <a:rPr lang="de-AT" altLang="ja-JP" sz="1600"/>
            </a:br>
            <a:endParaRPr lang="de-AT" altLang="ja-JP" sz="1600">
              <a:latin typeface="Calibri" panose="020F0502020204030204" pitchFamily="34" charset="0"/>
            </a:endParaRPr>
          </a:p>
        </p:txBody>
      </p:sp>
      <p:sp>
        <p:nvSpPr>
          <p:cNvPr id="48131" name="Textplatzhalter 8"/>
          <p:cNvSpPr>
            <a:spLocks noGrp="1"/>
          </p:cNvSpPr>
          <p:nvPr>
            <p:ph type="body" sz="quarter" idx="4294967295"/>
          </p:nvPr>
        </p:nvSpPr>
        <p:spPr>
          <a:xfrm>
            <a:off x="4638081" y="2445841"/>
            <a:ext cx="2152948" cy="46345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US" sz="900"/>
          </a:p>
        </p:txBody>
      </p:sp>
      <p:sp>
        <p:nvSpPr>
          <p:cNvPr id="2" name="Rechteck 1"/>
          <p:cNvSpPr/>
          <p:nvPr/>
        </p:nvSpPr>
        <p:spPr>
          <a:xfrm>
            <a:off x="467544" y="302568"/>
            <a:ext cx="68407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AT" altLang="ja-JP" sz="3200">
                <a:latin typeface="Calibri" panose="020F0502020204030204" pitchFamily="34" charset="0"/>
              </a:rPr>
              <a:t>In-situ tent with mobile processor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7" y="2348000"/>
            <a:ext cx="4438519" cy="320827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276" y="2348000"/>
            <a:ext cx="4491665" cy="320827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86237" y="5003884"/>
            <a:ext cx="4069739" cy="36933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800" smtClean="0"/>
              <a:t>In-situ tent with gilded neo gothic altar</a:t>
            </a:r>
            <a:endParaRPr lang="de-AT" sz="1800"/>
          </a:p>
        </p:txBody>
      </p:sp>
      <p:sp>
        <p:nvSpPr>
          <p:cNvPr id="6" name="Textfeld 5"/>
          <p:cNvSpPr txBox="1"/>
          <p:nvPr/>
        </p:nvSpPr>
        <p:spPr>
          <a:xfrm>
            <a:off x="4638081" y="4797152"/>
            <a:ext cx="4254399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800" smtClean="0"/>
              <a:t>Mobile TL processor and control unit with PC</a:t>
            </a:r>
            <a:endParaRPr lang="de-AT" sz="1800"/>
          </a:p>
        </p:txBody>
      </p:sp>
    </p:spTree>
    <p:extLst>
      <p:ext uri="{BB962C8B-B14F-4D97-AF65-F5344CB8AC3E}">
        <p14:creationId xmlns:p14="http://schemas.microsoft.com/office/powerpoint/2010/main" val="184865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78" y="0"/>
            <a:ext cx="9179278" cy="6858000"/>
          </a:xfrm>
          <a:prstGeom prst="rect">
            <a:avLst/>
          </a:prstGeom>
        </p:spPr>
      </p:pic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755650" y="1628775"/>
            <a:ext cx="7561263" cy="37878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4800" smtClean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  <a:t>Building Treatment without added humidity </a:t>
            </a:r>
          </a:p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4800" smtClean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  <a:t>80-90°C over a period of </a:t>
            </a:r>
          </a:p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4800" smtClean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  <a:t>1 – 10 days depending on seize of object</a:t>
            </a:r>
            <a:endParaRPr lang="de-DE" sz="4800" dirty="0">
              <a:solidFill>
                <a:srgbClr val="FFFF00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096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7344816" cy="4608512"/>
          </a:xfrm>
          <a:prstGeom prst="rect">
            <a:avLst/>
          </a:prstGeom>
        </p:spPr>
      </p:pic>
      <p:sp>
        <p:nvSpPr>
          <p:cNvPr id="4" name="Titel 2"/>
          <p:cNvSpPr txBox="1">
            <a:spLocks/>
          </p:cNvSpPr>
          <p:nvPr/>
        </p:nvSpPr>
        <p:spPr>
          <a:xfrm>
            <a:off x="-396552" y="260648"/>
            <a:ext cx="8305800" cy="990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AT" sz="2400" smtClean="0">
                <a:latin typeface="Calibri" panose="020F0502020204030204" pitchFamily="34" charset="0"/>
              </a:rPr>
              <a:t>Building treatment without added humidity</a:t>
            </a:r>
            <a:endParaRPr lang="de-AT" sz="24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7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8399" y="-99392"/>
            <a:ext cx="6491833" cy="1279525"/>
          </a:xfrm>
        </p:spPr>
        <p:txBody>
          <a:bodyPr/>
          <a:lstStyle/>
          <a:p>
            <a:r>
              <a:rPr lang="de-DE" sz="3200" smtClean="0">
                <a:solidFill>
                  <a:schemeClr val="tx1"/>
                </a:solidFill>
                <a:latin typeface="Calibri" panose="020F0502020204030204" pitchFamily="34" charset="0"/>
              </a:rPr>
              <a:t>Different Types of Treatment</a:t>
            </a:r>
            <a:endParaRPr lang="de-DE" sz="3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1180133"/>
            <a:ext cx="8208912" cy="5293691"/>
          </a:xfrm>
        </p:spPr>
        <p:txBody>
          <a:bodyPr>
            <a:noAutofit/>
          </a:bodyPr>
          <a:lstStyle/>
          <a:p>
            <a:r>
              <a:rPr lang="de-AT" sz="2400">
                <a:latin typeface="Calibri" panose="020F0502020204030204" pitchFamily="34" charset="0"/>
              </a:rPr>
              <a:t>Treatment of fine arts and antiques in chamber or si-situ tents with exactly controlled relative humidity (RH)</a:t>
            </a:r>
          </a:p>
          <a:p>
            <a:r>
              <a:rPr lang="de-AT" sz="2400">
                <a:latin typeface="Calibri" panose="020F0502020204030204" pitchFamily="34" charset="0"/>
              </a:rPr>
              <a:t>Treatment of buildings with added humidity</a:t>
            </a:r>
          </a:p>
          <a:p>
            <a:r>
              <a:rPr lang="de-AT" sz="2400">
                <a:latin typeface="Calibri" panose="020F0502020204030204" pitchFamily="34" charset="0"/>
              </a:rPr>
              <a:t>Simple building construction treatment without humidity</a:t>
            </a:r>
          </a:p>
          <a:p>
            <a:pPr marL="0" indent="0">
              <a:buNone/>
            </a:pPr>
            <a:endParaRPr lang="de-AT" sz="2400" i="1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e-AT" sz="2400" i="1" smtClean="0">
                <a:solidFill>
                  <a:srgbClr val="FF0000"/>
                </a:solidFill>
                <a:latin typeface="Calibri" panose="020F0502020204030204" pitchFamily="34" charset="0"/>
              </a:rPr>
              <a:t>Key </a:t>
            </a:r>
            <a:r>
              <a:rPr lang="de-AT" sz="2400" i="1">
                <a:solidFill>
                  <a:srgbClr val="FF0000"/>
                </a:solidFill>
                <a:latin typeface="Calibri" panose="020F0502020204030204" pitchFamily="34" charset="0"/>
              </a:rPr>
              <a:t>Question: Which sort of object needs treatment</a:t>
            </a:r>
            <a:r>
              <a:rPr lang="de-AT" sz="2400" i="1" smtClean="0">
                <a:solidFill>
                  <a:srgbClr val="FF0000"/>
                </a:solidFill>
                <a:latin typeface="Calibri" panose="020F0502020204030204" pitchFamily="34" charset="0"/>
              </a:rPr>
              <a:t>?</a:t>
            </a:r>
          </a:p>
          <a:p>
            <a:pPr marL="0" indent="0">
              <a:buNone/>
            </a:pPr>
            <a:r>
              <a:rPr lang="de-AT" sz="2400" i="1" smtClean="0">
                <a:latin typeface="Calibri" panose="020F0502020204030204" pitchFamily="34" charset="0"/>
              </a:rPr>
              <a:t>A pile of raw wooden construction beam? </a:t>
            </a:r>
          </a:p>
          <a:p>
            <a:pPr marL="0" indent="0">
              <a:buNone/>
            </a:pPr>
            <a:r>
              <a:rPr lang="de-AT" sz="2400" i="1" smtClean="0">
                <a:latin typeface="Calibri" panose="020F0502020204030204" pitchFamily="34" charset="0"/>
              </a:rPr>
              <a:t>or</a:t>
            </a:r>
          </a:p>
          <a:p>
            <a:pPr marL="0" indent="0">
              <a:buNone/>
            </a:pPr>
            <a:r>
              <a:rPr lang="de-AT" sz="2400" i="1" smtClean="0">
                <a:latin typeface="Calibri" panose="020F0502020204030204" pitchFamily="34" charset="0"/>
              </a:rPr>
              <a:t>An exquisitely painted ceiling or gilded sculpture?</a:t>
            </a:r>
          </a:p>
          <a:p>
            <a:pPr marL="0" indent="0">
              <a:buNone/>
            </a:pPr>
            <a:endParaRPr lang="de-AT" sz="2400" i="1">
              <a:latin typeface="Calibri" panose="020F0502020204030204" pitchFamily="34" charset="0"/>
            </a:endParaRPr>
          </a:p>
          <a:p>
            <a:endParaRPr lang="de-DE" sz="2400" b="1" dirty="0">
              <a:latin typeface="Calibri" panose="020F0502020204030204" pitchFamily="34" charset="0"/>
            </a:endParaRP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6064250" y="6473825"/>
            <a:ext cx="2362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1200"/>
              <a:t>Source: Becker und Loebe 1961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908720"/>
            <a:ext cx="3672408" cy="5508612"/>
          </a:xfrm>
          <a:prstGeom prst="rect">
            <a:avLst/>
          </a:prstGeom>
        </p:spPr>
      </p:pic>
      <p:sp>
        <p:nvSpPr>
          <p:cNvPr id="3" name="Titel 2"/>
          <p:cNvSpPr txBox="1">
            <a:spLocks/>
          </p:cNvSpPr>
          <p:nvPr/>
        </p:nvSpPr>
        <p:spPr>
          <a:xfrm>
            <a:off x="-324544" y="278160"/>
            <a:ext cx="8305800" cy="990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AT" sz="2400" smtClean="0">
                <a:latin typeface="Calibri" panose="020F0502020204030204" pitchFamily="34" charset="0"/>
              </a:rPr>
              <a:t>Building treatment without added humidity</a:t>
            </a:r>
            <a:endParaRPr lang="de-AT" sz="24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35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400"/>
            <a:ext cx="9144000" cy="685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755650" y="1628775"/>
            <a:ext cx="7561263" cy="37878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4800" smtClean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  <a:t>Building Treatment with added humidity 70-75°C over a period of 3 – 9 days depending on object</a:t>
            </a:r>
            <a:endParaRPr lang="de-DE" sz="4800" dirty="0">
              <a:solidFill>
                <a:srgbClr val="FFFF00"/>
              </a:solidFill>
              <a:latin typeface="Times New Roman" pitchFamily="18" charset="0"/>
              <a:cs typeface="Arial" pitchFamily="34" charset="0"/>
            </a:endParaRPr>
          </a:p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sz="4800" dirty="0">
              <a:solidFill>
                <a:srgbClr val="FFFF00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6799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71586"/>
          </a:xfrm>
        </p:spPr>
        <p:txBody>
          <a:bodyPr>
            <a:noAutofit/>
          </a:bodyPr>
          <a:lstStyle/>
          <a:p>
            <a:r>
              <a:rPr lang="de-AT" sz="3200" smtClean="0">
                <a:latin typeface="Calibri" panose="020F0502020204030204" pitchFamily="34" charset="0"/>
              </a:rPr>
              <a:t>Building treatment with added humidity</a:t>
            </a:r>
            <a:endParaRPr lang="de-AT" sz="3200">
              <a:latin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680475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3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71586"/>
          </a:xfrm>
        </p:spPr>
        <p:txBody>
          <a:bodyPr>
            <a:noAutofit/>
          </a:bodyPr>
          <a:lstStyle/>
          <a:p>
            <a:r>
              <a:rPr lang="de-AT" sz="3200">
                <a:latin typeface="Calibri" panose="020F0502020204030204" pitchFamily="34" charset="0"/>
              </a:rPr>
              <a:t>Building treatment with added humidity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7236296" cy="482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9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68899" y="1508932"/>
            <a:ext cx="8623581" cy="467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2800" b="1">
                <a:solidFill>
                  <a:schemeClr val="tx2"/>
                </a:solidFill>
                <a:latin typeface="Geneva" pitchFamily="18" charset="0"/>
              </a:defRPr>
            </a:lvl2pPr>
            <a:lvl3pPr>
              <a:defRPr sz="2800" b="1">
                <a:solidFill>
                  <a:schemeClr val="tx2"/>
                </a:solidFill>
                <a:latin typeface="Geneva" pitchFamily="18" charset="0"/>
              </a:defRPr>
            </a:lvl3pPr>
            <a:lvl4pPr>
              <a:defRPr sz="2800" b="1">
                <a:solidFill>
                  <a:schemeClr val="tx2"/>
                </a:solidFill>
                <a:latin typeface="Geneva" pitchFamily="18" charset="0"/>
              </a:defRPr>
            </a:lvl4pPr>
            <a:lvl5pPr>
              <a:defRPr sz="2800" b="1">
                <a:solidFill>
                  <a:schemeClr val="tx2"/>
                </a:solidFill>
                <a:latin typeface="Genev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9pPr>
          </a:lstStyle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11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9080" y="236719"/>
            <a:ext cx="8089776" cy="69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2800" b="1">
                <a:solidFill>
                  <a:schemeClr val="tx2"/>
                </a:solidFill>
                <a:latin typeface="Geneva" pitchFamily="18" charset="0"/>
              </a:defRPr>
            </a:lvl2pPr>
            <a:lvl3pPr>
              <a:defRPr sz="2800" b="1">
                <a:solidFill>
                  <a:schemeClr val="tx2"/>
                </a:solidFill>
                <a:latin typeface="Geneva" pitchFamily="18" charset="0"/>
              </a:defRPr>
            </a:lvl3pPr>
            <a:lvl4pPr>
              <a:defRPr sz="2800" b="1">
                <a:solidFill>
                  <a:schemeClr val="tx2"/>
                </a:solidFill>
                <a:latin typeface="Geneva" pitchFamily="18" charset="0"/>
              </a:defRPr>
            </a:lvl4pPr>
            <a:lvl5pPr>
              <a:defRPr sz="2800" b="1">
                <a:solidFill>
                  <a:schemeClr val="tx2"/>
                </a:solidFill>
                <a:latin typeface="Genev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9pPr>
          </a:lstStyle>
          <a:p>
            <a:r>
              <a:rPr lang="en-US" b="0" smtClean="0">
                <a:solidFill>
                  <a:schemeClr val="tx1"/>
                </a:solidFill>
                <a:latin typeface="Calibri" panose="020F0502020204030204" pitchFamily="34" charset="0"/>
              </a:rPr>
              <a:t>Building Treatment with added humidity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99" y="1771254"/>
            <a:ext cx="4222548" cy="440570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56" y="3270921"/>
            <a:ext cx="4359063" cy="29060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5574" y="5517232"/>
            <a:ext cx="3858394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400" smtClean="0"/>
              <a:t>Building Treatment Angra de Heroismo, 2011</a:t>
            </a:r>
            <a:endParaRPr lang="de-AT" sz="1400"/>
          </a:p>
        </p:txBody>
      </p:sp>
      <p:sp>
        <p:nvSpPr>
          <p:cNvPr id="7" name="Textfeld 6"/>
          <p:cNvSpPr txBox="1"/>
          <p:nvPr/>
        </p:nvSpPr>
        <p:spPr>
          <a:xfrm>
            <a:off x="4932040" y="5570076"/>
            <a:ext cx="3781956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400"/>
              <a:t>Building </a:t>
            </a:r>
            <a:r>
              <a:rPr lang="de-AT" sz="1400" smtClean="0"/>
              <a:t>treatment, live termite control blocks, hoses, teperature sensors</a:t>
            </a:r>
            <a:endParaRPr lang="de-AT" sz="1400"/>
          </a:p>
        </p:txBody>
      </p:sp>
    </p:spTree>
    <p:extLst>
      <p:ext uri="{BB962C8B-B14F-4D97-AF65-F5344CB8AC3E}">
        <p14:creationId xmlns:p14="http://schemas.microsoft.com/office/powerpoint/2010/main" val="180751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92" y="980728"/>
            <a:ext cx="6948264" cy="463217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0" y="765175"/>
            <a:ext cx="7886700" cy="71438"/>
          </a:xfrm>
        </p:spPr>
        <p:txBody>
          <a:bodyPr>
            <a:noAutofit/>
          </a:bodyPr>
          <a:lstStyle/>
          <a:p>
            <a:r>
              <a:rPr lang="de-AT" sz="2800" smtClean="0"/>
              <a:t/>
            </a:r>
            <a:br>
              <a:rPr lang="de-AT" sz="2800" smtClean="0"/>
            </a:br>
            <a:r>
              <a:rPr lang="de-AT" sz="2800" smtClean="0"/>
              <a:t> </a:t>
            </a:r>
            <a:r>
              <a:rPr lang="de-AT" sz="2800" smtClean="0">
                <a:latin typeface="+mn-lt"/>
              </a:rPr>
              <a:t>Combining </a:t>
            </a:r>
            <a:r>
              <a:rPr lang="de-AT" sz="2800">
                <a:latin typeface="+mn-lt"/>
              </a:rPr>
              <a:t>in-situ and humidified building </a:t>
            </a:r>
            <a:r>
              <a:rPr lang="de-AT" sz="2800" smtClean="0">
                <a:latin typeface="+mn-lt"/>
              </a:rPr>
              <a:t>treatment</a:t>
            </a:r>
            <a:r>
              <a:rPr lang="de-AT" sz="2800" smtClean="0"/>
              <a:t/>
            </a:r>
            <a:br>
              <a:rPr lang="de-AT" sz="2800" smtClean="0"/>
            </a:br>
            <a:r>
              <a:rPr lang="de-AT" sz="2800" smtClean="0"/>
              <a:t/>
            </a:r>
            <a:br>
              <a:rPr lang="de-AT" sz="2800" smtClean="0"/>
            </a:br>
            <a:endParaRPr lang="de-AT" sz="2400"/>
          </a:p>
        </p:txBody>
      </p:sp>
      <p:sp>
        <p:nvSpPr>
          <p:cNvPr id="4" name="Rechteck 3"/>
          <p:cNvSpPr/>
          <p:nvPr/>
        </p:nvSpPr>
        <p:spPr>
          <a:xfrm>
            <a:off x="1097868" y="5622339"/>
            <a:ext cx="7074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/>
              <a:t>This looks like a simple job from above. But look at what‘s underneath:</a:t>
            </a:r>
          </a:p>
        </p:txBody>
      </p:sp>
    </p:spTree>
    <p:extLst>
      <p:ext uri="{BB962C8B-B14F-4D97-AF65-F5344CB8AC3E}">
        <p14:creationId xmlns:p14="http://schemas.microsoft.com/office/powerpoint/2010/main" val="177600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7236296" cy="4826553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7886700" cy="543594"/>
          </a:xfrm>
        </p:spPr>
        <p:txBody>
          <a:bodyPr>
            <a:normAutofit/>
          </a:bodyPr>
          <a:lstStyle/>
          <a:p>
            <a:r>
              <a:rPr lang="de-AT" sz="2800" smtClean="0">
                <a:latin typeface="+mn-lt"/>
              </a:rPr>
              <a:t>Combining in-situ and humidified building treatment</a:t>
            </a:r>
            <a:endParaRPr lang="de-AT" sz="2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130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980728"/>
            <a:ext cx="3654152" cy="5481228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71586"/>
          </a:xfrm>
        </p:spPr>
        <p:txBody>
          <a:bodyPr>
            <a:normAutofit/>
          </a:bodyPr>
          <a:lstStyle/>
          <a:p>
            <a:r>
              <a:rPr lang="de-AT" sz="2400" smtClean="0"/>
              <a:t>Japan temples need humidification</a:t>
            </a:r>
            <a:endParaRPr lang="de-AT" sz="2400"/>
          </a:p>
        </p:txBody>
      </p:sp>
    </p:spTree>
    <p:extLst>
      <p:ext uri="{BB962C8B-B14F-4D97-AF65-F5344CB8AC3E}">
        <p14:creationId xmlns:p14="http://schemas.microsoft.com/office/powerpoint/2010/main" val="55639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el 1"/>
          <p:cNvSpPr>
            <a:spLocks noGrp="1"/>
          </p:cNvSpPr>
          <p:nvPr>
            <p:ph type="title"/>
          </p:nvPr>
        </p:nvSpPr>
        <p:spPr>
          <a:xfrm>
            <a:off x="-1548680" y="332656"/>
            <a:ext cx="9078193" cy="1259210"/>
          </a:xfrm>
        </p:spPr>
        <p:txBody>
          <a:bodyPr/>
          <a:lstStyle/>
          <a:p>
            <a:pPr eaLnBrk="1" hangingPunct="1"/>
            <a:r>
              <a:rPr lang="de-AT" altLang="ja-JP" sz="2400" smtClean="0">
                <a:latin typeface="Calibri" panose="020F0502020204030204" pitchFamily="34" charset="0"/>
              </a:rPr>
              <a:t>   Excursion to Nikko Temples, Japan, May 2014</a:t>
            </a:r>
            <a:endParaRPr lang="de-AT" altLang="ja-JP" sz="2400">
              <a:latin typeface="Calibri" panose="020F0502020204030204" pitchFamily="34" charset="0"/>
            </a:endParaRP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93534" y="1623339"/>
            <a:ext cx="5288624" cy="3966468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81776" y="1615255"/>
            <a:ext cx="5297862" cy="39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8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el 1"/>
          <p:cNvSpPr>
            <a:spLocks noGrp="1"/>
          </p:cNvSpPr>
          <p:nvPr>
            <p:ph type="title"/>
          </p:nvPr>
        </p:nvSpPr>
        <p:spPr>
          <a:xfrm>
            <a:off x="-1548680" y="332656"/>
            <a:ext cx="9078193" cy="1259210"/>
          </a:xfrm>
        </p:spPr>
        <p:txBody>
          <a:bodyPr/>
          <a:lstStyle/>
          <a:p>
            <a:pPr eaLnBrk="1" hangingPunct="1"/>
            <a:r>
              <a:rPr lang="de-AT" altLang="ja-JP" sz="2400" smtClean="0">
                <a:latin typeface="Calibri" panose="020F0502020204030204" pitchFamily="34" charset="0"/>
              </a:rPr>
              <a:t>   Excursion to Nikko Temples, Japan, May 2014</a:t>
            </a:r>
            <a:endParaRPr lang="de-AT" altLang="ja-JP" sz="2400">
              <a:latin typeface="Calibri" panose="020F0502020204030204" pitchFamily="34" charset="0"/>
            </a:endParaRP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7780064" cy="5186710"/>
          </a:xfrm>
        </p:spPr>
      </p:pic>
    </p:spTree>
    <p:extLst>
      <p:ext uri="{BB962C8B-B14F-4D97-AF65-F5344CB8AC3E}">
        <p14:creationId xmlns:p14="http://schemas.microsoft.com/office/powerpoint/2010/main" val="193515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8399" y="-99392"/>
            <a:ext cx="4619625" cy="1279525"/>
          </a:xfrm>
        </p:spPr>
        <p:txBody>
          <a:bodyPr/>
          <a:lstStyle/>
          <a:p>
            <a:r>
              <a:rPr lang="de-DE" sz="320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de-DE" sz="3200" smtClean="0">
                <a:solidFill>
                  <a:schemeClr val="tx1"/>
                </a:solidFill>
                <a:latin typeface="Calibri" panose="020F0502020204030204" pitchFamily="34" charset="0"/>
              </a:rPr>
              <a:t>Idea</a:t>
            </a:r>
            <a:endParaRPr lang="de-DE" sz="3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1180134"/>
            <a:ext cx="4824536" cy="440833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Pests such </a:t>
            </a:r>
            <a:r>
              <a:rPr lang="en-US" sz="2400">
                <a:latin typeface="Calibri" panose="020F0502020204030204" pitchFamily="34" charset="0"/>
              </a:rPr>
              <a:t>as </a:t>
            </a:r>
            <a:r>
              <a:rPr lang="en-US" sz="2400" smtClean="0">
                <a:latin typeface="Calibri" panose="020F0502020204030204" pitchFamily="34" charset="0"/>
              </a:rPr>
              <a:t>dry wood termites, woodworm, moths</a:t>
            </a:r>
            <a:r>
              <a:rPr lang="en-US" sz="2400" dirty="0">
                <a:latin typeface="Calibri" panose="020F0502020204030204" pitchFamily="34" charset="0"/>
              </a:rPr>
              <a:t>, carpet beetle, etc. </a:t>
            </a:r>
            <a:r>
              <a:rPr lang="en-US" sz="2400">
                <a:latin typeface="Calibri" panose="020F0502020204030204" pitchFamily="34" charset="0"/>
              </a:rPr>
              <a:t>are </a:t>
            </a:r>
            <a:r>
              <a:rPr lang="de-DE" sz="2400" smtClean="0">
                <a:latin typeface="Calibri" panose="020F0502020204030204" pitchFamily="34" charset="0"/>
              </a:rPr>
              <a:t>temperature </a:t>
            </a:r>
            <a:r>
              <a:rPr lang="de-DE" sz="2400" dirty="0" smtClean="0">
                <a:latin typeface="Calibri" panose="020F0502020204030204" pitchFamily="34" charset="0"/>
              </a:rPr>
              <a:t>sensitive</a:t>
            </a:r>
            <a:r>
              <a:rPr lang="de-DE" sz="2400" dirty="0">
                <a:latin typeface="Calibri" panose="020F0502020204030204" pitchFamily="34" charset="0"/>
              </a:rPr>
              <a:t>. </a:t>
            </a:r>
            <a:endParaRPr lang="de-DE" sz="2400" dirty="0" smtClean="0">
              <a:latin typeface="Calibri" panose="020F0502020204030204" pitchFamily="34" charset="0"/>
            </a:endParaRPr>
          </a:p>
          <a:p>
            <a:pPr>
              <a:buNone/>
            </a:pPr>
            <a:endParaRPr lang="de-DE" sz="2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The majority of insects at any of the various stages of their life cycle will die if they are </a:t>
            </a:r>
            <a:r>
              <a:rPr lang="en-US" sz="2400" dirty="0" smtClean="0">
                <a:latin typeface="Calibri" panose="020F0502020204030204" pitchFamily="34" charset="0"/>
              </a:rPr>
              <a:t>subject </a:t>
            </a:r>
            <a:r>
              <a:rPr lang="en-US" sz="2400" dirty="0">
                <a:latin typeface="Calibri" panose="020F0502020204030204" pitchFamily="34" charset="0"/>
              </a:rPr>
              <a:t>to temperatures above </a:t>
            </a:r>
            <a:r>
              <a:rPr lang="en-US" sz="2400" dirty="0" smtClean="0">
                <a:latin typeface="Calibri" panose="020F0502020204030204" pitchFamily="34" charset="0"/>
              </a:rPr>
              <a:t>50°C </a:t>
            </a:r>
            <a:r>
              <a:rPr lang="en-US" sz="2400" dirty="0">
                <a:latin typeface="Calibri" panose="020F0502020204030204" pitchFamily="34" charset="0"/>
              </a:rPr>
              <a:t>for an extended </a:t>
            </a:r>
            <a:r>
              <a:rPr lang="en-US" sz="2400">
                <a:latin typeface="Calibri" panose="020F0502020204030204" pitchFamily="34" charset="0"/>
              </a:rPr>
              <a:t>period</a:t>
            </a:r>
            <a:r>
              <a:rPr lang="en-US" sz="2400" smtClean="0">
                <a:latin typeface="Calibri" panose="020F0502020204030204" pitchFamily="34" charset="0"/>
              </a:rPr>
              <a:t>. Dry wood termites die at 49°C.</a:t>
            </a:r>
            <a:endParaRPr lang="de-DE" sz="2400" dirty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None/>
            </a:pPr>
            <a:endParaRPr lang="de-DE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2400" b="1" dirty="0">
                <a:latin typeface="Calibri" panose="020F0502020204030204" pitchFamily="34" charset="0"/>
                <a:cs typeface="Arial" charset="0"/>
              </a:rPr>
              <a:t>→</a:t>
            </a:r>
            <a:r>
              <a:rPr lang="de-DE" sz="2400" b="1" dirty="0">
                <a:latin typeface="Calibri" panose="020F0502020204030204" pitchFamily="34" charset="0"/>
              </a:rPr>
              <a:t> </a:t>
            </a:r>
            <a:r>
              <a:rPr lang="de-DE" sz="2400" b="1" dirty="0" smtClean="0">
                <a:latin typeface="Calibri" panose="020F0502020204030204" pitchFamily="34" charset="0"/>
              </a:rPr>
              <a:t>Warm </a:t>
            </a:r>
            <a:r>
              <a:rPr lang="de-DE" sz="2400" b="1" dirty="0" err="1">
                <a:latin typeface="Calibri" panose="020F0502020204030204" pitchFamily="34" charset="0"/>
              </a:rPr>
              <a:t>up</a:t>
            </a:r>
            <a:r>
              <a:rPr lang="de-DE" sz="2400" b="1" dirty="0">
                <a:latin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</a:rPr>
              <a:t>the</a:t>
            </a:r>
            <a:r>
              <a:rPr lang="de-DE" sz="2400" b="1" dirty="0">
                <a:latin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</a:rPr>
              <a:t>objects</a:t>
            </a:r>
            <a:endParaRPr lang="de-DE" sz="2400" b="1" dirty="0">
              <a:latin typeface="Calibri" panose="020F0502020204030204" pitchFamily="34" charset="0"/>
            </a:endParaRPr>
          </a:p>
        </p:txBody>
      </p:sp>
      <p:pic>
        <p:nvPicPr>
          <p:cNvPr id="115716" name="Picture 4" descr="Bu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484784"/>
            <a:ext cx="3133552" cy="4683567"/>
          </a:xfrm>
          <a:prstGeom prst="rect">
            <a:avLst/>
          </a:prstGeom>
          <a:noFill/>
        </p:spPr>
      </p:pic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6064250" y="6473825"/>
            <a:ext cx="2362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1200"/>
              <a:t>Source: Becker und Loebe 1961</a:t>
            </a:r>
          </a:p>
        </p:txBody>
      </p:sp>
    </p:spTree>
    <p:extLst>
      <p:ext uri="{BB962C8B-B14F-4D97-AF65-F5344CB8AC3E}">
        <p14:creationId xmlns:p14="http://schemas.microsoft.com/office/powerpoint/2010/main" val="3819085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el 1"/>
          <p:cNvSpPr>
            <a:spLocks noGrp="1"/>
          </p:cNvSpPr>
          <p:nvPr>
            <p:ph type="title"/>
          </p:nvPr>
        </p:nvSpPr>
        <p:spPr>
          <a:xfrm>
            <a:off x="-1548680" y="332656"/>
            <a:ext cx="9078193" cy="1259210"/>
          </a:xfrm>
        </p:spPr>
        <p:txBody>
          <a:bodyPr/>
          <a:lstStyle/>
          <a:p>
            <a:pPr eaLnBrk="1" hangingPunct="1"/>
            <a:r>
              <a:rPr lang="de-AT" altLang="ja-JP" sz="2400" smtClean="0">
                <a:latin typeface="Calibri" panose="020F0502020204030204" pitchFamily="34" charset="0"/>
              </a:rPr>
              <a:t>   Excursion to Nikko Temples, Japan, May 2014</a:t>
            </a:r>
            <a:endParaRPr lang="de-AT" altLang="ja-JP" sz="2400">
              <a:latin typeface="Calibri" panose="020F0502020204030204" pitchFamily="34" charset="0"/>
            </a:endParaRP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07904" y="1938554"/>
            <a:ext cx="5184575" cy="3456384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9086" y="1918158"/>
            <a:ext cx="5143785" cy="34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4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AT" smtClean="0"/>
          </a:p>
          <a:p>
            <a:pPr marL="0" indent="0" algn="ctr">
              <a:buNone/>
            </a:pPr>
            <a:r>
              <a:rPr lang="de-AT" smtClean="0"/>
              <a:t>Thank you for your attention!</a:t>
            </a:r>
          </a:p>
          <a:p>
            <a:pPr marL="0" indent="0" algn="ctr">
              <a:buNone/>
            </a:pPr>
            <a:endParaRPr lang="de-AT"/>
          </a:p>
          <a:p>
            <a:pPr marL="0" indent="0" algn="ctr">
              <a:buNone/>
            </a:pPr>
            <a:endParaRPr lang="de-AT" smtClean="0"/>
          </a:p>
          <a:p>
            <a:pPr marL="0" indent="0" algn="ctr">
              <a:buNone/>
            </a:pPr>
            <a:r>
              <a:rPr lang="de-AT" sz="4800" b="1" smtClean="0"/>
              <a:t>QUESTIONS?</a:t>
            </a:r>
            <a:endParaRPr lang="de-AT" sz="4800" b="1"/>
          </a:p>
        </p:txBody>
      </p:sp>
    </p:spTree>
    <p:extLst>
      <p:ext uri="{BB962C8B-B14F-4D97-AF65-F5344CB8AC3E}">
        <p14:creationId xmlns:p14="http://schemas.microsoft.com/office/powerpoint/2010/main" val="2248656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19672" y="1988840"/>
            <a:ext cx="5292898" cy="719534"/>
          </a:xfrm>
        </p:spPr>
        <p:txBody>
          <a:bodyPr>
            <a:normAutofit/>
          </a:bodyPr>
          <a:lstStyle/>
          <a:p>
            <a:pPr algn="ctr"/>
            <a:r>
              <a:rPr lang="en-GB" sz="3200" smtClean="0">
                <a:latin typeface="Calibri" panose="020F0502020204030204" pitchFamily="34" charset="0"/>
              </a:rPr>
              <a:t>Damage </a:t>
            </a:r>
            <a:r>
              <a:rPr lang="en-GB" sz="3200">
                <a:latin typeface="Calibri" panose="020F0502020204030204" pitchFamily="34" charset="0"/>
              </a:rPr>
              <a:t>to </a:t>
            </a:r>
            <a:r>
              <a:rPr lang="en-GB" sz="3200" smtClean="0">
                <a:latin typeface="Calibri" panose="020F0502020204030204" pitchFamily="34" charset="0"/>
              </a:rPr>
              <a:t>objects because of</a:t>
            </a:r>
            <a:endParaRPr lang="de-DE" sz="3200" dirty="0">
              <a:latin typeface="Calibri" panose="020F0502020204030204" pitchFamily="34" charset="0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99592" y="3356422"/>
            <a:ext cx="6897960" cy="1368722"/>
          </a:xfrm>
        </p:spPr>
        <p:txBody>
          <a:bodyPr/>
          <a:lstStyle/>
          <a:p>
            <a:r>
              <a:rPr lang="en-GB" sz="2400" b="1">
                <a:latin typeface="Calibri" panose="020F0502020204030204" pitchFamily="34" charset="0"/>
              </a:rPr>
              <a:t>Dimensional </a:t>
            </a:r>
            <a:r>
              <a:rPr lang="en-GB" sz="2400" b="1" smtClean="0">
                <a:latin typeface="Calibri" panose="020F0502020204030204" pitchFamily="34" charset="0"/>
              </a:rPr>
              <a:t>change </a:t>
            </a:r>
            <a:r>
              <a:rPr lang="en-GB" sz="2400" b="1" dirty="0">
                <a:latin typeface="Calibri" panose="020F0502020204030204" pitchFamily="34" charset="0"/>
              </a:rPr>
              <a:t>due to swelling </a:t>
            </a:r>
            <a:r>
              <a:rPr lang="en-GB" sz="2400" b="1">
                <a:latin typeface="Calibri" panose="020F0502020204030204" pitchFamily="34" charset="0"/>
              </a:rPr>
              <a:t>or </a:t>
            </a:r>
            <a:r>
              <a:rPr lang="en-GB" sz="2400" b="1" smtClean="0">
                <a:latin typeface="Calibri" panose="020F0502020204030204" pitchFamily="34" charset="0"/>
              </a:rPr>
              <a:t>shrinkage</a:t>
            </a:r>
            <a:br>
              <a:rPr lang="en-GB" sz="2400" b="1" smtClean="0">
                <a:latin typeface="Calibri" panose="020F0502020204030204" pitchFamily="34" charset="0"/>
              </a:rPr>
            </a:br>
            <a:endParaRPr lang="en-GB" sz="2400" b="1" smtClean="0">
              <a:latin typeface="Calibri" panose="020F0502020204030204" pitchFamily="34" charset="0"/>
            </a:endParaRPr>
          </a:p>
          <a:p>
            <a:r>
              <a:rPr lang="en-GB" sz="2400" b="1" smtClean="0">
                <a:latin typeface="Calibri" panose="020F0502020204030204" pitchFamily="34" charset="0"/>
              </a:rPr>
              <a:t>Excessive </a:t>
            </a:r>
            <a:r>
              <a:rPr lang="en-GB" sz="2400" b="1" dirty="0">
                <a:latin typeface="Calibri" panose="020F0502020204030204" pitchFamily="34" charset="0"/>
              </a:rPr>
              <a:t>temperature differences in the object</a:t>
            </a:r>
            <a:endParaRPr lang="de-DE" sz="2400" b="1" dirty="0">
              <a:latin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51520" y="260648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dirty="0" err="1" smtClean="0">
                <a:latin typeface="Calibri" panose="020F0502020204030204" pitchFamily="34" charset="0"/>
              </a:rPr>
              <a:t>Your</a:t>
            </a:r>
            <a:r>
              <a:rPr lang="de-AT" sz="3200" dirty="0" smtClean="0">
                <a:latin typeface="Calibri" panose="020F0502020204030204" pitchFamily="34" charset="0"/>
              </a:rPr>
              <a:t> </a:t>
            </a:r>
            <a:r>
              <a:rPr lang="de-AT" sz="3200" dirty="0" err="1" smtClean="0">
                <a:latin typeface="Calibri" panose="020F0502020204030204" pitchFamily="34" charset="0"/>
              </a:rPr>
              <a:t>concerns</a:t>
            </a:r>
            <a:endParaRPr lang="de-AT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445125"/>
            <a:ext cx="6408738" cy="12239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de-DE" sz="1600">
              <a:solidFill>
                <a:srgbClr val="FF0000"/>
              </a:solidFill>
            </a:endParaRPr>
          </a:p>
          <a:p>
            <a:pPr algn="ctr">
              <a:buFont typeface="Wingdings" pitchFamily="2" charset="2"/>
              <a:buNone/>
            </a:pPr>
            <a:endParaRPr lang="de-DE" sz="1600">
              <a:solidFill>
                <a:srgbClr val="FF0000"/>
              </a:solidFill>
            </a:endParaRPr>
          </a:p>
        </p:txBody>
      </p:sp>
      <p:pic>
        <p:nvPicPr>
          <p:cNvPr id="117763" name="Picture 3" descr="Kewylwerth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560" y="1773238"/>
            <a:ext cx="7883525" cy="4475162"/>
          </a:xfrm>
        </p:spPr>
      </p:pic>
      <p:sp>
        <p:nvSpPr>
          <p:cNvPr id="117764" name="Freeform 4"/>
          <p:cNvSpPr>
            <a:spLocks/>
          </p:cNvSpPr>
          <p:nvPr/>
        </p:nvSpPr>
        <p:spPr bwMode="auto">
          <a:xfrm rot="349580">
            <a:off x="3734836" y="4053204"/>
            <a:ext cx="1002185" cy="105584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272"/>
              </a:cxn>
              <a:cxn ang="0">
                <a:pos x="454" y="544"/>
              </a:cxn>
            </a:cxnLst>
            <a:rect l="0" t="0" r="r" b="b"/>
            <a:pathLst>
              <a:path w="454" h="544">
                <a:moveTo>
                  <a:pt x="0" y="0"/>
                </a:moveTo>
                <a:cubicBezTo>
                  <a:pt x="98" y="90"/>
                  <a:pt x="196" y="181"/>
                  <a:pt x="272" y="272"/>
                </a:cubicBezTo>
                <a:cubicBezTo>
                  <a:pt x="348" y="363"/>
                  <a:pt x="424" y="499"/>
                  <a:pt x="454" y="544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1692275" y="1557338"/>
            <a:ext cx="50403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de-DE"/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1012882" y="1311573"/>
            <a:ext cx="70875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dirty="0">
                <a:latin typeface="Calibri" panose="020F0502020204030204" pitchFamily="34" charset="0"/>
              </a:rPr>
              <a:t>Context of </a:t>
            </a:r>
            <a:r>
              <a:rPr lang="de-DE" dirty="0" smtClean="0">
                <a:latin typeface="Calibri" panose="020F0502020204030204" pitchFamily="34" charset="0"/>
              </a:rPr>
              <a:t>temperature, RH </a:t>
            </a:r>
            <a:r>
              <a:rPr lang="de-DE" dirty="0">
                <a:latin typeface="Calibri" panose="020F0502020204030204" pitchFamily="34" charset="0"/>
              </a:rPr>
              <a:t>and </a:t>
            </a:r>
            <a:r>
              <a:rPr lang="de-DE" dirty="0" smtClean="0">
                <a:latin typeface="Calibri" panose="020F0502020204030204" pitchFamily="34" charset="0"/>
              </a:rPr>
              <a:t> moisture in an object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251520" y="260648"/>
            <a:ext cx="78488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de-DE" sz="3200" smtClean="0">
                <a:latin typeface="Calibri" panose="020F0502020204030204" pitchFamily="34" charset="0"/>
              </a:rPr>
              <a:t>The solution – Keylwerth Diagramm</a:t>
            </a:r>
            <a:endParaRPr lang="de-DE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299281"/>
            <a:ext cx="6886575" cy="46513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</a:rPr>
              <a:t>The solution 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684" y="2924175"/>
            <a:ext cx="4751388" cy="2520950"/>
          </a:xfrm>
        </p:spPr>
        <p:txBody>
          <a:bodyPr/>
          <a:lstStyle/>
          <a:p>
            <a:endParaRPr lang="en-US" sz="2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Measure the core temperature</a:t>
            </a:r>
          </a:p>
          <a:p>
            <a:r>
              <a:rPr lang="en-US" sz="2400" dirty="0">
                <a:latin typeface="Calibri" panose="020F0502020204030204" pitchFamily="34" charset="0"/>
              </a:rPr>
              <a:t>Define a temperature difference 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Control </a:t>
            </a:r>
            <a:r>
              <a:rPr lang="en-US" sz="2400" dirty="0">
                <a:latin typeface="Calibri" panose="020F0502020204030204" pitchFamily="34" charset="0"/>
              </a:rPr>
              <a:t>the chamber temperature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119812" name="Picture 4" descr="Wood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908050"/>
            <a:ext cx="3025775" cy="5351463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3528" y="1628800"/>
            <a:ext cx="547260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Maintain</a:t>
            </a:r>
            <a:r>
              <a:rPr kumimoji="0" lang="en-US" b="1" i="0" u="none" strike="noStrike" kern="0" cap="none" spc="0" normalizeH="0" noProof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low </a:t>
            </a:r>
            <a:r>
              <a:rPr kumimoji="0" lang="en-US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temperature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differences between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surface </a:t>
            </a:r>
            <a:r>
              <a:rPr kumimoji="0" lang="en-US" b="1" i="0" u="none" strike="noStrike" kern="0" cap="none" spc="0" normalizeH="0" noProof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and core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909" name="Picture 77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7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54400" y="1844675"/>
            <a:ext cx="5689600" cy="495300"/>
          </a:xfrm>
        </p:spPr>
        <p:txBody>
          <a:bodyPr>
            <a:normAutofit fontScale="90000"/>
          </a:bodyPr>
          <a:lstStyle/>
          <a:p>
            <a:r>
              <a:rPr lang="de-DE" sz="4000" dirty="0" smtClean="0">
                <a:latin typeface="Calibri" panose="020F0502020204030204" pitchFamily="34" charset="0"/>
              </a:rPr>
              <a:t>Pull it all </a:t>
            </a:r>
            <a:r>
              <a:rPr lang="de-DE" sz="4000" dirty="0">
                <a:latin typeface="Calibri" panose="020F0502020204030204" pitchFamily="34" charset="0"/>
              </a:rPr>
              <a:t>together</a:t>
            </a:r>
          </a:p>
        </p:txBody>
      </p:sp>
      <p:pic>
        <p:nvPicPr>
          <p:cNvPr id="120835" name="Picture 3" descr="Kewylwe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4076700"/>
            <a:ext cx="3708400" cy="1930400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339975" y="2420938"/>
            <a:ext cx="4537075" cy="1368425"/>
            <a:chOff x="1474" y="1026"/>
            <a:chExt cx="2948" cy="1134"/>
          </a:xfrm>
        </p:grpSpPr>
        <p:sp>
          <p:nvSpPr>
            <p:cNvPr id="120837" name="Line 5"/>
            <p:cNvSpPr>
              <a:spLocks noChangeShapeType="1"/>
            </p:cNvSpPr>
            <p:nvPr/>
          </p:nvSpPr>
          <p:spPr bwMode="auto">
            <a:xfrm>
              <a:off x="1474" y="1706"/>
              <a:ext cx="29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AT"/>
            </a:p>
          </p:txBody>
        </p:sp>
        <p:sp>
          <p:nvSpPr>
            <p:cNvPr id="120838" name="Line 6"/>
            <p:cNvSpPr>
              <a:spLocks noChangeShapeType="1"/>
            </p:cNvSpPr>
            <p:nvPr/>
          </p:nvSpPr>
          <p:spPr bwMode="auto">
            <a:xfrm>
              <a:off x="1474" y="1706"/>
              <a:ext cx="0" cy="4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AT"/>
            </a:p>
          </p:txBody>
        </p:sp>
        <p:sp>
          <p:nvSpPr>
            <p:cNvPr id="120839" name="Line 7"/>
            <p:cNvSpPr>
              <a:spLocks noChangeShapeType="1"/>
            </p:cNvSpPr>
            <p:nvPr/>
          </p:nvSpPr>
          <p:spPr bwMode="auto">
            <a:xfrm>
              <a:off x="4422" y="1706"/>
              <a:ext cx="0" cy="4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AT"/>
            </a:p>
          </p:txBody>
        </p:sp>
        <p:sp>
          <p:nvSpPr>
            <p:cNvPr id="120840" name="Line 8"/>
            <p:cNvSpPr>
              <a:spLocks noChangeShapeType="1"/>
            </p:cNvSpPr>
            <p:nvPr/>
          </p:nvSpPr>
          <p:spPr bwMode="auto">
            <a:xfrm flipV="1">
              <a:off x="2971" y="1026"/>
              <a:ext cx="0" cy="6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120841" name="Freeform 9"/>
          <p:cNvSpPr>
            <a:spLocks/>
          </p:cNvSpPr>
          <p:nvPr/>
        </p:nvSpPr>
        <p:spPr bwMode="auto">
          <a:xfrm>
            <a:off x="6732588" y="5084763"/>
            <a:ext cx="360362" cy="431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272"/>
              </a:cxn>
              <a:cxn ang="0">
                <a:pos x="454" y="544"/>
              </a:cxn>
            </a:cxnLst>
            <a:rect l="0" t="0" r="r" b="b"/>
            <a:pathLst>
              <a:path w="454" h="544">
                <a:moveTo>
                  <a:pt x="0" y="0"/>
                </a:moveTo>
                <a:cubicBezTo>
                  <a:pt x="98" y="90"/>
                  <a:pt x="196" y="181"/>
                  <a:pt x="272" y="272"/>
                </a:cubicBezTo>
                <a:cubicBezTo>
                  <a:pt x="348" y="363"/>
                  <a:pt x="424" y="499"/>
                  <a:pt x="454" y="544"/>
                </a:cubicBezTo>
              </a:path>
            </a:pathLst>
          </a:custGeom>
          <a:noFill/>
          <a:ln w="222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120902" name="Text Box 70"/>
          <p:cNvSpPr txBox="1">
            <a:spLocks noChangeArrowheads="1"/>
          </p:cNvSpPr>
          <p:nvPr/>
        </p:nvSpPr>
        <p:spPr bwMode="auto">
          <a:xfrm>
            <a:off x="1260476" y="1613102"/>
            <a:ext cx="6480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dirty="0" smtClean="0">
                <a:latin typeface="Calibri" panose="020F0502020204030204" pitchFamily="34" charset="0"/>
              </a:rPr>
              <a:t>Schematic representation of the process</a:t>
            </a:r>
            <a:endParaRPr lang="de-DE" sz="2000" dirty="0">
              <a:latin typeface="Calibri" panose="020F0502020204030204" pitchFamily="34" charset="0"/>
            </a:endParaRPr>
          </a:p>
        </p:txBody>
      </p:sp>
      <p:pic>
        <p:nvPicPr>
          <p:cNvPr id="120904" name="Picture 72" descr="Wood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765550"/>
            <a:ext cx="1708150" cy="2759075"/>
          </a:xfrm>
          <a:prstGeom prst="rect">
            <a:avLst/>
          </a:prstGeom>
          <a:noFill/>
        </p:spPr>
      </p:pic>
      <p:pic>
        <p:nvPicPr>
          <p:cNvPr id="120905" name="Picture 73" descr="Bug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3716338"/>
            <a:ext cx="2005013" cy="2997200"/>
          </a:xfrm>
          <a:prstGeom prst="rect">
            <a:avLst/>
          </a:prstGeom>
          <a:noFill/>
        </p:spPr>
      </p:pic>
      <p:sp>
        <p:nvSpPr>
          <p:cNvPr id="120903" name="Rectangle 71"/>
          <p:cNvSpPr>
            <a:spLocks noChangeArrowheads="1"/>
          </p:cNvSpPr>
          <p:nvPr/>
        </p:nvSpPr>
        <p:spPr bwMode="auto">
          <a:xfrm>
            <a:off x="108017" y="250098"/>
            <a:ext cx="73595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3200" dirty="0">
                <a:solidFill>
                  <a:schemeClr val="tx2"/>
                </a:solidFill>
                <a:latin typeface="Calibri" panose="020F0502020204030204" pitchFamily="34" charset="0"/>
              </a:rPr>
              <a:t>The </a:t>
            </a:r>
            <a:r>
              <a:rPr lang="de-DE" sz="3200" dirty="0" err="1">
                <a:solidFill>
                  <a:schemeClr val="tx2"/>
                </a:solidFill>
                <a:latin typeface="Calibri" panose="020F0502020204030204" pitchFamily="34" charset="0"/>
              </a:rPr>
              <a:t>Thermo</a:t>
            </a:r>
            <a:r>
              <a:rPr lang="de-DE" sz="32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chemeClr val="tx2"/>
                </a:solidFill>
                <a:latin typeface="Calibri" panose="020F0502020204030204" pitchFamily="34" charset="0"/>
              </a:rPr>
              <a:t>Lignum</a:t>
            </a:r>
            <a:r>
              <a:rPr lang="de-DE" sz="3200" baseline="30000" dirty="0">
                <a:solidFill>
                  <a:schemeClr val="tx2"/>
                </a:solidFill>
                <a:latin typeface="Calibri" panose="020F0502020204030204" pitchFamily="34" charset="0"/>
                <a:cs typeface="Arial" charset="0"/>
              </a:rPr>
              <a:t>®</a:t>
            </a:r>
            <a:r>
              <a:rPr lang="de-DE" sz="32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de-DE" sz="3200" dirty="0" err="1">
                <a:solidFill>
                  <a:schemeClr val="tx2"/>
                </a:solidFill>
                <a:latin typeface="Calibri" panose="020F0502020204030204" pitchFamily="34" charset="0"/>
              </a:rPr>
              <a:t>Chamber</a:t>
            </a:r>
            <a:r>
              <a:rPr lang="de-DE" sz="3200" dirty="0">
                <a:solidFill>
                  <a:schemeClr val="tx2"/>
                </a:solidFill>
                <a:latin typeface="Calibri" panose="020F0502020204030204" pitchFamily="34" charset="0"/>
              </a:rPr>
              <a:t> Technology</a:t>
            </a:r>
          </a:p>
        </p:txBody>
      </p:sp>
      <p:grpSp>
        <p:nvGrpSpPr>
          <p:cNvPr id="3" name="Gruppieren 75"/>
          <p:cNvGrpSpPr/>
          <p:nvPr/>
        </p:nvGrpSpPr>
        <p:grpSpPr>
          <a:xfrm>
            <a:off x="250825" y="2420938"/>
            <a:ext cx="8064500" cy="3498850"/>
            <a:chOff x="250825" y="2420938"/>
            <a:chExt cx="8064500" cy="3498850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50825" y="2420938"/>
              <a:ext cx="8064500" cy="3498850"/>
              <a:chOff x="249" y="1026"/>
              <a:chExt cx="5080" cy="2204"/>
            </a:xfrm>
          </p:grpSpPr>
          <p:sp>
            <p:nvSpPr>
              <p:cNvPr id="120843" name="Line 11"/>
              <p:cNvSpPr>
                <a:spLocks noChangeShapeType="1"/>
              </p:cNvSpPr>
              <p:nvPr/>
            </p:nvSpPr>
            <p:spPr bwMode="auto">
              <a:xfrm flipV="1">
                <a:off x="739" y="1026"/>
                <a:ext cx="0" cy="176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44" name="Line 12"/>
              <p:cNvSpPr>
                <a:spLocks noChangeShapeType="1"/>
              </p:cNvSpPr>
              <p:nvPr/>
            </p:nvSpPr>
            <p:spPr bwMode="auto">
              <a:xfrm flipV="1">
                <a:off x="5329" y="1026"/>
                <a:ext cx="0" cy="17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45" name="Line 13"/>
              <p:cNvSpPr>
                <a:spLocks noChangeShapeType="1"/>
              </p:cNvSpPr>
              <p:nvPr/>
            </p:nvSpPr>
            <p:spPr bwMode="auto">
              <a:xfrm flipV="1">
                <a:off x="2477" y="1397"/>
                <a:ext cx="0" cy="9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46" name="Line 14"/>
              <p:cNvSpPr>
                <a:spLocks noChangeShapeType="1"/>
              </p:cNvSpPr>
              <p:nvPr/>
            </p:nvSpPr>
            <p:spPr bwMode="auto">
              <a:xfrm flipV="1">
                <a:off x="3012" y="1397"/>
                <a:ext cx="0" cy="9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47" name="Line 15"/>
              <p:cNvSpPr>
                <a:spLocks noChangeShapeType="1"/>
              </p:cNvSpPr>
              <p:nvPr/>
            </p:nvSpPr>
            <p:spPr bwMode="auto">
              <a:xfrm flipH="1">
                <a:off x="739" y="1478"/>
                <a:ext cx="44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48" name="Line 16"/>
              <p:cNvSpPr>
                <a:spLocks noChangeShapeType="1"/>
              </p:cNvSpPr>
              <p:nvPr/>
            </p:nvSpPr>
            <p:spPr bwMode="auto">
              <a:xfrm>
                <a:off x="2031" y="1478"/>
                <a:ext cx="44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49" name="Line 17"/>
              <p:cNvSpPr>
                <a:spLocks noChangeShapeType="1"/>
              </p:cNvSpPr>
              <p:nvPr/>
            </p:nvSpPr>
            <p:spPr bwMode="auto">
              <a:xfrm flipH="1">
                <a:off x="3012" y="1478"/>
                <a:ext cx="53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50" name="Line 18"/>
              <p:cNvSpPr>
                <a:spLocks noChangeShapeType="1"/>
              </p:cNvSpPr>
              <p:nvPr/>
            </p:nvSpPr>
            <p:spPr bwMode="auto">
              <a:xfrm>
                <a:off x="4660" y="1478"/>
                <a:ext cx="66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51" name="Line 19"/>
              <p:cNvSpPr>
                <a:spLocks noChangeShapeType="1"/>
              </p:cNvSpPr>
              <p:nvPr/>
            </p:nvSpPr>
            <p:spPr bwMode="auto">
              <a:xfrm flipH="1">
                <a:off x="2477" y="1478"/>
                <a:ext cx="8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52" name="Line 20"/>
              <p:cNvSpPr>
                <a:spLocks noChangeShapeType="1"/>
              </p:cNvSpPr>
              <p:nvPr/>
            </p:nvSpPr>
            <p:spPr bwMode="auto">
              <a:xfrm>
                <a:off x="2922" y="1478"/>
                <a:ext cx="8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53" name="Text Box 21"/>
              <p:cNvSpPr txBox="1">
                <a:spLocks noChangeArrowheads="1"/>
              </p:cNvSpPr>
              <p:nvPr/>
            </p:nvSpPr>
            <p:spPr bwMode="auto">
              <a:xfrm>
                <a:off x="2566" y="1355"/>
                <a:ext cx="356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000" b="1" dirty="0"/>
                  <a:t>Treatment </a:t>
                </a:r>
                <a:r>
                  <a:rPr lang="de-DE" sz="1000" b="1" dirty="0" err="1"/>
                  <a:t>phase</a:t>
                </a:r>
                <a:endParaRPr lang="de-DE" sz="1000" b="1" dirty="0"/>
              </a:p>
            </p:txBody>
          </p:sp>
          <p:sp>
            <p:nvSpPr>
              <p:cNvPr id="120854" name="Text Box 22"/>
              <p:cNvSpPr txBox="1">
                <a:spLocks noChangeArrowheads="1"/>
              </p:cNvSpPr>
              <p:nvPr/>
            </p:nvSpPr>
            <p:spPr bwMode="auto">
              <a:xfrm>
                <a:off x="1363" y="1397"/>
                <a:ext cx="80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/>
                  <a:t>warming phase</a:t>
                </a:r>
              </a:p>
            </p:txBody>
          </p:sp>
          <p:sp>
            <p:nvSpPr>
              <p:cNvPr id="120855" name="Text Box 23"/>
              <p:cNvSpPr txBox="1">
                <a:spLocks noChangeArrowheads="1"/>
              </p:cNvSpPr>
              <p:nvPr/>
            </p:nvSpPr>
            <p:spPr bwMode="auto">
              <a:xfrm>
                <a:off x="3547" y="1888"/>
                <a:ext cx="106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de-DE"/>
              </a:p>
            </p:txBody>
          </p:sp>
          <p:sp>
            <p:nvSpPr>
              <p:cNvPr id="120856" name="Text Box 24"/>
              <p:cNvSpPr txBox="1">
                <a:spLocks noChangeArrowheads="1"/>
              </p:cNvSpPr>
              <p:nvPr/>
            </p:nvSpPr>
            <p:spPr bwMode="auto">
              <a:xfrm>
                <a:off x="3546" y="1397"/>
                <a:ext cx="102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de-DE" sz="1200"/>
                  <a:t>Cooling phase</a:t>
                </a:r>
              </a:p>
            </p:txBody>
          </p:sp>
          <p:sp>
            <p:nvSpPr>
              <p:cNvPr id="120857" name="Line 25"/>
              <p:cNvSpPr>
                <a:spLocks noChangeShapeType="1"/>
              </p:cNvSpPr>
              <p:nvPr/>
            </p:nvSpPr>
            <p:spPr bwMode="auto">
              <a:xfrm flipH="1">
                <a:off x="383" y="2792"/>
                <a:ext cx="3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58" name="Line 26"/>
              <p:cNvSpPr>
                <a:spLocks noChangeShapeType="1"/>
              </p:cNvSpPr>
              <p:nvPr/>
            </p:nvSpPr>
            <p:spPr bwMode="auto">
              <a:xfrm flipH="1">
                <a:off x="383" y="2340"/>
                <a:ext cx="20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59" name="Line 27"/>
              <p:cNvSpPr>
                <a:spLocks noChangeShapeType="1"/>
              </p:cNvSpPr>
              <p:nvPr/>
            </p:nvSpPr>
            <p:spPr bwMode="auto">
              <a:xfrm>
                <a:off x="427" y="2669"/>
                <a:ext cx="0" cy="1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60" name="Line 28"/>
              <p:cNvSpPr>
                <a:spLocks noChangeShapeType="1"/>
              </p:cNvSpPr>
              <p:nvPr/>
            </p:nvSpPr>
            <p:spPr bwMode="auto">
              <a:xfrm flipV="1">
                <a:off x="427" y="2340"/>
                <a:ext cx="0" cy="1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61" name="Text Box 29"/>
              <p:cNvSpPr txBox="1">
                <a:spLocks noChangeArrowheads="1"/>
              </p:cNvSpPr>
              <p:nvPr/>
            </p:nvSpPr>
            <p:spPr bwMode="auto">
              <a:xfrm>
                <a:off x="293" y="2505"/>
                <a:ext cx="35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/>
                  <a:t> °C</a:t>
                </a:r>
              </a:p>
            </p:txBody>
          </p:sp>
          <p:sp>
            <p:nvSpPr>
              <p:cNvPr id="120862" name="Line 30"/>
              <p:cNvSpPr>
                <a:spLocks noChangeShapeType="1"/>
              </p:cNvSpPr>
              <p:nvPr/>
            </p:nvSpPr>
            <p:spPr bwMode="auto">
              <a:xfrm flipH="1">
                <a:off x="739" y="1149"/>
                <a:ext cx="147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63" name="Line 31"/>
              <p:cNvSpPr>
                <a:spLocks noChangeShapeType="1"/>
              </p:cNvSpPr>
              <p:nvPr/>
            </p:nvSpPr>
            <p:spPr bwMode="auto">
              <a:xfrm>
                <a:off x="3458" y="1149"/>
                <a:ext cx="187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64" name="Text Box 32"/>
              <p:cNvSpPr txBox="1">
                <a:spLocks noChangeArrowheads="1"/>
              </p:cNvSpPr>
              <p:nvPr/>
            </p:nvSpPr>
            <p:spPr bwMode="auto">
              <a:xfrm>
                <a:off x="2120" y="1026"/>
                <a:ext cx="147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de-DE"/>
                  <a:t>time</a:t>
                </a:r>
              </a:p>
            </p:txBody>
          </p:sp>
          <p:sp>
            <p:nvSpPr>
              <p:cNvPr id="120865" name="Line 33"/>
              <p:cNvSpPr>
                <a:spLocks noChangeShapeType="1"/>
              </p:cNvSpPr>
              <p:nvPr/>
            </p:nvSpPr>
            <p:spPr bwMode="auto">
              <a:xfrm flipV="1">
                <a:off x="739" y="2341"/>
                <a:ext cx="1738" cy="45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66" name="Line 34"/>
              <p:cNvSpPr>
                <a:spLocks noChangeShapeType="1"/>
              </p:cNvSpPr>
              <p:nvPr/>
            </p:nvSpPr>
            <p:spPr bwMode="auto">
              <a:xfrm flipH="1" flipV="1">
                <a:off x="3012" y="2341"/>
                <a:ext cx="2317" cy="45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67" name="Line 35"/>
              <p:cNvSpPr>
                <a:spLocks noChangeShapeType="1"/>
              </p:cNvSpPr>
              <p:nvPr/>
            </p:nvSpPr>
            <p:spPr bwMode="auto">
              <a:xfrm flipV="1">
                <a:off x="839" y="2259"/>
                <a:ext cx="1638" cy="44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68" name="Line 36"/>
              <p:cNvSpPr>
                <a:spLocks noChangeShapeType="1"/>
              </p:cNvSpPr>
              <p:nvPr/>
            </p:nvSpPr>
            <p:spPr bwMode="auto">
              <a:xfrm>
                <a:off x="2477" y="2259"/>
                <a:ext cx="535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69" name="Line 37"/>
              <p:cNvSpPr>
                <a:spLocks noChangeShapeType="1"/>
              </p:cNvSpPr>
              <p:nvPr/>
            </p:nvSpPr>
            <p:spPr bwMode="auto">
              <a:xfrm>
                <a:off x="3012" y="2259"/>
                <a:ext cx="223" cy="20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70" name="Line 38"/>
              <p:cNvSpPr>
                <a:spLocks noChangeShapeType="1"/>
              </p:cNvSpPr>
              <p:nvPr/>
            </p:nvSpPr>
            <p:spPr bwMode="auto">
              <a:xfrm>
                <a:off x="3235" y="2465"/>
                <a:ext cx="2094" cy="41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71" name="Line 39"/>
              <p:cNvSpPr>
                <a:spLocks noChangeShapeType="1"/>
              </p:cNvSpPr>
              <p:nvPr/>
            </p:nvSpPr>
            <p:spPr bwMode="auto">
              <a:xfrm>
                <a:off x="2477" y="2341"/>
                <a:ext cx="535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72" name="Line 40"/>
              <p:cNvSpPr>
                <a:spLocks noChangeShapeType="1"/>
              </p:cNvSpPr>
              <p:nvPr/>
            </p:nvSpPr>
            <p:spPr bwMode="auto">
              <a:xfrm>
                <a:off x="383" y="3081"/>
                <a:ext cx="490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73" name="Text Box 41"/>
              <p:cNvSpPr txBox="1">
                <a:spLocks noChangeArrowheads="1"/>
              </p:cNvSpPr>
              <p:nvPr/>
            </p:nvSpPr>
            <p:spPr bwMode="auto">
              <a:xfrm>
                <a:off x="1318" y="2999"/>
                <a:ext cx="89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de-DE"/>
              </a:p>
            </p:txBody>
          </p:sp>
          <p:sp>
            <p:nvSpPr>
              <p:cNvPr id="120874" name="Text Box 42"/>
              <p:cNvSpPr txBox="1">
                <a:spLocks noChangeArrowheads="1"/>
              </p:cNvSpPr>
              <p:nvPr/>
            </p:nvSpPr>
            <p:spPr bwMode="auto">
              <a:xfrm>
                <a:off x="1318" y="2999"/>
                <a:ext cx="80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de-DE"/>
              </a:p>
            </p:txBody>
          </p:sp>
          <p:sp>
            <p:nvSpPr>
              <p:cNvPr id="120875" name="Line 43"/>
              <p:cNvSpPr>
                <a:spLocks noChangeShapeType="1"/>
              </p:cNvSpPr>
              <p:nvPr/>
            </p:nvSpPr>
            <p:spPr bwMode="auto">
              <a:xfrm>
                <a:off x="1987" y="3081"/>
                <a:ext cx="534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76" name="Text Box 44"/>
              <p:cNvSpPr txBox="1">
                <a:spLocks noChangeArrowheads="1"/>
              </p:cNvSpPr>
              <p:nvPr/>
            </p:nvSpPr>
            <p:spPr bwMode="auto">
              <a:xfrm>
                <a:off x="828" y="2999"/>
                <a:ext cx="129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400" dirty="0"/>
                  <a:t>Core </a:t>
                </a:r>
                <a:r>
                  <a:rPr lang="de-DE" sz="1400" dirty="0" smtClean="0"/>
                  <a:t>temperature °C</a:t>
                </a:r>
                <a:endParaRPr lang="de-DE" sz="1400" dirty="0"/>
              </a:p>
            </p:txBody>
          </p:sp>
          <p:sp>
            <p:nvSpPr>
              <p:cNvPr id="120877" name="Line 45"/>
              <p:cNvSpPr>
                <a:spLocks noChangeShapeType="1"/>
              </p:cNvSpPr>
              <p:nvPr/>
            </p:nvSpPr>
            <p:spPr bwMode="auto">
              <a:xfrm flipV="1">
                <a:off x="739" y="1849"/>
                <a:ext cx="1738" cy="164"/>
              </a:xfrm>
              <a:prstGeom prst="line">
                <a:avLst/>
              </a:prstGeom>
              <a:noFill/>
              <a:ln w="28575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78" name="Line 46"/>
              <p:cNvSpPr>
                <a:spLocks noChangeShapeType="1"/>
              </p:cNvSpPr>
              <p:nvPr/>
            </p:nvSpPr>
            <p:spPr bwMode="auto">
              <a:xfrm>
                <a:off x="2477" y="1849"/>
                <a:ext cx="535" cy="0"/>
              </a:xfrm>
              <a:prstGeom prst="line">
                <a:avLst/>
              </a:prstGeom>
              <a:noFill/>
              <a:ln w="28575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79" name="Line 47"/>
              <p:cNvSpPr>
                <a:spLocks noChangeShapeType="1"/>
              </p:cNvSpPr>
              <p:nvPr/>
            </p:nvSpPr>
            <p:spPr bwMode="auto">
              <a:xfrm>
                <a:off x="3012" y="1849"/>
                <a:ext cx="2317" cy="164"/>
              </a:xfrm>
              <a:prstGeom prst="line">
                <a:avLst/>
              </a:prstGeom>
              <a:noFill/>
              <a:ln w="28575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80" name="Line 48"/>
              <p:cNvSpPr>
                <a:spLocks noChangeShapeType="1"/>
              </p:cNvSpPr>
              <p:nvPr/>
            </p:nvSpPr>
            <p:spPr bwMode="auto">
              <a:xfrm>
                <a:off x="1229" y="2424"/>
                <a:ext cx="0" cy="1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81" name="Line 49"/>
              <p:cNvSpPr>
                <a:spLocks noChangeShapeType="1"/>
              </p:cNvSpPr>
              <p:nvPr/>
            </p:nvSpPr>
            <p:spPr bwMode="auto">
              <a:xfrm flipV="1">
                <a:off x="1229" y="2670"/>
                <a:ext cx="0" cy="1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82" name="Text Box 50"/>
              <p:cNvSpPr txBox="1">
                <a:spLocks noChangeArrowheads="1"/>
              </p:cNvSpPr>
              <p:nvPr/>
            </p:nvSpPr>
            <p:spPr bwMode="auto">
              <a:xfrm>
                <a:off x="1274" y="2505"/>
                <a:ext cx="26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de-DE" sz="1200"/>
              </a:p>
            </p:txBody>
          </p:sp>
          <p:sp>
            <p:nvSpPr>
              <p:cNvPr id="120883" name="Text Box 51"/>
              <p:cNvSpPr txBox="1">
                <a:spLocks noChangeArrowheads="1"/>
              </p:cNvSpPr>
              <p:nvPr/>
            </p:nvSpPr>
            <p:spPr bwMode="auto">
              <a:xfrm>
                <a:off x="1318" y="2547"/>
                <a:ext cx="35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de-DE" sz="1200"/>
              </a:p>
            </p:txBody>
          </p:sp>
          <p:sp>
            <p:nvSpPr>
              <p:cNvPr id="120884" name="AutoShape 52"/>
              <p:cNvSpPr>
                <a:spLocks noChangeArrowheads="1"/>
              </p:cNvSpPr>
              <p:nvPr/>
            </p:nvSpPr>
            <p:spPr bwMode="auto">
              <a:xfrm>
                <a:off x="1274" y="2547"/>
                <a:ext cx="89" cy="81"/>
              </a:xfrm>
              <a:prstGeom prst="flowChartExtra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AT"/>
              </a:p>
            </p:txBody>
          </p:sp>
          <p:sp>
            <p:nvSpPr>
              <p:cNvPr id="120885" name="Text Box 53"/>
              <p:cNvSpPr txBox="1">
                <a:spLocks noChangeArrowheads="1"/>
              </p:cNvSpPr>
              <p:nvPr/>
            </p:nvSpPr>
            <p:spPr bwMode="auto">
              <a:xfrm>
                <a:off x="1318" y="2505"/>
                <a:ext cx="35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/>
                  <a:t>- t</a:t>
                </a:r>
              </a:p>
            </p:txBody>
          </p:sp>
          <p:sp>
            <p:nvSpPr>
              <p:cNvPr id="120886" name="Line 54"/>
              <p:cNvSpPr>
                <a:spLocks noChangeShapeType="1"/>
              </p:cNvSpPr>
              <p:nvPr/>
            </p:nvSpPr>
            <p:spPr bwMode="auto">
              <a:xfrm flipH="1">
                <a:off x="383" y="1849"/>
                <a:ext cx="20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87" name="Line 55"/>
              <p:cNvSpPr>
                <a:spLocks noChangeShapeType="1"/>
              </p:cNvSpPr>
              <p:nvPr/>
            </p:nvSpPr>
            <p:spPr bwMode="auto">
              <a:xfrm flipH="1">
                <a:off x="383" y="2013"/>
                <a:ext cx="3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88" name="Line 56"/>
              <p:cNvSpPr>
                <a:spLocks noChangeShapeType="1"/>
              </p:cNvSpPr>
              <p:nvPr/>
            </p:nvSpPr>
            <p:spPr bwMode="auto">
              <a:xfrm flipV="1">
                <a:off x="427" y="2013"/>
                <a:ext cx="0" cy="1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89" name="Line 57"/>
              <p:cNvSpPr>
                <a:spLocks noChangeShapeType="1"/>
              </p:cNvSpPr>
              <p:nvPr/>
            </p:nvSpPr>
            <p:spPr bwMode="auto">
              <a:xfrm>
                <a:off x="427" y="1724"/>
                <a:ext cx="0" cy="1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90" name="Text Box 58"/>
              <p:cNvSpPr txBox="1">
                <a:spLocks noChangeArrowheads="1"/>
              </p:cNvSpPr>
              <p:nvPr/>
            </p:nvSpPr>
            <p:spPr bwMode="auto">
              <a:xfrm>
                <a:off x="249" y="1849"/>
                <a:ext cx="44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/>
                  <a:t>rh%</a:t>
                </a:r>
              </a:p>
            </p:txBody>
          </p:sp>
          <p:sp>
            <p:nvSpPr>
              <p:cNvPr id="120891" name="Text Box 59"/>
              <p:cNvSpPr txBox="1">
                <a:spLocks noChangeArrowheads="1"/>
              </p:cNvSpPr>
              <p:nvPr/>
            </p:nvSpPr>
            <p:spPr bwMode="auto">
              <a:xfrm>
                <a:off x="2477" y="2999"/>
                <a:ext cx="115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400"/>
                  <a:t>Cell temperatur °C</a:t>
                </a:r>
              </a:p>
            </p:txBody>
          </p:sp>
          <p:sp>
            <p:nvSpPr>
              <p:cNvPr id="120892" name="Line 60"/>
              <p:cNvSpPr>
                <a:spLocks noChangeShapeType="1"/>
              </p:cNvSpPr>
              <p:nvPr/>
            </p:nvSpPr>
            <p:spPr bwMode="auto">
              <a:xfrm>
                <a:off x="3769" y="3081"/>
                <a:ext cx="490" cy="0"/>
              </a:xfrm>
              <a:prstGeom prst="line">
                <a:avLst/>
              </a:prstGeom>
              <a:noFill/>
              <a:ln w="28575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93" name="Text Box 61"/>
              <p:cNvSpPr txBox="1">
                <a:spLocks noChangeArrowheads="1"/>
              </p:cNvSpPr>
              <p:nvPr/>
            </p:nvSpPr>
            <p:spPr bwMode="auto">
              <a:xfrm>
                <a:off x="4215" y="2999"/>
                <a:ext cx="111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400"/>
                  <a:t>Relative humidity %</a:t>
                </a:r>
              </a:p>
            </p:txBody>
          </p:sp>
          <p:sp>
            <p:nvSpPr>
              <p:cNvPr id="120894" name="Line 62"/>
              <p:cNvSpPr>
                <a:spLocks noChangeShapeType="1"/>
              </p:cNvSpPr>
              <p:nvPr/>
            </p:nvSpPr>
            <p:spPr bwMode="auto">
              <a:xfrm>
                <a:off x="2967" y="2259"/>
                <a:ext cx="4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95" name="Text Box 63"/>
              <p:cNvSpPr txBox="1">
                <a:spLocks noChangeArrowheads="1"/>
              </p:cNvSpPr>
              <p:nvPr/>
            </p:nvSpPr>
            <p:spPr bwMode="auto">
              <a:xfrm>
                <a:off x="3502" y="2176"/>
                <a:ext cx="57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dirty="0"/>
                  <a:t>&lt; 60°C</a:t>
                </a:r>
              </a:p>
            </p:txBody>
          </p:sp>
          <p:sp>
            <p:nvSpPr>
              <p:cNvPr id="120896" name="Line 64"/>
              <p:cNvSpPr>
                <a:spLocks noChangeShapeType="1"/>
              </p:cNvSpPr>
              <p:nvPr/>
            </p:nvSpPr>
            <p:spPr bwMode="auto">
              <a:xfrm>
                <a:off x="3016" y="2341"/>
                <a:ext cx="12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97" name="Text Box 65"/>
              <p:cNvSpPr txBox="1">
                <a:spLocks noChangeArrowheads="1"/>
              </p:cNvSpPr>
              <p:nvPr/>
            </p:nvSpPr>
            <p:spPr bwMode="auto">
              <a:xfrm>
                <a:off x="4332" y="2251"/>
                <a:ext cx="63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>
                    <a:cs typeface="Arial" charset="0"/>
                  </a:rPr>
                  <a:t>≥ </a:t>
                </a:r>
                <a:r>
                  <a:rPr lang="de-DE" sz="1200"/>
                  <a:t>55°C</a:t>
                </a:r>
              </a:p>
            </p:txBody>
          </p:sp>
          <p:sp>
            <p:nvSpPr>
              <p:cNvPr id="120898" name="Line 66"/>
              <p:cNvSpPr>
                <a:spLocks noChangeShapeType="1"/>
              </p:cNvSpPr>
              <p:nvPr/>
            </p:nvSpPr>
            <p:spPr bwMode="auto">
              <a:xfrm>
                <a:off x="2517" y="2659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899" name="Line 67"/>
              <p:cNvSpPr>
                <a:spLocks noChangeShapeType="1"/>
              </p:cNvSpPr>
              <p:nvPr/>
            </p:nvSpPr>
            <p:spPr bwMode="auto">
              <a:xfrm>
                <a:off x="3016" y="2659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900" name="Line 68"/>
              <p:cNvSpPr>
                <a:spLocks noChangeShapeType="1"/>
              </p:cNvSpPr>
              <p:nvPr/>
            </p:nvSpPr>
            <p:spPr bwMode="auto">
              <a:xfrm>
                <a:off x="2517" y="2840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20901" name="Text Box 69"/>
              <p:cNvSpPr txBox="1">
                <a:spLocks noChangeArrowheads="1"/>
              </p:cNvSpPr>
              <p:nvPr/>
            </p:nvSpPr>
            <p:spPr bwMode="auto">
              <a:xfrm>
                <a:off x="2517" y="2614"/>
                <a:ext cx="54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900" b="1"/>
                  <a:t>Mind. 1 Std</a:t>
                </a:r>
              </a:p>
            </p:txBody>
          </p:sp>
        </p:grpSp>
        <p:sp>
          <p:nvSpPr>
            <p:cNvPr id="75" name="Line 35"/>
            <p:cNvSpPr>
              <a:spLocks noChangeShapeType="1"/>
            </p:cNvSpPr>
            <p:nvPr/>
          </p:nvSpPr>
          <p:spPr bwMode="auto">
            <a:xfrm flipV="1">
              <a:off x="971600" y="5085184"/>
              <a:ext cx="216025" cy="14401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AT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209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209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4" grpId="0"/>
      <p:bldP spid="120834" grpId="1"/>
      <p:bldP spid="120841" grpId="0" animBg="1"/>
      <p:bldP spid="120841" grpId="1" animBg="1"/>
      <p:bldP spid="12090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503759" y="236117"/>
            <a:ext cx="6480175" cy="668337"/>
          </a:xfrm>
        </p:spPr>
        <p:txBody>
          <a:bodyPr/>
          <a:lstStyle/>
          <a:p>
            <a:pPr algn="ctr"/>
            <a:r>
              <a:rPr lang="de-DE" sz="3200" smtClean="0">
                <a:latin typeface="Calibri" panose="020F0502020204030204" pitchFamily="34" charset="0"/>
              </a:rPr>
              <a:t>The </a:t>
            </a:r>
            <a:r>
              <a:rPr lang="en-GB" sz="3200" dirty="0">
                <a:solidFill>
                  <a:srgbClr val="000000"/>
                </a:solidFill>
                <a:latin typeface="Calibri" panose="020F0502020204030204" pitchFamily="34" charset="0"/>
              </a:rPr>
              <a:t>Thermo Lignum</a:t>
            </a:r>
            <a:r>
              <a:rPr lang="en-GB" sz="3200" baseline="30000">
                <a:solidFill>
                  <a:srgbClr val="000000"/>
                </a:solidFill>
                <a:latin typeface="Calibri" panose="020F0502020204030204" pitchFamily="34" charset="0"/>
              </a:rPr>
              <a:t>®</a:t>
            </a:r>
            <a:r>
              <a:rPr lang="en-GB" sz="32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3200" smtClean="0">
                <a:solidFill>
                  <a:srgbClr val="000000"/>
                </a:solidFill>
                <a:latin typeface="Calibri" panose="020F0502020204030204" pitchFamily="34" charset="0"/>
              </a:rPr>
              <a:t>process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121859" name="Text Box 3"/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1416385" y="1356519"/>
            <a:ext cx="6121400" cy="576262"/>
          </a:xfrm>
          <a:noFill/>
          <a:ln/>
        </p:spPr>
        <p:txBody>
          <a:bodyPr/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de-DE" sz="2400" dirty="0" smtClean="0">
                <a:latin typeface="Calibri" panose="020F0502020204030204" pitchFamily="34" charset="0"/>
              </a:rPr>
              <a:t>Process diagram of a Thermo Lignum</a:t>
            </a:r>
            <a:r>
              <a:rPr lang="en-GB" sz="2400" baseline="30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®</a:t>
            </a:r>
            <a:r>
              <a:rPr lang="de-DE" sz="2400" dirty="0" smtClean="0">
                <a:latin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</a:rPr>
              <a:t>chamber</a:t>
            </a:r>
            <a:endParaRPr lang="de-DE" sz="2400" dirty="0">
              <a:latin typeface="Calibri" panose="020F0502020204030204" pitchFamily="34" charset="0"/>
            </a:endParaRPr>
          </a:p>
        </p:txBody>
      </p:sp>
      <p:sp>
        <p:nvSpPr>
          <p:cNvPr id="121860" name="AutoShape 4"/>
          <p:cNvSpPr>
            <a:spLocks noChangeAspect="1" noChangeArrowheads="1"/>
          </p:cNvSpPr>
          <p:nvPr/>
        </p:nvSpPr>
        <p:spPr bwMode="auto">
          <a:xfrm>
            <a:off x="899592" y="2348880"/>
            <a:ext cx="7631112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21861" name="Line 5"/>
          <p:cNvSpPr>
            <a:spLocks noChangeShapeType="1"/>
          </p:cNvSpPr>
          <p:nvPr/>
        </p:nvSpPr>
        <p:spPr bwMode="auto">
          <a:xfrm flipV="1">
            <a:off x="1114029" y="2447305"/>
            <a:ext cx="1587" cy="28352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21862" name="Line 6"/>
          <p:cNvSpPr>
            <a:spLocks noChangeShapeType="1"/>
          </p:cNvSpPr>
          <p:nvPr/>
        </p:nvSpPr>
        <p:spPr bwMode="auto">
          <a:xfrm flipH="1" flipV="1">
            <a:off x="8378304" y="2447304"/>
            <a:ext cx="10120" cy="2997919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21863" name="Line 7"/>
          <p:cNvSpPr>
            <a:spLocks noChangeShapeType="1"/>
          </p:cNvSpPr>
          <p:nvPr/>
        </p:nvSpPr>
        <p:spPr bwMode="auto">
          <a:xfrm flipV="1">
            <a:off x="3793604" y="2977530"/>
            <a:ext cx="1588" cy="15144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21864" name="Line 8"/>
          <p:cNvSpPr>
            <a:spLocks noChangeShapeType="1"/>
          </p:cNvSpPr>
          <p:nvPr/>
        </p:nvSpPr>
        <p:spPr bwMode="auto">
          <a:xfrm flipV="1">
            <a:off x="4652442" y="2977530"/>
            <a:ext cx="1587" cy="15144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21865" name="Line 9"/>
          <p:cNvSpPr>
            <a:spLocks noChangeShapeType="1"/>
          </p:cNvSpPr>
          <p:nvPr/>
        </p:nvSpPr>
        <p:spPr bwMode="auto">
          <a:xfrm flipH="1">
            <a:off x="1115616" y="2990230"/>
            <a:ext cx="601538" cy="672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121866" name="Line 10"/>
          <p:cNvSpPr>
            <a:spLocks noChangeShapeType="1"/>
          </p:cNvSpPr>
          <p:nvPr/>
        </p:nvSpPr>
        <p:spPr bwMode="auto">
          <a:xfrm>
            <a:off x="3107804" y="2990230"/>
            <a:ext cx="6858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121867" name="Line 11"/>
          <p:cNvSpPr>
            <a:spLocks noChangeShapeType="1"/>
          </p:cNvSpPr>
          <p:nvPr/>
        </p:nvSpPr>
        <p:spPr bwMode="auto">
          <a:xfrm flipH="1">
            <a:off x="4690542" y="2990230"/>
            <a:ext cx="8223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121868" name="Line 12"/>
          <p:cNvSpPr>
            <a:spLocks noChangeShapeType="1"/>
          </p:cNvSpPr>
          <p:nvPr/>
        </p:nvSpPr>
        <p:spPr bwMode="auto">
          <a:xfrm>
            <a:off x="7349604" y="2990230"/>
            <a:ext cx="10255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121869" name="Line 13"/>
          <p:cNvSpPr>
            <a:spLocks noChangeShapeType="1"/>
          </p:cNvSpPr>
          <p:nvPr/>
        </p:nvSpPr>
        <p:spPr bwMode="auto">
          <a:xfrm flipH="1">
            <a:off x="3799954" y="2990230"/>
            <a:ext cx="1365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121870" name="Line 14"/>
          <p:cNvSpPr>
            <a:spLocks noChangeShapeType="1"/>
          </p:cNvSpPr>
          <p:nvPr/>
        </p:nvSpPr>
        <p:spPr bwMode="auto">
          <a:xfrm>
            <a:off x="4515917" y="2990230"/>
            <a:ext cx="13493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121871" name="Text Box 15"/>
          <p:cNvSpPr txBox="1">
            <a:spLocks noChangeArrowheads="1"/>
          </p:cNvSpPr>
          <p:nvPr/>
        </p:nvSpPr>
        <p:spPr bwMode="auto">
          <a:xfrm>
            <a:off x="3851920" y="2708920"/>
            <a:ext cx="821606" cy="437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666" tIns="33833" rIns="67666" bIns="33833">
            <a:spAutoFit/>
          </a:bodyPr>
          <a:lstStyle/>
          <a:p>
            <a:pPr algn="ctr" eaLnBrk="0" hangingPunct="0"/>
            <a:r>
              <a:rPr lang="de-DE" sz="1200" b="1" smtClean="0">
                <a:solidFill>
                  <a:srgbClr val="000000"/>
                </a:solidFill>
              </a:rPr>
              <a:t>Holding </a:t>
            </a:r>
            <a:r>
              <a:rPr lang="de-DE" sz="1200" b="1" dirty="0" err="1" smtClean="0">
                <a:solidFill>
                  <a:srgbClr val="000000"/>
                </a:solidFill>
              </a:rPr>
              <a:t>phase</a:t>
            </a:r>
            <a:endParaRPr lang="de-DE" sz="1200" dirty="0"/>
          </a:p>
        </p:txBody>
      </p:sp>
      <p:sp>
        <p:nvSpPr>
          <p:cNvPr id="121872" name="Text Box 16"/>
          <p:cNvSpPr txBox="1">
            <a:spLocks noChangeArrowheads="1"/>
          </p:cNvSpPr>
          <p:nvPr/>
        </p:nvSpPr>
        <p:spPr bwMode="auto">
          <a:xfrm>
            <a:off x="1763688" y="2857198"/>
            <a:ext cx="1440160" cy="283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666" tIns="33833" rIns="67666" bIns="33833">
            <a:spAutoFit/>
          </a:bodyPr>
          <a:lstStyle/>
          <a:p>
            <a:pPr eaLnBrk="0" hangingPunct="0"/>
            <a:r>
              <a:rPr lang="de-DE" sz="1400" dirty="0" err="1" smtClean="0">
                <a:solidFill>
                  <a:srgbClr val="000000"/>
                </a:solidFill>
              </a:rPr>
              <a:t>Warming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phase</a:t>
            </a:r>
            <a:endParaRPr lang="de-DE" sz="1400" dirty="0"/>
          </a:p>
        </p:txBody>
      </p:sp>
      <p:sp>
        <p:nvSpPr>
          <p:cNvPr id="121873" name="Text Box 17"/>
          <p:cNvSpPr txBox="1">
            <a:spLocks noChangeArrowheads="1"/>
          </p:cNvSpPr>
          <p:nvPr/>
        </p:nvSpPr>
        <p:spPr bwMode="auto">
          <a:xfrm>
            <a:off x="5589067" y="3733180"/>
            <a:ext cx="164147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666" tIns="33833" rIns="67666" bIns="33833">
            <a:spAutoFit/>
          </a:bodyPr>
          <a:lstStyle/>
          <a:p>
            <a:pPr eaLnBrk="0" hangingPunct="0"/>
            <a:endParaRPr lang="de-DE"/>
          </a:p>
        </p:txBody>
      </p:sp>
      <p:sp>
        <p:nvSpPr>
          <p:cNvPr id="121874" name="Text Box 18"/>
          <p:cNvSpPr txBox="1">
            <a:spLocks noChangeArrowheads="1"/>
          </p:cNvSpPr>
          <p:nvPr/>
        </p:nvSpPr>
        <p:spPr bwMode="auto">
          <a:xfrm>
            <a:off x="5585892" y="2857198"/>
            <a:ext cx="1571625" cy="283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666" tIns="33833" rIns="67666" bIns="33833">
            <a:spAutoFit/>
          </a:bodyPr>
          <a:lstStyle/>
          <a:p>
            <a:pPr algn="ctr" eaLnBrk="0" hangingPunct="0"/>
            <a:r>
              <a:rPr lang="de-DE" sz="1400" dirty="0" err="1" smtClean="0">
                <a:solidFill>
                  <a:srgbClr val="000000"/>
                </a:solidFill>
              </a:rPr>
              <a:t>Cooling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phase</a:t>
            </a:r>
            <a:endParaRPr lang="de-DE" sz="1400" dirty="0"/>
          </a:p>
        </p:txBody>
      </p:sp>
      <p:sp>
        <p:nvSpPr>
          <p:cNvPr id="121875" name="Line 19"/>
          <p:cNvSpPr>
            <a:spLocks noChangeShapeType="1"/>
          </p:cNvSpPr>
          <p:nvPr/>
        </p:nvSpPr>
        <p:spPr bwMode="auto">
          <a:xfrm flipH="1">
            <a:off x="1107554" y="2417143"/>
            <a:ext cx="2255838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121876" name="Line 20"/>
          <p:cNvSpPr>
            <a:spLocks noChangeShapeType="1"/>
          </p:cNvSpPr>
          <p:nvPr/>
        </p:nvSpPr>
        <p:spPr bwMode="auto">
          <a:xfrm flipV="1">
            <a:off x="5076056" y="2418730"/>
            <a:ext cx="3300661" cy="215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 flipV="1">
            <a:off x="1126604" y="4465018"/>
            <a:ext cx="2682875" cy="81756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21878" name="Line 22"/>
          <p:cNvSpPr>
            <a:spLocks noChangeShapeType="1"/>
          </p:cNvSpPr>
          <p:nvPr/>
        </p:nvSpPr>
        <p:spPr bwMode="auto">
          <a:xfrm flipH="1" flipV="1">
            <a:off x="4644004" y="4437112"/>
            <a:ext cx="3744419" cy="864096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21880" name="Line 24"/>
          <p:cNvSpPr>
            <a:spLocks noChangeShapeType="1"/>
          </p:cNvSpPr>
          <p:nvPr/>
        </p:nvSpPr>
        <p:spPr bwMode="auto">
          <a:xfrm>
            <a:off x="3809479" y="4320555"/>
            <a:ext cx="8651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>
            <a:off x="4674667" y="4320555"/>
            <a:ext cx="287337" cy="3603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21882" name="Line 26"/>
          <p:cNvSpPr>
            <a:spLocks noChangeShapeType="1"/>
          </p:cNvSpPr>
          <p:nvPr/>
        </p:nvSpPr>
        <p:spPr bwMode="auto">
          <a:xfrm>
            <a:off x="4962004" y="4680918"/>
            <a:ext cx="3414713" cy="7445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21883" name="Line 27"/>
          <p:cNvSpPr>
            <a:spLocks noChangeShapeType="1"/>
          </p:cNvSpPr>
          <p:nvPr/>
        </p:nvSpPr>
        <p:spPr bwMode="auto">
          <a:xfrm flipV="1">
            <a:off x="3809478" y="4437113"/>
            <a:ext cx="834529" cy="27906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21884" name="Line 28"/>
          <p:cNvSpPr>
            <a:spLocks noChangeShapeType="1"/>
          </p:cNvSpPr>
          <p:nvPr/>
        </p:nvSpPr>
        <p:spPr bwMode="auto">
          <a:xfrm flipV="1">
            <a:off x="1115616" y="3573016"/>
            <a:ext cx="2664296" cy="504056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21885" name="Line 29"/>
          <p:cNvSpPr>
            <a:spLocks noChangeShapeType="1"/>
          </p:cNvSpPr>
          <p:nvPr/>
        </p:nvSpPr>
        <p:spPr bwMode="auto">
          <a:xfrm>
            <a:off x="3779912" y="3573016"/>
            <a:ext cx="865188" cy="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21886" name="Line 30"/>
          <p:cNvSpPr>
            <a:spLocks noChangeShapeType="1"/>
          </p:cNvSpPr>
          <p:nvPr/>
        </p:nvSpPr>
        <p:spPr bwMode="auto">
          <a:xfrm>
            <a:off x="4644008" y="3573016"/>
            <a:ext cx="3773984" cy="458614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21887" name="Line 31"/>
          <p:cNvSpPr>
            <a:spLocks noChangeShapeType="1"/>
          </p:cNvSpPr>
          <p:nvPr/>
        </p:nvSpPr>
        <p:spPr bwMode="auto">
          <a:xfrm>
            <a:off x="1788592" y="4660280"/>
            <a:ext cx="1587" cy="263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121888" name="Line 32"/>
          <p:cNvSpPr>
            <a:spLocks noChangeShapeType="1"/>
          </p:cNvSpPr>
          <p:nvPr/>
        </p:nvSpPr>
        <p:spPr bwMode="auto">
          <a:xfrm flipV="1">
            <a:off x="1788592" y="5085730"/>
            <a:ext cx="1587" cy="1968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121889" name="Text Box 33"/>
          <p:cNvSpPr txBox="1">
            <a:spLocks noChangeArrowheads="1"/>
          </p:cNvSpPr>
          <p:nvPr/>
        </p:nvSpPr>
        <p:spPr bwMode="auto">
          <a:xfrm>
            <a:off x="1877492" y="4806330"/>
            <a:ext cx="411162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666" tIns="33833" rIns="67666" bIns="33833">
            <a:spAutoFit/>
          </a:bodyPr>
          <a:lstStyle/>
          <a:p>
            <a:pPr eaLnBrk="0" hangingPunct="0"/>
            <a:endParaRPr lang="de-DE"/>
          </a:p>
        </p:txBody>
      </p:sp>
      <p:sp>
        <p:nvSpPr>
          <p:cNvPr id="121890" name="Text Box 34"/>
          <p:cNvSpPr txBox="1">
            <a:spLocks noChangeArrowheads="1"/>
          </p:cNvSpPr>
          <p:nvPr/>
        </p:nvSpPr>
        <p:spPr bwMode="auto">
          <a:xfrm>
            <a:off x="1955279" y="4879355"/>
            <a:ext cx="5461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666" tIns="33833" rIns="67666" bIns="33833">
            <a:spAutoFit/>
          </a:bodyPr>
          <a:lstStyle/>
          <a:p>
            <a:pPr eaLnBrk="0" hangingPunct="0"/>
            <a:endParaRPr lang="de-DE"/>
          </a:p>
        </p:txBody>
      </p:sp>
      <p:sp>
        <p:nvSpPr>
          <p:cNvPr id="121891" name="AutoShape 35"/>
          <p:cNvSpPr>
            <a:spLocks noChangeArrowheads="1"/>
          </p:cNvSpPr>
          <p:nvPr/>
        </p:nvSpPr>
        <p:spPr bwMode="auto">
          <a:xfrm>
            <a:off x="1864792" y="4865068"/>
            <a:ext cx="138112" cy="130175"/>
          </a:xfrm>
          <a:prstGeom prst="flowChartExtra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121892" name="Text Box 36"/>
          <p:cNvSpPr txBox="1">
            <a:spLocks noChangeArrowheads="1"/>
          </p:cNvSpPr>
          <p:nvPr/>
        </p:nvSpPr>
        <p:spPr bwMode="auto">
          <a:xfrm>
            <a:off x="2009254" y="4814268"/>
            <a:ext cx="54610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666" tIns="33833" rIns="67666" bIns="33833">
            <a:spAutoFit/>
          </a:bodyPr>
          <a:lstStyle/>
          <a:p>
            <a:pPr eaLnBrk="0" hangingPunct="0"/>
            <a:r>
              <a:rPr lang="de-DE" sz="1200" dirty="0">
                <a:solidFill>
                  <a:srgbClr val="000000"/>
                </a:solidFill>
              </a:rPr>
              <a:t>t</a:t>
            </a:r>
            <a:endParaRPr lang="de-DE" sz="1200" dirty="0"/>
          </a:p>
        </p:txBody>
      </p:sp>
      <p:sp>
        <p:nvSpPr>
          <p:cNvPr id="121893" name="Line 37"/>
          <p:cNvSpPr>
            <a:spLocks noChangeShapeType="1"/>
          </p:cNvSpPr>
          <p:nvPr/>
        </p:nvSpPr>
        <p:spPr bwMode="auto">
          <a:xfrm>
            <a:off x="1369492" y="5676280"/>
            <a:ext cx="1366837" cy="15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21895" name="Text Box 39"/>
          <p:cNvSpPr txBox="1">
            <a:spLocks noChangeArrowheads="1"/>
          </p:cNvSpPr>
          <p:nvPr/>
        </p:nvSpPr>
        <p:spPr bwMode="auto">
          <a:xfrm>
            <a:off x="2867645" y="2299792"/>
            <a:ext cx="2784475" cy="268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666" tIns="33833" rIns="67666" bIns="33833">
            <a:spAutoFit/>
          </a:bodyPr>
          <a:lstStyle/>
          <a:p>
            <a:pPr algn="ctr" eaLnBrk="0" hangingPunct="0"/>
            <a:r>
              <a:rPr lang="de-DE" sz="1300" smtClean="0">
                <a:solidFill>
                  <a:srgbClr val="000000"/>
                </a:solidFill>
              </a:rPr>
              <a:t>Duration </a:t>
            </a:r>
            <a:r>
              <a:rPr lang="de-DE" sz="1300" dirty="0">
                <a:solidFill>
                  <a:srgbClr val="000000"/>
                </a:solidFill>
              </a:rPr>
              <a:t>= 18 </a:t>
            </a:r>
            <a:r>
              <a:rPr lang="de-DE" sz="1300">
                <a:solidFill>
                  <a:srgbClr val="000000"/>
                </a:solidFill>
              </a:rPr>
              <a:t>– </a:t>
            </a:r>
            <a:r>
              <a:rPr lang="de-DE" sz="1300" smtClean="0">
                <a:solidFill>
                  <a:srgbClr val="000000"/>
                </a:solidFill>
              </a:rPr>
              <a:t>24 hours</a:t>
            </a:r>
            <a:endParaRPr lang="de-DE" dirty="0"/>
          </a:p>
        </p:txBody>
      </p:sp>
      <p:sp>
        <p:nvSpPr>
          <p:cNvPr id="121897" name="Text Box 41"/>
          <p:cNvSpPr txBox="1">
            <a:spLocks noChangeArrowheads="1"/>
          </p:cNvSpPr>
          <p:nvPr/>
        </p:nvSpPr>
        <p:spPr bwMode="auto">
          <a:xfrm>
            <a:off x="1201217" y="5827093"/>
            <a:ext cx="1809750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de-AT" sz="1200" noProof="1" smtClean="0"/>
              <a:t>Cell or </a:t>
            </a:r>
          </a:p>
          <a:p>
            <a:pPr algn="just" eaLnBrk="0" hangingPunct="0"/>
            <a:r>
              <a:rPr lang="de-AT" sz="1200" noProof="1" smtClean="0"/>
              <a:t>Chamber temperature</a:t>
            </a:r>
            <a:endParaRPr lang="de-DE" sz="1200" dirty="0"/>
          </a:p>
        </p:txBody>
      </p:sp>
      <p:sp>
        <p:nvSpPr>
          <p:cNvPr id="121898" name="Text Box 42"/>
          <p:cNvSpPr txBox="1">
            <a:spLocks noChangeArrowheads="1"/>
          </p:cNvSpPr>
          <p:nvPr/>
        </p:nvSpPr>
        <p:spPr bwMode="auto">
          <a:xfrm>
            <a:off x="3853929" y="5828680"/>
            <a:ext cx="1809750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de-AT" sz="1200" noProof="1" smtClean="0"/>
              <a:t>Core temperature</a:t>
            </a:r>
            <a:endParaRPr lang="de-DE" sz="1200" dirty="0"/>
          </a:p>
        </p:txBody>
      </p:sp>
      <p:sp>
        <p:nvSpPr>
          <p:cNvPr id="121899" name="Text Box 43"/>
          <p:cNvSpPr txBox="1">
            <a:spLocks noChangeArrowheads="1"/>
          </p:cNvSpPr>
          <p:nvPr/>
        </p:nvSpPr>
        <p:spPr bwMode="auto">
          <a:xfrm>
            <a:off x="6722690" y="5828680"/>
            <a:ext cx="1809750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de-DE" sz="1200" dirty="0" smtClean="0"/>
              <a:t>Relative </a:t>
            </a:r>
            <a:r>
              <a:rPr lang="de-DE" sz="1200" dirty="0" err="1" smtClean="0"/>
              <a:t>Humidity</a:t>
            </a:r>
            <a:endParaRPr lang="de-DE" sz="1200" dirty="0"/>
          </a:p>
        </p:txBody>
      </p:sp>
      <p:sp>
        <p:nvSpPr>
          <p:cNvPr id="121900" name="Line 44"/>
          <p:cNvSpPr>
            <a:spLocks noChangeShapeType="1"/>
          </p:cNvSpPr>
          <p:nvPr/>
        </p:nvSpPr>
        <p:spPr bwMode="auto">
          <a:xfrm>
            <a:off x="6732240" y="5661248"/>
            <a:ext cx="1296143" cy="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21901" name="Line 45"/>
          <p:cNvSpPr>
            <a:spLocks noChangeShapeType="1"/>
          </p:cNvSpPr>
          <p:nvPr/>
        </p:nvSpPr>
        <p:spPr bwMode="auto">
          <a:xfrm>
            <a:off x="3851920" y="5661248"/>
            <a:ext cx="1365250" cy="158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21903" name="Line 47"/>
          <p:cNvSpPr>
            <a:spLocks noChangeShapeType="1"/>
          </p:cNvSpPr>
          <p:nvPr/>
        </p:nvSpPr>
        <p:spPr bwMode="auto">
          <a:xfrm>
            <a:off x="5677967" y="4453905"/>
            <a:ext cx="1587" cy="263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121904" name="Line 48"/>
          <p:cNvSpPr>
            <a:spLocks noChangeShapeType="1"/>
          </p:cNvSpPr>
          <p:nvPr/>
        </p:nvSpPr>
        <p:spPr bwMode="auto">
          <a:xfrm flipV="1">
            <a:off x="5677967" y="4879355"/>
            <a:ext cx="1587" cy="1968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AT"/>
          </a:p>
        </p:txBody>
      </p:sp>
      <p:sp>
        <p:nvSpPr>
          <p:cNvPr id="121905" name="AutoShape 49"/>
          <p:cNvSpPr>
            <a:spLocks noChangeArrowheads="1"/>
          </p:cNvSpPr>
          <p:nvPr/>
        </p:nvSpPr>
        <p:spPr bwMode="auto">
          <a:xfrm>
            <a:off x="5754167" y="4658693"/>
            <a:ext cx="138112" cy="130175"/>
          </a:xfrm>
          <a:prstGeom prst="flowChartExtra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121906" name="Text Box 50"/>
          <p:cNvSpPr txBox="1">
            <a:spLocks noChangeArrowheads="1"/>
          </p:cNvSpPr>
          <p:nvPr/>
        </p:nvSpPr>
        <p:spPr bwMode="auto">
          <a:xfrm>
            <a:off x="5898108" y="4619923"/>
            <a:ext cx="54610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666" tIns="33833" rIns="67666" bIns="33833">
            <a:spAutoFit/>
          </a:bodyPr>
          <a:lstStyle/>
          <a:p>
            <a:pPr eaLnBrk="0" hangingPunct="0"/>
            <a:r>
              <a:rPr lang="de-DE" sz="1200" dirty="0">
                <a:solidFill>
                  <a:srgbClr val="000000"/>
                </a:solidFill>
              </a:rPr>
              <a:t>t</a:t>
            </a:r>
            <a:endParaRPr lang="de-DE" sz="1200" dirty="0"/>
          </a:p>
        </p:txBody>
      </p:sp>
      <p:grpSp>
        <p:nvGrpSpPr>
          <p:cNvPr id="2" name="Gruppieren 48"/>
          <p:cNvGrpSpPr/>
          <p:nvPr/>
        </p:nvGrpSpPr>
        <p:grpSpPr>
          <a:xfrm>
            <a:off x="1115617" y="4320553"/>
            <a:ext cx="2693862" cy="980653"/>
            <a:chOff x="1115617" y="4320553"/>
            <a:chExt cx="2693862" cy="980653"/>
          </a:xfrm>
        </p:grpSpPr>
        <p:sp>
          <p:nvSpPr>
            <p:cNvPr id="121879" name="Line 23"/>
            <p:cNvSpPr>
              <a:spLocks noChangeShapeType="1"/>
            </p:cNvSpPr>
            <p:nvPr/>
          </p:nvSpPr>
          <p:spPr bwMode="auto">
            <a:xfrm flipV="1">
              <a:off x="1403648" y="4320553"/>
              <a:ext cx="2405831" cy="69262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48" name="Line 23"/>
            <p:cNvSpPr>
              <a:spLocks noChangeShapeType="1"/>
            </p:cNvSpPr>
            <p:nvPr/>
          </p:nvSpPr>
          <p:spPr bwMode="auto">
            <a:xfrm flipV="1">
              <a:off x="1115617" y="5013176"/>
              <a:ext cx="288031" cy="28803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21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121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121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2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121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12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1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1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1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1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1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1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2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1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21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2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1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2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21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2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2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2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2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21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21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1" grpId="0" animBg="1"/>
      <p:bldP spid="121862" grpId="0" animBg="1"/>
      <p:bldP spid="121862" grpId="1" animBg="1"/>
      <p:bldP spid="121863" grpId="0" animBg="1"/>
      <p:bldP spid="121864" grpId="0" animBg="1"/>
      <p:bldP spid="121865" grpId="0" animBg="1"/>
      <p:bldP spid="121866" grpId="0" animBg="1"/>
      <p:bldP spid="121867" grpId="0" animBg="1"/>
      <p:bldP spid="121868" grpId="0" animBg="1"/>
      <p:bldP spid="121869" grpId="0" animBg="1"/>
      <p:bldP spid="121870" grpId="0" animBg="1"/>
      <p:bldP spid="121871" grpId="0"/>
      <p:bldP spid="121872" grpId="0"/>
      <p:bldP spid="121874" grpId="0"/>
      <p:bldP spid="121875" grpId="0" animBg="1"/>
      <p:bldP spid="121876" grpId="0" animBg="1"/>
      <p:bldP spid="121877" grpId="0" animBg="1"/>
      <p:bldP spid="121878" grpId="0" animBg="1"/>
      <p:bldP spid="121880" grpId="0" animBg="1"/>
      <p:bldP spid="121881" grpId="0" animBg="1"/>
      <p:bldP spid="121882" grpId="0" animBg="1"/>
      <p:bldP spid="121883" grpId="0" animBg="1"/>
      <p:bldP spid="121884" grpId="0" animBg="1"/>
      <p:bldP spid="121885" grpId="0" animBg="1"/>
      <p:bldP spid="121886" grpId="0" animBg="1"/>
      <p:bldP spid="121887" grpId="0" animBg="1"/>
      <p:bldP spid="121888" grpId="0" animBg="1"/>
      <p:bldP spid="121891" grpId="0" animBg="1"/>
      <p:bldP spid="121892" grpId="0"/>
      <p:bldP spid="121893" grpId="0" animBg="1"/>
      <p:bldP spid="121895" grpId="0"/>
      <p:bldP spid="121897" grpId="0" animBg="1"/>
      <p:bldP spid="121898" grpId="0" animBg="1"/>
      <p:bldP spid="121899" grpId="0" animBg="1"/>
      <p:bldP spid="121900" grpId="0" animBg="1"/>
      <p:bldP spid="121901" grpId="0" animBg="1"/>
      <p:bldP spid="121903" grpId="0" animBg="1"/>
      <p:bldP spid="121904" grpId="0" animBg="1"/>
      <p:bldP spid="121905" grpId="0" animBg="1"/>
      <p:bldP spid="12190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7544" y="1508933"/>
            <a:ext cx="8089776" cy="47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2800" b="1">
                <a:solidFill>
                  <a:schemeClr val="tx2"/>
                </a:solidFill>
                <a:latin typeface="Geneva" pitchFamily="18" charset="0"/>
              </a:defRPr>
            </a:lvl2pPr>
            <a:lvl3pPr>
              <a:defRPr sz="2800" b="1">
                <a:solidFill>
                  <a:schemeClr val="tx2"/>
                </a:solidFill>
                <a:latin typeface="Geneva" pitchFamily="18" charset="0"/>
              </a:defRPr>
            </a:lvl3pPr>
            <a:lvl4pPr>
              <a:defRPr sz="2800" b="1">
                <a:solidFill>
                  <a:schemeClr val="tx2"/>
                </a:solidFill>
                <a:latin typeface="Geneva" pitchFamily="18" charset="0"/>
              </a:defRPr>
            </a:lvl4pPr>
            <a:lvl5pPr>
              <a:defRPr sz="2800" b="1">
                <a:solidFill>
                  <a:schemeClr val="tx2"/>
                </a:solidFill>
                <a:latin typeface="Genev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9pPr>
          </a:lstStyle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67544" y="212789"/>
            <a:ext cx="8089776" cy="69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2800" b="1">
                <a:solidFill>
                  <a:schemeClr val="tx2"/>
                </a:solidFill>
                <a:latin typeface="Geneva" pitchFamily="18" charset="0"/>
              </a:defRPr>
            </a:lvl2pPr>
            <a:lvl3pPr>
              <a:defRPr sz="2800" b="1">
                <a:solidFill>
                  <a:schemeClr val="tx2"/>
                </a:solidFill>
                <a:latin typeface="Geneva" pitchFamily="18" charset="0"/>
              </a:defRPr>
            </a:lvl3pPr>
            <a:lvl4pPr>
              <a:defRPr sz="2800" b="1">
                <a:solidFill>
                  <a:schemeClr val="tx2"/>
                </a:solidFill>
                <a:latin typeface="Geneva" pitchFamily="18" charset="0"/>
              </a:defRPr>
            </a:lvl4pPr>
            <a:lvl5pPr>
              <a:defRPr sz="2800" b="1">
                <a:solidFill>
                  <a:schemeClr val="tx2"/>
                </a:solidFill>
                <a:latin typeface="Genev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eneva" pitchFamily="18" charset="0"/>
              </a:defRPr>
            </a:lvl9pPr>
          </a:lstStyle>
          <a:p>
            <a:r>
              <a:rPr lang="en-US" b="0" smtClean="0">
                <a:solidFill>
                  <a:srgbClr val="FF0000"/>
                </a:solidFill>
                <a:latin typeface="Calibri" panose="020F0502020204030204" pitchFamily="34" charset="0"/>
              </a:rPr>
              <a:t>Again</a:t>
            </a:r>
            <a:r>
              <a:rPr lang="en-US" b="0" smtClean="0">
                <a:solidFill>
                  <a:schemeClr val="tx1"/>
                </a:solidFill>
                <a:latin typeface="Calibri" panose="020F0502020204030204" pitchFamily="34" charset="0"/>
              </a:rPr>
              <a:t>: Different Types of Treatment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11560" y="1508934"/>
            <a:ext cx="7903790" cy="4668030"/>
          </a:xfrm>
        </p:spPr>
        <p:txBody>
          <a:bodyPr/>
          <a:lstStyle/>
          <a:p>
            <a:r>
              <a:rPr lang="de-AT" sz="2800" smtClean="0">
                <a:latin typeface="Calibri" panose="020F0502020204030204" pitchFamily="34" charset="0"/>
              </a:rPr>
              <a:t>Treatment of fine arts and antiques in chamber or si-situ tents with exactly controlled relative humidity (RH)</a:t>
            </a:r>
          </a:p>
          <a:p>
            <a:r>
              <a:rPr lang="de-AT" sz="2800" smtClean="0">
                <a:latin typeface="Calibri" panose="020F0502020204030204" pitchFamily="34" charset="0"/>
              </a:rPr>
              <a:t>Treatment of buildings with added humidity</a:t>
            </a:r>
          </a:p>
          <a:p>
            <a:r>
              <a:rPr lang="de-AT" sz="2800" smtClean="0">
                <a:latin typeface="Calibri" panose="020F0502020204030204" pitchFamily="34" charset="0"/>
              </a:rPr>
              <a:t>Simple building construction treatment without humidity</a:t>
            </a:r>
          </a:p>
          <a:p>
            <a:pPr marL="0" indent="0">
              <a:buNone/>
            </a:pPr>
            <a:endParaRPr lang="de-AT" sz="2800" i="1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e-AT" sz="2800" i="1" smtClean="0">
                <a:latin typeface="Calibri" panose="020F0502020204030204" pitchFamily="34" charset="0"/>
              </a:rPr>
              <a:t>Key Question: Which sort of object needs treatment?</a:t>
            </a:r>
            <a:endParaRPr lang="de-AT" sz="2800" i="1">
              <a:latin typeface="Calibri" panose="020F0502020204030204" pitchFamily="34" charset="0"/>
            </a:endParaRPr>
          </a:p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8162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Geneva"/>
        <a:ea typeface="ＭＳ Ｐゴシック"/>
        <a:cs typeface=""/>
      </a:majorFont>
      <a:minorFont>
        <a:latin typeface="Geneva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rd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725</Words>
  <Application>Microsoft Office PowerPoint</Application>
  <PresentationFormat>Apresentação no Ecrã (4:3)</PresentationFormat>
  <Paragraphs>129</Paragraphs>
  <Slides>31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dos diapositivos</vt:lpstr>
      </vt:variant>
      <vt:variant>
        <vt:i4>31</vt:i4>
      </vt:variant>
    </vt:vector>
  </HeadingPairs>
  <TitlesOfParts>
    <vt:vector size="34" baseType="lpstr">
      <vt:lpstr>Leere Präsentation</vt:lpstr>
      <vt:lpstr>Standarddesign</vt:lpstr>
      <vt:lpstr>5_Standarddesign</vt:lpstr>
      <vt:lpstr>Apresentação do PowerPoint</vt:lpstr>
      <vt:lpstr>Different Types of Treatment</vt:lpstr>
      <vt:lpstr>The Idea</vt:lpstr>
      <vt:lpstr>Damage to objects because of</vt:lpstr>
      <vt:lpstr>Apresentação do PowerPoint</vt:lpstr>
      <vt:lpstr>The solution </vt:lpstr>
      <vt:lpstr>Pull it all together</vt:lpstr>
      <vt:lpstr>The Thermo Lignum® process</vt:lpstr>
      <vt:lpstr>Apresentação do PowerPoint</vt:lpstr>
      <vt:lpstr>Chamber Treatment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In-situ treatments allow good climate control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Building treatment with added humidity</vt:lpstr>
      <vt:lpstr>Building treatment with added humidity</vt:lpstr>
      <vt:lpstr>Apresentação do PowerPoint</vt:lpstr>
      <vt:lpstr>  Combining in-situ and humidified building treatment  </vt:lpstr>
      <vt:lpstr>Combining in-situ and humidified building treatment</vt:lpstr>
      <vt:lpstr>Japan temples need humidification</vt:lpstr>
      <vt:lpstr>   Excursion to Nikko Temples, Japan, May 2014</vt:lpstr>
      <vt:lpstr>   Excursion to Nikko Temples, Japan, May 2014</vt:lpstr>
      <vt:lpstr>   Excursion to Nikko Temples, Japan, May 2014</vt:lpstr>
      <vt:lpstr>Apresentação do PowerPoint</vt:lpstr>
    </vt:vector>
  </TitlesOfParts>
  <Company>gjjkvkb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gjjkvkb</dc:creator>
  <cp:lastModifiedBy>Renato Costa</cp:lastModifiedBy>
  <cp:revision>322</cp:revision>
  <dcterms:created xsi:type="dcterms:W3CDTF">2012-08-22T09:12:12Z</dcterms:created>
  <dcterms:modified xsi:type="dcterms:W3CDTF">2014-09-18T09:27:10Z</dcterms:modified>
</cp:coreProperties>
</file>