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6" r:id="rId2"/>
  </p:sldMasterIdLst>
  <p:notesMasterIdLst>
    <p:notesMasterId r:id="rId35"/>
  </p:notesMasterIdLst>
  <p:handoutMasterIdLst>
    <p:handoutMasterId r:id="rId36"/>
  </p:handoutMasterIdLst>
  <p:sldIdLst>
    <p:sldId id="256" r:id="rId3"/>
    <p:sldId id="320" r:id="rId4"/>
    <p:sldId id="321" r:id="rId5"/>
    <p:sldId id="257" r:id="rId6"/>
    <p:sldId id="258" r:id="rId7"/>
    <p:sldId id="259" r:id="rId8"/>
    <p:sldId id="304" r:id="rId9"/>
    <p:sldId id="313" r:id="rId10"/>
    <p:sldId id="308" r:id="rId11"/>
    <p:sldId id="310" r:id="rId12"/>
    <p:sldId id="266" r:id="rId13"/>
    <p:sldId id="311" r:id="rId14"/>
    <p:sldId id="271" r:id="rId15"/>
    <p:sldId id="300" r:id="rId16"/>
    <p:sldId id="270" r:id="rId17"/>
    <p:sldId id="323" r:id="rId18"/>
    <p:sldId id="324" r:id="rId19"/>
    <p:sldId id="283" r:id="rId20"/>
    <p:sldId id="279" r:id="rId21"/>
    <p:sldId id="268" r:id="rId22"/>
    <p:sldId id="284" r:id="rId23"/>
    <p:sldId id="325" r:id="rId24"/>
    <p:sldId id="326" r:id="rId25"/>
    <p:sldId id="312" r:id="rId26"/>
    <p:sldId id="273" r:id="rId27"/>
    <p:sldId id="301" r:id="rId28"/>
    <p:sldId id="319" r:id="rId29"/>
    <p:sldId id="317" r:id="rId30"/>
    <p:sldId id="315" r:id="rId31"/>
    <p:sldId id="302" r:id="rId32"/>
    <p:sldId id="303" r:id="rId33"/>
    <p:sldId id="278" r:id="rId34"/>
  </p:sldIdLst>
  <p:sldSz cx="9144000" cy="6858000" type="screen4x3"/>
  <p:notesSz cx="6888163" cy="1001871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ção Sem Título" id="{B1DF9DE5-080C-4E82-A83B-0A635756065C}">
          <p14:sldIdLst>
            <p14:sldId id="256"/>
            <p14:sldId id="320"/>
            <p14:sldId id="321"/>
            <p14:sldId id="257"/>
            <p14:sldId id="258"/>
            <p14:sldId id="259"/>
            <p14:sldId id="304"/>
            <p14:sldId id="313"/>
            <p14:sldId id="308"/>
            <p14:sldId id="310"/>
            <p14:sldId id="266"/>
            <p14:sldId id="311"/>
            <p14:sldId id="271"/>
            <p14:sldId id="300"/>
            <p14:sldId id="270"/>
            <p14:sldId id="323"/>
            <p14:sldId id="324"/>
            <p14:sldId id="283"/>
            <p14:sldId id="279"/>
            <p14:sldId id="268"/>
            <p14:sldId id="284"/>
            <p14:sldId id="325"/>
            <p14:sldId id="326"/>
            <p14:sldId id="312"/>
            <p14:sldId id="273"/>
            <p14:sldId id="301"/>
            <p14:sldId id="319"/>
            <p14:sldId id="317"/>
            <p14:sldId id="315"/>
            <p14:sldId id="302"/>
            <p14:sldId id="303"/>
            <p14:sldId id="27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3158">
          <p15:clr>
            <a:srgbClr val="A4A3A4"/>
          </p15:clr>
        </p15:guide>
        <p15:guide id="2" pos="555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009900"/>
    <a:srgbClr val="FF6600"/>
    <a:srgbClr val="FF9900"/>
    <a:srgbClr val="CCCCFF"/>
    <a:srgbClr val="CC9900"/>
    <a:srgbClr val="CCFFCC"/>
    <a:srgbClr val="FF9966"/>
    <a:srgbClr val="FFCC66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99" autoAdjust="0"/>
    <p:restoredTop sz="92186" autoAdjust="0"/>
  </p:normalViewPr>
  <p:slideViewPr>
    <p:cSldViewPr>
      <p:cViewPr varScale="1">
        <p:scale>
          <a:sx n="64" d="100"/>
          <a:sy n="64" d="100"/>
        </p:scale>
        <p:origin x="-1612" y="-64"/>
      </p:cViewPr>
      <p:guideLst>
        <p:guide orient="horz" pos="3158"/>
        <p:guide pos="55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8" d="100"/>
          <a:sy n="68" d="100"/>
        </p:scale>
        <p:origin x="-2724" y="-108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17A7D4-FC4F-43A7-B498-7E6E36CE9504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319546B-F1EF-49DC-ABEA-03877417A40A}">
      <dgm:prSet phldrT="[Texto]" custT="1"/>
      <dgm:spPr>
        <a:solidFill>
          <a:schemeClr val="accent6">
            <a:lumMod val="75000"/>
            <a:alpha val="60000"/>
          </a:schemeClr>
        </a:solidFill>
        <a:ln>
          <a:noFill/>
        </a:ln>
      </dgm:spPr>
      <dgm:t>
        <a:bodyPr/>
        <a:lstStyle/>
        <a:p>
          <a:r>
            <a:rPr lang="pt-PT" sz="1600" b="1" dirty="0" smtClean="0">
              <a:solidFill>
                <a:schemeClr val="bg1"/>
              </a:solidFill>
            </a:rPr>
            <a:t>Plano de Mobilidade Urbana Sustentável para a AML</a:t>
          </a:r>
          <a:endParaRPr lang="pt-PT" sz="1600" b="1" dirty="0">
            <a:solidFill>
              <a:schemeClr val="bg1"/>
            </a:solidFill>
          </a:endParaRPr>
        </a:p>
      </dgm:t>
    </dgm:pt>
    <dgm:pt modelId="{14EC82F5-3DEE-4A9F-B59F-2E2A4761A771}" type="parTrans" cxnId="{C734C06D-B282-4C00-92B9-8EF419358BB8}">
      <dgm:prSet/>
      <dgm:spPr/>
      <dgm:t>
        <a:bodyPr/>
        <a:lstStyle/>
        <a:p>
          <a:endParaRPr lang="pt-PT"/>
        </a:p>
      </dgm:t>
    </dgm:pt>
    <dgm:pt modelId="{0C4758FD-C5FF-4FC7-8227-709C9F7DA7D2}" type="sibTrans" cxnId="{C734C06D-B282-4C00-92B9-8EF419358BB8}">
      <dgm:prSet/>
      <dgm:spPr/>
      <dgm:t>
        <a:bodyPr/>
        <a:lstStyle/>
        <a:p>
          <a:endParaRPr lang="pt-PT"/>
        </a:p>
      </dgm:t>
    </dgm:pt>
    <dgm:pt modelId="{74D4A13A-6088-4441-A29D-C01A84AD9722}">
      <dgm:prSet phldrT="[Texto]" custT="1"/>
      <dgm:spPr>
        <a:solidFill>
          <a:srgbClr val="92D050">
            <a:alpha val="70000"/>
          </a:srgbClr>
        </a:solidFill>
        <a:ln>
          <a:noFill/>
        </a:ln>
      </dgm:spPr>
      <dgm:t>
        <a:bodyPr/>
        <a:lstStyle/>
        <a:p>
          <a:r>
            <a:rPr lang="pt-PT" sz="1600" b="1" dirty="0" smtClean="0">
              <a:solidFill>
                <a:schemeClr val="bg1"/>
              </a:solidFill>
            </a:rPr>
            <a:t>Estratégia de Mobilidade para Lisboa</a:t>
          </a:r>
          <a:endParaRPr lang="pt-PT" sz="1600" b="1" dirty="0">
            <a:solidFill>
              <a:schemeClr val="bg1"/>
            </a:solidFill>
          </a:endParaRPr>
        </a:p>
      </dgm:t>
    </dgm:pt>
    <dgm:pt modelId="{A9936290-5536-45D2-A44D-E2D5902CD4F6}" type="parTrans" cxnId="{E3F41170-2FE9-42C2-9758-8401A40616FF}">
      <dgm:prSet/>
      <dgm:spPr/>
      <dgm:t>
        <a:bodyPr/>
        <a:lstStyle/>
        <a:p>
          <a:endParaRPr lang="pt-PT"/>
        </a:p>
      </dgm:t>
    </dgm:pt>
    <dgm:pt modelId="{5F6B293D-9843-4CBB-818F-82C198CB8985}" type="sibTrans" cxnId="{E3F41170-2FE9-42C2-9758-8401A40616FF}">
      <dgm:prSet/>
      <dgm:spPr/>
      <dgm:t>
        <a:bodyPr/>
        <a:lstStyle/>
        <a:p>
          <a:endParaRPr lang="pt-PT"/>
        </a:p>
      </dgm:t>
    </dgm:pt>
    <dgm:pt modelId="{71C8D99B-2E88-4D12-8658-32FCFE22F135}" type="pres">
      <dgm:prSet presAssocID="{7917A7D4-FC4F-43A7-B498-7E6E36CE950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E319A280-6E9F-4286-9F13-513BCCEA28F0}" type="pres">
      <dgm:prSet presAssocID="{4319546B-F1EF-49DC-ABEA-03877417A40A}" presName="arrow" presStyleLbl="node1" presStyleIdx="0" presStyleCnt="2" custScaleX="100177" custScaleY="59862" custRadScaleRad="136748" custRadScaleInc="677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C71DDC9-BBAA-454A-8ADD-717A2504662F}" type="pres">
      <dgm:prSet presAssocID="{74D4A13A-6088-4441-A29D-C01A84AD9722}" presName="arrow" presStyleLbl="node1" presStyleIdx="1" presStyleCnt="2" custScaleX="100177" custScaleY="59862" custRadScaleRad="122251" custRadScaleInc="-933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33CD3E6F-9655-4B3C-B6F8-5B22C903DCC9}" type="presOf" srcId="{7917A7D4-FC4F-43A7-B498-7E6E36CE9504}" destId="{71C8D99B-2E88-4D12-8658-32FCFE22F135}" srcOrd="0" destOrd="0" presId="urn:microsoft.com/office/officeart/2005/8/layout/arrow5"/>
    <dgm:cxn modelId="{D1DEDB8B-E66B-483F-8CB0-E94CB347621F}" type="presOf" srcId="{4319546B-F1EF-49DC-ABEA-03877417A40A}" destId="{E319A280-6E9F-4286-9F13-513BCCEA28F0}" srcOrd="0" destOrd="0" presId="urn:microsoft.com/office/officeart/2005/8/layout/arrow5"/>
    <dgm:cxn modelId="{C734C06D-B282-4C00-92B9-8EF419358BB8}" srcId="{7917A7D4-FC4F-43A7-B498-7E6E36CE9504}" destId="{4319546B-F1EF-49DC-ABEA-03877417A40A}" srcOrd="0" destOrd="0" parTransId="{14EC82F5-3DEE-4A9F-B59F-2E2A4761A771}" sibTransId="{0C4758FD-C5FF-4FC7-8227-709C9F7DA7D2}"/>
    <dgm:cxn modelId="{F50AA6D1-50B5-417B-AD3B-14E7145654F9}" type="presOf" srcId="{74D4A13A-6088-4441-A29D-C01A84AD9722}" destId="{BC71DDC9-BBAA-454A-8ADD-717A2504662F}" srcOrd="0" destOrd="0" presId="urn:microsoft.com/office/officeart/2005/8/layout/arrow5"/>
    <dgm:cxn modelId="{E3F41170-2FE9-42C2-9758-8401A40616FF}" srcId="{7917A7D4-FC4F-43A7-B498-7E6E36CE9504}" destId="{74D4A13A-6088-4441-A29D-C01A84AD9722}" srcOrd="1" destOrd="0" parTransId="{A9936290-5536-45D2-A44D-E2D5902CD4F6}" sibTransId="{5F6B293D-9843-4CBB-818F-82C198CB8985}"/>
    <dgm:cxn modelId="{D222E774-24E7-4AC9-9D78-AF3330177382}" type="presParOf" srcId="{71C8D99B-2E88-4D12-8658-32FCFE22F135}" destId="{E319A280-6E9F-4286-9F13-513BCCEA28F0}" srcOrd="0" destOrd="0" presId="urn:microsoft.com/office/officeart/2005/8/layout/arrow5"/>
    <dgm:cxn modelId="{7B8A8DEC-5CA2-4ECE-8956-3171229F1455}" type="presParOf" srcId="{71C8D99B-2E88-4D12-8658-32FCFE22F135}" destId="{BC71DDC9-BBAA-454A-8ADD-717A2504662F}" srcOrd="1" destOrd="0" presId="urn:microsoft.com/office/officeart/2005/8/layout/arrow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9A280-6E9F-4286-9F13-513BCCEA28F0}">
      <dsp:nvSpPr>
        <dsp:cNvPr id="0" name=""/>
        <dsp:cNvSpPr/>
      </dsp:nvSpPr>
      <dsp:spPr>
        <a:xfrm rot="16200000">
          <a:off x="-530899" y="695593"/>
          <a:ext cx="2952012" cy="1764011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lumMod val="75000"/>
            <a:alpha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solidFill>
                <a:schemeClr val="bg1"/>
              </a:solidFill>
            </a:rPr>
            <a:t>Plano de Mobilidade Urbana Sustentável para a AML</a:t>
          </a:r>
          <a:endParaRPr lang="pt-PT" sz="1600" b="1" kern="1200" dirty="0">
            <a:solidFill>
              <a:schemeClr val="bg1"/>
            </a:solidFill>
          </a:endParaRPr>
        </a:p>
      </dsp:txBody>
      <dsp:txXfrm rot="5400000">
        <a:off x="63101" y="839596"/>
        <a:ext cx="1455309" cy="1476006"/>
      </dsp:txXfrm>
    </dsp:sp>
    <dsp:sp modelId="{BC71DDC9-BBAA-454A-8ADD-717A2504662F}">
      <dsp:nvSpPr>
        <dsp:cNvPr id="0" name=""/>
        <dsp:cNvSpPr/>
      </dsp:nvSpPr>
      <dsp:spPr>
        <a:xfrm rot="5400000">
          <a:off x="3413224" y="594000"/>
          <a:ext cx="2952012" cy="1764011"/>
        </a:xfrm>
        <a:prstGeom prst="downArrow">
          <a:avLst>
            <a:gd name="adj1" fmla="val 50000"/>
            <a:gd name="adj2" fmla="val 35000"/>
          </a:avLst>
        </a:prstGeom>
        <a:solidFill>
          <a:srgbClr val="92D050">
            <a:alpha val="7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solidFill>
                <a:schemeClr val="bg1"/>
              </a:solidFill>
            </a:rPr>
            <a:t>Estratégia de Mobilidade para Lisboa</a:t>
          </a:r>
          <a:endParaRPr lang="pt-PT" sz="1600" b="1" kern="1200" dirty="0">
            <a:solidFill>
              <a:schemeClr val="bg1"/>
            </a:solidFill>
          </a:endParaRPr>
        </a:p>
      </dsp:txBody>
      <dsp:txXfrm rot="-5400000">
        <a:off x="4315926" y="738003"/>
        <a:ext cx="1455309" cy="1476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96CA7BD7-748D-4D1E-8E8B-5B2303BCED7C}" type="datetimeFigureOut">
              <a:rPr lang="pt-PT" smtClean="0"/>
              <a:t>18-01-2017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9CA826DB-422E-452E-901C-8AB9B32C87A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856015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2C4C6DBB-34DE-4554-8D66-0C0DEBD0FFB6}" type="datetimeFigureOut">
              <a:rPr lang="pt-PT" smtClean="0"/>
              <a:t>18-01-2017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9FDC6A23-7BF5-462F-8E1F-350964C532A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9090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30010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13354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47397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47397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47397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47397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832171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83217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24969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29937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83698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0278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156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0952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13354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13354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18-01-2017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96743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18-01-2017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381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18-01-2017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448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val="2288997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8715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F8FC-FF1D-45B3-8913-A7CE8A7815CC}" type="datetimeFigureOut">
              <a:rPr lang="pt-PT" smtClean="0"/>
              <a:t>18-01-2017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47A4-6000-4116-8E05-0E15CF3D755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9103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EF86-F834-42C7-81AD-1834D52E31C2}" type="datetimeFigureOut">
              <a:rPr lang="pt-PT" smtClean="0"/>
              <a:t>18-01-2017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57E-44A2-4177-BAD3-3CA7AAAFA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314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EF86-F834-42C7-81AD-1834D52E31C2}" type="datetimeFigureOut">
              <a:rPr lang="pt-PT" smtClean="0"/>
              <a:t>18-01-2017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57E-44A2-4177-BAD3-3CA7AAAFA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5767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EF86-F834-42C7-81AD-1834D52E31C2}" type="datetimeFigureOut">
              <a:rPr lang="pt-PT" smtClean="0"/>
              <a:t>18-01-2017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57E-44A2-4177-BAD3-3CA7AAAFA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7264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EF86-F834-42C7-81AD-1834D52E31C2}" type="datetimeFigureOut">
              <a:rPr lang="pt-PT" smtClean="0"/>
              <a:t>18-01-2017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57E-44A2-4177-BAD3-3CA7AAAFA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6941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EF86-F834-42C7-81AD-1834D52E31C2}" type="datetimeFigureOut">
              <a:rPr lang="pt-PT" smtClean="0"/>
              <a:t>18-01-2017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57E-44A2-4177-BAD3-3CA7AAAFA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4530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18-01-2017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3807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EF86-F834-42C7-81AD-1834D52E31C2}" type="datetimeFigureOut">
              <a:rPr lang="pt-PT" smtClean="0"/>
              <a:t>18-01-2017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57E-44A2-4177-BAD3-3CA7AAAFA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07223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7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EF86-F834-42C7-81AD-1834D52E31C2}" type="datetimeFigureOut">
              <a:rPr lang="pt-PT" smtClean="0"/>
              <a:t>18-01-2017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57E-44A2-4177-BAD3-3CA7AAAFA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57539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EF86-F834-42C7-81AD-1834D52E31C2}" type="datetimeFigureOut">
              <a:rPr lang="pt-PT" smtClean="0"/>
              <a:t>18-01-2017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57E-44A2-4177-BAD3-3CA7AAAFA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3606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EF86-F834-42C7-81AD-1834D52E31C2}" type="datetimeFigureOut">
              <a:rPr lang="pt-PT" smtClean="0"/>
              <a:t>18-01-2017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57E-44A2-4177-BAD3-3CA7AAAFA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628555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EF86-F834-42C7-81AD-1834D52E31C2}" type="datetimeFigureOut">
              <a:rPr lang="pt-PT" smtClean="0"/>
              <a:t>18-01-2017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57E-44A2-4177-BAD3-3CA7AAAFA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32146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18-01-2017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25511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18-01-2017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540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F8FC-FF1D-45B3-8913-A7CE8A7815CC}" type="datetimeFigureOut">
              <a:rPr lang="pt-PT" smtClean="0"/>
              <a:t>18-01-2017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47A4-6000-4116-8E05-0E15CF3D755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8997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18-01-2017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16936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18-01-2017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463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18-01-2017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7431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18-01-2017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1220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0F8FC-FF1D-45B3-8913-A7CE8A7815CC}" type="datetimeFigureOut">
              <a:rPr lang="pt-PT" smtClean="0"/>
              <a:t>18-01-2017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647A4-6000-4116-8E05-0E15CF3D7551}" type="slidenum">
              <a:rPr lang="pt-PT" smtClean="0"/>
              <a:t>‹nº›</a:t>
            </a:fld>
            <a:endParaRPr lang="pt-PT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021288"/>
            <a:ext cx="11652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ângulo 7"/>
          <p:cNvSpPr/>
          <p:nvPr/>
        </p:nvSpPr>
        <p:spPr>
          <a:xfrm>
            <a:off x="7222706" y="188640"/>
            <a:ext cx="165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b="1" dirty="0" smtClean="0">
                <a:solidFill>
                  <a:schemeClr val="bg1">
                    <a:lumMod val="65000"/>
                  </a:schemeClr>
                </a:solidFill>
              </a:rPr>
              <a:t>PEDU</a:t>
            </a:r>
            <a:r>
              <a:rPr lang="pt-PT" b="1" dirty="0" smtClean="0">
                <a:solidFill>
                  <a:srgbClr val="92D050"/>
                </a:solidFill>
              </a:rPr>
              <a:t>Lx2015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9625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66" r:id="rId12"/>
    <p:sldLayoutId id="2147483660" r:id="rId13"/>
    <p:sldLayoutId id="214748367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2EF86-F834-42C7-81AD-1834D52E31C2}" type="datetimeFigureOut">
              <a:rPr lang="pt-PT" smtClean="0"/>
              <a:t>18-01-2017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2257E-44A2-4177-BAD3-3CA7AAAFA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973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3.jpe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439124" y="4607896"/>
            <a:ext cx="54953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/>
              <a:t>Planos de Ação na Cidade de Lisboa</a:t>
            </a:r>
          </a:p>
          <a:p>
            <a:pPr algn="ctr"/>
            <a:endParaRPr lang="pt-PT" sz="2600" b="1" dirty="0" smtClean="0"/>
          </a:p>
          <a:p>
            <a:pPr algn="ctr"/>
            <a:r>
              <a:rPr lang="pt-PT" sz="2400" b="1" dirty="0" smtClean="0"/>
              <a:t>Paulo Prazeres Pais</a:t>
            </a:r>
            <a:endParaRPr lang="pt-PT" sz="2400" b="1" dirty="0"/>
          </a:p>
          <a:p>
            <a:pPr algn="ctr"/>
            <a:r>
              <a:rPr lang="pt-PT" sz="1600" b="1" dirty="0"/>
              <a:t>Diretor do Departamento de </a:t>
            </a:r>
            <a:r>
              <a:rPr lang="pt-PT" sz="1600" b="1" dirty="0" smtClean="0"/>
              <a:t>Planeamento</a:t>
            </a:r>
            <a:endParaRPr lang="pt-PT" sz="1600" b="1" dirty="0"/>
          </a:p>
        </p:txBody>
      </p:sp>
      <p:pic>
        <p:nvPicPr>
          <p:cNvPr id="15" name="Picture 3" descr="C:\Documents and Settings\paulo.pais\Os meus documentos\As minhas imagens\Logotipo CML_fonteDIN_hor_1 cor.jpg"/>
          <p:cNvPicPr>
            <a:picLocks noChangeAspect="1" noChangeArrowheads="1"/>
          </p:cNvPicPr>
          <p:nvPr/>
        </p:nvPicPr>
        <p:blipFill>
          <a:blip r:embed="rId3" cstate="print"/>
          <a:srcRect b="17252"/>
          <a:stretch>
            <a:fillRect/>
          </a:stretch>
        </p:blipFill>
        <p:spPr bwMode="auto">
          <a:xfrm>
            <a:off x="7812360" y="6177556"/>
            <a:ext cx="1163002" cy="680444"/>
          </a:xfrm>
          <a:prstGeom prst="rect">
            <a:avLst/>
          </a:prstGeom>
          <a:noFill/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8915213" cy="472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7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467544" y="508030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rgbClr val="92D050"/>
                </a:solidFill>
                <a:latin typeface="Calibri" panose="020F0502020204030204" pitchFamily="34" charset="0"/>
              </a:rPr>
              <a:t>F</a:t>
            </a:r>
            <a:r>
              <a:rPr lang="pt-PT" sz="24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inanciamento PAMUS </a:t>
            </a:r>
            <a:endParaRPr lang="pt-PT" sz="2400" b="1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304940"/>
              </p:ext>
            </p:extLst>
          </p:nvPr>
        </p:nvGraphicFramePr>
        <p:xfrm>
          <a:off x="755576" y="1556792"/>
          <a:ext cx="7992888" cy="859221"/>
        </p:xfrm>
        <a:graphic>
          <a:graphicData uri="http://schemas.openxmlformats.org/drawingml/2006/table">
            <a:tbl>
              <a:tblPr/>
              <a:tblGrid>
                <a:gridCol w="961551"/>
                <a:gridCol w="1109482"/>
                <a:gridCol w="1183448"/>
                <a:gridCol w="993991"/>
                <a:gridCol w="1224136"/>
                <a:gridCol w="1080120"/>
                <a:gridCol w="1440160"/>
              </a:tblGrid>
              <a:tr h="544526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Prioridade de </a:t>
                      </a:r>
                      <a:r>
                        <a:rPr lang="pt-P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Investimento </a:t>
                      </a:r>
                      <a:r>
                        <a:rPr lang="pt-PT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POR Lisboa</a:t>
                      </a:r>
                      <a:endParaRPr lang="pt-PT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Localização da Intervenção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Investimento da obra </a:t>
                      </a:r>
                      <a:endParaRPr lang="pt-PT" sz="1000" b="1" i="0" u="none" strike="noStrike" dirty="0" smtClean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pt-PT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CML</a:t>
                      </a:r>
                      <a:endParaRPr lang="pt-PT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Estimativa </a:t>
                      </a:r>
                      <a:r>
                        <a:rPr lang="pt-PT" sz="1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de encargo CML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Estimativa </a:t>
                      </a:r>
                      <a:r>
                        <a:rPr lang="pt-PT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 Investimento </a:t>
                      </a:r>
                      <a:r>
                        <a:rPr lang="pt-P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Público considerado pela AG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Montante </a:t>
                      </a:r>
                      <a:r>
                        <a:rPr lang="pt-PT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 Fundo FEDER</a:t>
                      </a:r>
                      <a:endParaRPr lang="pt-PT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Montante </a:t>
                      </a:r>
                      <a:r>
                        <a:rPr lang="pt-PT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 Fundo</a:t>
                      </a:r>
                      <a:r>
                        <a:rPr lang="pt-P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pt-P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pt-P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 alocar </a:t>
                      </a:r>
                      <a:r>
                        <a:rPr lang="pt-PT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IFRRU </a:t>
                      </a:r>
                      <a:r>
                        <a:rPr lang="pt-P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4695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Município                 (10 Freguesias)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7.700.000,00 € 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     </a:t>
                      </a:r>
                      <a:r>
                        <a:rPr lang="pt-PT" sz="1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3.972.888,00 € 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7.454.224,00 </a:t>
                      </a:r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P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3.727.112,00 </a:t>
                      </a:r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</a:tbl>
          </a:graphicData>
        </a:graphic>
      </p:graphicFrame>
      <p:sp>
        <p:nvSpPr>
          <p:cNvPr id="8" name="Rectângulo 7"/>
          <p:cNvSpPr/>
          <p:nvPr/>
        </p:nvSpPr>
        <p:spPr>
          <a:xfrm>
            <a:off x="1475656" y="3645024"/>
            <a:ext cx="1980000" cy="1980000"/>
          </a:xfrm>
          <a:prstGeom prst="rect">
            <a:avLst/>
          </a:prstGeom>
          <a:solidFill>
            <a:srgbClr val="CCFF6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/>
            <a:r>
              <a:rPr lang="pt-PT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Alcântara </a:t>
            </a:r>
          </a:p>
          <a:p>
            <a:pPr marL="180975"/>
            <a:r>
              <a:rPr lang="pt-PT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Alvalade </a:t>
            </a:r>
          </a:p>
          <a:p>
            <a:pPr marL="180975"/>
            <a:r>
              <a:rPr lang="pt-PT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Avenidas Novas</a:t>
            </a:r>
          </a:p>
          <a:p>
            <a:pPr marL="180975"/>
            <a:r>
              <a:rPr lang="pt-P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Belém</a:t>
            </a:r>
          </a:p>
          <a:p>
            <a:pPr marL="180975"/>
            <a:r>
              <a:rPr lang="pt-P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Benfica </a:t>
            </a:r>
          </a:p>
          <a:p>
            <a:pPr marL="180975"/>
            <a:r>
              <a:rPr lang="pt-P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Campolide </a:t>
            </a:r>
            <a:endParaRPr lang="pt-PT" sz="12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180975"/>
            <a:r>
              <a:rPr lang="pt-PT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Carnide</a:t>
            </a:r>
          </a:p>
          <a:p>
            <a:pPr marL="180975"/>
            <a:r>
              <a:rPr lang="pt-PT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Lumiar</a:t>
            </a:r>
          </a:p>
          <a:p>
            <a:pPr marL="180975"/>
            <a:r>
              <a:rPr lang="pt-PT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Parque das Nações </a:t>
            </a:r>
          </a:p>
          <a:p>
            <a:pPr marL="180975"/>
            <a:r>
              <a:rPr lang="pt-PT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S. Domingos de Benfica</a:t>
            </a:r>
          </a:p>
        </p:txBody>
      </p:sp>
      <p:sp>
        <p:nvSpPr>
          <p:cNvPr id="13" name="Rectângulo 12"/>
          <p:cNvSpPr/>
          <p:nvPr/>
        </p:nvSpPr>
        <p:spPr>
          <a:xfrm>
            <a:off x="5832119" y="3645024"/>
            <a:ext cx="1980000" cy="1980000"/>
          </a:xfrm>
          <a:prstGeom prst="rect">
            <a:avLst/>
          </a:prstGeom>
          <a:solidFill>
            <a:srgbClr val="CCFF6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comparticipação </a:t>
            </a:r>
            <a:r>
              <a:rPr lang="pt-P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CML:</a:t>
            </a:r>
          </a:p>
          <a:p>
            <a:pPr algn="ctr"/>
            <a:endParaRPr lang="pt-PT" sz="12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pt-P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50</a:t>
            </a:r>
            <a:r>
              <a:rPr lang="pt-PT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% do montante de</a:t>
            </a:r>
          </a:p>
          <a:p>
            <a:pPr algn="ctr"/>
            <a:r>
              <a:rPr lang="pt-PT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Investimento </a:t>
            </a:r>
            <a:r>
              <a:rPr lang="pt-P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Público</a:t>
            </a:r>
            <a:endParaRPr lang="pt-PT" sz="12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" name="Seta para baixo 14"/>
          <p:cNvSpPr/>
          <p:nvPr/>
        </p:nvSpPr>
        <p:spPr>
          <a:xfrm>
            <a:off x="2006621" y="3068960"/>
            <a:ext cx="806661" cy="428987"/>
          </a:xfrm>
          <a:prstGeom prst="downArrow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92D050"/>
              </a:solidFill>
            </a:endParaRPr>
          </a:p>
        </p:txBody>
      </p:sp>
      <p:sp>
        <p:nvSpPr>
          <p:cNvPr id="16" name="Seta para baixo 15"/>
          <p:cNvSpPr/>
          <p:nvPr/>
        </p:nvSpPr>
        <p:spPr>
          <a:xfrm>
            <a:off x="6238789" y="3098469"/>
            <a:ext cx="806661" cy="428987"/>
          </a:xfrm>
          <a:prstGeom prst="downArrow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81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51595" y="548680"/>
            <a:ext cx="8080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92D050"/>
                </a:solidFill>
                <a:latin typeface="Calibri" panose="020F0502020204030204" pitchFamily="34" charset="0"/>
              </a:rPr>
              <a:t>I</a:t>
            </a:r>
            <a:r>
              <a:rPr lang="pt-PT" sz="24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ntervenções PAMUS </a:t>
            </a:r>
          </a:p>
        </p:txBody>
      </p:sp>
      <p:pic>
        <p:nvPicPr>
          <p:cNvPr id="6146" name="Picture 2" descr="K:\DP\DP_Planeamento Estratégico\APRESENTAÇÕES\PEDU\PAM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72" y="1693948"/>
            <a:ext cx="5216236" cy="490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878952" y="5367256"/>
            <a:ext cx="31575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latin typeface="Calibri" panose="020F0502020204030204" pitchFamily="34" charset="0"/>
              </a:rPr>
              <a:t>                </a:t>
            </a:r>
            <a:r>
              <a:rPr lang="pt-PT" sz="1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Ligações Cicláveis</a:t>
            </a:r>
          </a:p>
          <a:p>
            <a:r>
              <a:rPr lang="pt-PT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                  </a:t>
            </a:r>
            <a:r>
              <a:rPr lang="pt-PT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a </a:t>
            </a:r>
            <a:r>
              <a:rPr lang="pt-PT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candidatar a </a:t>
            </a:r>
            <a:r>
              <a:rPr lang="pt-PT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FFP </a:t>
            </a:r>
            <a:r>
              <a:rPr lang="pt-PT" sz="12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(20Km)</a:t>
            </a:r>
            <a:endParaRPr lang="pt-PT" sz="12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Menos 5"/>
          <p:cNvSpPr/>
          <p:nvPr/>
        </p:nvSpPr>
        <p:spPr>
          <a:xfrm>
            <a:off x="5868144" y="5445224"/>
            <a:ext cx="864096" cy="142676"/>
          </a:xfrm>
          <a:prstGeom prst="mathMinus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92D050"/>
              </a:solidFill>
            </a:endParaRPr>
          </a:p>
        </p:txBody>
      </p:sp>
      <p:cxnSp>
        <p:nvCxnSpPr>
          <p:cNvPr id="9" name="Conexão recta 8"/>
          <p:cNvCxnSpPr/>
          <p:nvPr/>
        </p:nvCxnSpPr>
        <p:spPr>
          <a:xfrm flipH="1">
            <a:off x="5305460" y="2276872"/>
            <a:ext cx="8640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cta 11"/>
          <p:cNvCxnSpPr/>
          <p:nvPr/>
        </p:nvCxnSpPr>
        <p:spPr>
          <a:xfrm flipH="1">
            <a:off x="3203848" y="3097675"/>
            <a:ext cx="29657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cta 13"/>
          <p:cNvCxnSpPr/>
          <p:nvPr/>
        </p:nvCxnSpPr>
        <p:spPr>
          <a:xfrm>
            <a:off x="971600" y="4435772"/>
            <a:ext cx="0" cy="12884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cta 14"/>
          <p:cNvCxnSpPr/>
          <p:nvPr/>
        </p:nvCxnSpPr>
        <p:spPr>
          <a:xfrm flipH="1">
            <a:off x="2987824" y="3789041"/>
            <a:ext cx="31683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xão recta 22"/>
          <p:cNvCxnSpPr/>
          <p:nvPr/>
        </p:nvCxnSpPr>
        <p:spPr>
          <a:xfrm>
            <a:off x="1907703" y="2409855"/>
            <a:ext cx="1" cy="9128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xão recta 23"/>
          <p:cNvCxnSpPr/>
          <p:nvPr/>
        </p:nvCxnSpPr>
        <p:spPr>
          <a:xfrm>
            <a:off x="1391927" y="2943788"/>
            <a:ext cx="18331" cy="15428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cta 24"/>
          <p:cNvCxnSpPr/>
          <p:nvPr/>
        </p:nvCxnSpPr>
        <p:spPr>
          <a:xfrm>
            <a:off x="755576" y="5306516"/>
            <a:ext cx="0" cy="8962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6169556" y="2132856"/>
            <a:ext cx="2002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Parque das Nações</a:t>
            </a:r>
            <a:endParaRPr lang="pt-PT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199991" y="2939971"/>
            <a:ext cx="2111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Lumiar</a:t>
            </a:r>
            <a:r>
              <a:rPr lang="pt-PT" sz="1400" b="1" dirty="0" smtClean="0">
                <a:latin typeface="Calibri" panose="020F0502020204030204" pitchFamily="34" charset="0"/>
              </a:rPr>
              <a:t> </a:t>
            </a:r>
            <a:endParaRPr lang="pt-PT" sz="1400" b="1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6199991" y="3635152"/>
            <a:ext cx="2002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Alvalade</a:t>
            </a:r>
            <a:endParaRPr lang="pt-PT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643658" y="414774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Ajuda</a:t>
            </a:r>
            <a:endParaRPr lang="pt-PT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1490292" y="2175807"/>
            <a:ext cx="958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Carnide</a:t>
            </a:r>
            <a:endParaRPr lang="pt-PT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1000697" y="2699047"/>
            <a:ext cx="958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</a:t>
            </a:r>
            <a:r>
              <a:rPr lang="pt-PT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enfica</a:t>
            </a:r>
            <a:endParaRPr lang="pt-PT" sz="1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359532" y="4998739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Belém</a:t>
            </a:r>
            <a:endParaRPr lang="pt-PT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6" name="Conexão recta 35"/>
          <p:cNvCxnSpPr>
            <a:stCxn id="34" idx="1"/>
          </p:cNvCxnSpPr>
          <p:nvPr/>
        </p:nvCxnSpPr>
        <p:spPr>
          <a:xfrm flipH="1" flipV="1">
            <a:off x="2771801" y="4725145"/>
            <a:ext cx="3440208" cy="139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xão recta 29"/>
          <p:cNvCxnSpPr>
            <a:endCxn id="37" idx="2"/>
          </p:cNvCxnSpPr>
          <p:nvPr/>
        </p:nvCxnSpPr>
        <p:spPr>
          <a:xfrm flipV="1">
            <a:off x="2387188" y="1865507"/>
            <a:ext cx="0" cy="15311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6212009" y="4585184"/>
            <a:ext cx="958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Alcântara</a:t>
            </a:r>
            <a:endParaRPr lang="pt-PT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1329853" y="1557730"/>
            <a:ext cx="2114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São Domingos de Benfica</a:t>
            </a:r>
            <a:endParaRPr lang="pt-PT" sz="1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47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4195605" y="244461"/>
            <a:ext cx="1620000" cy="1620000"/>
          </a:xfrm>
          <a:prstGeom prst="ellipse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rgbClr val="CC9900"/>
                </a:solidFill>
                <a:latin typeface="Calibri" panose="020F0502020204030204" pitchFamily="34" charset="0"/>
              </a:rPr>
              <a:t>a</a:t>
            </a:r>
            <a:r>
              <a:rPr lang="pt-PT" sz="1400" b="1" dirty="0" smtClean="0">
                <a:solidFill>
                  <a:srgbClr val="CC9900"/>
                </a:solidFill>
                <a:latin typeface="Calibri" panose="020F0502020204030204" pitchFamily="34" charset="0"/>
              </a:rPr>
              <a:t>brange             </a:t>
            </a:r>
            <a:r>
              <a:rPr lang="pt-PT" sz="1400" b="1" dirty="0">
                <a:solidFill>
                  <a:srgbClr val="CC9900"/>
                </a:solidFill>
                <a:latin typeface="Calibri" panose="020F0502020204030204" pitchFamily="34" charset="0"/>
              </a:rPr>
              <a:t>5 freguesias </a:t>
            </a:r>
            <a:r>
              <a:rPr lang="pt-PT" sz="1200" dirty="0">
                <a:solidFill>
                  <a:srgbClr val="CC9900"/>
                </a:solidFill>
                <a:latin typeface="Calibri" panose="020F0502020204030204" pitchFamily="34" charset="0"/>
              </a:rPr>
              <a:t>(parcialmente)</a:t>
            </a:r>
          </a:p>
        </p:txBody>
      </p:sp>
      <p:sp>
        <p:nvSpPr>
          <p:cNvPr id="10" name="Oval 9"/>
          <p:cNvSpPr/>
          <p:nvPr/>
        </p:nvSpPr>
        <p:spPr>
          <a:xfrm>
            <a:off x="3347616" y="1081184"/>
            <a:ext cx="1620000" cy="1620000"/>
          </a:xfrm>
          <a:prstGeom prst="ellipse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 smtClean="0">
                <a:solidFill>
                  <a:srgbClr val="CC9900"/>
                </a:solidFill>
                <a:latin typeface="Calibri" panose="020F0502020204030204" pitchFamily="34" charset="0"/>
              </a:rPr>
              <a:t>corresponde </a:t>
            </a:r>
            <a:r>
              <a:rPr lang="pt-PT" sz="1400" b="1" dirty="0">
                <a:solidFill>
                  <a:srgbClr val="CC9900"/>
                </a:solidFill>
                <a:latin typeface="Calibri" panose="020F0502020204030204" pitchFamily="34" charset="0"/>
              </a:rPr>
              <a:t>a uma zona  central da </a:t>
            </a:r>
            <a:r>
              <a:rPr lang="pt-PT" sz="1400" b="1" dirty="0" smtClean="0">
                <a:solidFill>
                  <a:srgbClr val="CC9900"/>
                </a:solidFill>
                <a:latin typeface="Calibri" panose="020F0502020204030204" pitchFamily="34" charset="0"/>
              </a:rPr>
              <a:t>ARU de Lisboa </a:t>
            </a:r>
            <a:endParaRPr lang="pt-PT" sz="1400" b="1" dirty="0">
              <a:solidFill>
                <a:srgbClr val="CC99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46699" y="548680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O que é o PARU?</a:t>
            </a:r>
          </a:p>
        </p:txBody>
      </p:sp>
      <p:sp>
        <p:nvSpPr>
          <p:cNvPr id="3" name="Oval 2"/>
          <p:cNvSpPr/>
          <p:nvPr/>
        </p:nvSpPr>
        <p:spPr>
          <a:xfrm>
            <a:off x="6660232" y="2529112"/>
            <a:ext cx="1908000" cy="1908000"/>
          </a:xfrm>
          <a:prstGeom prst="ellipse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4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/>
            <a:r>
              <a:rPr lang="pt-PT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predominam </a:t>
            </a:r>
            <a:r>
              <a:rPr lang="pt-PT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os Traçados Urbanos  A </a:t>
            </a:r>
            <a:r>
              <a:rPr lang="pt-PT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e B </a:t>
            </a:r>
            <a:r>
              <a:rPr lang="pt-PT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(</a:t>
            </a:r>
            <a:r>
              <a:rPr lang="pt-PT" sz="1200" dirty="0">
                <a:solidFill>
                  <a:srgbClr val="0070C0"/>
                </a:solidFill>
                <a:latin typeface="Calibri" panose="020F0502020204030204" pitchFamily="34" charset="0"/>
              </a:rPr>
              <a:t>25,13% - 48,08%)</a:t>
            </a:r>
          </a:p>
        </p:txBody>
      </p:sp>
      <p:sp>
        <p:nvSpPr>
          <p:cNvPr id="11" name="Oval 10"/>
          <p:cNvSpPr/>
          <p:nvPr/>
        </p:nvSpPr>
        <p:spPr>
          <a:xfrm>
            <a:off x="5399195" y="3508835"/>
            <a:ext cx="1908000" cy="1908000"/>
          </a:xfrm>
          <a:prstGeom prst="ellipse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t</a:t>
            </a:r>
            <a:r>
              <a:rPr lang="pt-PT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erritório </a:t>
            </a:r>
            <a:r>
              <a:rPr lang="pt-PT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abrangido pelo PP da Baixa Pombalina e PAT da Colina de Santana        </a:t>
            </a:r>
            <a:r>
              <a:rPr lang="pt-PT" sz="1200" dirty="0">
                <a:solidFill>
                  <a:srgbClr val="0070C0"/>
                </a:solidFill>
                <a:latin typeface="Calibri" panose="020F0502020204030204" pitchFamily="34" charset="0"/>
              </a:rPr>
              <a:t>(Cerca de 80% )</a:t>
            </a:r>
          </a:p>
        </p:txBody>
      </p:sp>
      <p:sp>
        <p:nvSpPr>
          <p:cNvPr id="12" name="Oval 11"/>
          <p:cNvSpPr/>
          <p:nvPr/>
        </p:nvSpPr>
        <p:spPr>
          <a:xfrm>
            <a:off x="5436096" y="1891184"/>
            <a:ext cx="1908000" cy="1908000"/>
          </a:xfrm>
          <a:prstGeom prst="ellipse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forte </a:t>
            </a:r>
            <a:r>
              <a:rPr lang="pt-PT" sz="1200" b="1" dirty="0">
                <a:solidFill>
                  <a:srgbClr val="0070C0"/>
                </a:solidFill>
                <a:latin typeface="Calibri" panose="020F0502020204030204" pitchFamily="34" charset="0"/>
              </a:rPr>
              <a:t>presença de </a:t>
            </a:r>
            <a:r>
              <a:rPr lang="pt-PT" sz="1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bens da CMP</a:t>
            </a:r>
            <a:endParaRPr lang="pt-PT" sz="12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08755" y="3246863"/>
            <a:ext cx="2016000" cy="2016000"/>
          </a:xfrm>
          <a:prstGeom prst="ellipse">
            <a:avLst/>
          </a:prstGeom>
          <a:solidFill>
            <a:srgbClr val="C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predominam os </a:t>
            </a:r>
            <a:r>
              <a:rPr lang="pt-PT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edifícios </a:t>
            </a:r>
            <a:r>
              <a:rPr lang="pt-PT" sz="1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de construção </a:t>
            </a:r>
            <a:r>
              <a:rPr lang="pt-PT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anterior a </a:t>
            </a:r>
            <a:r>
              <a:rPr lang="pt-PT" sz="1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1919 e entre 1919 </a:t>
            </a:r>
            <a:r>
              <a:rPr lang="pt-PT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e </a:t>
            </a:r>
            <a:r>
              <a:rPr lang="pt-PT" sz="1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1945</a:t>
            </a:r>
            <a:endParaRPr lang="pt-PT" sz="1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619672" y="1693184"/>
            <a:ext cx="2016000" cy="2016000"/>
          </a:xfrm>
          <a:prstGeom prst="ellipse">
            <a:avLst/>
          </a:prstGeom>
          <a:solidFill>
            <a:srgbClr val="C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4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r>
              <a:rPr lang="pt-PT" sz="1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edifícios </a:t>
            </a:r>
            <a:r>
              <a:rPr lang="pt-PT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em mau estado de </a:t>
            </a:r>
            <a:r>
              <a:rPr lang="pt-PT" sz="1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conservação em %  superior ao </a:t>
            </a:r>
            <a:r>
              <a:rPr lang="pt-PT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município</a:t>
            </a:r>
          </a:p>
          <a:p>
            <a:pPr algn="ctr"/>
            <a:r>
              <a:rPr lang="pt-PT" sz="1200" dirty="0">
                <a:solidFill>
                  <a:srgbClr val="C00000"/>
                </a:solidFill>
                <a:latin typeface="Calibri" panose="020F0502020204030204" pitchFamily="34" charset="0"/>
              </a:rPr>
              <a:t>(24% -14%)</a:t>
            </a:r>
          </a:p>
          <a:p>
            <a:pPr algn="ctr"/>
            <a:endParaRPr lang="pt-PT" sz="1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99901" y="4701035"/>
            <a:ext cx="2016000" cy="2016000"/>
          </a:xfrm>
          <a:prstGeom prst="ellipse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400" b="1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pt-PT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prossegue os objetivos de Reabilitação Urbana para Lisboa</a:t>
            </a:r>
          </a:p>
          <a:p>
            <a:pPr algn="ctr"/>
            <a:r>
              <a:rPr lang="pt-PT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pt-PT" sz="1200" dirty="0">
                <a:solidFill>
                  <a:srgbClr val="0070C0"/>
                </a:solidFill>
                <a:latin typeface="Calibri" panose="020F0502020204030204" pitchFamily="34" charset="0"/>
              </a:rPr>
              <a:t>(PDML, PPI e PLH)</a:t>
            </a:r>
          </a:p>
        </p:txBody>
      </p:sp>
      <p:sp>
        <p:nvSpPr>
          <p:cNvPr id="17" name="Oval 16"/>
          <p:cNvSpPr/>
          <p:nvPr/>
        </p:nvSpPr>
        <p:spPr>
          <a:xfrm>
            <a:off x="2507735" y="4655298"/>
            <a:ext cx="2016000" cy="2016000"/>
          </a:xfrm>
          <a:prstGeom prst="ellipse">
            <a:avLst/>
          </a:prstGeom>
          <a:solidFill>
            <a:schemeClr val="accent6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e</a:t>
            </a:r>
            <a:r>
              <a:rPr lang="pt-PT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nquadra </a:t>
            </a:r>
            <a:r>
              <a:rPr lang="pt-PT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e fundamenta as </a:t>
            </a:r>
            <a:r>
              <a:rPr lang="pt-PT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intervenções candidatas a</a:t>
            </a:r>
          </a:p>
          <a:p>
            <a:pPr algn="ctr"/>
            <a:r>
              <a:rPr lang="pt-PT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FFP ou a IF</a:t>
            </a:r>
          </a:p>
        </p:txBody>
      </p:sp>
      <p:sp>
        <p:nvSpPr>
          <p:cNvPr id="8" name="Oval 7"/>
          <p:cNvSpPr/>
          <p:nvPr/>
        </p:nvSpPr>
        <p:spPr>
          <a:xfrm>
            <a:off x="4497901" y="1340768"/>
            <a:ext cx="1620000" cy="1620000"/>
          </a:xfrm>
          <a:prstGeom prst="ellipse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rgbClr val="CC9900"/>
                </a:solidFill>
                <a:latin typeface="Calibri" panose="020F0502020204030204" pitchFamily="34" charset="0"/>
              </a:rPr>
              <a:t>a</a:t>
            </a:r>
            <a:r>
              <a:rPr lang="pt-PT" sz="1400" b="1" dirty="0" smtClean="0">
                <a:solidFill>
                  <a:srgbClr val="CC9900"/>
                </a:solidFill>
                <a:latin typeface="Calibri" panose="020F0502020204030204" pitchFamily="34" charset="0"/>
              </a:rPr>
              <a:t>brange </a:t>
            </a:r>
            <a:r>
              <a:rPr lang="pt-PT" sz="1400" b="1" dirty="0">
                <a:solidFill>
                  <a:srgbClr val="CC9900"/>
                </a:solidFill>
                <a:latin typeface="Calibri" panose="020F0502020204030204" pitchFamily="34" charset="0"/>
              </a:rPr>
              <a:t>3,2% de área terrestre do município </a:t>
            </a:r>
          </a:p>
        </p:txBody>
      </p:sp>
      <p:sp>
        <p:nvSpPr>
          <p:cNvPr id="14" name="Oval 13"/>
          <p:cNvSpPr/>
          <p:nvPr/>
        </p:nvSpPr>
        <p:spPr>
          <a:xfrm>
            <a:off x="3183901" y="2568790"/>
            <a:ext cx="2520000" cy="2520000"/>
          </a:xfrm>
          <a:prstGeom prst="ellipse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400" b="1" dirty="0" smtClean="0">
              <a:solidFill>
                <a:srgbClr val="009900"/>
              </a:solidFill>
              <a:latin typeface="Calibri" panose="020F0502020204030204" pitchFamily="34" charset="0"/>
            </a:endParaRPr>
          </a:p>
          <a:p>
            <a:pPr algn="ctr"/>
            <a:r>
              <a:rPr lang="pt-PT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PLANO DE AÇÃO </a:t>
            </a:r>
          </a:p>
          <a:p>
            <a:pPr algn="ctr"/>
            <a:r>
              <a:rPr lang="pt-PT" sz="12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de</a:t>
            </a:r>
            <a:r>
              <a:rPr lang="pt-PT" sz="14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 </a:t>
            </a:r>
            <a:r>
              <a:rPr lang="pt-PT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REABILITAÇÃO</a:t>
            </a:r>
            <a:r>
              <a:rPr lang="pt-PT" sz="14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 </a:t>
            </a:r>
            <a:r>
              <a:rPr lang="pt-PT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URBANA  </a:t>
            </a:r>
          </a:p>
        </p:txBody>
      </p:sp>
    </p:spTree>
    <p:extLst>
      <p:ext uri="{BB962C8B-B14F-4D97-AF65-F5344CB8AC3E}">
        <p14:creationId xmlns:p14="http://schemas.microsoft.com/office/powerpoint/2010/main" val="234542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7" grpId="1" animBg="1"/>
      <p:bldP spid="8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51595" y="548680"/>
            <a:ext cx="8080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92D050"/>
                </a:solidFill>
                <a:latin typeface="Calibri" panose="020F0502020204030204" pitchFamily="34" charset="0"/>
              </a:rPr>
              <a:t>I</a:t>
            </a:r>
            <a:r>
              <a:rPr lang="pt-PT" sz="24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ntervenções PARU </a:t>
            </a:r>
          </a:p>
        </p:txBody>
      </p:sp>
      <p:pic>
        <p:nvPicPr>
          <p:cNvPr id="5125" name="Picture 5" descr="K:\DP\DP_Planeamento Estratégico\APRESENTAÇÕES\PEDU\PAR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48069"/>
            <a:ext cx="4314014" cy="544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364088" y="1841383"/>
            <a:ext cx="410445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Espaço Público</a:t>
            </a:r>
          </a:p>
          <a:p>
            <a:pPr marL="285750" indent="-285750">
              <a:spcBef>
                <a:spcPts val="1200"/>
              </a:spcBef>
              <a:buClr>
                <a:srgbClr val="669900"/>
              </a:buClr>
              <a:buSzPct val="200000"/>
              <a:buFont typeface="Wingdings" panose="05000000000000000000" pitchFamily="2" charset="2"/>
              <a:buChar char="§"/>
            </a:pPr>
            <a:r>
              <a:rPr lang="pt-PT" sz="1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Intervenção Candidata a </a:t>
            </a:r>
            <a:r>
              <a:rPr lang="pt-PT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FFP</a:t>
            </a:r>
            <a:endParaRPr lang="pt-PT" sz="1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chemeClr val="bg2">
                  <a:lumMod val="50000"/>
                </a:schemeClr>
              </a:buClr>
              <a:buSzPct val="200000"/>
              <a:buFont typeface="Wingdings" panose="05000000000000000000" pitchFamily="2" charset="2"/>
              <a:buChar char="§"/>
            </a:pPr>
            <a:r>
              <a:rPr lang="pt-PT" sz="1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Intervenções 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Complementares</a:t>
            </a:r>
          </a:p>
          <a:p>
            <a:pPr marL="361950" indent="-361950">
              <a:buClr>
                <a:schemeClr val="bg2">
                  <a:lumMod val="90000"/>
                </a:schemeClr>
              </a:buClr>
              <a:buSzPct val="200000"/>
              <a:buFont typeface="Wingdings" panose="05000000000000000000" pitchFamily="2" charset="2"/>
              <a:buChar char="§"/>
            </a:pP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Outras Intervenções Programadas</a:t>
            </a:r>
          </a:p>
          <a:p>
            <a:pPr marL="361950" indent="-361950">
              <a:buClr>
                <a:srgbClr val="CCCC00"/>
              </a:buClr>
              <a:buSzPct val="200000"/>
              <a:buFont typeface="Wingdings" panose="05000000000000000000" pitchFamily="2" charset="2"/>
              <a:buChar char="§"/>
            </a:pPr>
            <a:r>
              <a:rPr lang="pt-PT" sz="1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Requalificado</a:t>
            </a:r>
          </a:p>
          <a:p>
            <a:pPr marL="361950" indent="-361950">
              <a:buClr>
                <a:srgbClr val="CCCC00"/>
              </a:buClr>
              <a:buSzPct val="200000"/>
              <a:buFont typeface="Wingdings" panose="05000000000000000000" pitchFamily="2" charset="2"/>
              <a:buChar char="§"/>
            </a:pPr>
            <a:endParaRPr lang="pt-PT" sz="14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pt-PT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Estacionamento Público</a:t>
            </a:r>
          </a:p>
          <a:p>
            <a:pPr marL="285750" indent="-285750">
              <a:spcBef>
                <a:spcPts val="1200"/>
              </a:spcBef>
              <a:buClr>
                <a:srgbClr val="CCECFF"/>
              </a:buClr>
              <a:buSzPct val="200000"/>
              <a:buFont typeface="Wingdings" panose="05000000000000000000" pitchFamily="2" charset="2"/>
              <a:buChar char="§"/>
            </a:pPr>
            <a:r>
              <a:rPr lang="pt-PT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Intervenções </a:t>
            </a: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Candidatadas a </a:t>
            </a:r>
            <a:r>
              <a:rPr lang="pt-PT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IF</a:t>
            </a:r>
          </a:p>
          <a:p>
            <a:pPr marL="285750" indent="-285750">
              <a:buClr>
                <a:srgbClr val="CCECFF"/>
              </a:buClr>
              <a:buSzPct val="200000"/>
              <a:buFont typeface="Wingdings" panose="05000000000000000000" pitchFamily="2" charset="2"/>
              <a:buChar char="§"/>
            </a:pPr>
            <a:endParaRPr lang="pt-PT" sz="14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pt-PT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Edificado</a:t>
            </a:r>
          </a:p>
          <a:p>
            <a:pPr marL="285750" indent="-285750">
              <a:spcBef>
                <a:spcPts val="1200"/>
              </a:spcBef>
              <a:buClr>
                <a:srgbClr val="C00000"/>
              </a:buClr>
              <a:buSzPct val="200000"/>
              <a:buFont typeface="Wingdings" panose="05000000000000000000" pitchFamily="2" charset="2"/>
              <a:buChar char="§"/>
            </a:pP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Intervenções Candidatas a IF</a:t>
            </a:r>
          </a:p>
          <a:p>
            <a:pPr marL="285750" indent="-285750">
              <a:buClr>
                <a:srgbClr val="FF5050"/>
              </a:buClr>
              <a:buSzPct val="200000"/>
              <a:buFont typeface="Wingdings" panose="05000000000000000000" pitchFamily="2" charset="2"/>
              <a:buChar char="§"/>
            </a:pPr>
            <a:r>
              <a:rPr lang="pt-PT" sz="1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Intervenções 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Complementares</a:t>
            </a:r>
          </a:p>
          <a:p>
            <a:pPr marL="285750" indent="-285750">
              <a:buClr>
                <a:srgbClr val="FFCCCC"/>
              </a:buClr>
              <a:buSzPct val="200000"/>
              <a:buFont typeface="Wingdings" panose="05000000000000000000" pitchFamily="2" charset="2"/>
              <a:buChar char="§"/>
            </a:pP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Outras Intervenções </a:t>
            </a:r>
            <a:r>
              <a:rPr lang="pt-PT" sz="1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Programadas</a:t>
            </a:r>
          </a:p>
          <a:p>
            <a:pPr marL="285750" indent="-285750">
              <a:buClr>
                <a:srgbClr val="996600"/>
              </a:buClr>
              <a:buSzPct val="200000"/>
              <a:buFont typeface="Wingdings" panose="05000000000000000000" pitchFamily="2" charset="2"/>
              <a:buChar char="§"/>
            </a:pPr>
            <a:r>
              <a:rPr lang="pt-PT" sz="1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Reabilitado</a:t>
            </a:r>
          </a:p>
          <a:p>
            <a:pPr marL="285750" indent="-285750">
              <a:buClr>
                <a:srgbClr val="FFCC99"/>
              </a:buClr>
              <a:buSzPct val="200000"/>
              <a:buFont typeface="Wingdings" panose="05000000000000000000" pitchFamily="2" charset="2"/>
              <a:buChar char="§"/>
            </a:pPr>
            <a:r>
              <a:rPr lang="pt-PT" sz="1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Em 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Processo de </a:t>
            </a:r>
            <a:r>
              <a:rPr lang="pt-PT" sz="1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Reabilitação</a:t>
            </a:r>
          </a:p>
          <a:p>
            <a:pPr marL="285750" indent="-285750">
              <a:buClr>
                <a:srgbClr val="FFCC99"/>
              </a:buClr>
              <a:buSzPct val="200000"/>
              <a:buFont typeface="Wingdings" panose="05000000000000000000" pitchFamily="2" charset="2"/>
              <a:buChar char="§"/>
            </a:pPr>
            <a:endParaRPr lang="pt-PT" sz="1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Conexão recta 4"/>
          <p:cNvCxnSpPr/>
          <p:nvPr/>
        </p:nvCxnSpPr>
        <p:spPr>
          <a:xfrm>
            <a:off x="1619672" y="4941168"/>
            <a:ext cx="0" cy="11611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ângulo 7"/>
          <p:cNvSpPr/>
          <p:nvPr/>
        </p:nvSpPr>
        <p:spPr>
          <a:xfrm>
            <a:off x="1619672" y="5200196"/>
            <a:ext cx="1087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>
              <a:buClr>
                <a:srgbClr val="92D050"/>
              </a:buClr>
              <a:buSzPct val="100000"/>
            </a:pPr>
            <a:r>
              <a:rPr lang="pt-PT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Polo Descobrir</a:t>
            </a:r>
          </a:p>
        </p:txBody>
      </p:sp>
      <p:cxnSp>
        <p:nvCxnSpPr>
          <p:cNvPr id="10" name="Conexão recta 9"/>
          <p:cNvCxnSpPr/>
          <p:nvPr/>
        </p:nvCxnSpPr>
        <p:spPr>
          <a:xfrm>
            <a:off x="2987824" y="4299438"/>
            <a:ext cx="76696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cta 14"/>
          <p:cNvCxnSpPr/>
          <p:nvPr/>
        </p:nvCxnSpPr>
        <p:spPr>
          <a:xfrm>
            <a:off x="2746673" y="3212976"/>
            <a:ext cx="8892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cta 15"/>
          <p:cNvCxnSpPr/>
          <p:nvPr/>
        </p:nvCxnSpPr>
        <p:spPr>
          <a:xfrm>
            <a:off x="2987824" y="3501009"/>
            <a:ext cx="6480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cta 16"/>
          <p:cNvCxnSpPr/>
          <p:nvPr/>
        </p:nvCxnSpPr>
        <p:spPr>
          <a:xfrm flipV="1">
            <a:off x="2843808" y="4005064"/>
            <a:ext cx="725518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recta 17"/>
          <p:cNvCxnSpPr/>
          <p:nvPr/>
        </p:nvCxnSpPr>
        <p:spPr>
          <a:xfrm>
            <a:off x="1187624" y="3212976"/>
            <a:ext cx="7920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xão recta 22"/>
          <p:cNvCxnSpPr/>
          <p:nvPr/>
        </p:nvCxnSpPr>
        <p:spPr>
          <a:xfrm>
            <a:off x="2843808" y="4437937"/>
            <a:ext cx="504056" cy="26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xão recta 23"/>
          <p:cNvCxnSpPr/>
          <p:nvPr/>
        </p:nvCxnSpPr>
        <p:spPr>
          <a:xfrm>
            <a:off x="3347864" y="1700808"/>
            <a:ext cx="3180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xão recta 26"/>
          <p:cNvCxnSpPr/>
          <p:nvPr/>
        </p:nvCxnSpPr>
        <p:spPr>
          <a:xfrm>
            <a:off x="2062808" y="5589240"/>
            <a:ext cx="0" cy="6164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ângulo 28"/>
          <p:cNvSpPr/>
          <p:nvPr/>
        </p:nvSpPr>
        <p:spPr>
          <a:xfrm>
            <a:off x="3459568" y="3848698"/>
            <a:ext cx="1904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>
              <a:buClr>
                <a:srgbClr val="92D050"/>
              </a:buClr>
              <a:buSzPct val="100000"/>
            </a:pPr>
            <a:r>
              <a:rPr lang="pt-PT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Convento do Desterro</a:t>
            </a:r>
          </a:p>
        </p:txBody>
      </p:sp>
      <p:cxnSp>
        <p:nvCxnSpPr>
          <p:cNvPr id="31" name="Conexão recta 30"/>
          <p:cNvCxnSpPr/>
          <p:nvPr/>
        </p:nvCxnSpPr>
        <p:spPr>
          <a:xfrm>
            <a:off x="3347864" y="2636912"/>
            <a:ext cx="3180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xão recta 31"/>
          <p:cNvCxnSpPr/>
          <p:nvPr/>
        </p:nvCxnSpPr>
        <p:spPr>
          <a:xfrm>
            <a:off x="3321993" y="5200196"/>
            <a:ext cx="0" cy="6770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ângulo 32"/>
          <p:cNvSpPr/>
          <p:nvPr/>
        </p:nvSpPr>
        <p:spPr>
          <a:xfrm>
            <a:off x="3569326" y="1562308"/>
            <a:ext cx="15732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>
              <a:buClr>
                <a:srgbClr val="92D050"/>
              </a:buClr>
              <a:buSzPct val="100000"/>
            </a:pPr>
            <a:r>
              <a:rPr lang="pt-PT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Mercado de Arroios</a:t>
            </a:r>
          </a:p>
        </p:txBody>
      </p:sp>
      <p:sp>
        <p:nvSpPr>
          <p:cNvPr id="34" name="Rectângulo 33"/>
          <p:cNvSpPr/>
          <p:nvPr/>
        </p:nvSpPr>
        <p:spPr>
          <a:xfrm>
            <a:off x="212170" y="2924943"/>
            <a:ext cx="11554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>
              <a:buClr>
                <a:srgbClr val="92D050"/>
              </a:buClr>
              <a:buSzPct val="100000"/>
            </a:pPr>
            <a:r>
              <a:rPr lang="pt-PT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Edifício Poste Telefónico</a:t>
            </a:r>
          </a:p>
        </p:txBody>
      </p:sp>
      <p:sp>
        <p:nvSpPr>
          <p:cNvPr id="35" name="Rectângulo 34"/>
          <p:cNvSpPr/>
          <p:nvPr/>
        </p:nvSpPr>
        <p:spPr>
          <a:xfrm>
            <a:off x="3519426" y="2924944"/>
            <a:ext cx="1623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>
              <a:buClr>
                <a:srgbClr val="92D050"/>
              </a:buClr>
              <a:buSzPct val="100000"/>
            </a:pPr>
            <a:r>
              <a:rPr lang="pt-PT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Rua das Barracas (núcleos I a III)</a:t>
            </a:r>
          </a:p>
        </p:txBody>
      </p:sp>
      <p:sp>
        <p:nvSpPr>
          <p:cNvPr id="37" name="Rectângulo 36"/>
          <p:cNvSpPr/>
          <p:nvPr/>
        </p:nvSpPr>
        <p:spPr>
          <a:xfrm>
            <a:off x="3504669" y="3362509"/>
            <a:ext cx="14155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>
              <a:buClr>
                <a:srgbClr val="92D050"/>
              </a:buClr>
              <a:buSzPct val="100000"/>
            </a:pPr>
            <a:r>
              <a:rPr lang="pt-PT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Edifício APISAL</a:t>
            </a:r>
          </a:p>
        </p:txBody>
      </p:sp>
      <p:sp>
        <p:nvSpPr>
          <p:cNvPr id="40" name="Rectângulo 39"/>
          <p:cNvSpPr/>
          <p:nvPr/>
        </p:nvSpPr>
        <p:spPr>
          <a:xfrm>
            <a:off x="3519426" y="2313746"/>
            <a:ext cx="1422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>
              <a:buClr>
                <a:srgbClr val="92D050"/>
              </a:buClr>
              <a:buSzPct val="100000"/>
            </a:pPr>
            <a:r>
              <a:rPr lang="pt-PT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Estacionamento da encosta da Penha de França</a:t>
            </a:r>
          </a:p>
        </p:txBody>
      </p:sp>
      <p:sp>
        <p:nvSpPr>
          <p:cNvPr id="41" name="Rectângulo 40"/>
          <p:cNvSpPr/>
          <p:nvPr/>
        </p:nvSpPr>
        <p:spPr>
          <a:xfrm>
            <a:off x="3665891" y="4130565"/>
            <a:ext cx="15067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>
              <a:buClr>
                <a:srgbClr val="92D050"/>
              </a:buClr>
              <a:buSzPct val="100000"/>
            </a:pPr>
            <a:r>
              <a:rPr lang="pt-PT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Praça da Mouraria</a:t>
            </a:r>
          </a:p>
        </p:txBody>
      </p:sp>
      <p:sp>
        <p:nvSpPr>
          <p:cNvPr id="45" name="Rectângulo 44"/>
          <p:cNvSpPr/>
          <p:nvPr/>
        </p:nvSpPr>
        <p:spPr>
          <a:xfrm>
            <a:off x="2706708" y="4802668"/>
            <a:ext cx="1505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>
              <a:buClr>
                <a:srgbClr val="92D050"/>
              </a:buClr>
              <a:buSzPct val="100000"/>
            </a:pPr>
            <a:r>
              <a:rPr lang="pt-PT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Campo </a:t>
            </a:r>
            <a:r>
              <a:rPr lang="pt-PT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das </a:t>
            </a:r>
            <a:r>
              <a:rPr lang="pt-PT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Cebolas + estacionamento</a:t>
            </a:r>
            <a:endParaRPr lang="pt-PT" sz="12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6" name="Rectângulo 45"/>
          <p:cNvSpPr/>
          <p:nvPr/>
        </p:nvSpPr>
        <p:spPr>
          <a:xfrm>
            <a:off x="3250727" y="4329218"/>
            <a:ext cx="1549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>
              <a:buClr>
                <a:srgbClr val="92D050"/>
              </a:buClr>
              <a:buSzPct val="100000"/>
            </a:pPr>
            <a:r>
              <a:rPr lang="pt-PT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Rua de São Lázaro (núcleos I a IV)</a:t>
            </a:r>
          </a:p>
        </p:txBody>
      </p:sp>
      <p:cxnSp>
        <p:nvCxnSpPr>
          <p:cNvPr id="52" name="Conexão recta 51"/>
          <p:cNvCxnSpPr/>
          <p:nvPr/>
        </p:nvCxnSpPr>
        <p:spPr>
          <a:xfrm>
            <a:off x="3109950" y="1954610"/>
            <a:ext cx="5700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ângulo 50"/>
          <p:cNvSpPr/>
          <p:nvPr/>
        </p:nvSpPr>
        <p:spPr>
          <a:xfrm>
            <a:off x="234673" y="4710335"/>
            <a:ext cx="2177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>
              <a:buClr>
                <a:srgbClr val="92D050"/>
              </a:buClr>
              <a:buSzPct val="100000"/>
            </a:pPr>
            <a:r>
              <a:rPr lang="pt-PT" sz="1200" b="1" dirty="0">
                <a:solidFill>
                  <a:srgbClr val="92D050"/>
                </a:solidFill>
                <a:latin typeface="Calibri" panose="020F0502020204030204" pitchFamily="34" charset="0"/>
              </a:rPr>
              <a:t>Cais do Sodré / Corpo Santo </a:t>
            </a:r>
            <a:r>
              <a:rPr lang="pt-PT" sz="1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candidata a FFP</a:t>
            </a:r>
          </a:p>
        </p:txBody>
      </p:sp>
      <p:sp>
        <p:nvSpPr>
          <p:cNvPr id="54" name="Rectângulo 53"/>
          <p:cNvSpPr/>
          <p:nvPr/>
        </p:nvSpPr>
        <p:spPr>
          <a:xfrm>
            <a:off x="212171" y="3454425"/>
            <a:ext cx="12370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>
              <a:buClr>
                <a:srgbClr val="92D050"/>
              </a:buClr>
              <a:buSzPct val="100000"/>
            </a:pPr>
            <a:r>
              <a:rPr lang="pt-PT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Paço da Rainha</a:t>
            </a:r>
          </a:p>
        </p:txBody>
      </p:sp>
      <p:cxnSp>
        <p:nvCxnSpPr>
          <p:cNvPr id="56" name="Conexão recta 55"/>
          <p:cNvCxnSpPr/>
          <p:nvPr/>
        </p:nvCxnSpPr>
        <p:spPr>
          <a:xfrm flipV="1">
            <a:off x="1367644" y="3611337"/>
            <a:ext cx="1188132" cy="16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ângulo 56"/>
          <p:cNvSpPr/>
          <p:nvPr/>
        </p:nvSpPr>
        <p:spPr>
          <a:xfrm>
            <a:off x="3560944" y="1823315"/>
            <a:ext cx="18847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>
              <a:buClr>
                <a:srgbClr val="92D050"/>
              </a:buClr>
              <a:buSzPct val="100000"/>
            </a:pPr>
            <a:r>
              <a:rPr lang="pt-PT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Praça do Chile e espaços públicos envolventes</a:t>
            </a:r>
          </a:p>
        </p:txBody>
      </p:sp>
    </p:spTree>
    <p:extLst>
      <p:ext uri="{BB962C8B-B14F-4D97-AF65-F5344CB8AC3E}">
        <p14:creationId xmlns:p14="http://schemas.microsoft.com/office/powerpoint/2010/main" val="109093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506747"/>
              </p:ext>
            </p:extLst>
          </p:nvPr>
        </p:nvGraphicFramePr>
        <p:xfrm>
          <a:off x="467544" y="2492896"/>
          <a:ext cx="8229599" cy="976354"/>
        </p:xfrm>
        <a:graphic>
          <a:graphicData uri="http://schemas.openxmlformats.org/drawingml/2006/table">
            <a:tbl>
              <a:tblPr/>
              <a:tblGrid>
                <a:gridCol w="810739"/>
                <a:gridCol w="1192264"/>
                <a:gridCol w="977656"/>
                <a:gridCol w="992559"/>
                <a:gridCol w="1299568"/>
                <a:gridCol w="1013424"/>
                <a:gridCol w="870352"/>
                <a:gridCol w="1073037"/>
              </a:tblGrid>
              <a:tr h="61722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Prioridade </a:t>
                      </a:r>
                      <a:r>
                        <a:rPr lang="pt-PT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Investimento POR Lisboa</a:t>
                      </a:r>
                      <a:endParaRPr lang="pt-PT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945" marR="8945" marT="8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1" i="0" u="none" strike="noStrike" dirty="0" smtClean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Localização da Intervenção</a:t>
                      </a:r>
                    </a:p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945" marR="8945" marT="8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Estimativa da obra</a:t>
                      </a:r>
                      <a:endParaRPr lang="pt-PT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945" marR="8945" marT="8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Estimativa </a:t>
                      </a:r>
                      <a:r>
                        <a:rPr lang="pt-PT" sz="1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de encargo CML</a:t>
                      </a:r>
                    </a:p>
                  </a:txBody>
                  <a:tcPr marL="8945" marR="8945" marT="8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Estimativa Investimento Público considerado pela AG</a:t>
                      </a:r>
                    </a:p>
                  </a:txBody>
                  <a:tcPr marL="8945" marR="8945" marT="8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Montante Fundo FEDER</a:t>
                      </a:r>
                    </a:p>
                  </a:txBody>
                  <a:tcPr marL="8945" marR="8945" marT="8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Fundo para Lisboa (perequação) </a:t>
                      </a:r>
                    </a:p>
                  </a:txBody>
                  <a:tcPr marL="8945" marR="8945" marT="8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Montante Fundo</a:t>
                      </a:r>
                      <a:br>
                        <a:rPr lang="pt-P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</a:br>
                      <a:r>
                        <a:rPr lang="pt-P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 alocar a              IFRRU 2020</a:t>
                      </a:r>
                    </a:p>
                  </a:txBody>
                  <a:tcPr marL="8945" marR="8945" marT="8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57809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6.5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45" marR="8945" marT="8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Centro Histórico e Frente Ribeirinha</a:t>
                      </a:r>
                    </a:p>
                  </a:txBody>
                  <a:tcPr marL="8945" marR="8945" marT="8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P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3.245.000,00 </a:t>
                      </a:r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 </a:t>
                      </a:r>
                    </a:p>
                  </a:txBody>
                  <a:tcPr marL="8945" marR="8945" marT="8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     </a:t>
                      </a:r>
                      <a:r>
                        <a:rPr lang="pt-PT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1.629.918,00 </a:t>
                      </a:r>
                      <a:r>
                        <a:rPr lang="pt-PT" sz="1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€ </a:t>
                      </a:r>
                    </a:p>
                  </a:txBody>
                  <a:tcPr marL="8945" marR="8945" marT="8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</a:t>
                      </a:r>
                      <a:r>
                        <a:rPr lang="pt-P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3.230.164,00 </a:t>
                      </a:r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 </a:t>
                      </a:r>
                    </a:p>
                  </a:txBody>
                  <a:tcPr marL="8945" marR="8945" marT="8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1.615.082,00 </a:t>
                      </a:r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 </a:t>
                      </a:r>
                    </a:p>
                  </a:txBody>
                  <a:tcPr marL="8945" marR="8945" marT="8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12,40%</a:t>
                      </a:r>
                    </a:p>
                  </a:txBody>
                  <a:tcPr marL="8945" marR="8945" marT="8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pt-P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6.000.000,00 </a:t>
                      </a:r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 </a:t>
                      </a:r>
                    </a:p>
                  </a:txBody>
                  <a:tcPr marL="8945" marR="8945" marT="8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ângulo 5"/>
          <p:cNvSpPr/>
          <p:nvPr/>
        </p:nvSpPr>
        <p:spPr>
          <a:xfrm>
            <a:off x="467544" y="568117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rgbClr val="92D050"/>
                </a:solidFill>
                <a:latin typeface="Calibri" panose="020F0502020204030204" pitchFamily="34" charset="0"/>
              </a:rPr>
              <a:t>F</a:t>
            </a:r>
            <a:r>
              <a:rPr lang="pt-PT" sz="24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inanciamento PARU </a:t>
            </a:r>
            <a:endParaRPr lang="pt-PT" sz="2400" b="1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2087972" y="4267871"/>
            <a:ext cx="1620000" cy="1620000"/>
          </a:xfrm>
          <a:prstGeom prst="rect">
            <a:avLst/>
          </a:prstGeom>
          <a:solidFill>
            <a:srgbClr val="CCFF6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3.245.000,00€</a:t>
            </a:r>
          </a:p>
          <a:p>
            <a:pPr algn="ctr"/>
            <a:r>
              <a:rPr lang="pt-PT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investimento CML</a:t>
            </a:r>
          </a:p>
        </p:txBody>
      </p:sp>
      <p:sp>
        <p:nvSpPr>
          <p:cNvPr id="11" name="Rectângulo 10"/>
          <p:cNvSpPr/>
          <p:nvPr/>
        </p:nvSpPr>
        <p:spPr>
          <a:xfrm>
            <a:off x="5519388" y="4267871"/>
            <a:ext cx="1620000" cy="1620000"/>
          </a:xfrm>
          <a:prstGeom prst="rect">
            <a:avLst/>
          </a:prstGeom>
          <a:solidFill>
            <a:srgbClr val="CCFF6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1.615.082,00 € </a:t>
            </a:r>
          </a:p>
          <a:p>
            <a:pPr algn="ctr"/>
            <a:r>
              <a:rPr lang="pt-PT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Fundo FEDER </a:t>
            </a:r>
          </a:p>
          <a:p>
            <a:pPr algn="ctr"/>
            <a:r>
              <a:rPr lang="pt-PT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105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(50</a:t>
            </a:r>
            <a:r>
              <a:rPr lang="pt-PT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% do </a:t>
            </a:r>
            <a:r>
              <a:rPr lang="pt-PT" sz="105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investimento mínimo municipal)</a:t>
            </a:r>
            <a:endParaRPr lang="pt-PT" sz="105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Seta para baixo 12"/>
          <p:cNvSpPr/>
          <p:nvPr/>
        </p:nvSpPr>
        <p:spPr>
          <a:xfrm>
            <a:off x="5868144" y="3698442"/>
            <a:ext cx="806661" cy="428987"/>
          </a:xfrm>
          <a:prstGeom prst="downArrow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92D050"/>
              </a:solidFill>
            </a:endParaRPr>
          </a:p>
        </p:txBody>
      </p:sp>
      <p:sp>
        <p:nvSpPr>
          <p:cNvPr id="14" name="Seta para baixo 13"/>
          <p:cNvSpPr/>
          <p:nvPr/>
        </p:nvSpPr>
        <p:spPr>
          <a:xfrm>
            <a:off x="2494641" y="3698442"/>
            <a:ext cx="806661" cy="428987"/>
          </a:xfrm>
          <a:prstGeom prst="downArrow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92D050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3810727" y="4267871"/>
            <a:ext cx="1620000" cy="1620000"/>
          </a:xfrm>
          <a:prstGeom prst="rect">
            <a:avLst/>
          </a:prstGeom>
          <a:solidFill>
            <a:srgbClr val="CCFF6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pt-PT" sz="1200" b="1" dirty="0" smtClean="0">
                <a:solidFill>
                  <a:schemeClr val="accent6">
                    <a:lumMod val="75000"/>
                  </a:schemeClr>
                </a:solidFill>
              </a:rPr>
              <a:t>1.629.918,00 </a:t>
            </a:r>
            <a:r>
              <a:rPr lang="pt-PT" sz="12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€ </a:t>
            </a:r>
            <a:endParaRPr lang="pt-PT" sz="12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pt-PT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</a:t>
            </a:r>
            <a:r>
              <a:rPr lang="pt-PT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ncargo CML</a:t>
            </a:r>
          </a:p>
          <a:p>
            <a:pPr algn="ctr"/>
            <a:r>
              <a:rPr lang="pt-PT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endParaRPr lang="pt-PT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Seta para baixo 9"/>
          <p:cNvSpPr/>
          <p:nvPr/>
        </p:nvSpPr>
        <p:spPr>
          <a:xfrm>
            <a:off x="3707972" y="3698442"/>
            <a:ext cx="806661" cy="428987"/>
          </a:xfrm>
          <a:prstGeom prst="downArrow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0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4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G:\Madrid\05.jpg"/>
          <p:cNvPicPr>
            <a:picLocks noChangeAspect="1" noChangeArrowheads="1"/>
          </p:cNvPicPr>
          <p:nvPr/>
        </p:nvPicPr>
        <p:blipFill>
          <a:blip r:embed="rId3" cstate="print"/>
          <a:srcRect l="2172" t="31332" r="2594" b="18565"/>
          <a:stretch>
            <a:fillRect/>
          </a:stretch>
        </p:blipFill>
        <p:spPr bwMode="auto">
          <a:xfrm>
            <a:off x="539552" y="4065392"/>
            <a:ext cx="6998164" cy="2603968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451595" y="548680"/>
            <a:ext cx="8080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PARU</a:t>
            </a:r>
          </a:p>
          <a:p>
            <a:r>
              <a:rPr lang="pt-PT" sz="16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Construção e requalificação de espaço público </a:t>
            </a:r>
            <a:endParaRPr lang="pt-PT" sz="16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16615" t="25833" r="22252" b="19167"/>
          <a:stretch>
            <a:fillRect/>
          </a:stretch>
        </p:blipFill>
        <p:spPr bwMode="auto">
          <a:xfrm>
            <a:off x="539552" y="1895718"/>
            <a:ext cx="4032448" cy="204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ângulo 1"/>
          <p:cNvSpPr/>
          <p:nvPr/>
        </p:nvSpPr>
        <p:spPr>
          <a:xfrm>
            <a:off x="539552" y="1535678"/>
            <a:ext cx="22150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b="1" dirty="0">
                <a:latin typeface="Calibri" panose="020F0502020204030204" pitchFamily="34" charset="0"/>
              </a:rPr>
              <a:t>Cais do Sodré/ Corpo </a:t>
            </a:r>
            <a:r>
              <a:rPr lang="pt-PT" sz="1400" b="1" dirty="0" smtClean="0">
                <a:latin typeface="Calibri" panose="020F0502020204030204" pitchFamily="34" charset="0"/>
              </a:rPr>
              <a:t>Santo</a:t>
            </a:r>
            <a:endParaRPr lang="pt-PT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2689922" y="1535678"/>
            <a:ext cx="22672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intervenção candidata a FFP</a:t>
            </a:r>
            <a:endParaRPr lang="pt-PT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 l="16823" t="18889" r="24896" b="7222"/>
          <a:stretch>
            <a:fillRect/>
          </a:stretch>
        </p:blipFill>
        <p:spPr bwMode="auto">
          <a:xfrm>
            <a:off x="4676128" y="1895718"/>
            <a:ext cx="2861588" cy="204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 bwMode="auto">
          <a:xfrm>
            <a:off x="1607875" y="5473633"/>
            <a:ext cx="1125141" cy="937617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pt-PT" sz="3000" dirty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04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G:\Madrid\05.jpg"/>
          <p:cNvPicPr>
            <a:picLocks noChangeAspect="1" noChangeArrowheads="1"/>
          </p:cNvPicPr>
          <p:nvPr/>
        </p:nvPicPr>
        <p:blipFill>
          <a:blip r:embed="rId3" cstate="print"/>
          <a:srcRect l="2172" t="31332" r="2594" b="18565"/>
          <a:stretch>
            <a:fillRect/>
          </a:stretch>
        </p:blipFill>
        <p:spPr bwMode="auto">
          <a:xfrm>
            <a:off x="539552" y="4065392"/>
            <a:ext cx="6998164" cy="2603968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451595" y="548680"/>
            <a:ext cx="8080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PARU</a:t>
            </a:r>
          </a:p>
          <a:p>
            <a:r>
              <a:rPr lang="pt-PT" sz="16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Construção e requalificação de espaço público </a:t>
            </a:r>
            <a:endParaRPr lang="pt-PT" sz="16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539552" y="1535678"/>
            <a:ext cx="2922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b="1" dirty="0" smtClean="0">
                <a:latin typeface="Calibri" panose="020F0502020204030204" pitchFamily="34" charset="0"/>
              </a:rPr>
              <a:t>Ribeira das Naus/ Praça do Comércio</a:t>
            </a:r>
            <a:endParaRPr lang="pt-PT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3461827" y="1535677"/>
            <a:ext cx="19695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Intervenções concluídas</a:t>
            </a:r>
            <a:endParaRPr lang="pt-PT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 rot="20905811">
            <a:off x="2411760" y="5229200"/>
            <a:ext cx="1800200" cy="1075793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pt-PT" sz="3000" dirty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pic>
        <p:nvPicPr>
          <p:cNvPr id="9" name="Imagem 8" descr="2.jpg"/>
          <p:cNvPicPr/>
          <p:nvPr/>
        </p:nvPicPr>
        <p:blipFill>
          <a:blip r:embed="rId4" cstate="print"/>
          <a:srcRect t="15816" r="41010" b="36888"/>
          <a:stretch>
            <a:fillRect/>
          </a:stretch>
        </p:blipFill>
        <p:spPr>
          <a:xfrm>
            <a:off x="560647" y="2204864"/>
            <a:ext cx="2427177" cy="1714889"/>
          </a:xfrm>
          <a:prstGeom prst="rect">
            <a:avLst/>
          </a:prstGeom>
        </p:spPr>
      </p:pic>
      <p:pic>
        <p:nvPicPr>
          <p:cNvPr id="10" name="Imagem 9" descr="fernando_guerra_0010.jpg"/>
          <p:cNvPicPr/>
          <p:nvPr/>
        </p:nvPicPr>
        <p:blipFill>
          <a:blip r:embed="rId5" cstate="print"/>
          <a:srcRect l="15450" t="26848" r="15865" b="11775"/>
          <a:stretch>
            <a:fillRect/>
          </a:stretch>
        </p:blipFill>
        <p:spPr>
          <a:xfrm>
            <a:off x="3077046" y="2220280"/>
            <a:ext cx="2359050" cy="1717499"/>
          </a:xfrm>
          <a:prstGeom prst="rect">
            <a:avLst/>
          </a:prstGeom>
        </p:spPr>
      </p:pic>
      <p:pic>
        <p:nvPicPr>
          <p:cNvPr id="14" name="Imagem 13" descr="Terreiro Paço cópia.jpg"/>
          <p:cNvPicPr/>
          <p:nvPr/>
        </p:nvPicPr>
        <p:blipFill rotWithShape="1">
          <a:blip r:embed="rId6" cstate="print"/>
          <a:srcRect l="10660" t="28418" b="4676"/>
          <a:stretch/>
        </p:blipFill>
        <p:spPr>
          <a:xfrm>
            <a:off x="5516217" y="2220280"/>
            <a:ext cx="2040161" cy="173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8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G:\Madrid\05.jpg"/>
          <p:cNvPicPr>
            <a:picLocks noChangeAspect="1" noChangeArrowheads="1"/>
          </p:cNvPicPr>
          <p:nvPr/>
        </p:nvPicPr>
        <p:blipFill>
          <a:blip r:embed="rId3" cstate="print"/>
          <a:srcRect l="2172" t="31332" r="2594" b="18565"/>
          <a:stretch>
            <a:fillRect/>
          </a:stretch>
        </p:blipFill>
        <p:spPr bwMode="auto">
          <a:xfrm>
            <a:off x="539552" y="4065392"/>
            <a:ext cx="6998164" cy="2603968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451595" y="548680"/>
            <a:ext cx="8080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PARU</a:t>
            </a:r>
          </a:p>
          <a:p>
            <a:r>
              <a:rPr lang="pt-PT" sz="16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Construção e requalificação de espaço público </a:t>
            </a:r>
            <a:endParaRPr lang="pt-PT" sz="16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539552" y="1535678"/>
            <a:ext cx="16241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b="1" dirty="0" smtClean="0">
                <a:latin typeface="Calibri" panose="020F0502020204030204" pitchFamily="34" charset="0"/>
              </a:rPr>
              <a:t>Campo das Cebolas</a:t>
            </a:r>
            <a:endParaRPr lang="pt-PT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2123728" y="1535677"/>
            <a:ext cx="22016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Intervenção complementar</a:t>
            </a:r>
            <a:endParaRPr lang="pt-PT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139952" y="4898567"/>
            <a:ext cx="1125141" cy="937617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pt-PT" sz="3000" dirty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pic>
        <p:nvPicPr>
          <p:cNvPr id="15" name="Imagem 14" descr="CAMPO DAS CEBOLAS_Imagem 1.jpg"/>
          <p:cNvPicPr/>
          <p:nvPr/>
        </p:nvPicPr>
        <p:blipFill rotWithShape="1">
          <a:blip r:embed="rId4" cstate="print"/>
          <a:srcRect l="1" r="-214"/>
          <a:stretch/>
        </p:blipFill>
        <p:spPr>
          <a:xfrm>
            <a:off x="571425" y="1988840"/>
            <a:ext cx="3096114" cy="2017194"/>
          </a:xfrm>
          <a:prstGeom prst="rect">
            <a:avLst/>
          </a:prstGeom>
        </p:spPr>
      </p:pic>
      <p:pic>
        <p:nvPicPr>
          <p:cNvPr id="16" name="Imagem 15" descr="CAMPO DAS CEBOLAS_Imagem 2.jpg"/>
          <p:cNvPicPr/>
          <p:nvPr/>
        </p:nvPicPr>
        <p:blipFill>
          <a:blip r:embed="rId5" cstate="print"/>
          <a:srcRect b="2994"/>
          <a:stretch>
            <a:fillRect/>
          </a:stretch>
        </p:blipFill>
        <p:spPr>
          <a:xfrm>
            <a:off x="4769580" y="1997922"/>
            <a:ext cx="2754748" cy="19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2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51595" y="548680"/>
            <a:ext cx="8080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PARU </a:t>
            </a:r>
          </a:p>
          <a:p>
            <a:r>
              <a:rPr lang="pt-PT" sz="1600" b="1" dirty="0">
                <a:solidFill>
                  <a:srgbClr val="92D050"/>
                </a:solidFill>
                <a:latin typeface="Calibri" panose="020F0502020204030204" pitchFamily="34" charset="0"/>
              </a:rPr>
              <a:t>R</a:t>
            </a:r>
            <a:r>
              <a:rPr lang="pt-PT" sz="16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eabilitação </a:t>
            </a:r>
            <a:r>
              <a:rPr lang="pt-PT" sz="1600" b="1" dirty="0">
                <a:solidFill>
                  <a:srgbClr val="92D050"/>
                </a:solidFill>
                <a:latin typeface="Calibri" panose="020F0502020204030204" pitchFamily="34" charset="0"/>
              </a:rPr>
              <a:t>integral de </a:t>
            </a:r>
            <a:r>
              <a:rPr lang="pt-PT" sz="16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edifícios | </a:t>
            </a:r>
            <a:r>
              <a:rPr lang="pt-PT" sz="1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Praça </a:t>
            </a:r>
            <a:r>
              <a:rPr lang="pt-PT" sz="1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da Mouraria</a:t>
            </a:r>
            <a:endParaRPr lang="pt-PT" sz="16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678" y="1408719"/>
            <a:ext cx="3744417" cy="149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402" y="2937460"/>
            <a:ext cx="3568968" cy="250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K:\DP\DP_Planeamento Estratégico\APRESENTAÇÕES\PEDU\PAR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33" y="1408719"/>
            <a:ext cx="4314014" cy="544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xão recta unidireccional 9"/>
          <p:cNvCxnSpPr/>
          <p:nvPr/>
        </p:nvCxnSpPr>
        <p:spPr>
          <a:xfrm flipH="1">
            <a:off x="2843808" y="4535692"/>
            <a:ext cx="2105870" cy="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89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677" y="3933056"/>
            <a:ext cx="2193709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51595" y="548680"/>
            <a:ext cx="8080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PARU </a:t>
            </a:r>
          </a:p>
          <a:p>
            <a:r>
              <a:rPr lang="pt-PT" sz="1600" b="1" dirty="0">
                <a:solidFill>
                  <a:srgbClr val="92D050"/>
                </a:solidFill>
                <a:latin typeface="Calibri" panose="020F0502020204030204" pitchFamily="34" charset="0"/>
              </a:rPr>
              <a:t>R</a:t>
            </a:r>
            <a:r>
              <a:rPr lang="pt-PT" sz="16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eabilitação </a:t>
            </a:r>
            <a:r>
              <a:rPr lang="pt-PT" sz="1600" b="1" dirty="0">
                <a:solidFill>
                  <a:srgbClr val="92D050"/>
                </a:solidFill>
                <a:latin typeface="Calibri" panose="020F0502020204030204" pitchFamily="34" charset="0"/>
              </a:rPr>
              <a:t>integral de </a:t>
            </a:r>
            <a:r>
              <a:rPr lang="pt-PT" sz="16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edifícios | </a:t>
            </a:r>
            <a:r>
              <a:rPr lang="pt-PT" sz="1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Convento do Desterro</a:t>
            </a:r>
            <a:endParaRPr lang="pt-PT" sz="16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678" y="1408718"/>
            <a:ext cx="4194322" cy="244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K:\DP\DP_Planeamento Estratégico\APRESENTAÇÕES\PEDU\PAR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33" y="1408719"/>
            <a:ext cx="4314014" cy="544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xão recta unidireccional 6"/>
          <p:cNvCxnSpPr/>
          <p:nvPr/>
        </p:nvCxnSpPr>
        <p:spPr>
          <a:xfrm flipH="1">
            <a:off x="2837115" y="4213228"/>
            <a:ext cx="2022917" cy="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49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26400" y="1459009"/>
            <a:ext cx="4104457" cy="3765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0"/>
              </a:lnSpc>
            </a:pPr>
            <a:endParaRPr lang="pt-PT" sz="1900" dirty="0" smtClean="0">
              <a:solidFill>
                <a:srgbClr val="FF0000"/>
              </a:solidFill>
            </a:endParaRPr>
          </a:p>
          <a:p>
            <a:pPr algn="r">
              <a:lnSpc>
                <a:spcPts val="3000"/>
              </a:lnSpc>
            </a:pPr>
            <a:r>
              <a:rPr lang="pt-PT" sz="89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PEDU</a:t>
            </a:r>
            <a:r>
              <a:rPr lang="pt-PT" sz="89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Lx</a:t>
            </a:r>
          </a:p>
          <a:p>
            <a:pPr algn="r">
              <a:lnSpc>
                <a:spcPts val="3120"/>
              </a:lnSpc>
            </a:pPr>
            <a:r>
              <a:rPr lang="pt-PT" sz="2900" b="1" spc="13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PLANO ESTRATÉGICO </a:t>
            </a:r>
          </a:p>
          <a:p>
            <a:pPr algn="r">
              <a:lnSpc>
                <a:spcPts val="3120"/>
              </a:lnSpc>
            </a:pPr>
            <a:r>
              <a:rPr lang="pt-PT" sz="29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DE DESENVOLVIMENTO </a:t>
            </a:r>
            <a:r>
              <a:rPr lang="pt-PT" sz="2900" b="1" spc="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URBANO DE LISBOA</a:t>
            </a:r>
          </a:p>
          <a:p>
            <a:pPr algn="r">
              <a:lnSpc>
                <a:spcPts val="3120"/>
              </a:lnSpc>
            </a:pPr>
            <a:endParaRPr lang="pt-PT" sz="3000" b="1" spc="200" dirty="0" smtClean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  <a:p>
            <a:pPr algn="r">
              <a:defRPr/>
            </a:pPr>
            <a:r>
              <a:rPr lang="pt-PT" sz="1500" b="1" spc="170" dirty="0" smtClean="0">
                <a:solidFill>
                  <a:srgbClr val="92D050"/>
                </a:solidFill>
                <a:latin typeface="Calibri" panose="020F0502020204030204" pitchFamily="34" charset="0"/>
              </a:rPr>
              <a:t>Candidatura a financiamento no âmbito do </a:t>
            </a:r>
            <a:r>
              <a:rPr lang="pt-PT" sz="1500" b="1" spc="110" dirty="0" smtClean="0">
                <a:solidFill>
                  <a:srgbClr val="92D050"/>
                </a:solidFill>
                <a:latin typeface="Calibri" panose="020F0502020204030204" pitchFamily="34" charset="0"/>
              </a:rPr>
              <a:t>Programa Operacional Regional de Lisboa 2014|2020 </a:t>
            </a:r>
          </a:p>
          <a:p>
            <a:pPr algn="r">
              <a:defRPr/>
            </a:pPr>
            <a:r>
              <a:rPr lang="pt-PT" sz="1500" b="1" spc="110" dirty="0" smtClean="0">
                <a:solidFill>
                  <a:srgbClr val="92D050"/>
                </a:solidFill>
                <a:latin typeface="Calibri" panose="020F0502020204030204" pitchFamily="34" charset="0"/>
              </a:rPr>
              <a:t>do </a:t>
            </a:r>
            <a:r>
              <a:rPr lang="pt-PT" sz="3200" b="1" spc="110" dirty="0" smtClean="0">
                <a:solidFill>
                  <a:srgbClr val="92D050"/>
                </a:solidFill>
                <a:latin typeface="Calibri" panose="020F0502020204030204" pitchFamily="34" charset="0"/>
              </a:rPr>
              <a:t>Portugal</a:t>
            </a:r>
            <a:r>
              <a:rPr lang="pt-PT" sz="3200" b="1" spc="110" dirty="0" smtClean="0">
                <a:solidFill>
                  <a:srgbClr val="FF5050"/>
                </a:solidFill>
                <a:latin typeface="Calibri" panose="020F0502020204030204" pitchFamily="34" charset="0"/>
              </a:rPr>
              <a:t>2020</a:t>
            </a:r>
            <a:endParaRPr lang="pt-PT" sz="3200" spc="200" dirty="0">
              <a:solidFill>
                <a:srgbClr val="FF5050"/>
              </a:solidFill>
            </a:endParaRPr>
          </a:p>
        </p:txBody>
      </p:sp>
      <p:pic>
        <p:nvPicPr>
          <p:cNvPr id="15" name="Picture 3" descr="C:\Documents and Settings\paulo.pais\Os meus documentos\As minhas imagens\Logotipo CML_fonteDIN_hor_1 cor.jpg"/>
          <p:cNvPicPr>
            <a:picLocks noChangeAspect="1" noChangeArrowheads="1"/>
          </p:cNvPicPr>
          <p:nvPr/>
        </p:nvPicPr>
        <p:blipFill>
          <a:blip r:embed="rId3" cstate="print"/>
          <a:srcRect b="17252"/>
          <a:stretch>
            <a:fillRect/>
          </a:stretch>
        </p:blipFill>
        <p:spPr bwMode="auto">
          <a:xfrm>
            <a:off x="7667855" y="6045200"/>
            <a:ext cx="1163002" cy="680444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 t="8498" r="22061" b="13594"/>
          <a:stretch>
            <a:fillRect/>
          </a:stretch>
        </p:blipFill>
        <p:spPr bwMode="auto">
          <a:xfrm>
            <a:off x="0" y="1525961"/>
            <a:ext cx="4847915" cy="36312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064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51595" y="548680"/>
            <a:ext cx="8080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PARU </a:t>
            </a:r>
          </a:p>
          <a:p>
            <a:r>
              <a:rPr lang="pt-PT" sz="1600" b="1" dirty="0">
                <a:solidFill>
                  <a:srgbClr val="92D050"/>
                </a:solidFill>
                <a:latin typeface="Calibri" panose="020F0502020204030204" pitchFamily="34" charset="0"/>
              </a:rPr>
              <a:t>R</a:t>
            </a:r>
            <a:r>
              <a:rPr lang="pt-PT" sz="16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eabilitação </a:t>
            </a:r>
            <a:r>
              <a:rPr lang="pt-PT" sz="1600" b="1" dirty="0">
                <a:solidFill>
                  <a:srgbClr val="92D050"/>
                </a:solidFill>
                <a:latin typeface="Calibri" panose="020F0502020204030204" pitchFamily="34" charset="0"/>
              </a:rPr>
              <a:t>integral de </a:t>
            </a:r>
            <a:r>
              <a:rPr lang="pt-PT" sz="16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edifícios | </a:t>
            </a:r>
            <a:r>
              <a:rPr lang="pt-PT" sz="1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Edifício </a:t>
            </a:r>
            <a:r>
              <a:rPr lang="pt-PT" sz="1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APISAL</a:t>
            </a:r>
            <a:endParaRPr lang="pt-PT" sz="16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33358"/>
            <a:ext cx="1298552" cy="272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49061"/>
            <a:ext cx="4235919" cy="266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K:\DP\DP_Planeamento Estratégico\APRESENTAÇÕES\PEDU\PAR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33" y="1408719"/>
            <a:ext cx="4314014" cy="544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xão recta unidireccional 8"/>
          <p:cNvCxnSpPr/>
          <p:nvPr/>
        </p:nvCxnSpPr>
        <p:spPr>
          <a:xfrm flipH="1">
            <a:off x="2981134" y="3717032"/>
            <a:ext cx="1878898" cy="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45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451595" y="548680"/>
            <a:ext cx="8080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PARU </a:t>
            </a:r>
          </a:p>
          <a:p>
            <a:r>
              <a:rPr lang="pt-PT" sz="1600" b="1" dirty="0">
                <a:solidFill>
                  <a:srgbClr val="92D050"/>
                </a:solidFill>
                <a:latin typeface="Calibri" panose="020F0502020204030204" pitchFamily="34" charset="0"/>
              </a:rPr>
              <a:t>Reabilitação integral de edifícios | </a:t>
            </a:r>
            <a:r>
              <a:rPr lang="pt-PT" sz="1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Rua </a:t>
            </a:r>
            <a:r>
              <a:rPr lang="pt-PT" sz="1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de São Lázaro</a:t>
            </a:r>
            <a:endParaRPr lang="pt-PT" sz="16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2016-01-18 15.25.1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468" y="3885143"/>
            <a:ext cx="3137924" cy="235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2016-02-24 17.28.1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743" y="1412776"/>
            <a:ext cx="3147649" cy="235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K:\DP\DP_Planeamento Estratégico\APRESENTAÇÕES\PEDU\PARU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33" y="1408719"/>
            <a:ext cx="4314014" cy="544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xão recta unidireccional 9"/>
          <p:cNvCxnSpPr/>
          <p:nvPr/>
        </p:nvCxnSpPr>
        <p:spPr>
          <a:xfrm flipH="1">
            <a:off x="2699792" y="4653136"/>
            <a:ext cx="2160240" cy="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87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451595" y="548680"/>
            <a:ext cx="8080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PARU </a:t>
            </a:r>
          </a:p>
          <a:p>
            <a:r>
              <a:rPr lang="pt-PT" sz="1600" b="1" dirty="0">
                <a:solidFill>
                  <a:srgbClr val="92D050"/>
                </a:solidFill>
                <a:latin typeface="Calibri" panose="020F0502020204030204" pitchFamily="34" charset="0"/>
              </a:rPr>
              <a:t>R</a:t>
            </a:r>
            <a:r>
              <a:rPr lang="pt-PT" sz="16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eabilitação </a:t>
            </a:r>
            <a:r>
              <a:rPr lang="pt-PT" sz="1600" b="1" dirty="0">
                <a:solidFill>
                  <a:srgbClr val="92D050"/>
                </a:solidFill>
                <a:latin typeface="Calibri" panose="020F0502020204030204" pitchFamily="34" charset="0"/>
              </a:rPr>
              <a:t>integral de </a:t>
            </a:r>
            <a:r>
              <a:rPr lang="pt-PT" sz="16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edifícios </a:t>
            </a:r>
            <a:r>
              <a:rPr lang="pt-PT" sz="16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| </a:t>
            </a:r>
            <a:r>
              <a:rPr lang="pt-PT" sz="1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E</a:t>
            </a:r>
            <a:r>
              <a:rPr lang="pt-PT" sz="1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difício Poste Telefónico</a:t>
            </a:r>
            <a:endParaRPr lang="pt-PT" sz="16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5" descr="K:\DP\DP_Planeamento Estratégico\APRESENTAÇÕES\PEDU\PAR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33" y="1408719"/>
            <a:ext cx="4314014" cy="544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xão recta unidireccional 9"/>
          <p:cNvCxnSpPr/>
          <p:nvPr/>
        </p:nvCxnSpPr>
        <p:spPr>
          <a:xfrm flipH="1">
            <a:off x="1907704" y="3501008"/>
            <a:ext cx="2952328" cy="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0" r="8432"/>
          <a:stretch/>
        </p:blipFill>
        <p:spPr bwMode="auto">
          <a:xfrm>
            <a:off x="4992333" y="4005064"/>
            <a:ext cx="3396092" cy="218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K:\DP\DP_Planeamento Estratégico\BANCO DE IMAGENS\27_Edifício Poste Telefónico\Foto antiga Poste Telefónic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8" t="7543" r="4816" b="5811"/>
          <a:stretch/>
        </p:blipFill>
        <p:spPr bwMode="auto">
          <a:xfrm>
            <a:off x="4992332" y="1413626"/>
            <a:ext cx="3396092" cy="248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9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451595" y="548680"/>
            <a:ext cx="8080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PARU </a:t>
            </a:r>
          </a:p>
          <a:p>
            <a:r>
              <a:rPr lang="pt-PT" sz="1600" b="1" dirty="0">
                <a:solidFill>
                  <a:srgbClr val="92D050"/>
                </a:solidFill>
                <a:latin typeface="Calibri" panose="020F0502020204030204" pitchFamily="34" charset="0"/>
              </a:rPr>
              <a:t>R</a:t>
            </a:r>
            <a:r>
              <a:rPr lang="pt-PT" sz="16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eabilitação </a:t>
            </a:r>
            <a:r>
              <a:rPr lang="pt-PT" sz="1600" b="1" dirty="0">
                <a:solidFill>
                  <a:srgbClr val="92D050"/>
                </a:solidFill>
                <a:latin typeface="Calibri" panose="020F0502020204030204" pitchFamily="34" charset="0"/>
              </a:rPr>
              <a:t>integral de </a:t>
            </a:r>
            <a:r>
              <a:rPr lang="pt-PT" sz="16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edifícios </a:t>
            </a:r>
            <a:r>
              <a:rPr lang="pt-PT" sz="16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| </a:t>
            </a:r>
            <a:r>
              <a:rPr lang="pt-PT" sz="1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Mercado de Arroios</a:t>
            </a:r>
            <a:endParaRPr lang="pt-PT" sz="16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5" descr="K:\DP\DP_Planeamento Estratégico\APRESENTAÇÕES\PEDU\PAR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33" y="1408719"/>
            <a:ext cx="4314014" cy="544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xão recta unidireccional 9"/>
          <p:cNvCxnSpPr/>
          <p:nvPr/>
        </p:nvCxnSpPr>
        <p:spPr>
          <a:xfrm flipH="1">
            <a:off x="3203848" y="1916832"/>
            <a:ext cx="1728192" cy="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08719"/>
            <a:ext cx="3492490" cy="232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5"/>
          <a:stretch/>
        </p:blipFill>
        <p:spPr bwMode="auto">
          <a:xfrm>
            <a:off x="5004049" y="3870518"/>
            <a:ext cx="3492490" cy="236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86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3347832" y="5445224"/>
            <a:ext cx="1080000" cy="1080000"/>
          </a:xfrm>
          <a:prstGeom prst="ellipse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50" b="1" dirty="0">
                <a:solidFill>
                  <a:srgbClr val="009900"/>
                </a:solidFill>
                <a:latin typeface="Calibri" panose="020F0502020204030204" pitchFamily="34" charset="0"/>
              </a:rPr>
              <a:t>inclusão social</a:t>
            </a:r>
          </a:p>
        </p:txBody>
      </p:sp>
      <p:sp>
        <p:nvSpPr>
          <p:cNvPr id="12" name="Oval 11"/>
          <p:cNvSpPr/>
          <p:nvPr/>
        </p:nvSpPr>
        <p:spPr>
          <a:xfrm>
            <a:off x="1457843" y="5652173"/>
            <a:ext cx="1080000" cy="1080000"/>
          </a:xfrm>
          <a:prstGeom prst="ellipse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5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emprego  </a:t>
            </a:r>
            <a:endParaRPr lang="pt-PT" sz="1050" b="1" dirty="0">
              <a:solidFill>
                <a:srgbClr val="0099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9840" y="1010345"/>
            <a:ext cx="1188000" cy="1188000"/>
          </a:xfrm>
          <a:prstGeom prst="ellipse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desemprego </a:t>
            </a:r>
            <a:endParaRPr lang="pt-PT" sz="1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51595" y="548680"/>
            <a:ext cx="8080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O que é o PAICD?</a:t>
            </a:r>
          </a:p>
        </p:txBody>
      </p:sp>
      <p:sp>
        <p:nvSpPr>
          <p:cNvPr id="5" name="Oval 4"/>
          <p:cNvSpPr/>
          <p:nvPr/>
        </p:nvSpPr>
        <p:spPr>
          <a:xfrm>
            <a:off x="1367512" y="1206240"/>
            <a:ext cx="2340000" cy="2340000"/>
          </a:xfrm>
          <a:prstGeom prst="ellipse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9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pt-PT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abrange as comunidades BIP/ZIP </a:t>
            </a:r>
          </a:p>
          <a:p>
            <a:pPr algn="ctr"/>
            <a:r>
              <a:rPr lang="pt-PT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com piores resultados</a:t>
            </a:r>
          </a:p>
        </p:txBody>
      </p:sp>
      <p:sp>
        <p:nvSpPr>
          <p:cNvPr id="6" name="Oval 5"/>
          <p:cNvSpPr/>
          <p:nvPr/>
        </p:nvSpPr>
        <p:spPr>
          <a:xfrm>
            <a:off x="3419872" y="1010345"/>
            <a:ext cx="1620000" cy="1620000"/>
          </a:xfrm>
          <a:prstGeom prst="ellipse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35% da população de Lisboa reside em territórios BIP/ZIP </a:t>
            </a:r>
          </a:p>
        </p:txBody>
      </p:sp>
      <p:sp>
        <p:nvSpPr>
          <p:cNvPr id="7" name="Oval 6"/>
          <p:cNvSpPr/>
          <p:nvPr/>
        </p:nvSpPr>
        <p:spPr>
          <a:xfrm>
            <a:off x="4860032" y="1386240"/>
            <a:ext cx="1620000" cy="1620000"/>
          </a:xfrm>
          <a:prstGeom prst="ellipse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9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pt-PT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≈ </a:t>
            </a:r>
            <a:r>
              <a:rPr lang="pt-PT" sz="1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50</a:t>
            </a:r>
            <a:r>
              <a:rPr lang="pt-PT" sz="1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% da população residente nos BIP/ZIP está em território PAICD </a:t>
            </a:r>
          </a:p>
          <a:p>
            <a:pPr algn="ctr"/>
            <a:r>
              <a:rPr lang="pt-PT" sz="1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≈</a:t>
            </a:r>
            <a:r>
              <a:rPr lang="pt-PT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1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75,5 </a:t>
            </a:r>
            <a:r>
              <a:rPr lang="pt-PT" sz="1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mil </a:t>
            </a:r>
            <a:r>
              <a:rPr lang="pt-PT" sz="1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residentes</a:t>
            </a:r>
            <a:endParaRPr lang="pt-PT" sz="1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281181" y="3119176"/>
            <a:ext cx="2160000" cy="2160000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6 </a:t>
            </a:r>
            <a:r>
              <a:rPr lang="pt-PT" sz="1400" b="1" dirty="0">
                <a:solidFill>
                  <a:srgbClr val="009900"/>
                </a:solidFill>
                <a:latin typeface="Calibri" panose="020F0502020204030204" pitchFamily="34" charset="0"/>
              </a:rPr>
              <a:t>b</a:t>
            </a:r>
            <a:r>
              <a:rPr lang="pt-PT" sz="14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olsas </a:t>
            </a:r>
            <a:r>
              <a:rPr lang="pt-PT" sz="1400" b="1" dirty="0">
                <a:solidFill>
                  <a:srgbClr val="009900"/>
                </a:solidFill>
                <a:latin typeface="Calibri" panose="020F0502020204030204" pitchFamily="34" charset="0"/>
              </a:rPr>
              <a:t>t</a:t>
            </a:r>
            <a:r>
              <a:rPr lang="pt-PT" sz="14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erritoriais </a:t>
            </a:r>
          </a:p>
        </p:txBody>
      </p:sp>
      <p:sp>
        <p:nvSpPr>
          <p:cNvPr id="8" name="Oval 7"/>
          <p:cNvSpPr/>
          <p:nvPr/>
        </p:nvSpPr>
        <p:spPr>
          <a:xfrm>
            <a:off x="1763688" y="4032240"/>
            <a:ext cx="2160000" cy="2160000"/>
          </a:xfrm>
          <a:prstGeom prst="ellipse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estratégia </a:t>
            </a:r>
            <a:r>
              <a:rPr lang="pt-PT" sz="1400" b="1" dirty="0">
                <a:solidFill>
                  <a:srgbClr val="009900"/>
                </a:solidFill>
                <a:latin typeface="Calibri" panose="020F0502020204030204" pitchFamily="34" charset="0"/>
              </a:rPr>
              <a:t>de intervenção </a:t>
            </a:r>
            <a:r>
              <a:rPr lang="pt-PT" sz="14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com </a:t>
            </a:r>
          </a:p>
          <a:p>
            <a:pPr algn="ctr"/>
            <a:r>
              <a:rPr lang="pt-PT" sz="24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3 </a:t>
            </a:r>
            <a:r>
              <a:rPr lang="pt-PT" sz="1400" b="1" dirty="0">
                <a:solidFill>
                  <a:srgbClr val="009900"/>
                </a:solidFill>
                <a:latin typeface="Calibri" panose="020F0502020204030204" pitchFamily="34" charset="0"/>
              </a:rPr>
              <a:t>vetores</a:t>
            </a:r>
            <a:r>
              <a:rPr lang="pt-PT" sz="14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:</a:t>
            </a:r>
            <a:endParaRPr lang="pt-PT" sz="1400" b="1" dirty="0">
              <a:solidFill>
                <a:srgbClr val="0099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020272" y="2609912"/>
            <a:ext cx="1620000" cy="1620000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b="1" dirty="0">
                <a:solidFill>
                  <a:srgbClr val="009900"/>
                </a:solidFill>
                <a:latin typeface="Calibri" panose="020F0502020204030204" pitchFamily="34" charset="0"/>
              </a:rPr>
              <a:t>reabilitação integral de edifícios de habitação social</a:t>
            </a:r>
          </a:p>
          <a:p>
            <a:pPr algn="ctr"/>
            <a:r>
              <a:rPr lang="pt-PT" sz="1000" dirty="0">
                <a:solidFill>
                  <a:srgbClr val="009900"/>
                </a:solidFill>
                <a:latin typeface="Calibri" panose="020F0502020204030204" pitchFamily="34" charset="0"/>
              </a:rPr>
              <a:t> (5 freguesias)</a:t>
            </a:r>
          </a:p>
        </p:txBody>
      </p:sp>
      <p:sp>
        <p:nvSpPr>
          <p:cNvPr id="14" name="Oval 13"/>
          <p:cNvSpPr/>
          <p:nvPr/>
        </p:nvSpPr>
        <p:spPr>
          <a:xfrm>
            <a:off x="5865399" y="4984811"/>
            <a:ext cx="1620000" cy="1620000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reabilitação </a:t>
            </a:r>
            <a:r>
              <a:rPr lang="pt-PT" sz="1000" b="1" dirty="0">
                <a:solidFill>
                  <a:srgbClr val="009900"/>
                </a:solidFill>
                <a:latin typeface="Calibri" panose="020F0502020204030204" pitchFamily="34" charset="0"/>
              </a:rPr>
              <a:t>de espaço </a:t>
            </a:r>
            <a:r>
              <a:rPr lang="pt-PT" sz="10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público </a:t>
            </a:r>
          </a:p>
          <a:p>
            <a:pPr algn="ctr"/>
            <a:r>
              <a:rPr lang="pt-PT" sz="10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(3 freguesias) </a:t>
            </a:r>
            <a:endParaRPr lang="pt-PT" sz="1000" dirty="0">
              <a:solidFill>
                <a:srgbClr val="0099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029024" y="4104197"/>
            <a:ext cx="1620000" cy="1620000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b="1" dirty="0">
                <a:solidFill>
                  <a:srgbClr val="009900"/>
                </a:solidFill>
                <a:latin typeface="Calibri" panose="020F0502020204030204" pitchFamily="34" charset="0"/>
              </a:rPr>
              <a:t>r</a:t>
            </a:r>
            <a:r>
              <a:rPr lang="pt-PT" sz="10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eabilitação/ </a:t>
            </a:r>
            <a:r>
              <a:rPr lang="pt-PT" sz="1000" b="1" dirty="0">
                <a:solidFill>
                  <a:srgbClr val="009900"/>
                </a:solidFill>
                <a:latin typeface="Calibri" panose="020F0502020204030204" pitchFamily="34" charset="0"/>
              </a:rPr>
              <a:t>reconversão de equipamentos de utilização coletiva </a:t>
            </a:r>
          </a:p>
          <a:p>
            <a:pPr algn="ctr"/>
            <a:r>
              <a:rPr lang="pt-PT" sz="1050" dirty="0">
                <a:solidFill>
                  <a:srgbClr val="009900"/>
                </a:solidFill>
                <a:latin typeface="Calibri" panose="020F0502020204030204" pitchFamily="34" charset="0"/>
              </a:rPr>
              <a:t> </a:t>
            </a:r>
            <a:r>
              <a:rPr lang="pt-PT" sz="1000" dirty="0">
                <a:solidFill>
                  <a:srgbClr val="009900"/>
                </a:solidFill>
                <a:latin typeface="Calibri" panose="020F0502020204030204" pitchFamily="34" charset="0"/>
              </a:rPr>
              <a:t>(6 freguesias)</a:t>
            </a:r>
          </a:p>
        </p:txBody>
      </p:sp>
      <p:sp>
        <p:nvSpPr>
          <p:cNvPr id="17" name="Oval 16"/>
          <p:cNvSpPr/>
          <p:nvPr/>
        </p:nvSpPr>
        <p:spPr>
          <a:xfrm>
            <a:off x="3059832" y="2376240"/>
            <a:ext cx="2736000" cy="2736000"/>
          </a:xfrm>
          <a:prstGeom prst="ellipse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PLANO DE AÇÃO INTEGRADO</a:t>
            </a:r>
            <a:r>
              <a:rPr lang="pt-PT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12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para as  </a:t>
            </a:r>
            <a:endParaRPr lang="pt-PT" sz="12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pt-PT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COMUNIDADES DESFAVORECIDAS </a:t>
            </a:r>
          </a:p>
        </p:txBody>
      </p:sp>
      <p:sp>
        <p:nvSpPr>
          <p:cNvPr id="16" name="Oval 15"/>
          <p:cNvSpPr/>
          <p:nvPr/>
        </p:nvSpPr>
        <p:spPr>
          <a:xfrm>
            <a:off x="881843" y="4613365"/>
            <a:ext cx="1116000" cy="1080000"/>
          </a:xfrm>
          <a:prstGeom prst="ellipse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1400" b="1" dirty="0" smtClean="0">
              <a:solidFill>
                <a:srgbClr val="009900"/>
              </a:solidFill>
              <a:latin typeface="Calibri" panose="020F0502020204030204" pitchFamily="34" charset="0"/>
            </a:endParaRPr>
          </a:p>
          <a:p>
            <a:pPr algn="ctr"/>
            <a:r>
              <a:rPr lang="pt-PT" sz="105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educação </a:t>
            </a:r>
            <a:endParaRPr lang="pt-PT" sz="1050" b="1" dirty="0">
              <a:solidFill>
                <a:srgbClr val="009900"/>
              </a:solidFill>
              <a:latin typeface="Calibri" panose="020F0502020204030204" pitchFamily="34" charset="0"/>
            </a:endParaRPr>
          </a:p>
          <a:p>
            <a:r>
              <a:rPr lang="pt-PT" sz="14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 </a:t>
            </a:r>
            <a:endParaRPr lang="pt-PT" sz="1400" b="1" dirty="0">
              <a:solidFill>
                <a:srgbClr val="0099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51595" y="1939312"/>
            <a:ext cx="1188000" cy="1188000"/>
          </a:xfrm>
          <a:prstGeom prst="ellipse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nível  de instrução</a:t>
            </a:r>
          </a:p>
        </p:txBody>
      </p:sp>
      <p:sp>
        <p:nvSpPr>
          <p:cNvPr id="19" name="Oval 18"/>
          <p:cNvSpPr/>
          <p:nvPr/>
        </p:nvSpPr>
        <p:spPr>
          <a:xfrm>
            <a:off x="506974" y="2708920"/>
            <a:ext cx="1188000" cy="1188000"/>
          </a:xfrm>
          <a:prstGeom prst="ellipse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abandono escolar</a:t>
            </a:r>
          </a:p>
        </p:txBody>
      </p:sp>
      <p:sp>
        <p:nvSpPr>
          <p:cNvPr id="20" name="Oval 19"/>
          <p:cNvSpPr/>
          <p:nvPr/>
        </p:nvSpPr>
        <p:spPr>
          <a:xfrm>
            <a:off x="1169688" y="3212976"/>
            <a:ext cx="1188000" cy="1188000"/>
          </a:xfrm>
          <a:prstGeom prst="ellipse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ambiente degradado</a:t>
            </a:r>
          </a:p>
        </p:txBody>
      </p:sp>
    </p:spTree>
    <p:extLst>
      <p:ext uri="{BB962C8B-B14F-4D97-AF65-F5344CB8AC3E}">
        <p14:creationId xmlns:p14="http://schemas.microsoft.com/office/powerpoint/2010/main" val="855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25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5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5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5" grpId="0" animBg="1"/>
      <p:bldP spid="6" grpId="0" animBg="1"/>
      <p:bldP spid="7" grpId="0" animBg="1"/>
      <p:bldP spid="9" grpId="0" animBg="1"/>
      <p:bldP spid="8" grpId="0" animBg="1"/>
      <p:bldP spid="10" grpId="0" animBg="1"/>
      <p:bldP spid="14" grpId="0" animBg="1"/>
      <p:bldP spid="15" grpId="0" animBg="1"/>
      <p:bldP spid="17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51595" y="548680"/>
            <a:ext cx="8080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PAICD</a:t>
            </a:r>
          </a:p>
          <a:p>
            <a:r>
              <a:rPr lang="pt-PT" sz="16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Bolsas </a:t>
            </a:r>
            <a:r>
              <a:rPr lang="pt-PT" sz="1600" b="1" dirty="0">
                <a:solidFill>
                  <a:srgbClr val="92D050"/>
                </a:solidFill>
                <a:latin typeface="Calibri" panose="020F0502020204030204" pitchFamily="34" charset="0"/>
              </a:rPr>
              <a:t>T</a:t>
            </a:r>
            <a:r>
              <a:rPr lang="pt-PT" sz="16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erritoriais de Intervenção</a:t>
            </a:r>
            <a:endParaRPr lang="pt-PT" sz="2000" b="1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10" name="Picture 10" descr="K:\DP\DP_Planeamento Estratégico\APRESENTAÇÕES\PEDU\Captur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22" y="1412776"/>
            <a:ext cx="5256258" cy="498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021186" y="3850197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SzPct val="200000"/>
            </a:pPr>
            <a:r>
              <a:rPr lang="pt-PT" sz="1200" b="1" dirty="0" smtClean="0">
                <a:latin typeface="Calibri" panose="020F0502020204030204" pitchFamily="34" charset="0"/>
              </a:rPr>
              <a:t>Bolsa A  </a:t>
            </a:r>
            <a:r>
              <a:rPr lang="pt-PT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Zona Oriental</a:t>
            </a:r>
          </a:p>
          <a:p>
            <a:pPr>
              <a:buClr>
                <a:srgbClr val="92D050"/>
              </a:buClr>
              <a:buSzPct val="200000"/>
            </a:pP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Freguesias de Marvila e Beato</a:t>
            </a:r>
            <a:endParaRPr lang="pt-PT" sz="1200" dirty="0" smtClean="0">
              <a:latin typeface="Calibri" panose="020F050202020403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5594656" y="1559918"/>
            <a:ext cx="3346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FFFF00"/>
              </a:buClr>
              <a:buSzPct val="200000"/>
            </a:pPr>
            <a:r>
              <a:rPr lang="pt-PT" sz="1200" b="1" dirty="0" smtClean="0">
                <a:latin typeface="Calibri" panose="020F0502020204030204" pitchFamily="34" charset="0"/>
              </a:rPr>
              <a:t>Bolsa </a:t>
            </a:r>
            <a:r>
              <a:rPr lang="pt-PT" sz="1200" b="1" dirty="0">
                <a:latin typeface="Calibri" panose="020F0502020204030204" pitchFamily="34" charset="0"/>
              </a:rPr>
              <a:t>B  </a:t>
            </a:r>
            <a:r>
              <a:rPr lang="pt-PT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Zona Norte e Alta de </a:t>
            </a:r>
            <a:r>
              <a:rPr lang="pt-PT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Lisboa</a:t>
            </a:r>
          </a:p>
          <a:p>
            <a:pPr lvl="1">
              <a:buClr>
                <a:srgbClr val="FFFF00"/>
              </a:buClr>
              <a:buSzPct val="200000"/>
            </a:pP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Freguesia de Santa Clara e Lumiar</a:t>
            </a:r>
            <a:endParaRPr lang="pt-PT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7" name="Conexão recta 6"/>
          <p:cNvCxnSpPr/>
          <p:nvPr/>
        </p:nvCxnSpPr>
        <p:spPr>
          <a:xfrm>
            <a:off x="3635896" y="1713806"/>
            <a:ext cx="2363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ângulo 10"/>
          <p:cNvSpPr/>
          <p:nvPr/>
        </p:nvSpPr>
        <p:spPr>
          <a:xfrm>
            <a:off x="5594656" y="2566789"/>
            <a:ext cx="34327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FFFF00"/>
              </a:buClr>
              <a:buSzPct val="200000"/>
            </a:pPr>
            <a:r>
              <a:rPr lang="pt-PT" sz="1200" b="1" dirty="0">
                <a:latin typeface="Calibri" panose="020F0502020204030204" pitchFamily="34" charset="0"/>
              </a:rPr>
              <a:t>Bolsa </a:t>
            </a:r>
            <a:r>
              <a:rPr lang="pt-PT" sz="1200" b="1" dirty="0" smtClean="0">
                <a:latin typeface="Calibri" panose="020F0502020204030204" pitchFamily="34" charset="0"/>
              </a:rPr>
              <a:t>F  </a:t>
            </a:r>
            <a:r>
              <a:rPr lang="pt-PT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Bairro </a:t>
            </a:r>
            <a:r>
              <a:rPr lang="pt-PT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Padre </a:t>
            </a:r>
            <a:r>
              <a:rPr lang="pt-PT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Cruz</a:t>
            </a:r>
          </a:p>
          <a:p>
            <a:pPr lvl="1">
              <a:buClr>
                <a:srgbClr val="FFFF00"/>
              </a:buClr>
              <a:buSzPct val="200000"/>
            </a:pP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Freguesias de Carnide</a:t>
            </a:r>
            <a:endParaRPr lang="pt-PT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1">
              <a:buClr>
                <a:srgbClr val="FFFF00"/>
              </a:buClr>
              <a:buSzPct val="200000"/>
            </a:pPr>
            <a:endParaRPr lang="pt-PT" sz="1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12" name="Conexão recta 11"/>
          <p:cNvCxnSpPr/>
          <p:nvPr/>
        </p:nvCxnSpPr>
        <p:spPr>
          <a:xfrm>
            <a:off x="2051720" y="2708474"/>
            <a:ext cx="39604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cta 14"/>
          <p:cNvCxnSpPr/>
          <p:nvPr/>
        </p:nvCxnSpPr>
        <p:spPr>
          <a:xfrm>
            <a:off x="1979712" y="5589240"/>
            <a:ext cx="40671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cta 15"/>
          <p:cNvCxnSpPr/>
          <p:nvPr/>
        </p:nvCxnSpPr>
        <p:spPr>
          <a:xfrm>
            <a:off x="2662436" y="5131063"/>
            <a:ext cx="33843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ângulo 17"/>
          <p:cNvSpPr/>
          <p:nvPr/>
        </p:nvSpPr>
        <p:spPr>
          <a:xfrm>
            <a:off x="6012160" y="4977174"/>
            <a:ext cx="29290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CC00"/>
              </a:buClr>
              <a:buSzPct val="200000"/>
            </a:pPr>
            <a:r>
              <a:rPr lang="pt-PT" sz="1200" b="1" dirty="0">
                <a:latin typeface="Calibri" panose="020F0502020204030204" pitchFamily="34" charset="0"/>
              </a:rPr>
              <a:t>Bolsa C  </a:t>
            </a:r>
            <a:r>
              <a:rPr lang="pt-PT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Vale de </a:t>
            </a:r>
            <a:r>
              <a:rPr lang="pt-PT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Alcântara</a:t>
            </a:r>
          </a:p>
          <a:p>
            <a:pPr>
              <a:buClr>
                <a:srgbClr val="FFCC00"/>
              </a:buClr>
              <a:buSzPct val="200000"/>
            </a:pP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Freguesia de Alcântara</a:t>
            </a:r>
            <a:endParaRPr lang="pt-PT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ângulo 20"/>
          <p:cNvSpPr/>
          <p:nvPr/>
        </p:nvSpPr>
        <p:spPr>
          <a:xfrm>
            <a:off x="6012160" y="5471106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66FF"/>
              </a:buClr>
              <a:buSzPct val="200000"/>
            </a:pPr>
            <a:r>
              <a:rPr lang="pt-PT" sz="1200" b="1" dirty="0">
                <a:latin typeface="Calibri" panose="020F0502020204030204" pitchFamily="34" charset="0"/>
              </a:rPr>
              <a:t>Bolsa D  </a:t>
            </a:r>
            <a:r>
              <a:rPr lang="pt-PT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Ajuda</a:t>
            </a:r>
          </a:p>
          <a:p>
            <a:pPr>
              <a:buClr>
                <a:srgbClr val="FF66FF"/>
              </a:buClr>
              <a:buSzPct val="200000"/>
            </a:pP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Freguesia de Ajuda</a:t>
            </a:r>
            <a:endParaRPr lang="pt-PT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22" name="Conexão recta 21"/>
          <p:cNvCxnSpPr/>
          <p:nvPr/>
        </p:nvCxnSpPr>
        <p:spPr>
          <a:xfrm>
            <a:off x="1574354" y="4365104"/>
            <a:ext cx="442491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ângulo 23"/>
          <p:cNvSpPr/>
          <p:nvPr/>
        </p:nvSpPr>
        <p:spPr>
          <a:xfrm>
            <a:off x="6021186" y="4211215"/>
            <a:ext cx="1870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3399FF"/>
              </a:buClr>
              <a:buSzPct val="200000"/>
            </a:pPr>
            <a:r>
              <a:rPr lang="pt-PT" sz="1200" b="1" dirty="0">
                <a:latin typeface="Calibri" panose="020F0502020204030204" pitchFamily="34" charset="0"/>
              </a:rPr>
              <a:t>Bolsa E  </a:t>
            </a:r>
            <a:r>
              <a:rPr lang="pt-PT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Bairro da </a:t>
            </a:r>
            <a:r>
              <a:rPr lang="pt-PT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Boavista</a:t>
            </a:r>
          </a:p>
          <a:p>
            <a:pPr>
              <a:buClr>
                <a:srgbClr val="3399FF"/>
              </a:buClr>
              <a:buSzPct val="200000"/>
            </a:pP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Freguesia de Benfica</a:t>
            </a:r>
            <a:endParaRPr lang="pt-PT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25" name="Conexão recta 24"/>
          <p:cNvCxnSpPr/>
          <p:nvPr/>
        </p:nvCxnSpPr>
        <p:spPr>
          <a:xfrm>
            <a:off x="4824028" y="4005064"/>
            <a:ext cx="11971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49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2873506" y="3573015"/>
            <a:ext cx="1620000" cy="1620000"/>
          </a:xfrm>
          <a:prstGeom prst="rect">
            <a:avLst/>
          </a:prstGeom>
          <a:solidFill>
            <a:srgbClr val="CCFF6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excede </a:t>
            </a:r>
            <a:r>
              <a:rPr lang="pt-PT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</a:t>
            </a:r>
            <a:r>
              <a:rPr lang="pt-PT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estimativa </a:t>
            </a:r>
          </a:p>
          <a:p>
            <a:pPr algn="ctr"/>
            <a:r>
              <a:rPr lang="pt-PT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de investimento municipal</a:t>
            </a:r>
          </a:p>
          <a:p>
            <a:pPr algn="ctr"/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considerado </a:t>
            </a:r>
            <a:r>
              <a:rPr lang="pt-P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pela 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AG</a:t>
            </a:r>
            <a:endParaRPr lang="pt-PT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917880"/>
              </p:ext>
            </p:extLst>
          </p:nvPr>
        </p:nvGraphicFramePr>
        <p:xfrm>
          <a:off x="539552" y="1916832"/>
          <a:ext cx="7907908" cy="972000"/>
        </p:xfrm>
        <a:graphic>
          <a:graphicData uri="http://schemas.openxmlformats.org/drawingml/2006/table">
            <a:tbl>
              <a:tblPr/>
              <a:tblGrid>
                <a:gridCol w="935258"/>
                <a:gridCol w="1269486"/>
                <a:gridCol w="1040978"/>
                <a:gridCol w="1056847"/>
                <a:gridCol w="1383739"/>
                <a:gridCol w="1079063"/>
                <a:gridCol w="1142537"/>
              </a:tblGrid>
              <a:tr h="601714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Prioridade </a:t>
                      </a:r>
                      <a:r>
                        <a:rPr lang="pt-PT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Investimento POR Lisboa</a:t>
                      </a:r>
                      <a:endParaRPr lang="pt-PT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Localização da Intervenção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Estimativa da obra</a:t>
                      </a:r>
                      <a:endParaRPr lang="pt-PT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E</a:t>
                      </a:r>
                      <a:r>
                        <a:rPr lang="pt-PT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stimativa </a:t>
                      </a:r>
                      <a:r>
                        <a:rPr lang="pt-PT" sz="1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de encargo CML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Estimativa Investimento Público </a:t>
                      </a:r>
                      <a:r>
                        <a:rPr lang="pt-PT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considerado</a:t>
                      </a:r>
                    </a:p>
                    <a:p>
                      <a:pPr algn="ctr" fontAlgn="ctr"/>
                      <a:r>
                        <a:rPr lang="pt-PT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P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pela AG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Montante Fundo FEDER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Montante Fundo</a:t>
                      </a:r>
                      <a:br>
                        <a:rPr lang="pt-P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pt-P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 alocar  </a:t>
                      </a:r>
                      <a:r>
                        <a:rPr lang="pt-PT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                </a:t>
                      </a:r>
                      <a:r>
                        <a:rPr lang="pt-P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IFRRU 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286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9.8</a:t>
                      </a: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Bolsas Territoriais prioritárias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</a:t>
                      </a:r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6.340.486,00 €</a:t>
                      </a: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      3.607.270,00 €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</a:t>
                      </a:r>
                      <a:r>
                        <a:rPr lang="pt-P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5.466.432,00 </a:t>
                      </a: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2.733.216,00 </a:t>
                      </a:r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</a:t>
                      </a: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</a:t>
                      </a:r>
                      <a:r>
                        <a:rPr lang="pt-P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3.000.000,00 </a:t>
                      </a:r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ângulo 6"/>
          <p:cNvSpPr/>
          <p:nvPr/>
        </p:nvSpPr>
        <p:spPr>
          <a:xfrm>
            <a:off x="467544" y="568117"/>
            <a:ext cx="2539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>
                <a:solidFill>
                  <a:srgbClr val="92D050"/>
                </a:solidFill>
                <a:latin typeface="Calibri" panose="020F0502020204030204" pitchFamily="34" charset="0"/>
              </a:rPr>
              <a:t>Financiamento </a:t>
            </a:r>
            <a:r>
              <a:rPr lang="pt-PT" sz="20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PAICD</a:t>
            </a:r>
            <a:endParaRPr lang="pt-PT" sz="2000" b="1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927382" y="3573015"/>
            <a:ext cx="1620000" cy="1620000"/>
          </a:xfrm>
          <a:prstGeom prst="rect">
            <a:avLst/>
          </a:prstGeom>
          <a:solidFill>
            <a:srgbClr val="CCFF6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- Zona Oriental</a:t>
            </a:r>
          </a:p>
          <a:p>
            <a:r>
              <a:rPr lang="pt-PT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 - Ajuda                            F - Bairro Padre Cruz</a:t>
            </a:r>
            <a:endParaRPr lang="pt-PT" sz="12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6073076" y="3573015"/>
            <a:ext cx="1620000" cy="1620000"/>
          </a:xfrm>
          <a:prstGeom prst="rect">
            <a:avLst/>
          </a:prstGeom>
          <a:solidFill>
            <a:srgbClr val="CCFF6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comparticipação </a:t>
            </a:r>
            <a:r>
              <a:rPr lang="pt-PT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de </a:t>
            </a:r>
          </a:p>
          <a:p>
            <a:pPr algn="ctr"/>
            <a:r>
              <a:rPr lang="pt-PT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50% do montante de</a:t>
            </a:r>
          </a:p>
          <a:p>
            <a:pPr algn="ctr"/>
            <a:r>
              <a:rPr lang="pt-PT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i</a:t>
            </a:r>
            <a:r>
              <a:rPr lang="pt-PT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nvestimento municipal</a:t>
            </a:r>
          </a:p>
          <a:p>
            <a:pPr algn="ctr"/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considerado </a:t>
            </a:r>
            <a:r>
              <a:rPr lang="pt-P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pela AG</a:t>
            </a:r>
          </a:p>
        </p:txBody>
      </p:sp>
      <p:sp>
        <p:nvSpPr>
          <p:cNvPr id="14" name="Seta para baixo 13"/>
          <p:cNvSpPr/>
          <p:nvPr/>
        </p:nvSpPr>
        <p:spPr>
          <a:xfrm>
            <a:off x="1716321" y="3016430"/>
            <a:ext cx="806661" cy="428987"/>
          </a:xfrm>
          <a:prstGeom prst="downArrow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92D050"/>
              </a:solidFill>
            </a:endParaRPr>
          </a:p>
        </p:txBody>
      </p:sp>
      <p:sp>
        <p:nvSpPr>
          <p:cNvPr id="16" name="Seta para baixo 15"/>
          <p:cNvSpPr/>
          <p:nvPr/>
        </p:nvSpPr>
        <p:spPr>
          <a:xfrm>
            <a:off x="6479746" y="3021017"/>
            <a:ext cx="806661" cy="428987"/>
          </a:xfrm>
          <a:prstGeom prst="downArrow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92D050"/>
              </a:solidFill>
            </a:endParaRPr>
          </a:p>
        </p:txBody>
      </p:sp>
      <p:sp>
        <p:nvSpPr>
          <p:cNvPr id="17" name="Seta para baixo 16"/>
          <p:cNvSpPr/>
          <p:nvPr/>
        </p:nvSpPr>
        <p:spPr>
          <a:xfrm>
            <a:off x="3007220" y="3016430"/>
            <a:ext cx="806661" cy="428987"/>
          </a:xfrm>
          <a:prstGeom prst="downArrow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5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4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611560" y="548680"/>
            <a:ext cx="20217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92D050"/>
                </a:solidFill>
                <a:latin typeface="Calibri" panose="020F0502020204030204" pitchFamily="34" charset="0"/>
              </a:rPr>
              <a:t>O que é o </a:t>
            </a:r>
            <a:r>
              <a:rPr lang="pt-PT" sz="20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IFRRU?</a:t>
            </a:r>
            <a:endParaRPr lang="pt-PT" sz="2000" b="1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437624" y="2559878"/>
            <a:ext cx="1980000" cy="1980000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solidFill>
                  <a:srgbClr val="009900"/>
                </a:solidFill>
                <a:latin typeface="Calibri" panose="020F0502020204030204" pitchFamily="34" charset="0"/>
              </a:rPr>
              <a:t>diversas fontes </a:t>
            </a:r>
          </a:p>
          <a:p>
            <a:pPr algn="ctr"/>
            <a:r>
              <a:rPr lang="pt-PT" sz="1200" b="1" dirty="0">
                <a:solidFill>
                  <a:srgbClr val="009900"/>
                </a:solidFill>
                <a:latin typeface="Calibri" panose="020F0502020204030204" pitchFamily="34" charset="0"/>
              </a:rPr>
              <a:t>de financiamento</a:t>
            </a:r>
          </a:p>
        </p:txBody>
      </p:sp>
      <p:sp>
        <p:nvSpPr>
          <p:cNvPr id="6" name="Oval 5"/>
          <p:cNvSpPr/>
          <p:nvPr/>
        </p:nvSpPr>
        <p:spPr>
          <a:xfrm>
            <a:off x="1187624" y="2358087"/>
            <a:ext cx="2340000" cy="2340000"/>
          </a:xfrm>
          <a:prstGeom prst="ellipse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INSTRUMENTO FINANCEIRO </a:t>
            </a:r>
          </a:p>
          <a:p>
            <a:pPr algn="ctr"/>
            <a:r>
              <a:rPr lang="pt-PT" sz="105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para </a:t>
            </a:r>
            <a:r>
              <a:rPr lang="pt-PT" sz="1050" b="1" dirty="0">
                <a:solidFill>
                  <a:srgbClr val="009900"/>
                </a:solidFill>
                <a:latin typeface="Calibri" panose="020F0502020204030204" pitchFamily="34" charset="0"/>
              </a:rPr>
              <a:t>apoio </a:t>
            </a:r>
            <a:r>
              <a:rPr lang="pt-PT" sz="105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à </a:t>
            </a:r>
            <a:r>
              <a:rPr lang="pt-PT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REABILITAÇÃO URBANA</a:t>
            </a:r>
            <a:endParaRPr lang="pt-PT" b="1" dirty="0">
              <a:solidFill>
                <a:srgbClr val="0099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5536" y="1329477"/>
            <a:ext cx="1656000" cy="1656000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solidFill>
                  <a:srgbClr val="00B050"/>
                </a:solidFill>
                <a:latin typeface="Calibri" panose="020F0502020204030204" pitchFamily="34" charset="0"/>
              </a:rPr>
              <a:t>abrange todo o território nacional mas tem incidência regional</a:t>
            </a:r>
          </a:p>
        </p:txBody>
      </p:sp>
      <p:sp>
        <p:nvSpPr>
          <p:cNvPr id="8" name="Oval 7"/>
          <p:cNvSpPr/>
          <p:nvPr/>
        </p:nvSpPr>
        <p:spPr>
          <a:xfrm>
            <a:off x="4427624" y="531860"/>
            <a:ext cx="1800000" cy="1800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Programas Operacionais  </a:t>
            </a:r>
            <a:r>
              <a:rPr lang="pt-PT" sz="12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Regionais </a:t>
            </a:r>
            <a:r>
              <a:rPr lang="pt-PT" sz="1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do Continente e das Regiões Autónomas</a:t>
            </a:r>
          </a:p>
        </p:txBody>
      </p:sp>
      <p:sp>
        <p:nvSpPr>
          <p:cNvPr id="10" name="Oval 9"/>
          <p:cNvSpPr/>
          <p:nvPr/>
        </p:nvSpPr>
        <p:spPr>
          <a:xfrm>
            <a:off x="2711389" y="526563"/>
            <a:ext cx="1800000" cy="1800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Programa Operacional  Sustentabilidade e Eficiência </a:t>
            </a:r>
            <a:endParaRPr lang="pt-PT" sz="1200" b="1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pt-PT" sz="12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no </a:t>
            </a:r>
            <a:r>
              <a:rPr lang="pt-PT" sz="1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Uso dos Recursos </a:t>
            </a:r>
          </a:p>
        </p:txBody>
      </p:sp>
      <p:sp>
        <p:nvSpPr>
          <p:cNvPr id="11" name="Oval 10"/>
          <p:cNvSpPr/>
          <p:nvPr/>
        </p:nvSpPr>
        <p:spPr>
          <a:xfrm>
            <a:off x="5635690" y="1606761"/>
            <a:ext cx="1800000" cy="1800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Programas Operacionais do </a:t>
            </a:r>
            <a:r>
              <a:rPr lang="pt-PT" sz="12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Portugal2020</a:t>
            </a:r>
            <a:endParaRPr lang="pt-PT" sz="12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35720" y="4029166"/>
            <a:ext cx="1656000" cy="1656000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funcionamento e gestão estabelecidos através de RCM</a:t>
            </a:r>
            <a:endParaRPr lang="pt-PT" sz="12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Seta para baixo 15"/>
          <p:cNvSpPr/>
          <p:nvPr/>
        </p:nvSpPr>
        <p:spPr>
          <a:xfrm rot="9940385">
            <a:off x="4372966" y="4635983"/>
            <a:ext cx="806661" cy="238031"/>
          </a:xfrm>
          <a:prstGeom prst="downArrow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92D05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459804" y="4610320"/>
            <a:ext cx="1800000" cy="1800000"/>
          </a:xfrm>
          <a:prstGeom prst="ellipse">
            <a:avLst/>
          </a:prstGeom>
          <a:solidFill>
            <a:schemeClr val="accent5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Banco Europeu de Investimento</a:t>
            </a:r>
          </a:p>
        </p:txBody>
      </p:sp>
      <p:sp>
        <p:nvSpPr>
          <p:cNvPr id="18" name="Oval 17"/>
          <p:cNvSpPr/>
          <p:nvPr/>
        </p:nvSpPr>
        <p:spPr>
          <a:xfrm>
            <a:off x="4154849" y="4877031"/>
            <a:ext cx="1836000" cy="1836000"/>
          </a:xfrm>
          <a:prstGeom prst="ellipse">
            <a:avLst/>
          </a:prstGeom>
          <a:solidFill>
            <a:schemeClr val="accent5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Banco de Desenvolvimento do Conselho da Europa</a:t>
            </a:r>
          </a:p>
        </p:txBody>
      </p:sp>
      <p:sp>
        <p:nvSpPr>
          <p:cNvPr id="19" name="Oval 18"/>
          <p:cNvSpPr/>
          <p:nvPr/>
        </p:nvSpPr>
        <p:spPr>
          <a:xfrm>
            <a:off x="5528402" y="3841240"/>
            <a:ext cx="1800000" cy="1800000"/>
          </a:xfrm>
          <a:prstGeom prst="ellipse">
            <a:avLst/>
          </a:prstGeom>
          <a:solidFill>
            <a:schemeClr val="accent5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outros investidores públicos </a:t>
            </a:r>
            <a:endParaRPr lang="pt-PT" sz="1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pt-PT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ou </a:t>
            </a:r>
            <a:r>
              <a:rPr lang="pt-PT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privados</a:t>
            </a:r>
          </a:p>
        </p:txBody>
      </p:sp>
      <p:sp>
        <p:nvSpPr>
          <p:cNvPr id="20" name="Oval 19"/>
          <p:cNvSpPr/>
          <p:nvPr/>
        </p:nvSpPr>
        <p:spPr>
          <a:xfrm>
            <a:off x="7095790" y="3960087"/>
            <a:ext cx="1476000" cy="1476000"/>
          </a:xfrm>
          <a:prstGeom prst="ellipse">
            <a:avLst/>
          </a:prstGeom>
          <a:solidFill>
            <a:schemeClr val="bg1">
              <a:alpha val="40000"/>
            </a:scheme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seleção </a:t>
            </a:r>
            <a:endParaRPr lang="pt-PT" sz="1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pt-PT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por concurso </a:t>
            </a:r>
            <a:r>
              <a:rPr lang="pt-PT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público internacional</a:t>
            </a:r>
          </a:p>
        </p:txBody>
      </p:sp>
      <p:sp>
        <p:nvSpPr>
          <p:cNvPr id="21" name="Seta para baixo 20"/>
          <p:cNvSpPr/>
          <p:nvPr/>
        </p:nvSpPr>
        <p:spPr>
          <a:xfrm rot="20299403">
            <a:off x="3605525" y="2301722"/>
            <a:ext cx="806661" cy="238031"/>
          </a:xfrm>
          <a:prstGeom prst="downArrow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92D050"/>
              </a:solidFill>
            </a:endParaRPr>
          </a:p>
        </p:txBody>
      </p:sp>
      <p:sp>
        <p:nvSpPr>
          <p:cNvPr id="22" name="Seta para baixo 21"/>
          <p:cNvSpPr/>
          <p:nvPr/>
        </p:nvSpPr>
        <p:spPr>
          <a:xfrm rot="1120687">
            <a:off x="4522080" y="2291899"/>
            <a:ext cx="806661" cy="238031"/>
          </a:xfrm>
          <a:prstGeom prst="downArrow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92D050"/>
              </a:solidFill>
            </a:endParaRPr>
          </a:p>
        </p:txBody>
      </p:sp>
      <p:sp>
        <p:nvSpPr>
          <p:cNvPr id="23" name="Seta para baixo 22"/>
          <p:cNvSpPr/>
          <p:nvPr/>
        </p:nvSpPr>
        <p:spPr>
          <a:xfrm rot="3663846">
            <a:off x="5174174" y="2891549"/>
            <a:ext cx="806661" cy="238031"/>
          </a:xfrm>
          <a:prstGeom prst="downArrow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92D050"/>
              </a:solidFill>
            </a:endParaRPr>
          </a:p>
        </p:txBody>
      </p:sp>
      <p:sp>
        <p:nvSpPr>
          <p:cNvPr id="24" name="Seta para baixo 23"/>
          <p:cNvSpPr/>
          <p:nvPr/>
        </p:nvSpPr>
        <p:spPr>
          <a:xfrm rot="7770280">
            <a:off x="5125071" y="4033953"/>
            <a:ext cx="806661" cy="238031"/>
          </a:xfrm>
          <a:prstGeom prst="downArrow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92D050"/>
              </a:solidFill>
            </a:endParaRPr>
          </a:p>
        </p:txBody>
      </p:sp>
      <p:sp>
        <p:nvSpPr>
          <p:cNvPr id="25" name="Seta para baixo 24"/>
          <p:cNvSpPr/>
          <p:nvPr/>
        </p:nvSpPr>
        <p:spPr>
          <a:xfrm rot="12809020">
            <a:off x="3454417" y="4460224"/>
            <a:ext cx="806661" cy="238031"/>
          </a:xfrm>
          <a:prstGeom prst="downArrow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46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25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75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75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25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467544" y="548680"/>
            <a:ext cx="3898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92D050"/>
                </a:solidFill>
                <a:latin typeface="Calibri" panose="020F0502020204030204" pitchFamily="34" charset="0"/>
              </a:rPr>
              <a:t>B</a:t>
            </a:r>
            <a:r>
              <a:rPr lang="pt-PT" sz="20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eneficiários do IFRRU em Lisboa </a:t>
            </a:r>
            <a:endParaRPr lang="pt-PT" sz="2000" b="1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331640" y="3271134"/>
            <a:ext cx="2340000" cy="2340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rgbClr val="009900"/>
                </a:solidFill>
                <a:latin typeface="Calibri" panose="020F0502020204030204" pitchFamily="34" charset="0"/>
              </a:rPr>
              <a:t>entidades singulares </a:t>
            </a:r>
            <a:endParaRPr lang="pt-PT" sz="1400" b="1" dirty="0" smtClean="0">
              <a:solidFill>
                <a:srgbClr val="009900"/>
              </a:solidFill>
              <a:latin typeface="Calibri" panose="020F0502020204030204" pitchFamily="34" charset="0"/>
            </a:endParaRPr>
          </a:p>
          <a:p>
            <a:pPr algn="ctr"/>
            <a:r>
              <a:rPr lang="pt-PT" sz="14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ou coletivas</a:t>
            </a:r>
            <a:endParaRPr lang="pt-PT" sz="1400" b="1" dirty="0">
              <a:solidFill>
                <a:srgbClr val="0099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305813" y="3422078"/>
            <a:ext cx="2340000" cy="2340000"/>
          </a:xfrm>
          <a:prstGeom prst="ellipse">
            <a:avLst/>
          </a:prstGeom>
          <a:solidFill>
            <a:schemeClr val="accent5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proprietárias </a:t>
            </a:r>
          </a:p>
          <a:p>
            <a:pPr algn="ctr"/>
            <a:r>
              <a:rPr lang="pt-PT" sz="14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de </a:t>
            </a:r>
            <a:r>
              <a:rPr lang="pt-PT" sz="1400" b="1" dirty="0">
                <a:solidFill>
                  <a:srgbClr val="009900"/>
                </a:solidFill>
                <a:latin typeface="Calibri" panose="020F0502020204030204" pitchFamily="34" charset="0"/>
              </a:rPr>
              <a:t>edifícios </a:t>
            </a:r>
            <a:endParaRPr lang="pt-PT" sz="1400" b="1" dirty="0" smtClean="0">
              <a:solidFill>
                <a:srgbClr val="0099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41600" y="3764472"/>
            <a:ext cx="1260000" cy="1260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públicas</a:t>
            </a:r>
            <a:endParaRPr lang="pt-PT" sz="14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71600" y="5054471"/>
            <a:ext cx="1260000" cy="1260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privadas</a:t>
            </a:r>
            <a:endParaRPr lang="pt-PT" sz="14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876256" y="2617589"/>
            <a:ext cx="1260000" cy="1260000"/>
          </a:xfrm>
          <a:prstGeom prst="ellipse">
            <a:avLst/>
          </a:prstGeom>
          <a:solidFill>
            <a:schemeClr val="accent5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áreas </a:t>
            </a:r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PARU </a:t>
            </a:r>
            <a:endParaRPr lang="pt-PT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482675" y="3962078"/>
            <a:ext cx="1260000" cy="1260000"/>
          </a:xfrm>
          <a:prstGeom prst="ellipse">
            <a:avLst/>
          </a:prstGeom>
          <a:solidFill>
            <a:schemeClr val="accent5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áreas </a:t>
            </a:r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PAICD</a:t>
            </a:r>
            <a:endParaRPr lang="pt-PT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355387" y="963056"/>
            <a:ext cx="2340000" cy="2340000"/>
          </a:xfrm>
          <a:prstGeom prst="ellipse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IFRRU 2020 </a:t>
            </a:r>
            <a:r>
              <a:rPr lang="pt-PT" sz="1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beneficia</a:t>
            </a:r>
            <a:endParaRPr lang="pt-PT" sz="14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eta para baixo 9"/>
          <p:cNvSpPr/>
          <p:nvPr/>
        </p:nvSpPr>
        <p:spPr>
          <a:xfrm rot="2804317">
            <a:off x="3124293" y="3010504"/>
            <a:ext cx="806661" cy="607592"/>
          </a:xfrm>
          <a:prstGeom prst="downArrow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92D050"/>
              </a:solidFill>
            </a:endParaRPr>
          </a:p>
        </p:txBody>
      </p:sp>
      <p:sp>
        <p:nvSpPr>
          <p:cNvPr id="11" name="Seta para baixo 10"/>
          <p:cNvSpPr/>
          <p:nvPr/>
        </p:nvSpPr>
        <p:spPr>
          <a:xfrm rot="19238437">
            <a:off x="5156524" y="3069185"/>
            <a:ext cx="806661" cy="607592"/>
          </a:xfrm>
          <a:prstGeom prst="downArrow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94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75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25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9" grpId="0" animBg="1"/>
      <p:bldP spid="20" grpId="0" animBg="1"/>
      <p:bldP spid="21" grpId="0" animBg="1"/>
      <p:bldP spid="22" grpId="0" animBg="1"/>
      <p:bldP spid="9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467544" y="548680"/>
            <a:ext cx="4554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92D050"/>
                </a:solidFill>
                <a:latin typeface="Calibri" panose="020F0502020204030204" pitchFamily="34" charset="0"/>
              </a:rPr>
              <a:t>A</a:t>
            </a:r>
            <a:r>
              <a:rPr lang="pt-PT" sz="20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ções  financiadas pelo IFRRU em Lisboa </a:t>
            </a:r>
            <a:endParaRPr lang="pt-PT" sz="2000" b="1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228191" y="1263243"/>
            <a:ext cx="2340000" cy="2340000"/>
          </a:xfrm>
          <a:prstGeom prst="ellipse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IFRRU 2020 </a:t>
            </a:r>
            <a:r>
              <a:rPr lang="pt-PT" sz="1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financia</a:t>
            </a:r>
            <a:endParaRPr lang="pt-PT" sz="14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122317" y="3893412"/>
            <a:ext cx="1980000" cy="1980000"/>
          </a:xfrm>
          <a:prstGeom prst="ellipse">
            <a:avLst/>
          </a:prstGeom>
          <a:solidFill>
            <a:schemeClr val="accent5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400" b="1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pt-PT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reabilitação </a:t>
            </a:r>
            <a:r>
              <a:rPr lang="pt-PT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integral de edifícios</a:t>
            </a:r>
          </a:p>
          <a:p>
            <a:pPr algn="ctr"/>
            <a:r>
              <a:rPr lang="pt-PT" sz="1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1" name="Oval 10"/>
          <p:cNvSpPr/>
          <p:nvPr/>
        </p:nvSpPr>
        <p:spPr>
          <a:xfrm>
            <a:off x="743994" y="3893412"/>
            <a:ext cx="1980000" cy="1980000"/>
          </a:xfrm>
          <a:prstGeom prst="ellipse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intervenções em eficiência </a:t>
            </a:r>
            <a:r>
              <a:rPr lang="pt-PT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energética</a:t>
            </a:r>
            <a:endParaRPr lang="pt-PT" sz="12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08104" y="2996952"/>
            <a:ext cx="1620000" cy="1620000"/>
          </a:xfrm>
          <a:prstGeom prst="ellipse">
            <a:avLst/>
          </a:prstGeom>
          <a:solidFill>
            <a:schemeClr val="accent5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habitação</a:t>
            </a:r>
            <a:endParaRPr lang="pt-PT" sz="12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75736" y="5039595"/>
            <a:ext cx="1440000" cy="1440000"/>
          </a:xfrm>
          <a:prstGeom prst="ellipse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Idade</a:t>
            </a:r>
          </a:p>
          <a:p>
            <a:pPr algn="ctr"/>
            <a:r>
              <a:rPr lang="pt-PT" sz="1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&gt; 30 anos ou nível de conservação  &lt; ou = 2</a:t>
            </a:r>
          </a:p>
        </p:txBody>
      </p:sp>
      <p:sp>
        <p:nvSpPr>
          <p:cNvPr id="14" name="Oval 13"/>
          <p:cNvSpPr/>
          <p:nvPr/>
        </p:nvSpPr>
        <p:spPr>
          <a:xfrm>
            <a:off x="5508104" y="5011974"/>
            <a:ext cx="1620000" cy="1620000"/>
          </a:xfrm>
          <a:prstGeom prst="ellipse">
            <a:avLst/>
          </a:prstGeom>
          <a:solidFill>
            <a:schemeClr val="accent5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atividades económicas </a:t>
            </a:r>
            <a:r>
              <a:rPr lang="pt-PT" sz="105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comércio</a:t>
            </a:r>
            <a:r>
              <a:rPr lang="pt-PT" sz="105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pt-PT" sz="105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turismo, serviços</a:t>
            </a:r>
            <a:endParaRPr lang="pt-PT" sz="105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3994" y="2883243"/>
            <a:ext cx="1440000" cy="1440000"/>
          </a:xfrm>
          <a:prstGeom prst="ellipse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n</a:t>
            </a:r>
            <a:r>
              <a:rPr lang="pt-PT" sz="12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os casos de reabilitação integral para </a:t>
            </a:r>
            <a:r>
              <a:rPr lang="pt-PT" sz="1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habitação</a:t>
            </a:r>
          </a:p>
        </p:txBody>
      </p:sp>
      <p:sp>
        <p:nvSpPr>
          <p:cNvPr id="16" name="Oval 15"/>
          <p:cNvSpPr/>
          <p:nvPr/>
        </p:nvSpPr>
        <p:spPr>
          <a:xfrm>
            <a:off x="7224651" y="948790"/>
            <a:ext cx="1620000" cy="1620000"/>
          </a:xfrm>
          <a:prstGeom prst="ellipse">
            <a:avLst/>
          </a:prstGeom>
          <a:solidFill>
            <a:schemeClr val="bg1">
              <a:lumMod val="6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PARU identifica principais ações de reabilitação</a:t>
            </a:r>
            <a:r>
              <a:rPr lang="pt-P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integral de </a:t>
            </a:r>
            <a:r>
              <a:rPr lang="pt-PT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edifícios</a:t>
            </a:r>
            <a:endParaRPr lang="pt-PT" sz="12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281494" y="2673056"/>
            <a:ext cx="1620000" cy="1620000"/>
          </a:xfrm>
          <a:prstGeom prst="ellipse">
            <a:avLst/>
          </a:prstGeom>
          <a:solidFill>
            <a:schemeClr val="bg1">
              <a:lumMod val="6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IFRRU </a:t>
            </a:r>
          </a:p>
          <a:p>
            <a:pPr algn="ctr"/>
            <a:r>
              <a:rPr lang="pt-PT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abrange </a:t>
            </a:r>
            <a:r>
              <a:rPr lang="pt-PT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apenas intervenções não iniciadas</a:t>
            </a:r>
          </a:p>
        </p:txBody>
      </p:sp>
      <p:sp>
        <p:nvSpPr>
          <p:cNvPr id="18" name="Oval 17"/>
          <p:cNvSpPr/>
          <p:nvPr/>
        </p:nvSpPr>
        <p:spPr>
          <a:xfrm>
            <a:off x="7252068" y="4437112"/>
            <a:ext cx="1620000" cy="1620000"/>
          </a:xfrm>
          <a:prstGeom prst="ellipse">
            <a:avLst/>
          </a:prstGeom>
          <a:solidFill>
            <a:schemeClr val="bg1">
              <a:lumMod val="6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CML </a:t>
            </a:r>
          </a:p>
          <a:p>
            <a:pPr algn="ctr"/>
            <a:r>
              <a:rPr lang="pt-PT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emite </a:t>
            </a:r>
            <a:r>
              <a:rPr lang="pt-PT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certificação prévia de localização</a:t>
            </a:r>
          </a:p>
        </p:txBody>
      </p:sp>
      <p:sp>
        <p:nvSpPr>
          <p:cNvPr id="19" name="Seta para baixo 18"/>
          <p:cNvSpPr/>
          <p:nvPr/>
        </p:nvSpPr>
        <p:spPr>
          <a:xfrm rot="2169134">
            <a:off x="2081271" y="3392418"/>
            <a:ext cx="806661" cy="607592"/>
          </a:xfrm>
          <a:prstGeom prst="downArrow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92D050"/>
              </a:solidFill>
            </a:endParaRPr>
          </a:p>
        </p:txBody>
      </p:sp>
      <p:sp>
        <p:nvSpPr>
          <p:cNvPr id="20" name="Seta para baixo 19"/>
          <p:cNvSpPr/>
          <p:nvPr/>
        </p:nvSpPr>
        <p:spPr>
          <a:xfrm rot="19459034">
            <a:off x="3881393" y="3391202"/>
            <a:ext cx="806661" cy="607592"/>
          </a:xfrm>
          <a:prstGeom prst="downArrow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3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25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75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1269989" y="3920546"/>
            <a:ext cx="7884368" cy="769441"/>
          </a:xfrm>
          <a:prstGeom prst="rect">
            <a:avLst/>
          </a:prstGeom>
          <a:solidFill>
            <a:srgbClr val="92D05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just">
              <a:buClr>
                <a:srgbClr val="92D050"/>
              </a:buClr>
            </a:pPr>
            <a:r>
              <a:rPr lang="pt-PT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Promoção de estratégias de baixo teor de carbono, incluindo promoção da </a:t>
            </a:r>
          </a:p>
          <a:p>
            <a:pPr algn="just">
              <a:buClr>
                <a:srgbClr val="92D050"/>
              </a:buClr>
            </a:pPr>
            <a:r>
              <a:rPr lang="pt-PT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mobilidade urbana multimodal </a:t>
            </a:r>
            <a:r>
              <a:rPr lang="pt-PT" sz="1400" dirty="0">
                <a:solidFill>
                  <a:schemeClr val="tx1"/>
                </a:solidFill>
                <a:latin typeface="Calibri" panose="020F0502020204030204" pitchFamily="34" charset="0"/>
              </a:rPr>
              <a:t>sustentável e medidas de adaptação relevantes para </a:t>
            </a:r>
            <a:endParaRPr lang="pt-PT" sz="1400" dirty="0">
              <a:latin typeface="Calibri" panose="020F0502020204030204" pitchFamily="34" charset="0"/>
            </a:endParaRPr>
          </a:p>
          <a:p>
            <a:pPr algn="just">
              <a:buClr>
                <a:srgbClr val="92D050"/>
              </a:buClr>
            </a:pPr>
            <a:r>
              <a:rPr lang="pt-PT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atenuação </a:t>
            </a:r>
            <a:r>
              <a:rPr lang="pt-PT" sz="1400" dirty="0" smtClean="0">
                <a:latin typeface="Calibri" panose="020F0502020204030204" pitchFamily="34" charset="0"/>
              </a:rPr>
              <a:t>das alterações climáticas  </a:t>
            </a:r>
            <a:r>
              <a:rPr lang="pt-PT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PI 4.5</a:t>
            </a:r>
            <a:endParaRPr lang="pt-PT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19096" y="1124744"/>
            <a:ext cx="832936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>
                <a:latin typeface="Calibri" panose="020F0502020204030204" pitchFamily="34" charset="0"/>
              </a:rPr>
              <a:t>O  </a:t>
            </a:r>
            <a:r>
              <a:rPr lang="pt-PT" sz="1400" b="1" dirty="0" smtClean="0">
                <a:latin typeface="Calibri" panose="020F0502020204030204" pitchFamily="34" charset="0"/>
              </a:rPr>
              <a:t>PEDU</a:t>
            </a:r>
            <a:r>
              <a:rPr lang="pt-PT" sz="1400" b="1" dirty="0">
                <a:solidFill>
                  <a:srgbClr val="92D050"/>
                </a:solidFill>
                <a:latin typeface="Calibri" panose="020F0502020204030204" pitchFamily="34" charset="0"/>
              </a:rPr>
              <a:t>Lx</a:t>
            </a:r>
            <a:r>
              <a:rPr lang="pt-PT" sz="1400" dirty="0" smtClean="0">
                <a:latin typeface="Calibri" panose="020F0502020204030204" pitchFamily="34" charset="0"/>
              </a:rPr>
              <a:t>, </a:t>
            </a:r>
            <a:r>
              <a:rPr lang="pt-PT" sz="1400" b="1" dirty="0" smtClean="0">
                <a:latin typeface="Calibri" panose="020F0502020204030204" pitchFamily="34" charset="0"/>
              </a:rPr>
              <a:t>Plano </a:t>
            </a:r>
            <a:r>
              <a:rPr lang="pt-PT" sz="1400" b="1" dirty="0">
                <a:latin typeface="Calibri" panose="020F0502020204030204" pitchFamily="34" charset="0"/>
              </a:rPr>
              <a:t>Estratégico de Desenvolvimento </a:t>
            </a:r>
            <a:r>
              <a:rPr lang="pt-PT" sz="1400" b="1" dirty="0" smtClean="0">
                <a:latin typeface="Calibri" panose="020F0502020204030204" pitchFamily="34" charset="0"/>
              </a:rPr>
              <a:t>Urbano de Lisboa</a:t>
            </a:r>
            <a:r>
              <a:rPr lang="pt-PT" sz="1400" dirty="0" smtClean="0">
                <a:latin typeface="Calibri" panose="020F0502020204030204" pitchFamily="34" charset="0"/>
              </a:rPr>
              <a:t>,</a:t>
            </a:r>
          </a:p>
          <a:p>
            <a:pPr marL="447675">
              <a:buClr>
                <a:srgbClr val="92D050"/>
              </a:buClr>
            </a:pPr>
            <a:endParaRPr lang="pt-PT" sz="1200" dirty="0" smtClean="0">
              <a:latin typeface="Calibri" panose="020F0502020204030204" pitchFamily="34" charset="0"/>
            </a:endParaRPr>
          </a:p>
          <a:p>
            <a:pPr marL="809625" indent="-3619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pt-PT" sz="1400" dirty="0" smtClean="0">
                <a:latin typeface="Calibri" panose="020F0502020204030204" pitchFamily="34" charset="0"/>
              </a:rPr>
              <a:t>resulta do Programa Operacional Regional de Lisboa 2014-2020, </a:t>
            </a:r>
            <a:r>
              <a:rPr lang="pt-PT" sz="1400" b="1" dirty="0" smtClean="0">
                <a:latin typeface="Calibri" panose="020F0502020204030204" pitchFamily="34" charset="0"/>
              </a:rPr>
              <a:t>PORLisboa2020</a:t>
            </a:r>
            <a:r>
              <a:rPr lang="pt-PT" sz="1400" dirty="0" smtClean="0">
                <a:latin typeface="Calibri" panose="020F0502020204030204" pitchFamily="34" charset="0"/>
              </a:rPr>
              <a:t>, </a:t>
            </a:r>
          </a:p>
          <a:p>
            <a:pPr marL="804863">
              <a:buClr>
                <a:srgbClr val="92D050"/>
              </a:buClr>
            </a:pPr>
            <a:r>
              <a:rPr lang="pt-PT" sz="1400" dirty="0" smtClean="0">
                <a:latin typeface="Calibri" panose="020F0502020204030204" pitchFamily="34" charset="0"/>
              </a:rPr>
              <a:t>decorrente do Acordo de Parceria do </a:t>
            </a:r>
            <a:r>
              <a:rPr lang="pt-PT" sz="1400" b="1" dirty="0" smtClean="0">
                <a:latin typeface="Calibri" panose="020F0502020204030204" pitchFamily="34" charset="0"/>
              </a:rPr>
              <a:t>Portugal2020</a:t>
            </a:r>
          </a:p>
          <a:p>
            <a:pPr marL="809625"/>
            <a:endParaRPr lang="pt-PT" sz="1400" dirty="0" smtClean="0">
              <a:latin typeface="Calibri" panose="020F0502020204030204" pitchFamily="34" charset="0"/>
            </a:endParaRPr>
          </a:p>
          <a:p>
            <a:pPr marL="809625"/>
            <a:endParaRPr lang="pt-PT" sz="1400" dirty="0" smtClean="0">
              <a:latin typeface="Calibri" panose="020F0502020204030204" pitchFamily="34" charset="0"/>
            </a:endParaRPr>
          </a:p>
          <a:p>
            <a:pPr marL="809625" indent="-3619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pt-PT" sz="1400" dirty="0" smtClean="0">
                <a:latin typeface="Calibri" panose="020F0502020204030204" pitchFamily="34" charset="0"/>
              </a:rPr>
              <a:t>responde ao </a:t>
            </a:r>
            <a:r>
              <a:rPr lang="pt-PT" sz="1400" b="1" dirty="0" smtClean="0">
                <a:latin typeface="Calibri" panose="020F0502020204030204" pitchFamily="34" charset="0"/>
              </a:rPr>
              <a:t>convite da Autoridade de Gestão </a:t>
            </a:r>
            <a:r>
              <a:rPr lang="pt-PT" sz="1400" dirty="0" smtClean="0">
                <a:latin typeface="Calibri" panose="020F0502020204030204" pitchFamily="34" charset="0"/>
              </a:rPr>
              <a:t>do PORLisboa2020  aos municípios da AML</a:t>
            </a:r>
          </a:p>
          <a:p>
            <a:pPr marL="809625">
              <a:buClr>
                <a:srgbClr val="92D050"/>
              </a:buClr>
            </a:pPr>
            <a:r>
              <a:rPr lang="pt-PT" sz="1400" dirty="0" smtClean="0">
                <a:latin typeface="Calibri" panose="020F0502020204030204" pitchFamily="34" charset="0"/>
              </a:rPr>
              <a:t> </a:t>
            </a:r>
            <a:r>
              <a:rPr lang="pt-PT" sz="1200" dirty="0" smtClean="0"/>
              <a:t>(Aviso de Candidatura 99/2015, de 19/06/2015)</a:t>
            </a:r>
          </a:p>
          <a:p>
            <a:pPr marL="809625">
              <a:buClr>
                <a:srgbClr val="92D050"/>
              </a:buClr>
            </a:pPr>
            <a:endParaRPr lang="pt-PT" sz="1200" dirty="0" smtClean="0"/>
          </a:p>
          <a:p>
            <a:pPr marL="809625">
              <a:buClr>
                <a:srgbClr val="92D050"/>
              </a:buClr>
            </a:pPr>
            <a:endParaRPr lang="pt-PT" sz="1200" dirty="0" smtClean="0"/>
          </a:p>
          <a:p>
            <a:pPr marL="809625" indent="-3619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pt-PT" sz="1400" dirty="0" smtClean="0">
                <a:latin typeface="Calibri" panose="020F0502020204030204" pitchFamily="34" charset="0"/>
              </a:rPr>
              <a:t>tem como objetivo contratualizar </a:t>
            </a:r>
            <a:r>
              <a:rPr lang="pt-PT" sz="1400" dirty="0">
                <a:latin typeface="Calibri" panose="020F0502020204030204" pitchFamily="34" charset="0"/>
              </a:rPr>
              <a:t>as </a:t>
            </a:r>
            <a:r>
              <a:rPr lang="pt-PT" sz="1400" b="1" dirty="0">
                <a:latin typeface="Calibri" panose="020F0502020204030204" pitchFamily="34" charset="0"/>
              </a:rPr>
              <a:t>prioridades de investimento </a:t>
            </a:r>
            <a:r>
              <a:rPr lang="pt-PT" sz="1600" dirty="0">
                <a:latin typeface="Calibri" panose="020F0502020204030204" pitchFamily="34" charset="0"/>
              </a:rPr>
              <a:t>(</a:t>
            </a:r>
            <a:r>
              <a:rPr lang="pt-PT" sz="1600" b="1" dirty="0">
                <a:latin typeface="Calibri" panose="020F0502020204030204" pitchFamily="34" charset="0"/>
              </a:rPr>
              <a:t>PI</a:t>
            </a:r>
            <a:r>
              <a:rPr lang="pt-PT" sz="1600" dirty="0">
                <a:latin typeface="Calibri" panose="020F0502020204030204" pitchFamily="34" charset="0"/>
              </a:rPr>
              <a:t>) </a:t>
            </a:r>
            <a:endParaRPr lang="pt-PT" sz="1600" dirty="0" smtClean="0">
              <a:latin typeface="Calibri" panose="020F0502020204030204" pitchFamily="34" charset="0"/>
            </a:endParaRPr>
          </a:p>
          <a:p>
            <a:pPr marL="447675">
              <a:buClr>
                <a:srgbClr val="92D050"/>
              </a:buClr>
            </a:pPr>
            <a:r>
              <a:rPr lang="pt-PT" sz="1400" dirty="0">
                <a:latin typeface="Calibri" panose="020F0502020204030204" pitchFamily="34" charset="0"/>
              </a:rPr>
              <a:t> </a:t>
            </a:r>
            <a:r>
              <a:rPr lang="pt-PT" sz="1400" dirty="0" smtClean="0">
                <a:latin typeface="Calibri" panose="020F0502020204030204" pitchFamily="34" charset="0"/>
              </a:rPr>
              <a:t>        inscritas no </a:t>
            </a:r>
            <a:r>
              <a:rPr lang="pt-PT" sz="1400" dirty="0">
                <a:latin typeface="Calibri" panose="020F0502020204030204" pitchFamily="34" charset="0"/>
              </a:rPr>
              <a:t>eixo urbano  do  </a:t>
            </a:r>
            <a:r>
              <a:rPr lang="pt-PT" sz="1400" b="1" dirty="0" smtClean="0">
                <a:latin typeface="Calibri" panose="020F0502020204030204" pitchFamily="34" charset="0"/>
              </a:rPr>
              <a:t>PORLisboa2020:</a:t>
            </a:r>
            <a:endParaRPr lang="pt-PT" sz="1200" dirty="0" smtClean="0"/>
          </a:p>
        </p:txBody>
      </p:sp>
      <p:sp>
        <p:nvSpPr>
          <p:cNvPr id="3" name="CaixaDeTexto 2"/>
          <p:cNvSpPr txBox="1"/>
          <p:nvPr/>
        </p:nvSpPr>
        <p:spPr>
          <a:xfrm>
            <a:off x="1269989" y="4797152"/>
            <a:ext cx="7897363" cy="769441"/>
          </a:xfrm>
          <a:prstGeom prst="rect">
            <a:avLst/>
          </a:prstGeom>
          <a:solidFill>
            <a:srgbClr val="92D05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lvl="0" algn="just">
              <a:buClr>
                <a:srgbClr val="92D050"/>
              </a:buClr>
            </a:pPr>
            <a:r>
              <a:rPr lang="pt-PT" sz="1400" dirty="0" smtClean="0">
                <a:latin typeface="Calibri" panose="020F0502020204030204" pitchFamily="34" charset="0"/>
              </a:rPr>
              <a:t>Adoção de medidas destinadas a melhorar o ambiente urbano, a revitalizar a cidade, a recuperar </a:t>
            </a:r>
          </a:p>
          <a:p>
            <a:pPr lvl="0" algn="just">
              <a:buClr>
                <a:srgbClr val="92D050"/>
              </a:buClr>
            </a:pPr>
            <a:r>
              <a:rPr lang="pt-PT" sz="1400" dirty="0" smtClean="0">
                <a:latin typeface="Calibri" panose="020F0502020204030204" pitchFamily="34" charset="0"/>
              </a:rPr>
              <a:t>e </a:t>
            </a:r>
            <a:r>
              <a:rPr lang="pt-PT" sz="1400" dirty="0">
                <a:latin typeface="Calibri" panose="020F0502020204030204" pitchFamily="34" charset="0"/>
              </a:rPr>
              <a:t>descontaminar zonas industriais abandonadas, incluindo zonas de reconversão, </a:t>
            </a:r>
            <a:r>
              <a:rPr lang="pt-PT" sz="1400" dirty="0" smtClean="0">
                <a:latin typeface="Calibri" panose="020F0502020204030204" pitchFamily="34" charset="0"/>
              </a:rPr>
              <a:t>a </a:t>
            </a:r>
            <a:r>
              <a:rPr lang="pt-PT" sz="1400" dirty="0">
                <a:latin typeface="Calibri" panose="020F0502020204030204" pitchFamily="34" charset="0"/>
              </a:rPr>
              <a:t>reduzir a poluição </a:t>
            </a:r>
            <a:endParaRPr lang="pt-PT" sz="1400" dirty="0" smtClean="0">
              <a:latin typeface="Calibri" panose="020F0502020204030204" pitchFamily="34" charset="0"/>
            </a:endParaRPr>
          </a:p>
          <a:p>
            <a:pPr lvl="0" algn="just">
              <a:buClr>
                <a:srgbClr val="92D050"/>
              </a:buClr>
            </a:pPr>
            <a:r>
              <a:rPr lang="pt-PT" sz="1400" dirty="0" smtClean="0">
                <a:latin typeface="Calibri" panose="020F0502020204030204" pitchFamily="34" charset="0"/>
              </a:rPr>
              <a:t>do </a:t>
            </a:r>
            <a:r>
              <a:rPr lang="pt-PT" sz="1400" dirty="0">
                <a:latin typeface="Calibri" panose="020F0502020204030204" pitchFamily="34" charset="0"/>
              </a:rPr>
              <a:t>ar </a:t>
            </a:r>
            <a:r>
              <a:rPr lang="pt-PT" sz="1400" dirty="0" smtClean="0">
                <a:latin typeface="Calibri" panose="020F0502020204030204" pitchFamily="34" charset="0"/>
              </a:rPr>
              <a:t>e a promover medidas de redução do ruído  </a:t>
            </a:r>
            <a:r>
              <a:rPr lang="pt-PT" sz="1600" b="1" dirty="0" smtClean="0">
                <a:latin typeface="Calibri" panose="020F0502020204030204" pitchFamily="34" charset="0"/>
              </a:rPr>
              <a:t>PI 6.5</a:t>
            </a:r>
            <a:endParaRPr lang="pt-PT" sz="1600" dirty="0">
              <a:latin typeface="Calibri" panose="020F0502020204030204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1248379" y="5683918"/>
            <a:ext cx="7927587" cy="338554"/>
          </a:xfrm>
          <a:prstGeom prst="rect">
            <a:avLst/>
          </a:prstGeom>
          <a:solidFill>
            <a:srgbClr val="92D05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just">
              <a:buClr>
                <a:srgbClr val="92D050"/>
              </a:buClr>
            </a:pPr>
            <a:r>
              <a:rPr lang="pt-PT" sz="1400" dirty="0">
                <a:latin typeface="Calibri" panose="020F0502020204030204" pitchFamily="34" charset="0"/>
              </a:rPr>
              <a:t>A</a:t>
            </a:r>
            <a:r>
              <a:rPr lang="pt-PT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poio </a:t>
            </a:r>
            <a:r>
              <a:rPr lang="pt-PT" sz="1400" dirty="0">
                <a:solidFill>
                  <a:schemeClr val="tx1"/>
                </a:solidFill>
                <a:latin typeface="Calibri" panose="020F0502020204030204" pitchFamily="34" charset="0"/>
              </a:rPr>
              <a:t>à regeneração física, económica e social das comunidades desfavorecidas </a:t>
            </a:r>
            <a:r>
              <a:rPr lang="pt-PT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PT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PI 9.8</a:t>
            </a:r>
            <a:endParaRPr lang="pt-PT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441486" y="509076"/>
            <a:ext cx="4575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rgbClr val="92D050"/>
                </a:solidFill>
                <a:latin typeface="Calibri" panose="020F0502020204030204" pitchFamily="34" charset="0"/>
              </a:rPr>
              <a:t>O que é o </a:t>
            </a:r>
            <a:r>
              <a:rPr lang="pt-PT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PEDU</a:t>
            </a:r>
            <a:r>
              <a:rPr lang="pt-PT" sz="24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Lx?</a:t>
            </a:r>
            <a:endParaRPr lang="pt-PT" sz="2400" b="1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62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800011"/>
              </p:ext>
            </p:extLst>
          </p:nvPr>
        </p:nvGraphicFramePr>
        <p:xfrm>
          <a:off x="1259632" y="2132856"/>
          <a:ext cx="6504298" cy="1548001"/>
        </p:xfrm>
        <a:graphic>
          <a:graphicData uri="http://schemas.openxmlformats.org/drawingml/2006/table">
            <a:tbl>
              <a:tblPr/>
              <a:tblGrid>
                <a:gridCol w="1512168"/>
                <a:gridCol w="1506942"/>
                <a:gridCol w="1949442"/>
                <a:gridCol w="1535746"/>
              </a:tblGrid>
              <a:tr h="525548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Prioridade </a:t>
                      </a:r>
                      <a:r>
                        <a:rPr lang="pt-PT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Investimento </a:t>
                      </a:r>
                    </a:p>
                    <a:p>
                      <a:pPr algn="ctr" fontAlgn="ctr"/>
                      <a:r>
                        <a:rPr lang="pt-PT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POR Lisboa</a:t>
                      </a:r>
                      <a:endParaRPr lang="pt-PT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Plano de Ação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Total de </a:t>
                      </a:r>
                      <a:r>
                        <a:rPr lang="pt-PT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Fundo </a:t>
                      </a:r>
                    </a:p>
                    <a:p>
                      <a:pPr algn="ctr" fontAlgn="ctr"/>
                      <a:r>
                        <a:rPr lang="pt-PT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FEDER </a:t>
                      </a:r>
                      <a:r>
                        <a:rPr lang="pt-PT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/ PI  </a:t>
                      </a:r>
                    </a:p>
                    <a:p>
                      <a:pPr algn="ctr" fontAlgn="ctr"/>
                      <a:r>
                        <a:rPr lang="pt-PT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do POR Lisboa</a:t>
                      </a:r>
                      <a:endParaRPr lang="pt-PT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Montante </a:t>
                      </a:r>
                      <a:r>
                        <a:rPr lang="pt-PT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 Fundo</a:t>
                      </a:r>
                      <a:r>
                        <a:rPr lang="pt-P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pt-P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pt-P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 alocar </a:t>
                      </a:r>
                      <a:r>
                        <a:rPr lang="pt-PT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pt-PT" sz="10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PT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IFRRU </a:t>
                      </a:r>
                      <a:r>
                        <a:rPr lang="pt-P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55607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PAMUS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30.000.000,00 €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37246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PARU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19.000.000,00 €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6.000.000,00 €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46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9.8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PAICD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25.000.000,00 €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3.000.000,00 €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354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74.000.000,00 €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9.000.000,00 </a:t>
                      </a:r>
                      <a:r>
                        <a:rPr lang="pt-P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sp>
        <p:nvSpPr>
          <p:cNvPr id="5" name="Rectângulo 4"/>
          <p:cNvSpPr/>
          <p:nvPr/>
        </p:nvSpPr>
        <p:spPr>
          <a:xfrm>
            <a:off x="611560" y="476672"/>
            <a:ext cx="4392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Financiamento IFRRU</a:t>
            </a:r>
            <a:endParaRPr lang="pt-PT" sz="2000" b="1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eta para baixo 5"/>
          <p:cNvSpPr/>
          <p:nvPr/>
        </p:nvSpPr>
        <p:spPr>
          <a:xfrm>
            <a:off x="6588224" y="3789039"/>
            <a:ext cx="806661" cy="428987"/>
          </a:xfrm>
          <a:prstGeom prst="downArrow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92D050"/>
              </a:solidFill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6233666" y="4292964"/>
            <a:ext cx="1620000" cy="1620000"/>
          </a:xfrm>
          <a:prstGeom prst="rect">
            <a:avLst/>
          </a:prstGeom>
          <a:solidFill>
            <a:srgbClr val="CCFF6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9M€</a:t>
            </a:r>
          </a:p>
          <a:p>
            <a:pPr algn="ctr"/>
            <a:r>
              <a:rPr lang="pt-PT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PARU + PAICD</a:t>
            </a:r>
          </a:p>
        </p:txBody>
      </p:sp>
      <p:sp>
        <p:nvSpPr>
          <p:cNvPr id="8" name="Oval 7"/>
          <p:cNvSpPr/>
          <p:nvPr/>
        </p:nvSpPr>
        <p:spPr>
          <a:xfrm>
            <a:off x="1259752" y="4003532"/>
            <a:ext cx="2340000" cy="2340000"/>
          </a:xfrm>
          <a:prstGeom prst="ellipse">
            <a:avLst/>
          </a:prstGeom>
          <a:solidFill>
            <a:srgbClr val="CCFF6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45M€</a:t>
            </a:r>
          </a:p>
          <a:p>
            <a:pPr algn="ctr"/>
            <a:r>
              <a:rPr lang="pt-PT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Obra de Reabilitação Urbana</a:t>
            </a:r>
          </a:p>
        </p:txBody>
      </p:sp>
      <p:sp>
        <p:nvSpPr>
          <p:cNvPr id="9" name="Seta para baixo 8"/>
          <p:cNvSpPr/>
          <p:nvPr/>
        </p:nvSpPr>
        <p:spPr>
          <a:xfrm rot="5400000">
            <a:off x="3442373" y="4920805"/>
            <a:ext cx="806661" cy="428987"/>
          </a:xfrm>
          <a:prstGeom prst="downArrow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92D05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179197" y="4408532"/>
            <a:ext cx="1440000" cy="1530000"/>
          </a:xfrm>
          <a:prstGeom prst="ellipse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x5</a:t>
            </a:r>
            <a:endParaRPr lang="pt-PT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Seta para baixo 10"/>
          <p:cNvSpPr/>
          <p:nvPr/>
        </p:nvSpPr>
        <p:spPr>
          <a:xfrm rot="5400000">
            <a:off x="5506713" y="4920804"/>
            <a:ext cx="806661" cy="428987"/>
          </a:xfrm>
          <a:prstGeom prst="downArrow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5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467544" y="476672"/>
            <a:ext cx="27297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PEDU</a:t>
            </a:r>
          </a:p>
          <a:p>
            <a:r>
              <a:rPr lang="pt-PT" sz="1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Investimento e financiamento</a:t>
            </a:r>
            <a:endParaRPr lang="pt-PT" sz="16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762188"/>
              </p:ext>
            </p:extLst>
          </p:nvPr>
        </p:nvGraphicFramePr>
        <p:xfrm>
          <a:off x="467544" y="2564904"/>
          <a:ext cx="8229599" cy="1472117"/>
        </p:xfrm>
        <a:graphic>
          <a:graphicData uri="http://schemas.openxmlformats.org/drawingml/2006/table">
            <a:tbl>
              <a:tblPr/>
              <a:tblGrid>
                <a:gridCol w="673016"/>
                <a:gridCol w="586415"/>
                <a:gridCol w="593838"/>
                <a:gridCol w="989729"/>
                <a:gridCol w="811578"/>
                <a:gridCol w="823949"/>
                <a:gridCol w="1078805"/>
                <a:gridCol w="841270"/>
                <a:gridCol w="920448"/>
                <a:gridCol w="910551"/>
              </a:tblGrid>
              <a:tr h="46050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Prioridade </a:t>
                      </a:r>
                      <a:r>
                        <a:rPr lang="pt-PT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Investimento POR Lisboa</a:t>
                      </a:r>
                      <a:endParaRPr lang="pt-PT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Plano de Ação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Fundo Estrutural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Localização da Intervenção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Estimativa </a:t>
                      </a:r>
                    </a:p>
                    <a:p>
                      <a:pPr algn="ctr" fontAlgn="ctr"/>
                      <a:r>
                        <a:rPr lang="pt-PT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da obra</a:t>
                      </a:r>
                      <a:endParaRPr lang="pt-PT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</a:t>
                      </a:r>
                      <a:r>
                        <a:rPr lang="pt-PT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stimativa </a:t>
                      </a:r>
                      <a:r>
                        <a:rPr lang="pt-P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 encargo CML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Estimativa Investimento Público considerado pela AG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Montante</a:t>
                      </a:r>
                    </a:p>
                    <a:p>
                      <a:pPr algn="ctr" fontAlgn="ctr"/>
                      <a:r>
                        <a:rPr lang="pt-PT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P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Fundo 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de Fundo / PI do POR Lisboa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Montante Fundo</a:t>
                      </a:r>
                      <a:br>
                        <a:rPr lang="pt-PT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pt-PT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 alocar a           IFRRU 2020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887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PAMUS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FEDER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Município </a:t>
                      </a:r>
                      <a:r>
                        <a:rPr lang="pt-PT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(10  Freg.)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7.700.000,00 € 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3.972.888,00 € 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7.454.224,00 € 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3.727.112,00 € 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30.000.000,00 € 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97097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PARU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FEDER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Centro Histórico e Frente Ribeirinha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3.245.000,00 € 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1.629.918,00 € 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3.230.164,00 € 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1.615.082,00 € 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19.000.000,00 € 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6.000.000,00 € 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97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9.8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PAICD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FEDER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Bolsas Territoriais prioritárias                 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6.340.486,00 € 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3.607.270,00 € 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5.466.432,00 € 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2.733.216,00 € 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25.000.000,00 € 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3.000.000,00 € 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49">
                <a:tc>
                  <a:txBody>
                    <a:bodyPr/>
                    <a:lstStyle/>
                    <a:p>
                      <a:pPr algn="r" fontAlgn="ctr"/>
                      <a:r>
                        <a:rPr lang="pt-P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17.285.486,00 €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9.210.076,00 €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16.150.820,00 €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8.075.410,00 €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74.000.000,00 €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9.000.000,00 €</a:t>
                      </a:r>
                    </a:p>
                  </a:txBody>
                  <a:tcPr marL="7427" marR="7427" marT="74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44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299695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6000" b="1" dirty="0" smtClean="0">
                <a:solidFill>
                  <a:srgbClr val="92D050"/>
                </a:solidFill>
                <a:latin typeface="Arial Narrow" panose="020B0606020202030204" pitchFamily="34" charset="0"/>
              </a:rPr>
              <a:t>Obrigado !</a:t>
            </a:r>
            <a:endParaRPr lang="pt-PT" sz="6000" b="1" dirty="0">
              <a:solidFill>
                <a:srgbClr val="92D05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051720" y="4581128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>
                <a:latin typeface="Arial Narrow" panose="020B0606020202030204" pitchFamily="34" charset="0"/>
              </a:rPr>
              <a:t>p</a:t>
            </a:r>
            <a:r>
              <a:rPr lang="pt-PT" sz="2400" dirty="0" smtClean="0">
                <a:latin typeface="Arial Narrow" panose="020B0606020202030204" pitchFamily="34" charset="0"/>
              </a:rPr>
              <a:t>aulo.pais@cm-lisboa.pt</a:t>
            </a:r>
            <a:endParaRPr lang="pt-PT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9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316065"/>
            <a:ext cx="839727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355600" algn="just">
              <a:buClr>
                <a:srgbClr val="92D050"/>
              </a:buClr>
              <a:buFont typeface="Wingdings" panose="05000000000000000000" pitchFamily="2" charset="2"/>
              <a:buChar char="Ø"/>
              <a:tabLst>
                <a:tab pos="449263" algn="l"/>
              </a:tabLst>
            </a:pPr>
            <a:r>
              <a:rPr lang="pt-PT" sz="1400" dirty="0" smtClean="0">
                <a:latin typeface="Calibri" panose="020F0502020204030204" pitchFamily="34" charset="0"/>
              </a:rPr>
              <a:t>É </a:t>
            </a:r>
            <a:r>
              <a:rPr lang="pt-PT" sz="1400" dirty="0">
                <a:latin typeface="Calibri" panose="020F0502020204030204" pitchFamily="34" charset="0"/>
              </a:rPr>
              <a:t>o </a:t>
            </a:r>
            <a:r>
              <a:rPr lang="pt-PT" sz="1400" b="1" dirty="0">
                <a:latin typeface="Calibri" panose="020F0502020204030204" pitchFamily="34" charset="0"/>
              </a:rPr>
              <a:t>instrumento de programação </a:t>
            </a:r>
            <a:r>
              <a:rPr lang="pt-PT" sz="1400" dirty="0" smtClean="0">
                <a:latin typeface="Calibri" panose="020F0502020204030204" pitchFamily="34" charset="0"/>
              </a:rPr>
              <a:t>do Município de Lisboa </a:t>
            </a:r>
          </a:p>
          <a:p>
            <a:pPr marL="449263" indent="355600" algn="just">
              <a:tabLst>
                <a:tab pos="449263" algn="l"/>
              </a:tabLst>
            </a:pPr>
            <a:r>
              <a:rPr lang="pt-PT" sz="1400" dirty="0" smtClean="0">
                <a:latin typeface="Calibri" panose="020F0502020204030204" pitchFamily="34" charset="0"/>
              </a:rPr>
              <a:t>que </a:t>
            </a:r>
            <a:r>
              <a:rPr lang="pt-PT" sz="1400" dirty="0">
                <a:latin typeface="Calibri" panose="020F0502020204030204" pitchFamily="34" charset="0"/>
              </a:rPr>
              <a:t>suporta a contratualização (já em curso) com a </a:t>
            </a:r>
            <a:r>
              <a:rPr lang="pt-PT" sz="1400" b="1" dirty="0" smtClean="0">
                <a:latin typeface="Calibri" panose="020F0502020204030204" pitchFamily="34" charset="0"/>
              </a:rPr>
              <a:t>AG </a:t>
            </a:r>
            <a:r>
              <a:rPr lang="pt-PT" sz="1400" dirty="0" smtClean="0">
                <a:latin typeface="Calibri" panose="020F0502020204030204" pitchFamily="34" charset="0"/>
              </a:rPr>
              <a:t>do</a:t>
            </a:r>
            <a:r>
              <a:rPr lang="pt-PT" sz="1400" b="1" dirty="0" smtClean="0">
                <a:latin typeface="Calibri" panose="020F0502020204030204" pitchFamily="34" charset="0"/>
              </a:rPr>
              <a:t> PORLisboa2020</a:t>
            </a:r>
            <a:endParaRPr lang="pt-PT" sz="1400" dirty="0" smtClean="0">
              <a:latin typeface="Calibri" panose="020F0502020204030204" pitchFamily="34" charset="0"/>
            </a:endParaRPr>
          </a:p>
          <a:p>
            <a:pPr marL="449263" indent="355600" algn="just">
              <a:tabLst>
                <a:tab pos="449263" algn="l"/>
              </a:tabLst>
            </a:pPr>
            <a:r>
              <a:rPr lang="pt-PT" sz="1400" dirty="0" smtClean="0">
                <a:latin typeface="Calibri" panose="020F0502020204030204" pitchFamily="34" charset="0"/>
              </a:rPr>
              <a:t> </a:t>
            </a:r>
          </a:p>
          <a:p>
            <a:pPr marL="449263" indent="355600">
              <a:buClr>
                <a:srgbClr val="92D050"/>
              </a:buClr>
              <a:buFont typeface="Wingdings" panose="05000000000000000000" pitchFamily="2" charset="2"/>
              <a:buChar char="Ø"/>
              <a:tabLst>
                <a:tab pos="449263" algn="l"/>
              </a:tabLst>
            </a:pPr>
            <a:r>
              <a:rPr lang="pt-PT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1400" b="1" dirty="0">
                <a:latin typeface="Calibri" panose="020F0502020204030204" pitchFamily="34" charset="0"/>
              </a:rPr>
              <a:t>A</a:t>
            </a:r>
            <a:r>
              <a:rPr lang="pt-PT" sz="1400" b="1" dirty="0" smtClean="0">
                <a:latin typeface="Calibri" panose="020F0502020204030204" pitchFamily="34" charset="0"/>
              </a:rPr>
              <a:t>brange </a:t>
            </a:r>
            <a:r>
              <a:rPr lang="pt-PT" sz="1400" b="1" dirty="0">
                <a:latin typeface="Calibri" panose="020F0502020204030204" pitchFamily="34" charset="0"/>
              </a:rPr>
              <a:t>toda a área terrestre do </a:t>
            </a:r>
            <a:r>
              <a:rPr lang="pt-PT" sz="1400" b="1" dirty="0" smtClean="0">
                <a:latin typeface="Calibri" panose="020F0502020204030204" pitchFamily="34" charset="0"/>
              </a:rPr>
              <a:t>município</a:t>
            </a:r>
          </a:p>
          <a:p>
            <a:pPr marL="449263" indent="355600">
              <a:tabLst>
                <a:tab pos="449263" algn="l"/>
              </a:tabLst>
            </a:pPr>
            <a:endParaRPr lang="pt-PT" sz="1400" dirty="0" smtClean="0">
              <a:latin typeface="Calibri" panose="020F0502020204030204" pitchFamily="34" charset="0"/>
            </a:endParaRPr>
          </a:p>
          <a:p>
            <a:pPr marL="449263" indent="355600" algn="just">
              <a:buClr>
                <a:srgbClr val="92D050"/>
              </a:buClr>
              <a:buFont typeface="Wingdings" panose="05000000000000000000" pitchFamily="2" charset="2"/>
              <a:buChar char="Ø"/>
              <a:tabLst>
                <a:tab pos="449263" algn="l"/>
              </a:tabLst>
            </a:pPr>
            <a:r>
              <a:rPr lang="pt-PT" sz="1400" dirty="0" smtClean="0">
                <a:latin typeface="Calibri" panose="020F0502020204030204" pitchFamily="34" charset="0"/>
              </a:rPr>
              <a:t>É </a:t>
            </a:r>
            <a:r>
              <a:rPr lang="pt-PT" sz="1400" dirty="0">
                <a:latin typeface="Calibri" panose="020F0502020204030204" pitchFamily="34" charset="0"/>
              </a:rPr>
              <a:t>o </a:t>
            </a:r>
            <a:r>
              <a:rPr lang="pt-PT" sz="1400" b="1" dirty="0">
                <a:latin typeface="Calibri" panose="020F0502020204030204" pitchFamily="34" charset="0"/>
              </a:rPr>
              <a:t>elemento integrador </a:t>
            </a:r>
            <a:r>
              <a:rPr lang="pt-PT" sz="1400" dirty="0" smtClean="0">
                <a:latin typeface="Calibri" panose="020F0502020204030204" pitchFamily="34" charset="0"/>
              </a:rPr>
              <a:t>dos </a:t>
            </a:r>
            <a:r>
              <a:rPr lang="pt-PT" sz="16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3 </a:t>
            </a:r>
            <a:r>
              <a:rPr lang="pt-PT" sz="1600" b="1" dirty="0">
                <a:solidFill>
                  <a:srgbClr val="92D050"/>
                </a:solidFill>
                <a:latin typeface="Calibri" panose="020F0502020204030204" pitchFamily="34" charset="0"/>
              </a:rPr>
              <a:t>P</a:t>
            </a:r>
            <a:r>
              <a:rPr lang="pt-PT" sz="16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lanos </a:t>
            </a:r>
            <a:r>
              <a:rPr lang="pt-PT" sz="1600" b="1" dirty="0">
                <a:solidFill>
                  <a:srgbClr val="92D050"/>
                </a:solidFill>
                <a:latin typeface="Calibri" panose="020F0502020204030204" pitchFamily="34" charset="0"/>
              </a:rPr>
              <a:t>de </a:t>
            </a:r>
            <a:r>
              <a:rPr lang="pt-PT" sz="16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Ação</a:t>
            </a:r>
            <a:r>
              <a:rPr lang="pt-PT" sz="16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 </a:t>
            </a:r>
          </a:p>
          <a:p>
            <a:pPr marL="449263" indent="355600" algn="just">
              <a:tabLst>
                <a:tab pos="449263" algn="l"/>
              </a:tabLst>
            </a:pPr>
            <a:r>
              <a:rPr lang="pt-PT" sz="1400" dirty="0" smtClean="0">
                <a:latin typeface="Calibri" panose="020F0502020204030204" pitchFamily="34" charset="0"/>
              </a:rPr>
              <a:t>relativos a cada uma das</a:t>
            </a:r>
            <a:r>
              <a:rPr lang="pt-PT" sz="1400" b="1" dirty="0" smtClean="0">
                <a:latin typeface="Calibri" panose="020F0502020204030204" pitchFamily="34" charset="0"/>
              </a:rPr>
              <a:t> prioridades de investimento </a:t>
            </a:r>
          </a:p>
          <a:p>
            <a:pPr marL="449263" indent="355600" algn="just">
              <a:tabLst>
                <a:tab pos="449263" algn="l"/>
              </a:tabLst>
            </a:pPr>
            <a:r>
              <a:rPr lang="pt-PT" sz="1400" dirty="0" smtClean="0">
                <a:latin typeface="Calibri" panose="020F0502020204030204" pitchFamily="34" charset="0"/>
              </a:rPr>
              <a:t>inscritas no </a:t>
            </a:r>
            <a:r>
              <a:rPr lang="pt-PT" sz="1400" dirty="0">
                <a:latin typeface="Calibri" panose="020F0502020204030204" pitchFamily="34" charset="0"/>
              </a:rPr>
              <a:t>eixo urbano do </a:t>
            </a:r>
            <a:r>
              <a:rPr lang="pt-PT" sz="1400" b="1" dirty="0" smtClean="0">
                <a:latin typeface="Calibri" panose="020F0502020204030204" pitchFamily="34" charset="0"/>
              </a:rPr>
              <a:t>PORLisboa2020:</a:t>
            </a:r>
            <a:endParaRPr lang="pt-PT" sz="1400" dirty="0">
              <a:latin typeface="Calibri" panose="020F0502020204030204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1259632" y="3356992"/>
            <a:ext cx="7884368" cy="400110"/>
          </a:xfrm>
          <a:prstGeom prst="rect">
            <a:avLst/>
          </a:prstGeom>
          <a:solidFill>
            <a:srgbClr val="92D05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just">
              <a:buClr>
                <a:srgbClr val="92D050"/>
              </a:buClr>
            </a:pPr>
            <a:r>
              <a:rPr lang="pt-PT" sz="2000" b="1" dirty="0">
                <a:solidFill>
                  <a:srgbClr val="009900"/>
                </a:solidFill>
                <a:latin typeface="Calibri" panose="020F0502020204030204" pitchFamily="34" charset="0"/>
              </a:rPr>
              <a:t>PAMUS</a:t>
            </a:r>
            <a:r>
              <a:rPr lang="pt-PT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</a:t>
            </a:r>
            <a:r>
              <a:rPr lang="pt-PT" dirty="0" smtClean="0">
                <a:solidFill>
                  <a:schemeClr val="tx1"/>
                </a:solidFill>
                <a:latin typeface="Calibri" panose="020F0502020204030204" pitchFamily="34" charset="0"/>
              </a:rPr>
              <a:t>Plano </a:t>
            </a:r>
            <a:r>
              <a:rPr lang="pt-PT" dirty="0">
                <a:solidFill>
                  <a:schemeClr val="tx1"/>
                </a:solidFill>
                <a:latin typeface="Calibri" panose="020F0502020204030204" pitchFamily="34" charset="0"/>
              </a:rPr>
              <a:t>de ação de mobilidade urbana sustentável  </a:t>
            </a:r>
            <a:r>
              <a:rPr lang="pt-PT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PI </a:t>
            </a:r>
            <a:r>
              <a:rPr lang="pt-PT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4.5</a:t>
            </a:r>
            <a:endParaRPr lang="pt-PT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1259632" y="4310608"/>
            <a:ext cx="7884368" cy="400110"/>
          </a:xfrm>
          <a:prstGeom prst="rect">
            <a:avLst/>
          </a:prstGeom>
          <a:solidFill>
            <a:srgbClr val="92D05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just">
              <a:buClr>
                <a:srgbClr val="92D050"/>
              </a:buClr>
            </a:pPr>
            <a:r>
              <a:rPr lang="pt-PT" sz="2000" b="1" dirty="0">
                <a:solidFill>
                  <a:srgbClr val="009900"/>
                </a:solidFill>
                <a:latin typeface="Calibri" panose="020F0502020204030204" pitchFamily="34" charset="0"/>
              </a:rPr>
              <a:t>PARU </a:t>
            </a:r>
            <a:r>
              <a:rPr lang="pt-PT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PT" dirty="0" smtClean="0">
                <a:solidFill>
                  <a:schemeClr val="tx1"/>
                </a:solidFill>
                <a:latin typeface="Calibri" panose="020F0502020204030204" pitchFamily="34" charset="0"/>
              </a:rPr>
              <a:t>Plano </a:t>
            </a:r>
            <a:r>
              <a:rPr lang="pt-PT" dirty="0">
                <a:solidFill>
                  <a:schemeClr val="tx1"/>
                </a:solidFill>
                <a:latin typeface="Calibri" panose="020F0502020204030204" pitchFamily="34" charset="0"/>
              </a:rPr>
              <a:t>de ação de regeneração urbana </a:t>
            </a:r>
            <a:r>
              <a:rPr lang="pt-PT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PT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PI 6.5</a:t>
            </a:r>
            <a:endParaRPr lang="pt-PT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1259632" y="5209173"/>
            <a:ext cx="7884368" cy="400110"/>
          </a:xfrm>
          <a:prstGeom prst="rect">
            <a:avLst/>
          </a:prstGeom>
          <a:solidFill>
            <a:srgbClr val="92D05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just">
              <a:buClr>
                <a:srgbClr val="92D050"/>
              </a:buClr>
            </a:pPr>
            <a:r>
              <a:rPr lang="pt-PT" sz="2000" b="1" dirty="0">
                <a:solidFill>
                  <a:srgbClr val="009900"/>
                </a:solidFill>
                <a:latin typeface="Calibri" panose="020F0502020204030204" pitchFamily="34" charset="0"/>
              </a:rPr>
              <a:t>PAICD </a:t>
            </a:r>
            <a:r>
              <a:rPr lang="pt-PT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PT" dirty="0" smtClean="0">
                <a:solidFill>
                  <a:schemeClr val="tx1"/>
                </a:solidFill>
                <a:latin typeface="Calibri" panose="020F0502020204030204" pitchFamily="34" charset="0"/>
              </a:rPr>
              <a:t>Plano </a:t>
            </a:r>
            <a:r>
              <a:rPr lang="pt-PT" dirty="0">
                <a:solidFill>
                  <a:schemeClr val="tx1"/>
                </a:solidFill>
                <a:latin typeface="Calibri" panose="020F0502020204030204" pitchFamily="34" charset="0"/>
              </a:rPr>
              <a:t>de ação integrado para as comunidades desfavorecidas</a:t>
            </a:r>
            <a:r>
              <a:rPr lang="pt-PT" sz="2000" dirty="0">
                <a:solidFill>
                  <a:schemeClr val="tx1"/>
                </a:solidFill>
                <a:latin typeface="Calibri" panose="020F0502020204030204" pitchFamily="34" charset="0"/>
              </a:rPr>
              <a:t>  </a:t>
            </a:r>
            <a:r>
              <a:rPr lang="pt-PT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PI </a:t>
            </a:r>
            <a:r>
              <a:rPr lang="pt-PT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9.8</a:t>
            </a:r>
            <a:endParaRPr lang="pt-PT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405880" y="548680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rgbClr val="92D050"/>
                </a:solidFill>
                <a:latin typeface="Calibri" panose="020F0502020204030204" pitchFamily="34" charset="0"/>
              </a:rPr>
              <a:t>O que é o </a:t>
            </a:r>
            <a:r>
              <a:rPr lang="pt-PT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PEDU</a:t>
            </a:r>
            <a:r>
              <a:rPr lang="pt-PT" sz="24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Lx?</a:t>
            </a:r>
            <a:endParaRPr lang="pt-PT" sz="2400" b="1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12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51595" y="548680"/>
            <a:ext cx="869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PEDU</a:t>
            </a:r>
            <a:r>
              <a:rPr lang="pt-PT" sz="24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Lx | política </a:t>
            </a:r>
            <a:r>
              <a:rPr lang="pt-PT" sz="2400" b="1" dirty="0">
                <a:solidFill>
                  <a:srgbClr val="92D050"/>
                </a:solidFill>
                <a:latin typeface="Calibri" panose="020F0502020204030204" pitchFamily="34" charset="0"/>
              </a:rPr>
              <a:t>de planeamento </a:t>
            </a:r>
            <a:r>
              <a:rPr lang="pt-PT" sz="24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estratégico</a:t>
            </a:r>
            <a:endParaRPr lang="pt-PT" sz="2400" b="1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280295" y="2289508"/>
            <a:ext cx="7812361" cy="338554"/>
          </a:xfrm>
          <a:prstGeom prst="rect">
            <a:avLst/>
          </a:prstGeom>
          <a:solidFill>
            <a:srgbClr val="92D050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rgbClr val="009900"/>
                </a:solidFill>
                <a:latin typeface="Calibri" panose="020F0502020204030204" pitchFamily="34" charset="0"/>
              </a:rPr>
              <a:t>EIXO </a:t>
            </a:r>
            <a:r>
              <a:rPr lang="pt-PT" sz="16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1  </a:t>
            </a:r>
            <a:r>
              <a:rPr lang="pt-PT" sz="1600" b="1" dirty="0" smtClean="0">
                <a:latin typeface="Calibri" panose="020F0502020204030204" pitchFamily="34" charset="0"/>
              </a:rPr>
              <a:t>ATRAIR </a:t>
            </a:r>
            <a:r>
              <a:rPr lang="pt-PT" sz="1600" b="1" dirty="0">
                <a:latin typeface="Calibri" panose="020F0502020204030204" pitchFamily="34" charset="0"/>
              </a:rPr>
              <a:t>MAIS HABITANTES</a:t>
            </a:r>
            <a:endParaRPr lang="pt-PT" sz="1600" dirty="0">
              <a:latin typeface="Calibri" panose="020F0502020204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82159" y="3782184"/>
            <a:ext cx="7812359" cy="338554"/>
          </a:xfrm>
          <a:prstGeom prst="rect">
            <a:avLst/>
          </a:prstGeom>
          <a:solidFill>
            <a:srgbClr val="92D050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rgbClr val="009900"/>
                </a:solidFill>
                <a:latin typeface="Calibri" panose="020F0502020204030204" pitchFamily="34" charset="0"/>
              </a:rPr>
              <a:t>EIXO </a:t>
            </a:r>
            <a:r>
              <a:rPr lang="pt-PT" sz="16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2  </a:t>
            </a:r>
            <a:r>
              <a:rPr lang="pt-PT" sz="1600" b="1" dirty="0" smtClean="0">
                <a:latin typeface="Calibri" panose="020F0502020204030204" pitchFamily="34" charset="0"/>
              </a:rPr>
              <a:t>CAPTAR </a:t>
            </a:r>
            <a:r>
              <a:rPr lang="pt-PT" sz="1600" b="1" dirty="0">
                <a:latin typeface="Calibri" panose="020F0502020204030204" pitchFamily="34" charset="0"/>
              </a:rPr>
              <a:t>MAIS EMPRESAS E EMPREGOS</a:t>
            </a:r>
            <a:endParaRPr lang="pt-PT" sz="1600" dirty="0">
              <a:latin typeface="Calibri" panose="020F050202020403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282159" y="4816856"/>
            <a:ext cx="7812357" cy="338554"/>
          </a:xfrm>
          <a:prstGeom prst="rect">
            <a:avLst/>
          </a:prstGeom>
          <a:solidFill>
            <a:srgbClr val="92D050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rgbClr val="009900"/>
                </a:solidFill>
                <a:latin typeface="Calibri" panose="020F0502020204030204" pitchFamily="34" charset="0"/>
              </a:rPr>
              <a:t>EIXO </a:t>
            </a:r>
            <a:r>
              <a:rPr lang="pt-PT" sz="16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3  </a:t>
            </a:r>
            <a:r>
              <a:rPr lang="pt-PT" sz="1600" b="1" dirty="0" smtClean="0">
                <a:latin typeface="Calibri" panose="020F0502020204030204" pitchFamily="34" charset="0"/>
              </a:rPr>
              <a:t>MELHOR CIDADE</a:t>
            </a:r>
            <a:endParaRPr lang="pt-PT" sz="1600" dirty="0">
              <a:latin typeface="Calibri" panose="020F050202020403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907704" y="2636912"/>
            <a:ext cx="6398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1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Programa de habitação 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custos </a:t>
            </a:r>
            <a:r>
              <a:rPr lang="pt-PT" sz="1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acessíveis</a:t>
            </a:r>
            <a:endParaRPr lang="pt-PT" sz="1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/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Estacionamento para </a:t>
            </a:r>
            <a:r>
              <a:rPr lang="pt-PT" sz="1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residentes</a:t>
            </a:r>
            <a:endParaRPr lang="pt-PT" sz="1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/>
            <a:r>
              <a:rPr lang="pt-PT" sz="1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Promoção de ambiente 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urbano saudável (ruído e qualidade do ar</a:t>
            </a:r>
            <a:r>
              <a:rPr lang="pt-PT" sz="1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  <a:endParaRPr lang="pt-PT" sz="1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/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Equipamentos públicos de </a:t>
            </a:r>
            <a:r>
              <a:rPr lang="pt-PT" sz="1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qualidade </a:t>
            </a:r>
            <a:endParaRPr lang="pt-PT" sz="1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907704" y="4082077"/>
            <a:ext cx="7184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Promoção de incubadoras de empresas, dando continuidade ao modelo Start-up já </a:t>
            </a:r>
            <a:r>
              <a:rPr lang="pt-PT" sz="1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existente</a:t>
            </a:r>
            <a:endParaRPr lang="pt-PT" sz="1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/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Apoio a iniciativas espontâneas de reutilização de espaços </a:t>
            </a:r>
            <a:r>
              <a:rPr lang="pt-PT" sz="1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abandonados/devolutos</a:t>
            </a:r>
            <a:endParaRPr lang="pt-PT" sz="1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907703" y="5157192"/>
            <a:ext cx="6789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1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Impulso à 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Reabilitação </a:t>
            </a:r>
            <a:r>
              <a:rPr lang="pt-PT" sz="1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Urbana</a:t>
            </a:r>
          </a:p>
          <a:p>
            <a:pPr lvl="0"/>
            <a:r>
              <a:rPr lang="pt-PT" sz="1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Qualificação do 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espaço público em articulação com a mobilidade e a regeneração </a:t>
            </a:r>
            <a:r>
              <a:rPr lang="pt-PT" sz="1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urbana</a:t>
            </a:r>
          </a:p>
          <a:p>
            <a:pPr lvl="0"/>
            <a:r>
              <a:rPr lang="pt-PT" sz="1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Devolução da 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Frente Ribeirinha às </a:t>
            </a:r>
            <a:r>
              <a:rPr lang="pt-PT" sz="1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pessoas </a:t>
            </a:r>
          </a:p>
          <a:p>
            <a:pPr lvl="0"/>
            <a:r>
              <a:rPr lang="pt-PT" sz="1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Promoção da 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mobilidade </a:t>
            </a:r>
            <a:r>
              <a:rPr lang="pt-PT" sz="1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sustentável</a:t>
            </a:r>
            <a:endParaRPr lang="pt-PT" sz="1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451594" y="1718230"/>
            <a:ext cx="84408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>
                <a:latin typeface="Calibri" panose="020F0502020204030204" pitchFamily="34" charset="0"/>
              </a:rPr>
              <a:t>O </a:t>
            </a:r>
            <a:r>
              <a:rPr lang="pt-PT" sz="1400" b="1" dirty="0" smtClean="0">
                <a:latin typeface="Calibri" panose="020F0502020204030204" pitchFamily="34" charset="0"/>
              </a:rPr>
              <a:t>PEDU</a:t>
            </a:r>
            <a:r>
              <a:rPr lang="pt-PT" sz="14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Lx </a:t>
            </a:r>
            <a:r>
              <a:rPr lang="pt-PT" sz="1400" dirty="0" smtClean="0">
                <a:latin typeface="Calibri" panose="020F0502020204030204" pitchFamily="34" charset="0"/>
              </a:rPr>
              <a:t>está alinhado com </a:t>
            </a:r>
            <a:r>
              <a:rPr lang="pt-PT" sz="1400" dirty="0">
                <a:latin typeface="Calibri" panose="020F0502020204030204" pitchFamily="34" charset="0"/>
              </a:rPr>
              <a:t>os</a:t>
            </a:r>
            <a:r>
              <a:rPr lang="pt-PT" sz="1400" b="1" dirty="0">
                <a:solidFill>
                  <a:srgbClr val="92D050"/>
                </a:solidFill>
                <a:latin typeface="Calibri" panose="020F0502020204030204" pitchFamily="34" charset="0"/>
              </a:rPr>
              <a:t>  </a:t>
            </a:r>
            <a:r>
              <a:rPr lang="pt-PT" sz="1600" b="1" dirty="0">
                <a:solidFill>
                  <a:srgbClr val="92D050"/>
                </a:solidFill>
                <a:latin typeface="Calibri" panose="020F0502020204030204" pitchFamily="34" charset="0"/>
              </a:rPr>
              <a:t>3 eixos da estratégia territorial de Lisboa</a:t>
            </a:r>
            <a:r>
              <a:rPr lang="pt-PT" sz="1400" dirty="0">
                <a:latin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4627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/>
      <p:bldP spid="11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1595" y="548680"/>
            <a:ext cx="8080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PEDU</a:t>
            </a:r>
            <a:r>
              <a:rPr lang="pt-PT" sz="24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Lx |  </a:t>
            </a:r>
            <a:r>
              <a:rPr lang="pt-PT" sz="2400" b="1" dirty="0">
                <a:solidFill>
                  <a:srgbClr val="92D050"/>
                </a:solidFill>
                <a:latin typeface="Calibri" panose="020F0502020204030204" pitchFamily="34" charset="0"/>
              </a:rPr>
              <a:t>instrumentos de </a:t>
            </a:r>
            <a:r>
              <a:rPr lang="pt-PT" sz="24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referência</a:t>
            </a:r>
            <a:endParaRPr lang="pt-PT" sz="2400" dirty="0" smtClean="0">
              <a:latin typeface="Calibri" panose="020F050202020403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90527" y="1340768"/>
            <a:ext cx="806489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6938" indent="-269875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Carta Estratégica de Lisboa 2010/2014 </a:t>
            </a:r>
          </a:p>
          <a:p>
            <a:pPr marL="896938" lvl="0" indent="-269875">
              <a:buClr>
                <a:srgbClr val="92D050"/>
              </a:buClr>
            </a:pPr>
            <a:endParaRPr lang="pt-PT" sz="1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896938" lvl="0" indent="-269875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pt-PT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PDM</a:t>
            </a:r>
            <a:endParaRPr lang="pt-PT" sz="1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896938" indent="-269875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pt-PT" sz="1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896938" indent="-269875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Estratégia de Reabilitação Urbana 2011/2024</a:t>
            </a:r>
          </a:p>
          <a:p>
            <a:pPr marL="896938" indent="-269875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pt-PT" sz="1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896938" indent="-269875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Documento Estratégico LX-Europa 2020</a:t>
            </a:r>
          </a:p>
          <a:p>
            <a:pPr marL="896938" lvl="0" indent="-269875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pt-PT" sz="1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896938" lvl="0" indent="-269875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Programa de Ação Territorial da Colina de Santana </a:t>
            </a:r>
            <a:endParaRPr lang="pt-PT" sz="14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896938" lvl="0" indent="-269875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pt-PT" sz="1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896938" lvl="0" indent="-269875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pt-PT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Planos de Pormenor de Salvaguarda e Reabilitação Urbana</a:t>
            </a:r>
          </a:p>
          <a:p>
            <a:pPr marL="896938" lvl="0" indent="-269875">
              <a:buClr>
                <a:srgbClr val="92D050"/>
              </a:buClr>
            </a:pPr>
            <a:endParaRPr lang="pt-PT" sz="14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896938" lvl="0" indent="-269875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pt-PT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Estratégia </a:t>
            </a: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de Mobilidade </a:t>
            </a:r>
            <a:endParaRPr lang="pt-PT" sz="14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896938" lvl="0" indent="-269875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pt-PT" sz="1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896938" lvl="0" indent="-269875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Plano de Acessibilidade </a:t>
            </a:r>
            <a:r>
              <a:rPr lang="pt-PT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Pedonal</a:t>
            </a:r>
            <a:endParaRPr lang="pt-PT" sz="1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896938" lvl="0" indent="-269875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pt-PT" sz="1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896938" lvl="0" indent="-269875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Programas Complementares de Incentivo à Reabilitação Urbana </a:t>
            </a:r>
            <a:endParaRPr lang="pt-PT" sz="14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896938" lvl="0" indent="-269875">
              <a:buClr>
                <a:srgbClr val="92D050"/>
              </a:buClr>
            </a:pPr>
            <a:r>
              <a:rPr lang="pt-PT" sz="1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      </a:t>
            </a:r>
            <a:endParaRPr lang="pt-PT" sz="1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896938" lvl="0" indent="-269875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pt-PT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Programa de Requalificação de Espaço Público </a:t>
            </a: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“Uma Praça em cada Bairro”</a:t>
            </a:r>
          </a:p>
          <a:p>
            <a:pPr marL="896938" lvl="0" indent="-269875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pt-PT" sz="1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896938" lvl="0" indent="-269875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pt-PT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Programa </a:t>
            </a: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Pavimentar </a:t>
            </a:r>
            <a:r>
              <a:rPr lang="pt-PT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Lisboa</a:t>
            </a:r>
            <a:endParaRPr lang="pt-PT" sz="1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90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51595" y="548680"/>
            <a:ext cx="700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PEDU</a:t>
            </a:r>
            <a:r>
              <a:rPr lang="pt-PT" sz="2400" b="1" dirty="0">
                <a:solidFill>
                  <a:srgbClr val="92D050"/>
                </a:solidFill>
                <a:latin typeface="Calibri" panose="020F0502020204030204" pitchFamily="34" charset="0"/>
              </a:rPr>
              <a:t>L</a:t>
            </a:r>
            <a:r>
              <a:rPr lang="pt-PT" sz="24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x | 3 Planos de Ação </a:t>
            </a:r>
            <a:endParaRPr lang="pt-PT" sz="1400" b="1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334314" y="1409004"/>
            <a:ext cx="3960440" cy="48013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628650" indent="-85725"/>
            <a:r>
              <a:rPr lang="pt-PT" sz="1600" b="1" dirty="0" smtClean="0">
                <a:latin typeface="Calibri" panose="020F0502020204030204" pitchFamily="34" charset="0"/>
              </a:rPr>
              <a:t>  ÁREA DE REABILITAÇÃO URBANA </a:t>
            </a:r>
            <a:r>
              <a:rPr lang="pt-PT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(ARU)</a:t>
            </a:r>
          </a:p>
          <a:p>
            <a:endParaRPr lang="pt-PT" b="1" dirty="0" smtClean="0"/>
          </a:p>
          <a:p>
            <a:r>
              <a:rPr lang="pt-PT" sz="1600" b="1" dirty="0" smtClean="0">
                <a:latin typeface="Calibri" panose="020F0502020204030204" pitchFamily="34" charset="0"/>
              </a:rPr>
              <a:t>PAMUS </a:t>
            </a:r>
            <a:r>
              <a:rPr lang="pt-PT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pt-PT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Plano </a:t>
            </a: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de Mobilidade Urbana </a:t>
            </a:r>
            <a:r>
              <a:rPr lang="pt-PT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Sustentável</a:t>
            </a:r>
          </a:p>
          <a:p>
            <a:pPr marL="628650"/>
            <a:r>
              <a:rPr lang="pt-PT" sz="1400" dirty="0" smtClean="0">
                <a:latin typeface="Calibri" panose="020F0502020204030204" pitchFamily="34" charset="0"/>
              </a:rPr>
              <a:t>Ligações Pedonais</a:t>
            </a:r>
          </a:p>
          <a:p>
            <a:pPr marL="628650"/>
            <a:r>
              <a:rPr lang="pt-PT" sz="1400" dirty="0" smtClean="0">
                <a:latin typeface="Calibri" panose="020F0502020204030204" pitchFamily="34" charset="0"/>
              </a:rPr>
              <a:t>Ligações Cicláveis</a:t>
            </a:r>
          </a:p>
          <a:p>
            <a:pPr marL="628650"/>
            <a:r>
              <a:rPr lang="pt-PT" sz="1400" dirty="0" smtClean="0">
                <a:latin typeface="Calibri" panose="020F0502020204030204" pitchFamily="34" charset="0"/>
              </a:rPr>
              <a:t>Interfaces</a:t>
            </a:r>
          </a:p>
          <a:p>
            <a:pPr marL="628650"/>
            <a:endParaRPr lang="pt-PT" dirty="0" smtClean="0"/>
          </a:p>
          <a:p>
            <a:r>
              <a:rPr lang="pt-PT" sz="1600" b="1" dirty="0" smtClean="0">
                <a:latin typeface="Calibri" panose="020F0502020204030204" pitchFamily="34" charset="0"/>
              </a:rPr>
              <a:t>    </a:t>
            </a:r>
          </a:p>
          <a:p>
            <a:r>
              <a:rPr lang="pt-PT" sz="1600" b="1" dirty="0" smtClean="0">
                <a:latin typeface="Calibri" panose="020F0502020204030204" pitchFamily="34" charset="0"/>
              </a:rPr>
              <a:t>PARU </a:t>
            </a:r>
            <a:r>
              <a:rPr lang="pt-PT" sz="1400" b="1" dirty="0" smtClean="0">
                <a:latin typeface="Calibri" panose="020F0502020204030204" pitchFamily="34" charset="0"/>
              </a:rPr>
              <a:t>  </a:t>
            </a:r>
          </a:p>
          <a:p>
            <a:r>
              <a:rPr lang="pt-PT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Plano </a:t>
            </a: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de Ação de Regeneração Urbana</a:t>
            </a:r>
          </a:p>
          <a:p>
            <a:pPr marL="266700">
              <a:buClr>
                <a:srgbClr val="FF9966"/>
              </a:buClr>
              <a:buSzPct val="400000"/>
            </a:pPr>
            <a:r>
              <a:rPr lang="pt-PT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x</a:t>
            </a:r>
          </a:p>
          <a:p>
            <a:endParaRPr lang="pt-PT" dirty="0" smtClean="0"/>
          </a:p>
          <a:p>
            <a:endParaRPr lang="pt-PT" dirty="0" smtClean="0"/>
          </a:p>
          <a:p>
            <a:pPr marL="628650" indent="-1257300"/>
            <a:r>
              <a:rPr lang="pt-PT" sz="1600" b="1" dirty="0" smtClean="0">
                <a:latin typeface="Calibri" panose="020F0502020204030204" pitchFamily="34" charset="0"/>
              </a:rPr>
              <a:t>PAICD</a:t>
            </a:r>
            <a:r>
              <a:rPr lang="pt-PT" sz="1400" b="1" dirty="0" smtClean="0">
                <a:latin typeface="Calibri" panose="020F0502020204030204" pitchFamily="34" charset="0"/>
              </a:rPr>
              <a:t> </a:t>
            </a:r>
          </a:p>
          <a:p>
            <a:r>
              <a:rPr lang="pt-PT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Plano </a:t>
            </a: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de Ação Integrada para </a:t>
            </a:r>
            <a:r>
              <a:rPr lang="pt-PT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pt-PT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Comunidades  Desfavorecidas</a:t>
            </a:r>
          </a:p>
          <a:p>
            <a:endParaRPr lang="pt-PT" sz="14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628650" indent="-361950">
              <a:buClr>
                <a:srgbClr val="FFCC66"/>
              </a:buClr>
              <a:buSzPct val="400000"/>
            </a:pPr>
            <a:r>
              <a:rPr lang="pt-PT" sz="1400" dirty="0" smtClean="0">
                <a:latin typeface="Calibri" panose="020F0502020204030204" pitchFamily="34" charset="0"/>
              </a:rPr>
              <a:t>        (BIP/ZIP)</a:t>
            </a:r>
          </a:p>
        </p:txBody>
      </p:sp>
      <p:sp>
        <p:nvSpPr>
          <p:cNvPr id="14" name="Rectângulo 13"/>
          <p:cNvSpPr/>
          <p:nvPr/>
        </p:nvSpPr>
        <p:spPr>
          <a:xfrm>
            <a:off x="5440385" y="1409004"/>
            <a:ext cx="504000" cy="504000"/>
          </a:xfrm>
          <a:prstGeom prst="rect">
            <a:avLst/>
          </a:prstGeom>
          <a:pattFill prst="wdUpDiag">
            <a:fgClr>
              <a:srgbClr val="FF5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92D050"/>
              </a:solidFill>
            </a:endParaRPr>
          </a:p>
        </p:txBody>
      </p:sp>
      <p:sp>
        <p:nvSpPr>
          <p:cNvPr id="5" name="Menos 4"/>
          <p:cNvSpPr/>
          <p:nvPr/>
        </p:nvSpPr>
        <p:spPr>
          <a:xfrm>
            <a:off x="5365722" y="2708920"/>
            <a:ext cx="653938" cy="144016"/>
          </a:xfrm>
          <a:prstGeom prst="mathMinus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92D050"/>
              </a:solidFill>
            </a:endParaRPr>
          </a:p>
        </p:txBody>
      </p:sp>
      <p:sp>
        <p:nvSpPr>
          <p:cNvPr id="15" name="Menos 14"/>
          <p:cNvSpPr/>
          <p:nvPr/>
        </p:nvSpPr>
        <p:spPr>
          <a:xfrm>
            <a:off x="5372333" y="2932832"/>
            <a:ext cx="647327" cy="144016"/>
          </a:xfrm>
          <a:prstGeom prst="mathMinu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92D050"/>
              </a:solidFill>
            </a:endParaRPr>
          </a:p>
        </p:txBody>
      </p:sp>
      <p:sp>
        <p:nvSpPr>
          <p:cNvPr id="16" name="Fluxograma: conexão 15"/>
          <p:cNvSpPr/>
          <p:nvPr/>
        </p:nvSpPr>
        <p:spPr>
          <a:xfrm>
            <a:off x="5566385" y="3076848"/>
            <a:ext cx="252000" cy="25200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92D050"/>
              </a:solidFill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5440691" y="4293096"/>
            <a:ext cx="504000" cy="50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92D050"/>
              </a:solidFill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5440691" y="5737976"/>
            <a:ext cx="504000" cy="5040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6" r="28121" b="2150"/>
          <a:stretch/>
        </p:blipFill>
        <p:spPr bwMode="auto">
          <a:xfrm>
            <a:off x="-9939" y="1396272"/>
            <a:ext cx="5311994" cy="481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92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51595" y="548680"/>
            <a:ext cx="8080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92D050"/>
                </a:solidFill>
                <a:latin typeface="Calibri" panose="020F0502020204030204" pitchFamily="34" charset="0"/>
              </a:rPr>
              <a:t>O que é o PAMUS?</a:t>
            </a:r>
          </a:p>
        </p:txBody>
      </p:sp>
      <p:sp>
        <p:nvSpPr>
          <p:cNvPr id="13" name="Oval 12"/>
          <p:cNvSpPr/>
          <p:nvPr/>
        </p:nvSpPr>
        <p:spPr>
          <a:xfrm>
            <a:off x="1623285" y="1354542"/>
            <a:ext cx="2412000" cy="241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construção de </a:t>
            </a:r>
          </a:p>
          <a:p>
            <a:pPr algn="ctr"/>
            <a:r>
              <a:rPr lang="pt-PT" sz="1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10 novos </a:t>
            </a:r>
          </a:p>
          <a:p>
            <a:pPr algn="ctr"/>
            <a:r>
              <a:rPr lang="pt-PT" sz="1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troços cicláveis </a:t>
            </a:r>
            <a:endParaRPr lang="pt-PT" sz="10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pt-PT" sz="1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20Km </a:t>
            </a:r>
          </a:p>
          <a:p>
            <a:pPr algn="ctr"/>
            <a:r>
              <a:rPr lang="pt-PT" sz="12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a  candidatar </a:t>
            </a:r>
            <a:r>
              <a:rPr lang="pt-PT" sz="1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a FFP </a:t>
            </a:r>
            <a:endParaRPr lang="pt-PT" sz="14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491880" y="290901"/>
            <a:ext cx="2412000" cy="2412000"/>
          </a:xfrm>
          <a:prstGeom prst="ellipse">
            <a:avLst/>
          </a:prstGeom>
          <a:solidFill>
            <a:srgbClr val="CCFF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92D050"/>
              </a:buClr>
              <a:tabLst>
                <a:tab pos="714375" algn="l"/>
                <a:tab pos="990600" algn="l"/>
              </a:tabLst>
            </a:pPr>
            <a:r>
              <a:rPr lang="pt-PT" sz="1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melhoria dos percursos pedonais inclusivos </a:t>
            </a:r>
            <a:endParaRPr lang="pt-PT" sz="1400" b="1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>
              <a:buClr>
                <a:srgbClr val="92D050"/>
              </a:buClr>
              <a:tabLst>
                <a:tab pos="714375" algn="l"/>
                <a:tab pos="990600" algn="l"/>
              </a:tabLst>
            </a:pPr>
            <a:r>
              <a:rPr lang="pt-PT" sz="1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em </a:t>
            </a:r>
            <a:r>
              <a:rPr lang="pt-PT" sz="1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eixos </a:t>
            </a:r>
            <a:r>
              <a:rPr lang="pt-PT" sz="1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estruturantes</a:t>
            </a:r>
            <a:endParaRPr lang="pt-PT" sz="1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580112" y="1268760"/>
            <a:ext cx="2412000" cy="2412000"/>
          </a:xfrm>
          <a:prstGeom prst="ellipse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92D050"/>
              </a:buClr>
              <a:tabLst>
                <a:tab pos="0" algn="l"/>
                <a:tab pos="990600" algn="l"/>
                <a:tab pos="7981950" algn="l"/>
              </a:tabLst>
            </a:pPr>
            <a:r>
              <a:rPr lang="pt-PT" sz="1400" b="1" dirty="0" smtClean="0">
                <a:solidFill>
                  <a:srgbClr val="FF9900"/>
                </a:solidFill>
                <a:latin typeface="Calibri" panose="020F0502020204030204" pitchFamily="34" charset="0"/>
              </a:rPr>
              <a:t>criação </a:t>
            </a:r>
            <a:r>
              <a:rPr lang="pt-PT" sz="1400" b="1" dirty="0">
                <a:solidFill>
                  <a:srgbClr val="FF9900"/>
                </a:solidFill>
                <a:latin typeface="Calibri" panose="020F0502020204030204" pitchFamily="34" charset="0"/>
              </a:rPr>
              <a:t>de </a:t>
            </a:r>
            <a:endParaRPr lang="pt-PT" sz="1400" b="1" dirty="0" smtClean="0">
              <a:solidFill>
                <a:srgbClr val="FF9900"/>
              </a:solidFill>
              <a:latin typeface="Calibri" panose="020F0502020204030204" pitchFamily="34" charset="0"/>
            </a:endParaRPr>
          </a:p>
          <a:p>
            <a:pPr algn="ctr">
              <a:buClr>
                <a:srgbClr val="92D050"/>
              </a:buClr>
              <a:tabLst>
                <a:tab pos="0" algn="l"/>
                <a:tab pos="990600" algn="l"/>
                <a:tab pos="7981950" algn="l"/>
              </a:tabLst>
            </a:pPr>
            <a:r>
              <a:rPr lang="pt-PT" sz="1400" b="1" dirty="0" smtClean="0">
                <a:solidFill>
                  <a:srgbClr val="FF9900"/>
                </a:solidFill>
                <a:latin typeface="Calibri" panose="020F0502020204030204" pitchFamily="34" charset="0"/>
              </a:rPr>
              <a:t>meios </a:t>
            </a:r>
            <a:r>
              <a:rPr lang="pt-PT" sz="1400" b="1" dirty="0">
                <a:solidFill>
                  <a:srgbClr val="FF9900"/>
                </a:solidFill>
                <a:latin typeface="Calibri" panose="020F0502020204030204" pitchFamily="34" charset="0"/>
              </a:rPr>
              <a:t>mecânicos </a:t>
            </a:r>
            <a:endParaRPr lang="pt-PT" sz="1400" b="1" dirty="0" smtClean="0">
              <a:solidFill>
                <a:srgbClr val="FF9900"/>
              </a:solidFill>
              <a:latin typeface="Calibri" panose="020F0502020204030204" pitchFamily="34" charset="0"/>
            </a:endParaRPr>
          </a:p>
          <a:p>
            <a:pPr algn="ctr">
              <a:buClr>
                <a:srgbClr val="92D050"/>
              </a:buClr>
              <a:tabLst>
                <a:tab pos="0" algn="l"/>
                <a:tab pos="990600" algn="l"/>
                <a:tab pos="7981950" algn="l"/>
              </a:tabLst>
            </a:pPr>
            <a:r>
              <a:rPr lang="pt-PT" sz="1400" b="1" dirty="0" smtClean="0">
                <a:solidFill>
                  <a:srgbClr val="FF9900"/>
                </a:solidFill>
                <a:latin typeface="Calibri" panose="020F0502020204030204" pitchFamily="34" charset="0"/>
              </a:rPr>
              <a:t>nas </a:t>
            </a:r>
            <a:r>
              <a:rPr lang="pt-PT" sz="1400" b="1" dirty="0">
                <a:solidFill>
                  <a:srgbClr val="FF9900"/>
                </a:solidFill>
                <a:latin typeface="Calibri" panose="020F0502020204030204" pitchFamily="34" charset="0"/>
              </a:rPr>
              <a:t>colinas </a:t>
            </a:r>
            <a:endParaRPr lang="pt-PT" sz="1400" b="1" dirty="0" smtClean="0">
              <a:solidFill>
                <a:srgbClr val="FF9900"/>
              </a:solidFill>
              <a:latin typeface="Calibri" panose="020F0502020204030204" pitchFamily="34" charset="0"/>
            </a:endParaRPr>
          </a:p>
          <a:p>
            <a:pPr algn="ctr">
              <a:buClr>
                <a:srgbClr val="92D050"/>
              </a:buClr>
              <a:tabLst>
                <a:tab pos="0" algn="l"/>
                <a:tab pos="990600" algn="l"/>
                <a:tab pos="7981950" algn="l"/>
              </a:tabLst>
            </a:pPr>
            <a:r>
              <a:rPr lang="pt-PT" sz="1400" b="1" dirty="0" smtClean="0">
                <a:solidFill>
                  <a:srgbClr val="FF9900"/>
                </a:solidFill>
                <a:latin typeface="Calibri" panose="020F0502020204030204" pitchFamily="34" charset="0"/>
              </a:rPr>
              <a:t>que </a:t>
            </a:r>
            <a:r>
              <a:rPr lang="pt-PT" sz="1400" b="1" dirty="0">
                <a:solidFill>
                  <a:srgbClr val="FF9900"/>
                </a:solidFill>
                <a:latin typeface="Calibri" panose="020F0502020204030204" pitchFamily="34" charset="0"/>
              </a:rPr>
              <a:t>permitam as deslocações a </a:t>
            </a:r>
            <a:r>
              <a:rPr lang="pt-PT" sz="1400" b="1" dirty="0" smtClean="0">
                <a:solidFill>
                  <a:srgbClr val="FF9900"/>
                </a:solidFill>
                <a:latin typeface="Calibri" panose="020F0502020204030204" pitchFamily="34" charset="0"/>
              </a:rPr>
              <a:t>pé</a:t>
            </a:r>
            <a:endParaRPr lang="pt-PT" sz="1400" b="1" dirty="0">
              <a:solidFill>
                <a:srgbClr val="FF99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619672" y="3310797"/>
            <a:ext cx="2412000" cy="2412000"/>
          </a:xfrm>
          <a:prstGeom prst="ellipse">
            <a:avLst/>
          </a:prstGeom>
          <a:solidFill>
            <a:schemeClr val="accent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92D050"/>
              </a:buClr>
            </a:pPr>
            <a:endParaRPr lang="pt-PT" sz="1400" b="1" dirty="0" smtClean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>
              <a:buClr>
                <a:srgbClr val="92D050"/>
              </a:buClr>
            </a:pPr>
            <a:r>
              <a:rPr lang="pt-PT" sz="14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criação de rede </a:t>
            </a:r>
            <a:r>
              <a:rPr lang="pt-PT" sz="1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de interfaces de </a:t>
            </a:r>
            <a:r>
              <a:rPr lang="pt-PT" sz="14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transportes públicos </a:t>
            </a:r>
            <a:r>
              <a:rPr lang="pt-PT" sz="1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com </a:t>
            </a:r>
            <a:r>
              <a:rPr lang="pt-PT" sz="1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acessibilidades </a:t>
            </a:r>
            <a:r>
              <a:rPr lang="pt-PT" sz="14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inclusivas</a:t>
            </a:r>
            <a:endParaRPr lang="pt-PT" sz="14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587647" y="4365104"/>
            <a:ext cx="2412000" cy="2412000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92D050"/>
              </a:buClr>
              <a:tabLst>
                <a:tab pos="714375" algn="l"/>
                <a:tab pos="990600" algn="l"/>
              </a:tabLst>
            </a:pPr>
            <a:endParaRPr lang="pt-PT" sz="1400" b="1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>
              <a:buClr>
                <a:srgbClr val="92D050"/>
              </a:buClr>
              <a:tabLst>
                <a:tab pos="714375" algn="l"/>
                <a:tab pos="990600" algn="l"/>
              </a:tabLst>
            </a:pPr>
            <a:r>
              <a:rPr lang="pt-PT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criação de sistemas de informação</a:t>
            </a:r>
          </a:p>
          <a:p>
            <a:pPr algn="ctr">
              <a:buClr>
                <a:srgbClr val="92D050"/>
              </a:buClr>
              <a:tabLst>
                <a:tab pos="714375" algn="l"/>
                <a:tab pos="990600" algn="l"/>
              </a:tabLst>
            </a:pPr>
            <a:r>
              <a:rPr lang="pt-PT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em </a:t>
            </a:r>
            <a:r>
              <a:rPr lang="pt-PT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tempo real </a:t>
            </a:r>
            <a:endParaRPr lang="pt-PT" sz="1400" b="1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>
              <a:buClr>
                <a:srgbClr val="92D050"/>
              </a:buClr>
              <a:tabLst>
                <a:tab pos="714375" algn="l"/>
                <a:tab pos="990600" algn="l"/>
              </a:tabLst>
            </a:pPr>
            <a:r>
              <a:rPr lang="pt-PT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sobre </a:t>
            </a:r>
            <a:r>
              <a:rPr lang="pt-PT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o sistema de </a:t>
            </a:r>
            <a:r>
              <a:rPr lang="pt-PT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transportes que otimizem  </a:t>
            </a:r>
            <a:r>
              <a:rPr lang="pt-PT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a </a:t>
            </a:r>
            <a:r>
              <a:rPr lang="pt-PT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sua  utilização</a:t>
            </a:r>
            <a:endParaRPr lang="pt-PT" sz="14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552256" y="3284984"/>
            <a:ext cx="2412000" cy="2412000"/>
          </a:xfrm>
          <a:prstGeom prst="ellipse">
            <a:avLst/>
          </a:prstGeom>
          <a:solidFill>
            <a:srgbClr val="CC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92D050"/>
              </a:buClr>
              <a:tabLst>
                <a:tab pos="714375" algn="l"/>
                <a:tab pos="990600" algn="l"/>
              </a:tabLst>
            </a:pPr>
            <a:endParaRPr lang="pt-PT" sz="1400" b="1" dirty="0" smtClean="0">
              <a:solidFill>
                <a:srgbClr val="CC9900"/>
              </a:solidFill>
              <a:latin typeface="Calibri" panose="020F0502020204030204" pitchFamily="34" charset="0"/>
            </a:endParaRPr>
          </a:p>
          <a:p>
            <a:pPr algn="ctr">
              <a:buClr>
                <a:srgbClr val="92D050"/>
              </a:buClr>
              <a:tabLst>
                <a:tab pos="714375" algn="l"/>
                <a:tab pos="990600" algn="l"/>
              </a:tabLst>
            </a:pPr>
            <a:r>
              <a:rPr lang="pt-PT" sz="1400" b="1" dirty="0" smtClean="0">
                <a:solidFill>
                  <a:srgbClr val="CC9900"/>
                </a:solidFill>
                <a:latin typeface="Calibri" panose="020F0502020204030204" pitchFamily="34" charset="0"/>
              </a:rPr>
              <a:t>implementação </a:t>
            </a:r>
          </a:p>
          <a:p>
            <a:pPr algn="ctr">
              <a:buClr>
                <a:srgbClr val="92D050"/>
              </a:buClr>
              <a:tabLst>
                <a:tab pos="714375" algn="l"/>
                <a:tab pos="990600" algn="l"/>
              </a:tabLst>
            </a:pPr>
            <a:r>
              <a:rPr lang="pt-PT" sz="1400" b="1" dirty="0" smtClean="0">
                <a:solidFill>
                  <a:srgbClr val="CC9900"/>
                </a:solidFill>
                <a:latin typeface="Calibri" panose="020F0502020204030204" pitchFamily="34" charset="0"/>
              </a:rPr>
              <a:t>de bilhética </a:t>
            </a:r>
          </a:p>
          <a:p>
            <a:pPr algn="ctr">
              <a:buClr>
                <a:srgbClr val="92D050"/>
              </a:buClr>
              <a:tabLst>
                <a:tab pos="714375" algn="l"/>
                <a:tab pos="990600" algn="l"/>
              </a:tabLst>
            </a:pPr>
            <a:r>
              <a:rPr lang="pt-PT" sz="1400" b="1" dirty="0" smtClean="0">
                <a:solidFill>
                  <a:srgbClr val="CC9900"/>
                </a:solidFill>
                <a:latin typeface="Calibri" panose="020F0502020204030204" pitchFamily="34" charset="0"/>
              </a:rPr>
              <a:t>mais integrada</a:t>
            </a:r>
            <a:endParaRPr lang="pt-PT" sz="1600" b="1" dirty="0">
              <a:solidFill>
                <a:srgbClr val="CC99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91880" y="2204864"/>
            <a:ext cx="2520000" cy="2520000"/>
          </a:xfrm>
          <a:prstGeom prst="ellipse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PLANO DE AÇÃO  </a:t>
            </a:r>
          </a:p>
          <a:p>
            <a:pPr algn="ctr"/>
            <a:r>
              <a:rPr lang="pt-PT" sz="12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com </a:t>
            </a:r>
          </a:p>
          <a:p>
            <a:pPr algn="ctr"/>
            <a:r>
              <a:rPr lang="pt-PT" sz="24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6 </a:t>
            </a:r>
            <a:r>
              <a:rPr lang="pt-PT" sz="14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 MEDIDAS ESTRATÉGICAS </a:t>
            </a:r>
            <a:endParaRPr lang="pt-PT" sz="1400" b="1" dirty="0">
              <a:solidFill>
                <a:srgbClr val="0099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5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51595" y="548680"/>
            <a:ext cx="8080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92D050"/>
                </a:solidFill>
                <a:latin typeface="Calibri" panose="020F0502020204030204" pitchFamily="34" charset="0"/>
              </a:rPr>
              <a:t>E</a:t>
            </a:r>
            <a:r>
              <a:rPr lang="pt-PT" sz="24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nquadramento PAMUS </a:t>
            </a:r>
          </a:p>
        </p:txBody>
      </p:sp>
      <p:sp>
        <p:nvSpPr>
          <p:cNvPr id="9" name="Oval 8"/>
          <p:cNvSpPr/>
          <p:nvPr/>
        </p:nvSpPr>
        <p:spPr>
          <a:xfrm>
            <a:off x="1475655" y="3985108"/>
            <a:ext cx="1944000" cy="1908000"/>
          </a:xfrm>
          <a:prstGeom prst="ellipse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redução </a:t>
            </a:r>
          </a:p>
          <a:p>
            <a:pPr algn="ctr"/>
            <a:r>
              <a:rPr lang="pt-PT" sz="14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da dependência energética</a:t>
            </a:r>
            <a:endParaRPr lang="pt-PT" sz="1400" b="1" dirty="0">
              <a:solidFill>
                <a:srgbClr val="0099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796136" y="3788523"/>
            <a:ext cx="1908000" cy="1908000"/>
          </a:xfrm>
          <a:prstGeom prst="ellipse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rgbClr val="009900"/>
                </a:solidFill>
                <a:latin typeface="Calibri" panose="020F0502020204030204" pitchFamily="34" charset="0"/>
              </a:rPr>
              <a:t>r</a:t>
            </a:r>
            <a:r>
              <a:rPr lang="pt-PT" sz="14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edução</a:t>
            </a:r>
          </a:p>
          <a:p>
            <a:pPr algn="ctr"/>
            <a:r>
              <a:rPr lang="pt-PT" sz="14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 do recurso a combustíveis </a:t>
            </a:r>
            <a:r>
              <a:rPr lang="pt-PT" sz="1400" b="1" dirty="0">
                <a:solidFill>
                  <a:srgbClr val="009900"/>
                </a:solidFill>
                <a:latin typeface="Calibri" panose="020F0502020204030204" pitchFamily="34" charset="0"/>
              </a:rPr>
              <a:t>fosseis </a:t>
            </a:r>
          </a:p>
        </p:txBody>
      </p:sp>
      <p:sp>
        <p:nvSpPr>
          <p:cNvPr id="11" name="Oval 10"/>
          <p:cNvSpPr/>
          <p:nvPr/>
        </p:nvSpPr>
        <p:spPr>
          <a:xfrm>
            <a:off x="2893844" y="4707325"/>
            <a:ext cx="1908000" cy="1908000"/>
          </a:xfrm>
          <a:prstGeom prst="ellipse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rgbClr val="009900"/>
                </a:solidFill>
                <a:latin typeface="Calibri" panose="020F0502020204030204" pitchFamily="34" charset="0"/>
              </a:rPr>
              <a:t>r</a:t>
            </a:r>
            <a:r>
              <a:rPr lang="pt-PT" sz="14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edução</a:t>
            </a:r>
          </a:p>
          <a:p>
            <a:pPr algn="ctr"/>
            <a:r>
              <a:rPr lang="pt-PT" sz="14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 dos impactos </a:t>
            </a:r>
            <a:r>
              <a:rPr lang="pt-PT" sz="1400" b="1" dirty="0">
                <a:solidFill>
                  <a:srgbClr val="009900"/>
                </a:solidFill>
                <a:latin typeface="Calibri" panose="020F0502020204030204" pitchFamily="34" charset="0"/>
              </a:rPr>
              <a:t>ambientais</a:t>
            </a:r>
          </a:p>
        </p:txBody>
      </p:sp>
      <p:sp>
        <p:nvSpPr>
          <p:cNvPr id="12" name="Oval 11"/>
          <p:cNvSpPr/>
          <p:nvPr/>
        </p:nvSpPr>
        <p:spPr>
          <a:xfrm>
            <a:off x="4484377" y="4684216"/>
            <a:ext cx="1908000" cy="1908000"/>
          </a:xfrm>
          <a:prstGeom prst="ellipse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rgbClr val="009900"/>
                </a:solidFill>
                <a:latin typeface="Calibri" panose="020F0502020204030204" pitchFamily="34" charset="0"/>
              </a:rPr>
              <a:t>r</a:t>
            </a:r>
            <a:r>
              <a:rPr lang="pt-PT" sz="14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edução </a:t>
            </a:r>
          </a:p>
          <a:p>
            <a:pPr algn="ctr"/>
            <a:r>
              <a:rPr lang="pt-PT" sz="14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das emissões </a:t>
            </a:r>
          </a:p>
          <a:p>
            <a:pPr algn="ctr"/>
            <a:r>
              <a:rPr lang="pt-PT" sz="14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de </a:t>
            </a:r>
            <a:r>
              <a:rPr lang="pt-PT" sz="1400" b="1" dirty="0">
                <a:solidFill>
                  <a:srgbClr val="009900"/>
                </a:solidFill>
                <a:latin typeface="Calibri" panose="020F0502020204030204" pitchFamily="34" charset="0"/>
              </a:rPr>
              <a:t>gases </a:t>
            </a:r>
            <a:endParaRPr lang="pt-PT" sz="1400" b="1" dirty="0" smtClean="0">
              <a:solidFill>
                <a:srgbClr val="009900"/>
              </a:solidFill>
              <a:latin typeface="Calibri" panose="020F0502020204030204" pitchFamily="34" charset="0"/>
            </a:endParaRPr>
          </a:p>
          <a:p>
            <a:pPr algn="ctr"/>
            <a:r>
              <a:rPr lang="pt-PT" sz="14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com </a:t>
            </a:r>
            <a:r>
              <a:rPr lang="pt-PT" sz="1400" b="1" dirty="0">
                <a:solidFill>
                  <a:srgbClr val="009900"/>
                </a:solidFill>
                <a:latin typeface="Calibri" panose="020F0502020204030204" pitchFamily="34" charset="0"/>
              </a:rPr>
              <a:t>efeito de estufa 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84734795"/>
              </p:ext>
            </p:extLst>
          </p:nvPr>
        </p:nvGraphicFramePr>
        <p:xfrm>
          <a:off x="1565576" y="90872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Oval 15"/>
          <p:cNvSpPr/>
          <p:nvPr/>
        </p:nvSpPr>
        <p:spPr>
          <a:xfrm>
            <a:off x="3232017" y="1196752"/>
            <a:ext cx="2520000" cy="2520000"/>
          </a:xfrm>
          <a:prstGeom prst="ellipse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PAMUS</a:t>
            </a:r>
            <a:endParaRPr lang="pt-PT" sz="2400" b="1" dirty="0">
              <a:solidFill>
                <a:srgbClr val="009900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Seta para baixo 40"/>
          <p:cNvSpPr/>
          <p:nvPr/>
        </p:nvSpPr>
        <p:spPr>
          <a:xfrm rot="20764344">
            <a:off x="4590229" y="4046782"/>
            <a:ext cx="806661" cy="607592"/>
          </a:xfrm>
          <a:prstGeom prst="downArrow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92D050"/>
              </a:solidFill>
            </a:endParaRPr>
          </a:p>
        </p:txBody>
      </p:sp>
      <p:sp>
        <p:nvSpPr>
          <p:cNvPr id="43" name="Seta para baixo 42"/>
          <p:cNvSpPr/>
          <p:nvPr/>
        </p:nvSpPr>
        <p:spPr>
          <a:xfrm rot="18645226">
            <a:off x="5283635" y="3634067"/>
            <a:ext cx="806661" cy="607592"/>
          </a:xfrm>
          <a:prstGeom prst="downArrow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92D050"/>
              </a:solidFill>
            </a:endParaRPr>
          </a:p>
        </p:txBody>
      </p:sp>
      <p:sp>
        <p:nvSpPr>
          <p:cNvPr id="46" name="Seta para baixo 45"/>
          <p:cNvSpPr/>
          <p:nvPr/>
        </p:nvSpPr>
        <p:spPr>
          <a:xfrm rot="939176">
            <a:off x="3787502" y="4022160"/>
            <a:ext cx="806661" cy="607592"/>
          </a:xfrm>
          <a:prstGeom prst="downArrow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92D050"/>
              </a:solidFill>
            </a:endParaRPr>
          </a:p>
        </p:txBody>
      </p:sp>
      <p:sp>
        <p:nvSpPr>
          <p:cNvPr id="47" name="Seta para baixo 46"/>
          <p:cNvSpPr/>
          <p:nvPr/>
        </p:nvSpPr>
        <p:spPr>
          <a:xfrm rot="2476045">
            <a:off x="3016325" y="3643548"/>
            <a:ext cx="806661" cy="607592"/>
          </a:xfrm>
          <a:prstGeom prst="downArrow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7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Graphic spid="3" grpId="0">
        <p:bldAsOne/>
      </p:bldGraphic>
      <p:bldP spid="16" grpId="0" animBg="1"/>
      <p:bldP spid="41" grpId="0" animBg="1"/>
      <p:bldP spid="43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>
            <a:solidFill>
              <a:srgbClr val="92D05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3672</TotalTime>
  <Words>1749</Words>
  <Application>Microsoft Office PowerPoint</Application>
  <PresentationFormat>Apresentação no Ecrã (4:3)</PresentationFormat>
  <Paragraphs>477</Paragraphs>
  <Slides>32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dos diapositivos</vt:lpstr>
      </vt:variant>
      <vt:variant>
        <vt:i4>32</vt:i4>
      </vt:variant>
    </vt:vector>
  </HeadingPairs>
  <TitlesOfParts>
    <vt:vector size="34" baseType="lpstr">
      <vt:lpstr>Tema do Office</vt:lpstr>
      <vt:lpstr>Modelo de apresentação personalizado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Celia Milreu (DMU/DP)</dc:creator>
  <cp:lastModifiedBy>Paulo Pais (DMPRGU/DPRU)</cp:lastModifiedBy>
  <cp:revision>461</cp:revision>
  <cp:lastPrinted>2017-01-18T17:51:43Z</cp:lastPrinted>
  <dcterms:created xsi:type="dcterms:W3CDTF">2016-06-21T13:56:05Z</dcterms:created>
  <dcterms:modified xsi:type="dcterms:W3CDTF">2017-01-18T17:56:56Z</dcterms:modified>
</cp:coreProperties>
</file>