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698" r:id="rId3"/>
    <p:sldMasterId id="2147483686" r:id="rId4"/>
    <p:sldMasterId id="2147483674" r:id="rId5"/>
    <p:sldMasterId id="2147483661" r:id="rId6"/>
  </p:sldMasterIdLst>
  <p:notesMasterIdLst>
    <p:notesMasterId r:id="rId32"/>
  </p:notesMasterIdLst>
  <p:sldIdLst>
    <p:sldId id="256" r:id="rId7"/>
    <p:sldId id="309" r:id="rId8"/>
    <p:sldId id="310" r:id="rId9"/>
    <p:sldId id="311" r:id="rId10"/>
    <p:sldId id="312" r:id="rId11"/>
    <p:sldId id="313" r:id="rId12"/>
    <p:sldId id="314" r:id="rId13"/>
    <p:sldId id="316" r:id="rId14"/>
    <p:sldId id="317" r:id="rId15"/>
    <p:sldId id="333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08" r:id="rId3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15"/>
    <a:srgbClr val="FFD629"/>
    <a:srgbClr val="FFD00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1" autoAdjust="0"/>
  </p:normalViewPr>
  <p:slideViewPr>
    <p:cSldViewPr>
      <p:cViewPr varScale="1">
        <p:scale>
          <a:sx n="40" d="100"/>
          <a:sy n="40" d="100"/>
        </p:scale>
        <p:origin x="-133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aulo.pais\Ambiente%20de%20trabalho\estado%20conserva&#231;&#227;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aulo.pais\Ambiente%20de%20trabalho\estado%20conserva&#231;&#227;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aulo.pais\Ambiente%20de%20trabalho\estado%20conserva&#231;&#227;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Folha1!$A$2</c:f>
              <c:strCache>
                <c:ptCount val="1"/>
                <c:pt idx="0">
                  <c:v>% Edifícios </c:v>
                </c:pt>
              </c:strCache>
            </c:strRef>
          </c:tx>
          <c:invertIfNegative val="0"/>
          <c:cat>
            <c:strRef>
              <c:f>Folha1!$B$1:$H$1</c:f>
              <c:strCache>
                <c:ptCount val="7"/>
                <c:pt idx="0">
                  <c:v>Antes de 1919</c:v>
                </c:pt>
                <c:pt idx="1">
                  <c:v>1919 a 1945</c:v>
                </c:pt>
                <c:pt idx="2">
                  <c:v>1946 a 1960</c:v>
                </c:pt>
                <c:pt idx="3">
                  <c:v>1961 a 1970</c:v>
                </c:pt>
                <c:pt idx="4">
                  <c:v>1971 a 1980</c:v>
                </c:pt>
                <c:pt idx="5">
                  <c:v>1981 a 1990</c:v>
                </c:pt>
                <c:pt idx="6">
                  <c:v>1991 a 2001</c:v>
                </c:pt>
              </c:strCache>
            </c:strRef>
          </c:cat>
          <c:val>
            <c:numRef>
              <c:f>Folha1!$B$2:$H$2</c:f>
              <c:numCache>
                <c:formatCode>0.00</c:formatCode>
                <c:ptCount val="7"/>
                <c:pt idx="0">
                  <c:v>18.279999999999987</c:v>
                </c:pt>
                <c:pt idx="1">
                  <c:v>23.66</c:v>
                </c:pt>
                <c:pt idx="2">
                  <c:v>22.01</c:v>
                </c:pt>
                <c:pt idx="3">
                  <c:v>14.21</c:v>
                </c:pt>
                <c:pt idx="4">
                  <c:v>8.9600000000000026</c:v>
                </c:pt>
                <c:pt idx="5">
                  <c:v>5.67</c:v>
                </c:pt>
                <c:pt idx="6">
                  <c:v>7.21</c:v>
                </c:pt>
              </c:numCache>
            </c:numRef>
          </c:val>
        </c:ser>
        <c:ser>
          <c:idx val="1"/>
          <c:order val="1"/>
          <c:tx>
            <c:strRef>
              <c:f>Folha1!$A$3</c:f>
              <c:strCache>
                <c:ptCount val="1"/>
                <c:pt idx="0">
                  <c:v>% Novos residentes</c:v>
                </c:pt>
              </c:strCache>
            </c:strRef>
          </c:tx>
          <c:invertIfNegative val="0"/>
          <c:cat>
            <c:strRef>
              <c:f>Folha1!$B$1:$H$1</c:f>
              <c:strCache>
                <c:ptCount val="7"/>
                <c:pt idx="0">
                  <c:v>Antes de 1919</c:v>
                </c:pt>
                <c:pt idx="1">
                  <c:v>1919 a 1945</c:v>
                </c:pt>
                <c:pt idx="2">
                  <c:v>1946 a 1960</c:v>
                </c:pt>
                <c:pt idx="3">
                  <c:v>1961 a 1970</c:v>
                </c:pt>
                <c:pt idx="4">
                  <c:v>1971 a 1980</c:v>
                </c:pt>
                <c:pt idx="5">
                  <c:v>1981 a 1990</c:v>
                </c:pt>
                <c:pt idx="6">
                  <c:v>1991 a 2001</c:v>
                </c:pt>
              </c:strCache>
            </c:strRef>
          </c:cat>
          <c:val>
            <c:numRef>
              <c:f>Folha1!$B$3:$H$3</c:f>
              <c:numCache>
                <c:formatCode>0.00</c:formatCode>
                <c:ptCount val="7"/>
                <c:pt idx="0">
                  <c:v>8.07</c:v>
                </c:pt>
                <c:pt idx="1">
                  <c:v>14.47</c:v>
                </c:pt>
                <c:pt idx="2">
                  <c:v>16.12</c:v>
                </c:pt>
                <c:pt idx="3">
                  <c:v>16.130000000000027</c:v>
                </c:pt>
                <c:pt idx="4">
                  <c:v>11.4</c:v>
                </c:pt>
                <c:pt idx="5">
                  <c:v>10.19</c:v>
                </c:pt>
                <c:pt idx="6">
                  <c:v>22.19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440640"/>
        <c:axId val="113442176"/>
      </c:barChart>
      <c:catAx>
        <c:axId val="113440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3442176"/>
        <c:crosses val="autoZero"/>
        <c:auto val="1"/>
        <c:lblAlgn val="ctr"/>
        <c:lblOffset val="100"/>
        <c:noMultiLvlLbl val="0"/>
      </c:catAx>
      <c:valAx>
        <c:axId val="11344217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13440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722142518352722"/>
          <c:y val="0.45016764630318828"/>
          <c:w val="0.20260342333757789"/>
          <c:h val="0.1602916516220421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Folha1!$B$1:$B$2</c:f>
              <c:strCache>
                <c:ptCount val="1"/>
                <c:pt idx="0">
                  <c:v>Mau </c:v>
                </c:pt>
              </c:strCache>
            </c:strRef>
          </c:tx>
          <c:invertIfNegative val="0"/>
          <c:cat>
            <c:strRef>
              <c:f>Folha1!$A$3:$A$7</c:f>
              <c:strCache>
                <c:ptCount val="5"/>
                <c:pt idx="0">
                  <c:v>Centro</c:v>
                </c:pt>
                <c:pt idx="1">
                  <c:v>Centro Histórico</c:v>
                </c:pt>
                <c:pt idx="2">
                  <c:v>Norte</c:v>
                </c:pt>
                <c:pt idx="3">
                  <c:v>Ocidental</c:v>
                </c:pt>
                <c:pt idx="4">
                  <c:v>Oriental</c:v>
                </c:pt>
              </c:strCache>
            </c:strRef>
          </c:cat>
          <c:val>
            <c:numRef>
              <c:f>Folha1!$B$3:$B$7</c:f>
              <c:numCache>
                <c:formatCode>General</c:formatCode>
                <c:ptCount val="5"/>
                <c:pt idx="0">
                  <c:v>2674</c:v>
                </c:pt>
                <c:pt idx="1">
                  <c:v>1740</c:v>
                </c:pt>
                <c:pt idx="2">
                  <c:v>951</c:v>
                </c:pt>
                <c:pt idx="3">
                  <c:v>779</c:v>
                </c:pt>
                <c:pt idx="4">
                  <c:v>834</c:v>
                </c:pt>
              </c:numCache>
            </c:numRef>
          </c:val>
        </c:ser>
        <c:ser>
          <c:idx val="1"/>
          <c:order val="1"/>
          <c:tx>
            <c:strRef>
              <c:f>Folha1!$C$1:$C$2</c:f>
              <c:strCache>
                <c:ptCount val="1"/>
                <c:pt idx="0">
                  <c:v>Muito Mau</c:v>
                </c:pt>
              </c:strCache>
            </c:strRef>
          </c:tx>
          <c:invertIfNegative val="0"/>
          <c:cat>
            <c:strRef>
              <c:f>Folha1!$A$3:$A$7</c:f>
              <c:strCache>
                <c:ptCount val="5"/>
                <c:pt idx="0">
                  <c:v>Centro</c:v>
                </c:pt>
                <c:pt idx="1">
                  <c:v>Centro Histórico</c:v>
                </c:pt>
                <c:pt idx="2">
                  <c:v>Norte</c:v>
                </c:pt>
                <c:pt idx="3">
                  <c:v>Ocidental</c:v>
                </c:pt>
                <c:pt idx="4">
                  <c:v>Oriental</c:v>
                </c:pt>
              </c:strCache>
            </c:strRef>
          </c:cat>
          <c:val>
            <c:numRef>
              <c:f>Folha1!$C$3:$C$7</c:f>
              <c:numCache>
                <c:formatCode>General</c:formatCode>
                <c:ptCount val="5"/>
                <c:pt idx="0">
                  <c:v>238</c:v>
                </c:pt>
                <c:pt idx="1">
                  <c:v>540</c:v>
                </c:pt>
                <c:pt idx="2">
                  <c:v>145</c:v>
                </c:pt>
                <c:pt idx="3">
                  <c:v>215</c:v>
                </c:pt>
                <c:pt idx="4">
                  <c:v>159</c:v>
                </c:pt>
              </c:numCache>
            </c:numRef>
          </c:val>
        </c:ser>
        <c:ser>
          <c:idx val="2"/>
          <c:order val="2"/>
          <c:tx>
            <c:strRef>
              <c:f>Folha1!$D$1:$D$2</c:f>
              <c:strCache>
                <c:ptCount val="1"/>
                <c:pt idx="0">
                  <c:v>Total de Edifícios</c:v>
                </c:pt>
              </c:strCache>
            </c:strRef>
          </c:tx>
          <c:invertIfNegative val="0"/>
          <c:cat>
            <c:strRef>
              <c:f>Folha1!$A$3:$A$7</c:f>
              <c:strCache>
                <c:ptCount val="5"/>
                <c:pt idx="0">
                  <c:v>Centro</c:v>
                </c:pt>
                <c:pt idx="1">
                  <c:v>Centro Histórico</c:v>
                </c:pt>
                <c:pt idx="2">
                  <c:v>Norte</c:v>
                </c:pt>
                <c:pt idx="3">
                  <c:v>Ocidental</c:v>
                </c:pt>
                <c:pt idx="4">
                  <c:v>Oriental</c:v>
                </c:pt>
              </c:strCache>
            </c:strRef>
          </c:cat>
          <c:val>
            <c:numRef>
              <c:f>Folha1!$D$3:$D$7</c:f>
              <c:numCache>
                <c:formatCode>General</c:formatCode>
                <c:ptCount val="5"/>
                <c:pt idx="0">
                  <c:v>13169</c:v>
                </c:pt>
                <c:pt idx="1">
                  <c:v>15127</c:v>
                </c:pt>
                <c:pt idx="2">
                  <c:v>9840</c:v>
                </c:pt>
                <c:pt idx="3">
                  <c:v>7533</c:v>
                </c:pt>
                <c:pt idx="4">
                  <c:v>6816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757568"/>
        <c:axId val="113779840"/>
      </c:barChart>
      <c:catAx>
        <c:axId val="11375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PT"/>
          </a:p>
        </c:txPr>
        <c:crossAx val="113779840"/>
        <c:crosses val="autoZero"/>
        <c:auto val="1"/>
        <c:lblAlgn val="ctr"/>
        <c:lblOffset val="100"/>
        <c:noMultiLvlLbl val="0"/>
      </c:catAx>
      <c:valAx>
        <c:axId val="113779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75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44518816578938"/>
          <c:y val="0.7228534178933268"/>
          <c:w val="0.17355485592001191"/>
          <c:h val="0.23427099130886395"/>
        </c:manualLayout>
      </c:layout>
      <c:overlay val="0"/>
      <c:txPr>
        <a:bodyPr/>
        <a:lstStyle/>
        <a:p>
          <a:pPr>
            <a:defRPr sz="1100" b="1"/>
          </a:pPr>
          <a:endParaRPr lang="pt-P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831526220802384E-2"/>
          <c:y val="0.20300317723442471"/>
          <c:w val="0.57806146539273418"/>
          <c:h val="0.48084544425619374"/>
        </c:manualLayout>
      </c:layout>
      <c:pie3DChart>
        <c:varyColors val="1"/>
        <c:ser>
          <c:idx val="0"/>
          <c:order val="0"/>
          <c:tx>
            <c:strRef>
              <c:f>Folha1!$B$11:$B$12</c:f>
              <c:strCache>
                <c:ptCount val="1"/>
                <c:pt idx="0">
                  <c:v>Mau e Muito Mau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1200" b="1"/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0694195092758817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pt-P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 b="1"/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1"/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5.1375761516049029E-2"/>
                  <c:y val="-4.6296296296296328E-3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pt-P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Folha1!$A$13:$A$17</c:f>
              <c:strCache>
                <c:ptCount val="5"/>
                <c:pt idx="0">
                  <c:v>Centro</c:v>
                </c:pt>
                <c:pt idx="1">
                  <c:v>Centro Histórico</c:v>
                </c:pt>
                <c:pt idx="2">
                  <c:v>Norte</c:v>
                </c:pt>
                <c:pt idx="3">
                  <c:v>Ocidental</c:v>
                </c:pt>
                <c:pt idx="4">
                  <c:v>Oriental</c:v>
                </c:pt>
              </c:strCache>
            </c:strRef>
          </c:cat>
          <c:val>
            <c:numRef>
              <c:f>Folha1!$B$13:$B$17</c:f>
              <c:numCache>
                <c:formatCode>General</c:formatCode>
                <c:ptCount val="5"/>
                <c:pt idx="0">
                  <c:v>2912</c:v>
                </c:pt>
                <c:pt idx="1">
                  <c:v>2280</c:v>
                </c:pt>
                <c:pt idx="2">
                  <c:v>1096</c:v>
                </c:pt>
                <c:pt idx="3">
                  <c:v>994</c:v>
                </c:pt>
                <c:pt idx="4">
                  <c:v>993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623689167759118E-2"/>
          <c:y val="1.4948570529200464E-2"/>
          <c:w val="0.76833742751194267"/>
          <c:h val="0.90025452418867058"/>
        </c:manualLayout>
      </c:layout>
      <c:lineChart>
        <c:grouping val="standard"/>
        <c:varyColors val="0"/>
        <c:ser>
          <c:idx val="0"/>
          <c:order val="0"/>
          <c:tx>
            <c:strRef>
              <c:f>Folha1!$A$83</c:f>
              <c:strCache>
                <c:ptCount val="1"/>
                <c:pt idx="0">
                  <c:v>Total de alojam. familiares clássicos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183010054321895E-3"/>
                  <c:y val="-1.401324560428957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PT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Folha1!$B$82:$E$82</c:f>
              <c:numCache>
                <c:formatCode>General</c:formatCode>
                <c:ptCount val="4"/>
                <c:pt idx="0">
                  <c:v>1981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</c:numCache>
            </c:numRef>
          </c:cat>
          <c:val>
            <c:numRef>
              <c:f>Folha1!$B$83:$E$83</c:f>
              <c:numCache>
                <c:formatCode>#,##0</c:formatCode>
                <c:ptCount val="4"/>
                <c:pt idx="0">
                  <c:v>259191</c:v>
                </c:pt>
                <c:pt idx="1">
                  <c:v>270835</c:v>
                </c:pt>
                <c:pt idx="2">
                  <c:v>288481</c:v>
                </c:pt>
                <c:pt idx="3">
                  <c:v>322865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Folha1!$A$84</c:f>
              <c:strCache>
                <c:ptCount val="1"/>
                <c:pt idx="0">
                  <c:v>Alojam. clássicos vagos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900098188254303E-3"/>
                  <c:y val="-3.186542869505727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PT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Folha1!$B$82:$E$82</c:f>
              <c:numCache>
                <c:formatCode>General</c:formatCode>
                <c:ptCount val="4"/>
                <c:pt idx="0">
                  <c:v>1981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</c:numCache>
            </c:numRef>
          </c:cat>
          <c:val>
            <c:numRef>
              <c:f>Folha1!$B$84:$E$84</c:f>
              <c:numCache>
                <c:formatCode>#,##0</c:formatCode>
                <c:ptCount val="4"/>
                <c:pt idx="0">
                  <c:v>6200</c:v>
                </c:pt>
                <c:pt idx="1">
                  <c:v>25003</c:v>
                </c:pt>
                <c:pt idx="2">
                  <c:v>40346</c:v>
                </c:pt>
                <c:pt idx="3">
                  <c:v>50209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Folha1!$A$85</c:f>
              <c:strCache>
                <c:ptCount val="1"/>
                <c:pt idx="0">
                  <c:v>Alojam. clássicos ocupados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200" b="1"/>
                  </a:pPr>
                  <a:endParaRPr lang="pt-PT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numRef>
              <c:f>Folha1!$B$82:$E$82</c:f>
              <c:numCache>
                <c:formatCode>General</c:formatCode>
                <c:ptCount val="4"/>
                <c:pt idx="0">
                  <c:v>1981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</c:numCache>
            </c:numRef>
          </c:cat>
          <c:val>
            <c:numRef>
              <c:f>Folha1!$B$85:$E$85</c:f>
              <c:numCache>
                <c:formatCode>#,##0</c:formatCode>
                <c:ptCount val="4"/>
                <c:pt idx="0">
                  <c:v>252991</c:v>
                </c:pt>
                <c:pt idx="1">
                  <c:v>245822</c:v>
                </c:pt>
                <c:pt idx="2">
                  <c:v>248135</c:v>
                </c:pt>
                <c:pt idx="3">
                  <c:v>272656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Folha1!$A$86</c:f>
              <c:strCache>
                <c:ptCount val="1"/>
                <c:pt idx="0">
                  <c:v>Alojam.de uso sazonal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652590702326714E-3"/>
                  <c:y val="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PT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Folha1!$B$82:$E$82</c:f>
              <c:numCache>
                <c:formatCode>General</c:formatCode>
                <c:ptCount val="4"/>
                <c:pt idx="0">
                  <c:v>1981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</c:numCache>
            </c:numRef>
          </c:cat>
          <c:val>
            <c:numRef>
              <c:f>Folha1!$B$86:$E$86</c:f>
              <c:numCache>
                <c:formatCode>#,##0</c:formatCode>
                <c:ptCount val="4"/>
                <c:pt idx="0">
                  <c:v>13208</c:v>
                </c:pt>
                <c:pt idx="1">
                  <c:v>18212</c:v>
                </c:pt>
                <c:pt idx="2">
                  <c:v>26267</c:v>
                </c:pt>
                <c:pt idx="3">
                  <c:v>35409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Folha1!$A$87</c:f>
              <c:strCache>
                <c:ptCount val="1"/>
                <c:pt idx="0">
                  <c:v>Alojam.não clássicos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749140893470791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pt-PT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Folha1!$B$82:$E$82</c:f>
              <c:numCache>
                <c:formatCode>General</c:formatCode>
                <c:ptCount val="4"/>
                <c:pt idx="0">
                  <c:v>1981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</c:numCache>
            </c:numRef>
          </c:cat>
          <c:val>
            <c:numRef>
              <c:f>Folha1!$B$87:$E$87</c:f>
              <c:numCache>
                <c:formatCode>#,##0</c:formatCode>
                <c:ptCount val="4"/>
                <c:pt idx="0">
                  <c:v>10561</c:v>
                </c:pt>
                <c:pt idx="1">
                  <c:v>7198</c:v>
                </c:pt>
                <c:pt idx="2">
                  <c:v>3584</c:v>
                </c:pt>
                <c:pt idx="3">
                  <c:v>211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Folha1!$A$88</c:f>
              <c:strCache>
                <c:ptCount val="1"/>
                <c:pt idx="0">
                  <c:v>Familias clássicas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PT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Folha1!$B$88:$E$88</c:f>
              <c:numCache>
                <c:formatCode>#,##0</c:formatCode>
                <c:ptCount val="4"/>
                <c:pt idx="0">
                  <c:v>285960</c:v>
                </c:pt>
                <c:pt idx="1">
                  <c:v>245070</c:v>
                </c:pt>
                <c:pt idx="2">
                  <c:v>234451</c:v>
                </c:pt>
                <c:pt idx="3">
                  <c:v>243975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6545792"/>
        <c:axId val="116563968"/>
      </c:lineChart>
      <c:catAx>
        <c:axId val="11654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6563968"/>
        <c:crosses val="autoZero"/>
        <c:auto val="1"/>
        <c:lblAlgn val="ctr"/>
        <c:lblOffset val="100"/>
        <c:noMultiLvlLbl val="0"/>
      </c:catAx>
      <c:valAx>
        <c:axId val="1165639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16545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318E6-B844-4BAF-BB68-B6E4FF4AAC38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91B17-00C5-49ED-960E-E24B2315875A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826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79768" y="4716877"/>
            <a:ext cx="5438140" cy="4465263"/>
          </a:xfrm>
          <a:noFill/>
        </p:spPr>
        <p:txBody>
          <a:bodyPr lIns="91278" tIns="45639" rIns="91278" bIns="45639"/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  <p:sp>
        <p:nvSpPr>
          <p:cNvPr id="61444" name="Espaço Reservado para Número de Slide 3"/>
          <p:cNvSpPr txBox="1">
            <a:spLocks noGrp="1"/>
          </p:cNvSpPr>
          <p:nvPr/>
        </p:nvSpPr>
        <p:spPr bwMode="auto">
          <a:xfrm>
            <a:off x="3852016" y="9428583"/>
            <a:ext cx="29440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455613"/>
            <a:fld id="{E139B192-9056-4305-BD6C-B68C5895F762}" type="slidenum">
              <a:rPr lang="pt-PT" sz="1200">
                <a:solidFill>
                  <a:schemeClr val="tx1"/>
                </a:solidFill>
              </a:rPr>
              <a:pPr algn="r" defTabSz="455613"/>
              <a:t>5</a:t>
            </a:fld>
            <a:endParaRPr lang="pt-P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paulo.pais\Os meus documentos\As minhas imagens\Logotipo CML_fonteDIN_hor_1 cor.jpg"/>
          <p:cNvPicPr>
            <a:picLocks noChangeAspect="1" noChangeArrowheads="1"/>
          </p:cNvPicPr>
          <p:nvPr userDrawn="1"/>
        </p:nvPicPr>
        <p:blipFill>
          <a:blip r:embed="rId2" cstate="print"/>
          <a:srcRect b="17252"/>
          <a:stretch>
            <a:fillRect/>
          </a:stretch>
        </p:blipFill>
        <p:spPr bwMode="auto">
          <a:xfrm>
            <a:off x="7884368" y="6132932"/>
            <a:ext cx="1163002" cy="680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paulo.pais\Os meus documentos\As minhas imagens\Logotipo CML_fonteDIN_hor_1 cor.jpg"/>
          <p:cNvPicPr>
            <a:picLocks noChangeAspect="1" noChangeArrowheads="1"/>
          </p:cNvPicPr>
          <p:nvPr userDrawn="1"/>
        </p:nvPicPr>
        <p:blipFill>
          <a:blip r:embed="rId2" cstate="print"/>
          <a:srcRect b="17252"/>
          <a:stretch>
            <a:fillRect/>
          </a:stretch>
        </p:blipFill>
        <p:spPr bwMode="auto">
          <a:xfrm>
            <a:off x="7884368" y="6132932"/>
            <a:ext cx="1163002" cy="680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paulo.pais\Os meus documentos\As minhas imagens\Logotipo CML_fonteDIN_hor_1 cor.jpg"/>
          <p:cNvPicPr>
            <a:picLocks noChangeAspect="1" noChangeArrowheads="1"/>
          </p:cNvPicPr>
          <p:nvPr userDrawn="1"/>
        </p:nvPicPr>
        <p:blipFill>
          <a:blip r:embed="rId16" cstate="print"/>
          <a:srcRect b="17252"/>
          <a:stretch>
            <a:fillRect/>
          </a:stretch>
        </p:blipFill>
        <p:spPr bwMode="auto">
          <a:xfrm>
            <a:off x="7884368" y="6132932"/>
            <a:ext cx="1163002" cy="68044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3" r:id="rId2"/>
    <p:sldLayoutId id="214748371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72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04376-AF60-4A72-BB88-A8C19099B75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8DFE4-D900-4633-8209-9014D5DFF607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360C-244B-4123-B772-D9DE5D1DCC86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6225-9C27-49E4-B014-E4E55B39BFF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5AE4-3B42-4292-8BB4-6ADAB282B0DA}" type="datetimeFigureOut">
              <a:rPr lang="pt-PT" smtClean="0"/>
              <a:pPr/>
              <a:t>22-09-2014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36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68.png"/><Relationship Id="rId4" Type="http://schemas.openxmlformats.org/officeDocument/2006/relationships/image" Target="../media/image29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652120" y="2211829"/>
            <a:ext cx="3491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600" dirty="0" smtClean="0"/>
              <a:t>IV ENCONTRO TÉCNICO</a:t>
            </a:r>
          </a:p>
          <a:p>
            <a:endParaRPr lang="pt-PT" b="1" dirty="0"/>
          </a:p>
          <a:p>
            <a:r>
              <a:rPr lang="pt-PT" sz="3200" b="1" dirty="0" smtClean="0"/>
              <a:t>REABILITAR LISBOA</a:t>
            </a:r>
          </a:p>
          <a:p>
            <a:endParaRPr lang="pt-PT" dirty="0" smtClean="0"/>
          </a:p>
          <a:p>
            <a:r>
              <a:rPr lang="pt-PT" sz="1200" dirty="0" smtClean="0"/>
              <a:t>ANGRA DO HEROÍSMO, 4 DE SETEMBRO DE 2014</a:t>
            </a:r>
          </a:p>
          <a:p>
            <a:endParaRPr lang="pt-PT" dirty="0" smtClean="0"/>
          </a:p>
          <a:p>
            <a:r>
              <a:rPr lang="pt-PT" b="1" dirty="0" smtClean="0"/>
              <a:t>PAULO   PRAZERES   PAIS</a:t>
            </a:r>
          </a:p>
          <a:p>
            <a:endParaRPr lang="pt-PT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-1" y="1772816"/>
            <a:ext cx="5609423" cy="2736304"/>
            <a:chOff x="-1" y="1772816"/>
            <a:chExt cx="5609423" cy="2736304"/>
          </a:xfrm>
        </p:grpSpPr>
        <p:grpSp>
          <p:nvGrpSpPr>
            <p:cNvPr id="3" name="Grupo 2"/>
            <p:cNvGrpSpPr/>
            <p:nvPr/>
          </p:nvGrpSpPr>
          <p:grpSpPr>
            <a:xfrm>
              <a:off x="-1" y="1772816"/>
              <a:ext cx="5609423" cy="2736304"/>
              <a:chOff x="-1" y="1772816"/>
              <a:chExt cx="5609423" cy="273630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562" t="27125" r="12719" b="20376"/>
              <a:stretch>
                <a:fillRect/>
              </a:stretch>
            </p:blipFill>
            <p:spPr bwMode="auto">
              <a:xfrm>
                <a:off x="-1" y="1772816"/>
                <a:ext cx="5609423" cy="2736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Retângulo 1"/>
              <p:cNvSpPr/>
              <p:nvPr/>
            </p:nvSpPr>
            <p:spPr>
              <a:xfrm>
                <a:off x="265415" y="3140968"/>
                <a:ext cx="4954657" cy="10801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" name="Imagem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7" y="3495849"/>
              <a:ext cx="5386705" cy="7715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pic>
        <p:nvPicPr>
          <p:cNvPr id="17" name="Picture 7" descr="seta verd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3650" y="1877854"/>
            <a:ext cx="2019580" cy="2596602"/>
          </a:xfrm>
          <a:prstGeom prst="rect">
            <a:avLst/>
          </a:prstGeom>
        </p:spPr>
      </p:pic>
      <p:pic>
        <p:nvPicPr>
          <p:cNvPr id="16" name="Picture 7" descr="set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0149" y="1865007"/>
            <a:ext cx="2019580" cy="2596602"/>
          </a:xfrm>
          <a:prstGeom prst="rect">
            <a:avLst/>
          </a:prstGeom>
        </p:spPr>
      </p:pic>
      <p:pic>
        <p:nvPicPr>
          <p:cNvPr id="15" name="Picture 7" descr="seta verd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76648" y="1865007"/>
            <a:ext cx="2019580" cy="2596602"/>
          </a:xfrm>
          <a:prstGeom prst="rect">
            <a:avLst/>
          </a:prstGeom>
        </p:spPr>
      </p:pic>
      <p:pic>
        <p:nvPicPr>
          <p:cNvPr id="1030" name="Picture 6" descr="http://www.aman.pt/images/maxshop/fotos/prod_img_0980495001369318341_E136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14403"/>
          <a:stretch/>
        </p:blipFill>
        <p:spPr bwMode="auto">
          <a:xfrm>
            <a:off x="429358" y="1877854"/>
            <a:ext cx="1867101" cy="25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395536" y="159023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Acessibilidade aos edifícios</a:t>
            </a:r>
            <a:endParaRPr lang="pt-PT" sz="2200" b="1" dirty="0"/>
          </a:p>
        </p:txBody>
      </p:sp>
      <p:sp>
        <p:nvSpPr>
          <p:cNvPr id="8" name="Rectângulo 4"/>
          <p:cNvSpPr/>
          <p:nvPr/>
        </p:nvSpPr>
        <p:spPr>
          <a:xfrm>
            <a:off x="2771800" y="2646549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37,46%</a:t>
            </a:r>
            <a:endParaRPr lang="pt-PT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ângulo 4"/>
          <p:cNvSpPr/>
          <p:nvPr/>
        </p:nvSpPr>
        <p:spPr>
          <a:xfrm>
            <a:off x="2767616" y="3304980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bg1"/>
                </a:solidFill>
              </a:rPr>
              <a:t>Acessíveis a cadeiras de rodas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10" name="Rectângulo 4"/>
          <p:cNvSpPr/>
          <p:nvPr/>
        </p:nvSpPr>
        <p:spPr>
          <a:xfrm>
            <a:off x="4932040" y="2700209"/>
            <a:ext cx="1531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58,83%</a:t>
            </a:r>
          </a:p>
        </p:txBody>
      </p:sp>
      <p:sp>
        <p:nvSpPr>
          <p:cNvPr id="11" name="Rectângulo 4"/>
          <p:cNvSpPr/>
          <p:nvPr/>
        </p:nvSpPr>
        <p:spPr>
          <a:xfrm>
            <a:off x="4663882" y="3284984"/>
            <a:ext cx="2025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bg1"/>
                </a:solidFill>
              </a:rPr>
              <a:t>Com elevador</a:t>
            </a:r>
          </a:p>
          <a:p>
            <a:pPr algn="ctr"/>
            <a:r>
              <a:rPr lang="pt-PT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(4 e mais pisos)* </a:t>
            </a:r>
            <a:endParaRPr lang="pt-PT" sz="2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ângulo 4"/>
          <p:cNvSpPr/>
          <p:nvPr/>
        </p:nvSpPr>
        <p:spPr>
          <a:xfrm>
            <a:off x="7225368" y="2708920"/>
            <a:ext cx="1451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 </a:t>
            </a:r>
            <a:r>
              <a:rPr lang="pt-PT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3,42%</a:t>
            </a:r>
          </a:p>
        </p:txBody>
      </p:sp>
      <p:sp>
        <p:nvSpPr>
          <p:cNvPr id="13" name="Rectângulo 4"/>
          <p:cNvSpPr/>
          <p:nvPr/>
        </p:nvSpPr>
        <p:spPr>
          <a:xfrm>
            <a:off x="6847807" y="3304980"/>
            <a:ext cx="2025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bg1"/>
                </a:solidFill>
              </a:rPr>
              <a:t>Com elevador</a:t>
            </a:r>
          </a:p>
          <a:p>
            <a:pPr algn="ctr"/>
            <a:r>
              <a:rPr lang="pt-PT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(2 e 3 pisos) </a:t>
            </a:r>
            <a:endParaRPr lang="pt-PT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tângulo 4"/>
          <p:cNvSpPr/>
          <p:nvPr/>
        </p:nvSpPr>
        <p:spPr>
          <a:xfrm>
            <a:off x="2476648" y="4852719"/>
            <a:ext cx="3259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smtClean="0"/>
              <a:t>* Obrigatório desde 1951</a:t>
            </a:r>
            <a:endParaRPr lang="pt-PT" sz="1400" b="1" dirty="0"/>
          </a:p>
        </p:txBody>
      </p:sp>
    </p:spTree>
    <p:extLst>
      <p:ext uri="{BB962C8B-B14F-4D97-AF65-F5344CB8AC3E}">
        <p14:creationId xmlns:p14="http://schemas.microsoft.com/office/powerpoint/2010/main" val="16397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t="8498" r="22061" b="13594"/>
          <a:stretch>
            <a:fillRect/>
          </a:stretch>
        </p:blipFill>
        <p:spPr bwMode="auto">
          <a:xfrm>
            <a:off x="0" y="1525961"/>
            <a:ext cx="4847915" cy="36312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5004048" y="4149080"/>
            <a:ext cx="864096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</a:rPr>
              <a:t> 2 </a:t>
            </a:r>
            <a:endParaRPr lang="pt-PT" sz="6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40152" y="443711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/>
              <a:t>A ESTRATÉGIA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35168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owerpoin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7917" y="0"/>
            <a:ext cx="2555776" cy="1916832"/>
          </a:xfrm>
          <a:prstGeom prst="rect">
            <a:avLst/>
          </a:prstGeom>
        </p:spPr>
      </p:pic>
      <p:pic>
        <p:nvPicPr>
          <p:cNvPr id="12" name="Picture 3" descr="powerpoin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5629" y="0"/>
            <a:ext cx="2560517" cy="1916832"/>
          </a:xfrm>
          <a:prstGeom prst="rect">
            <a:avLst/>
          </a:prstGeom>
        </p:spPr>
      </p:pic>
      <p:pic>
        <p:nvPicPr>
          <p:cNvPr id="13" name="Picture 3" descr="powerpoint4.jpg"/>
          <p:cNvPicPr>
            <a:picLocks noChangeAspect="1"/>
          </p:cNvPicPr>
          <p:nvPr/>
        </p:nvPicPr>
        <p:blipFill>
          <a:blip r:embed="rId4" cstate="print">
            <a:lum bright="-16000" contrast="-11000"/>
          </a:blip>
          <a:stretch>
            <a:fillRect/>
          </a:stretch>
        </p:blipFill>
        <p:spPr>
          <a:xfrm>
            <a:off x="3347864" y="1988840"/>
            <a:ext cx="2520280" cy="1890210"/>
          </a:xfrm>
          <a:prstGeom prst="rect">
            <a:avLst/>
          </a:prstGeom>
        </p:spPr>
      </p:pic>
      <p:pic>
        <p:nvPicPr>
          <p:cNvPr id="14" name="Picture 2" descr="powerpoint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7917" y="1988840"/>
            <a:ext cx="2555776" cy="1916830"/>
          </a:xfrm>
          <a:prstGeom prst="rect">
            <a:avLst/>
          </a:prstGeom>
        </p:spPr>
      </p:pic>
      <p:pic>
        <p:nvPicPr>
          <p:cNvPr id="15" name="Picture 3" descr="powerpoint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933056"/>
            <a:ext cx="2496277" cy="1872208"/>
          </a:xfrm>
          <a:prstGeom prst="rect">
            <a:avLst/>
          </a:prstGeom>
        </p:spPr>
      </p:pic>
      <p:pic>
        <p:nvPicPr>
          <p:cNvPr id="16" name="Picture 2" descr="powerpoint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11352" y="3933056"/>
            <a:ext cx="2544283" cy="1908212"/>
          </a:xfrm>
          <a:prstGeom prst="rect">
            <a:avLst/>
          </a:prstGeom>
        </p:spPr>
      </p:pic>
      <p:pic>
        <p:nvPicPr>
          <p:cNvPr id="17" name="Picture 3" descr="powerpoint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03640" y="3933056"/>
            <a:ext cx="2560053" cy="191683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55576" y="-315416"/>
            <a:ext cx="2448272" cy="4154984"/>
          </a:xfrm>
          <a:prstGeom prst="rect">
            <a:avLst/>
          </a:prstGeom>
          <a:solidFill>
            <a:srgbClr val="92D050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r>
              <a:rPr lang="pt-PT" sz="2400" b="1" dirty="0" smtClean="0">
                <a:solidFill>
                  <a:schemeClr val="bg1"/>
                </a:solidFill>
              </a:rPr>
              <a:t>+ PESSOAS</a:t>
            </a:r>
          </a:p>
          <a:p>
            <a:r>
              <a:rPr lang="pt-PT" sz="2400" b="1" dirty="0" smtClean="0">
                <a:solidFill>
                  <a:schemeClr val="bg1"/>
                </a:solidFill>
              </a:rPr>
              <a:t>+ EMPREGO</a:t>
            </a:r>
          </a:p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MELHOR CIDADE</a:t>
            </a:r>
            <a:endParaRPr lang="pt-P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Imagem 4" descr="AF-Logo-PDM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0"/>
            <a:ext cx="1368152" cy="24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l="29217" t="63650" r="32379" b="13250"/>
          <a:stretch>
            <a:fillRect/>
          </a:stretch>
        </p:blipFill>
        <p:spPr bwMode="auto">
          <a:xfrm>
            <a:off x="683568" y="5980335"/>
            <a:ext cx="2594110" cy="8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48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reabilitaçãobroch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828" y="985821"/>
            <a:ext cx="5919874" cy="5562280"/>
          </a:xfrm>
          <a:prstGeom prst="rect">
            <a:avLst/>
          </a:prstGeom>
        </p:spPr>
      </p:pic>
      <p:pic>
        <p:nvPicPr>
          <p:cNvPr id="8" name="Picture 7" descr="seta ver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9501" y="2969704"/>
            <a:ext cx="2019580" cy="25966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76745" y="3562948"/>
            <a:ext cx="13846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45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92%</a:t>
            </a:r>
            <a:endParaRPr lang="pt-PT" sz="45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1448" y="4259993"/>
            <a:ext cx="1658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latin typeface="Arial Rounded MT Bold"/>
                <a:cs typeface="Arial Rounded MT Bold"/>
              </a:rPr>
              <a:t>dos edifícios abrangidos</a:t>
            </a:r>
            <a:endParaRPr lang="pt-PT" b="1" dirty="0">
              <a:latin typeface="Arial Rounded MT Bold"/>
              <a:cs typeface="Arial Rounded MT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8220" y="4906324"/>
            <a:ext cx="1658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+ vantagens</a:t>
            </a:r>
            <a:endParaRPr lang="pt-PT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36" y="279189"/>
            <a:ext cx="8229600" cy="629531"/>
          </a:xfrm>
        </p:spPr>
        <p:txBody>
          <a:bodyPr>
            <a:normAutofit/>
          </a:bodyPr>
          <a:lstStyle/>
          <a:p>
            <a:pPr algn="l"/>
            <a:r>
              <a:rPr lang="pt-PT" sz="2200" b="1" dirty="0" smtClean="0">
                <a:latin typeface="+mn-lt"/>
                <a:cs typeface="Arial Rounded MT Bold"/>
              </a:rPr>
              <a:t>Área de Reabilitação Urbana</a:t>
            </a:r>
            <a:endParaRPr lang="pt-PT" sz="2200" b="1" dirty="0">
              <a:latin typeface="+mn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55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323528" y="2205064"/>
            <a:ext cx="2063208" cy="1800000"/>
            <a:chOff x="5436096" y="1124744"/>
            <a:chExt cx="2063208" cy="1800000"/>
          </a:xfrm>
        </p:grpSpPr>
        <p:pic>
          <p:nvPicPr>
            <p:cNvPr id="13" name="Picture 12" descr="casa IMI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6096" y="1124744"/>
              <a:ext cx="2063208" cy="1800000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5940152" y="2420888"/>
              <a:ext cx="936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solidFill>
                    <a:schemeClr val="bg1">
                      <a:lumMod val="50000"/>
                    </a:schemeClr>
                  </a:solidFill>
                </a:rPr>
                <a:t>(5 + 5 anos)</a:t>
              </a:r>
              <a:endParaRPr lang="pt-P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casa IM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773016"/>
            <a:ext cx="2063208" cy="1800000"/>
          </a:xfrm>
          <a:prstGeom prst="rect">
            <a:avLst/>
          </a:prstGeom>
        </p:spPr>
      </p:pic>
      <p:pic>
        <p:nvPicPr>
          <p:cNvPr id="12" name="Picture 11" descr="casa 30%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340968"/>
            <a:ext cx="2063208" cy="1800000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4716016" y="2277072"/>
            <a:ext cx="2063208" cy="1800000"/>
            <a:chOff x="2123728" y="2492896"/>
            <a:chExt cx="2063208" cy="1800000"/>
          </a:xfrm>
        </p:grpSpPr>
        <p:pic>
          <p:nvPicPr>
            <p:cNvPr id="27" name="Picture 17" descr="casa parcerias.png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tretch>
              <a:fillRect/>
            </a:stretch>
          </p:blipFill>
          <p:spPr>
            <a:xfrm>
              <a:off x="2123728" y="2492896"/>
              <a:ext cx="2063208" cy="1800000"/>
            </a:xfrm>
            <a:prstGeom prst="rect">
              <a:avLst/>
            </a:prstGeom>
          </p:spPr>
        </p:pic>
        <p:sp>
          <p:nvSpPr>
            <p:cNvPr id="28" name="CaixaDeTexto 27"/>
            <p:cNvSpPr txBox="1"/>
            <p:nvPr/>
          </p:nvSpPr>
          <p:spPr>
            <a:xfrm>
              <a:off x="2509241" y="3446256"/>
              <a:ext cx="122413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Taxa de 5% </a:t>
              </a:r>
            </a:p>
            <a:p>
              <a:pPr algn="ctr"/>
              <a:r>
                <a:rPr lang="pt-PT" sz="1300" b="1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nas </a:t>
              </a:r>
            </a:p>
            <a:p>
              <a:pPr algn="ctr"/>
              <a:r>
                <a:rPr lang="pt-PT" sz="1300" b="1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mais-valias</a:t>
              </a:r>
              <a:endParaRPr lang="pt-PT" sz="13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29" name="Rectângulo 28"/>
            <p:cNvSpPr/>
            <p:nvPr/>
          </p:nvSpPr>
          <p:spPr>
            <a:xfrm>
              <a:off x="2627784" y="3212976"/>
              <a:ext cx="100811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Rectângulo 29"/>
            <p:cNvSpPr/>
            <p:nvPr/>
          </p:nvSpPr>
          <p:spPr>
            <a:xfrm>
              <a:off x="2555776" y="3429000"/>
              <a:ext cx="1160512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1475656" y="3429200"/>
            <a:ext cx="2063208" cy="1800000"/>
            <a:chOff x="4283968" y="2636912"/>
            <a:chExt cx="2063208" cy="1800000"/>
          </a:xfrm>
        </p:grpSpPr>
        <p:pic>
          <p:nvPicPr>
            <p:cNvPr id="32" name="Picture 11" descr="casa 30%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83968" y="2636912"/>
              <a:ext cx="2063208" cy="1800000"/>
            </a:xfrm>
            <a:prstGeom prst="rect">
              <a:avLst/>
            </a:prstGeom>
          </p:spPr>
        </p:pic>
        <p:sp>
          <p:nvSpPr>
            <p:cNvPr id="33" name="CaixaDeTexto 32"/>
            <p:cNvSpPr txBox="1"/>
            <p:nvPr/>
          </p:nvSpPr>
          <p:spPr>
            <a:xfrm>
              <a:off x="4644008" y="3429000"/>
              <a:ext cx="1224136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Taxa de 5% </a:t>
              </a:r>
              <a:r>
                <a:rPr lang="pt-PT" sz="12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nos</a:t>
              </a:r>
            </a:p>
            <a:p>
              <a:pPr algn="ctr"/>
              <a:r>
                <a:rPr lang="pt-PT" sz="12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Rendimentos Prediais</a:t>
              </a:r>
            </a:p>
          </p:txBody>
        </p:sp>
      </p:grpSp>
      <p:pic>
        <p:nvPicPr>
          <p:cNvPr id="15" name="Picture 14" descr="casa isenca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997352"/>
            <a:ext cx="2063208" cy="1800000"/>
          </a:xfrm>
          <a:prstGeom prst="rect">
            <a:avLst/>
          </a:prstGeom>
        </p:spPr>
      </p:pic>
      <p:grpSp>
        <p:nvGrpSpPr>
          <p:cNvPr id="37" name="Grupo 36"/>
          <p:cNvGrpSpPr/>
          <p:nvPr/>
        </p:nvGrpSpPr>
        <p:grpSpPr>
          <a:xfrm>
            <a:off x="4355976" y="4005264"/>
            <a:ext cx="2063208" cy="1800000"/>
            <a:chOff x="395536" y="3645024"/>
            <a:chExt cx="2063208" cy="1800000"/>
          </a:xfrm>
        </p:grpSpPr>
        <p:pic>
          <p:nvPicPr>
            <p:cNvPr id="35" name="Picture 11" descr="casa 30%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5536" y="3645024"/>
              <a:ext cx="2063208" cy="1800000"/>
            </a:xfrm>
            <a:prstGeom prst="rect">
              <a:avLst/>
            </a:prstGeom>
          </p:spPr>
        </p:pic>
        <p:sp>
          <p:nvSpPr>
            <p:cNvPr id="36" name="CaixaDeTexto 35"/>
            <p:cNvSpPr txBox="1"/>
            <p:nvPr/>
          </p:nvSpPr>
          <p:spPr>
            <a:xfrm>
              <a:off x="755576" y="4437112"/>
              <a:ext cx="122413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Taxa de 10% </a:t>
              </a:r>
            </a:p>
            <a:p>
              <a:pPr algn="ctr"/>
              <a:r>
                <a:rPr lang="pt-PT" sz="10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IRS ou IRC</a:t>
              </a:r>
            </a:p>
            <a:p>
              <a:pPr algn="ctr"/>
              <a:r>
                <a:rPr lang="pt-PT" sz="10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(</a:t>
              </a:r>
              <a:r>
                <a:rPr lang="pt-PT" sz="1000" b="1" dirty="0" err="1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Part</a:t>
              </a:r>
              <a:r>
                <a:rPr lang="pt-PT" sz="10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. em FII)</a:t>
              </a:r>
            </a:p>
          </p:txBody>
        </p:sp>
      </p:grpSp>
      <p:pic>
        <p:nvPicPr>
          <p:cNvPr id="11" name="Picture 10" descr="casa 17%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3213176"/>
            <a:ext cx="2063208" cy="1800000"/>
          </a:xfrm>
          <a:prstGeom prst="rect">
            <a:avLst/>
          </a:prstGeom>
        </p:spPr>
      </p:pic>
      <p:pic>
        <p:nvPicPr>
          <p:cNvPr id="19" name="Picture 18" descr="casa reduca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1340768"/>
            <a:ext cx="2063208" cy="1800000"/>
          </a:xfrm>
          <a:prstGeom prst="rect">
            <a:avLst/>
          </a:prstGeom>
        </p:spPr>
      </p:pic>
      <p:grpSp>
        <p:nvGrpSpPr>
          <p:cNvPr id="39" name="Grupo 38"/>
          <p:cNvGrpSpPr/>
          <p:nvPr/>
        </p:nvGrpSpPr>
        <p:grpSpPr>
          <a:xfrm>
            <a:off x="5004048" y="332656"/>
            <a:ext cx="2063208" cy="1800000"/>
            <a:chOff x="4283968" y="2636912"/>
            <a:chExt cx="2063208" cy="1800000"/>
          </a:xfrm>
        </p:grpSpPr>
        <p:pic>
          <p:nvPicPr>
            <p:cNvPr id="40" name="Picture 11" descr="casa 30%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7C8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283968" y="2636912"/>
              <a:ext cx="2063208" cy="1800000"/>
            </a:xfrm>
            <a:prstGeom prst="rect">
              <a:avLst/>
            </a:prstGeom>
          </p:spPr>
        </p:pic>
        <p:sp>
          <p:nvSpPr>
            <p:cNvPr id="41" name="CaixaDeTexto 40"/>
            <p:cNvSpPr txBox="1"/>
            <p:nvPr/>
          </p:nvSpPr>
          <p:spPr>
            <a:xfrm>
              <a:off x="4681968" y="3429000"/>
              <a:ext cx="1186175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b="1" dirty="0" smtClean="0">
                  <a:solidFill>
                    <a:schemeClr val="accent2">
                      <a:lumMod val="50000"/>
                    </a:schemeClr>
                  </a:solidFill>
                  <a:latin typeface="Arial Rounded MT Bold" pitchFamily="34" charset="0"/>
                </a:rPr>
                <a:t>Créditos de Construção</a:t>
              </a:r>
            </a:p>
            <a:p>
              <a:pPr algn="ctr"/>
              <a:endParaRPr lang="pt-PT" sz="1300" b="1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755576" y="-315416"/>
            <a:ext cx="2448272" cy="830997"/>
          </a:xfrm>
          <a:prstGeom prst="rect">
            <a:avLst/>
          </a:prstGeom>
          <a:solidFill>
            <a:srgbClr val="92D050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pt-PT" sz="2400" b="1" dirty="0" smtClean="0">
              <a:solidFill>
                <a:schemeClr val="bg1"/>
              </a:solidFill>
            </a:endParaRPr>
          </a:p>
          <a:p>
            <a:pPr algn="ctr"/>
            <a:r>
              <a:rPr lang="pt-PT" sz="2400" b="1" dirty="0" smtClean="0">
                <a:solidFill>
                  <a:schemeClr val="bg1"/>
                </a:solidFill>
              </a:rPr>
              <a:t>VANTAGENS</a:t>
            </a:r>
            <a:endParaRPr lang="pt-P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6486 Lisboa - Intendente - obra de Joana Va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56792"/>
            <a:ext cx="4848539" cy="3636404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5004048" y="4149080"/>
            <a:ext cx="864096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</a:rPr>
              <a:t> 3 </a:t>
            </a:r>
            <a:endParaRPr lang="pt-PT" sz="6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40152" y="3362216"/>
            <a:ext cx="3203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/>
              <a:t>O QUE ESTAMOS A FAZER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15194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18200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70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7020272" cy="711000"/>
          </a:xfrm>
          <a:prstGeom prst="rect">
            <a:avLst/>
          </a:prstGeom>
          <a:ln>
            <a:noFill/>
          </a:ln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188640"/>
            <a:ext cx="9144000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 Rounded MT Bold"/>
              </a:rPr>
              <a:t>QREN </a:t>
            </a:r>
            <a:r>
              <a:rPr kumimoji="0" lang="pt-P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 Rounded MT Bold"/>
              </a:rPr>
              <a:t>- Quadro de Referência  Estratégica Nacional</a:t>
            </a:r>
            <a:endParaRPr kumimoji="0" lang="pt-PT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 Rounded MT Bold"/>
            </a:endParaRPr>
          </a:p>
        </p:txBody>
      </p:sp>
      <p:pic>
        <p:nvPicPr>
          <p:cNvPr id="72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78040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71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7880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966242"/>
            <a:ext cx="1410726" cy="590550"/>
          </a:xfrm>
          <a:prstGeom prst="rect">
            <a:avLst/>
          </a:prstGeom>
        </p:spPr>
      </p:pic>
      <p:sp>
        <p:nvSpPr>
          <p:cNvPr id="41" name="Content Placeholder 2"/>
          <p:cNvSpPr txBox="1">
            <a:spLocks/>
          </p:cNvSpPr>
          <p:nvPr/>
        </p:nvSpPr>
        <p:spPr>
          <a:xfrm>
            <a:off x="5148064" y="1013765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5,95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555776" y="134076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Bairro Padre Cruz</a:t>
            </a:r>
            <a:endParaRPr lang="pt-PT" sz="2000" b="1" dirty="0"/>
          </a:p>
        </p:txBody>
      </p:sp>
      <p:sp>
        <p:nvSpPr>
          <p:cNvPr id="30" name="Rectangle 44"/>
          <p:cNvSpPr/>
          <p:nvPr/>
        </p:nvSpPr>
        <p:spPr>
          <a:xfrm>
            <a:off x="6660232" y="1052736"/>
            <a:ext cx="229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Investimento Elegível</a:t>
            </a:r>
            <a:endParaRPr lang="pt-PT" sz="1600" dirty="0">
              <a:solidFill>
                <a:srgbClr val="58B213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2627784" y="278092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Bairro da Boavista</a:t>
            </a:r>
            <a:endParaRPr lang="pt-PT" sz="2000" b="1" dirty="0"/>
          </a:p>
        </p:txBody>
      </p:sp>
      <p:sp>
        <p:nvSpPr>
          <p:cNvPr id="63" name="CaixaDeTexto 62"/>
          <p:cNvSpPr txBox="1"/>
          <p:nvPr/>
        </p:nvSpPr>
        <p:spPr>
          <a:xfrm>
            <a:off x="2627784" y="418101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Bairro da Mouraria</a:t>
            </a:r>
            <a:endParaRPr lang="pt-PT" sz="20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2699792" y="562117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Av. Ribeira das Naus</a:t>
            </a:r>
            <a:endParaRPr lang="pt-PT" sz="2000" b="1" dirty="0"/>
          </a:p>
        </p:txBody>
      </p:sp>
      <p:pic>
        <p:nvPicPr>
          <p:cNvPr id="39" name="Picture 2" descr="F:\Apresentações\Cabo Verde\Logos_a_usar\UE - Feder c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6237312"/>
            <a:ext cx="2057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 descr="F:\Apresentações\Cabo Verde\Logos_a_usar\QREN_Logotipo(H).jpg"/>
          <p:cNvPicPr>
            <a:picLocks noChangeAspect="1" noChangeArrowheads="1"/>
          </p:cNvPicPr>
          <p:nvPr/>
        </p:nvPicPr>
        <p:blipFill>
          <a:blip r:embed="rId5" cstate="print"/>
          <a:srcRect l="11168" t="21416" b="20737"/>
          <a:stretch>
            <a:fillRect/>
          </a:stretch>
        </p:blipFill>
        <p:spPr bwMode="auto">
          <a:xfrm>
            <a:off x="2195736" y="6165304"/>
            <a:ext cx="13636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0" descr="F:\Apresentações\Cabo Verde\Logos_a_usar\logotipo_POR_Lisboa.jpg"/>
          <p:cNvPicPr>
            <a:picLocks noChangeAspect="1" noChangeArrowheads="1"/>
          </p:cNvPicPr>
          <p:nvPr/>
        </p:nvPicPr>
        <p:blipFill>
          <a:blip r:embed="rId6" cstate="print"/>
          <a:srcRect l="23230" t="11127" r="25215" b="22536"/>
          <a:stretch>
            <a:fillRect/>
          </a:stretch>
        </p:blipFill>
        <p:spPr bwMode="auto">
          <a:xfrm>
            <a:off x="3563888" y="6165304"/>
            <a:ext cx="6159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1614314"/>
            <a:ext cx="1410726" cy="590550"/>
          </a:xfrm>
          <a:prstGeom prst="rect">
            <a:avLst/>
          </a:prstGeom>
        </p:spPr>
      </p:pic>
      <p:sp>
        <p:nvSpPr>
          <p:cNvPr id="44" name="Content Placeholder 2"/>
          <p:cNvSpPr txBox="1">
            <a:spLocks/>
          </p:cNvSpPr>
          <p:nvPr/>
        </p:nvSpPr>
        <p:spPr>
          <a:xfrm>
            <a:off x="5148064" y="1661837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1,19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60232" y="1700808"/>
            <a:ext cx="197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Câmara Municipal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46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2406402"/>
            <a:ext cx="1410726" cy="590550"/>
          </a:xfrm>
          <a:prstGeom prst="rect">
            <a:avLst/>
          </a:prstGeom>
        </p:spPr>
      </p:pic>
      <p:sp>
        <p:nvSpPr>
          <p:cNvPr id="47" name="Content Placeholder 2"/>
          <p:cNvSpPr txBox="1">
            <a:spLocks/>
          </p:cNvSpPr>
          <p:nvPr/>
        </p:nvSpPr>
        <p:spPr>
          <a:xfrm>
            <a:off x="5148064" y="2453925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3,98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8" name="Rectangle 44"/>
          <p:cNvSpPr/>
          <p:nvPr/>
        </p:nvSpPr>
        <p:spPr>
          <a:xfrm>
            <a:off x="6660232" y="2492896"/>
            <a:ext cx="229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Investimento Elegível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49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3054474"/>
            <a:ext cx="1410726" cy="590550"/>
          </a:xfrm>
          <a:prstGeom prst="rect">
            <a:avLst/>
          </a:prstGeom>
        </p:spPr>
      </p:pic>
      <p:sp>
        <p:nvSpPr>
          <p:cNvPr id="50" name="Content Placeholder 2"/>
          <p:cNvSpPr txBox="1">
            <a:spLocks/>
          </p:cNvSpPr>
          <p:nvPr/>
        </p:nvSpPr>
        <p:spPr>
          <a:xfrm>
            <a:off x="5148064" y="3101997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1,39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51" name="Rectangle 44"/>
          <p:cNvSpPr/>
          <p:nvPr/>
        </p:nvSpPr>
        <p:spPr>
          <a:xfrm>
            <a:off x="6660232" y="3140968"/>
            <a:ext cx="197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Câmara Municipal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53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3846562"/>
            <a:ext cx="1410726" cy="590550"/>
          </a:xfrm>
          <a:prstGeom prst="rect">
            <a:avLst/>
          </a:prstGeom>
        </p:spPr>
      </p:pic>
      <p:sp>
        <p:nvSpPr>
          <p:cNvPr id="55" name="Content Placeholder 2"/>
          <p:cNvSpPr txBox="1">
            <a:spLocks/>
          </p:cNvSpPr>
          <p:nvPr/>
        </p:nvSpPr>
        <p:spPr>
          <a:xfrm>
            <a:off x="5148064" y="3894085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6,10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73" name="Rectangle 44"/>
          <p:cNvSpPr/>
          <p:nvPr/>
        </p:nvSpPr>
        <p:spPr>
          <a:xfrm>
            <a:off x="6660232" y="3933056"/>
            <a:ext cx="229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Investimento Elegível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74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4494634"/>
            <a:ext cx="1410726" cy="590550"/>
          </a:xfrm>
          <a:prstGeom prst="rect">
            <a:avLst/>
          </a:prstGeom>
        </p:spPr>
      </p:pic>
      <p:sp>
        <p:nvSpPr>
          <p:cNvPr id="75" name="Content Placeholder 2"/>
          <p:cNvSpPr txBox="1">
            <a:spLocks/>
          </p:cNvSpPr>
          <p:nvPr/>
        </p:nvSpPr>
        <p:spPr>
          <a:xfrm>
            <a:off x="5148064" y="4542157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2,12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76" name="Rectangle 44"/>
          <p:cNvSpPr/>
          <p:nvPr/>
        </p:nvSpPr>
        <p:spPr>
          <a:xfrm>
            <a:off x="6660232" y="4581128"/>
            <a:ext cx="197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Câmara Municipal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77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5286722"/>
            <a:ext cx="1410726" cy="590550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5148064" y="5334245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9,23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79" name="Rectangle 44"/>
          <p:cNvSpPr/>
          <p:nvPr/>
        </p:nvSpPr>
        <p:spPr>
          <a:xfrm>
            <a:off x="6660232" y="5373216"/>
            <a:ext cx="229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Investimento Elegível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80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5934794"/>
            <a:ext cx="1410726" cy="590550"/>
          </a:xfrm>
          <a:prstGeom prst="rect">
            <a:avLst/>
          </a:prstGeom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5148064" y="5982317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3,21 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82" name="Rectangle 44"/>
          <p:cNvSpPr/>
          <p:nvPr/>
        </p:nvSpPr>
        <p:spPr>
          <a:xfrm>
            <a:off x="6660232" y="6021288"/>
            <a:ext cx="197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Câmara Municipal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7" cstate="print"/>
          <a:srcRect l="64378" t="45149" r="24401" b="41201"/>
          <a:stretch>
            <a:fillRect/>
          </a:stretch>
        </p:blipFill>
        <p:spPr bwMode="auto">
          <a:xfrm>
            <a:off x="0" y="980728"/>
            <a:ext cx="136815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8" cstate="print"/>
          <a:srcRect l="10283" t="15862" r="69755" b="65856"/>
          <a:stretch>
            <a:fillRect/>
          </a:stretch>
        </p:blipFill>
        <p:spPr bwMode="auto">
          <a:xfrm>
            <a:off x="0" y="4005064"/>
            <a:ext cx="1763688" cy="90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9" cstate="print"/>
          <a:srcRect l="12994" t="52499" r="10817" b="9701"/>
          <a:stretch>
            <a:fillRect/>
          </a:stretch>
        </p:blipFill>
        <p:spPr bwMode="auto">
          <a:xfrm>
            <a:off x="-1" y="2636912"/>
            <a:ext cx="232225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10" cstate="print"/>
          <a:srcRect l="32484" t="51386" r="32670" b="16401"/>
          <a:stretch>
            <a:fillRect/>
          </a:stretch>
        </p:blipFill>
        <p:spPr bwMode="auto">
          <a:xfrm>
            <a:off x="0" y="5229200"/>
            <a:ext cx="18002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7020272" cy="7110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pt-PT" sz="2800" b="1" dirty="0" smtClean="0">
                <a:latin typeface="+mn-lt"/>
                <a:cs typeface="Arial Rounded MT Bold"/>
              </a:rPr>
              <a:t>PIPARU - </a:t>
            </a:r>
            <a:r>
              <a:rPr lang="pt-PT" sz="2000" b="1" dirty="0" smtClean="0">
                <a:latin typeface="+mn-lt"/>
                <a:cs typeface="Arial Rounded MT Bold"/>
              </a:rPr>
              <a:t>Programa de Investimentos Prioritários em Ações de Reabilitação Urbana</a:t>
            </a:r>
            <a:endParaRPr lang="pt-PT" sz="2800" b="1" dirty="0">
              <a:latin typeface="+mn-lt"/>
              <a:cs typeface="Arial Rounded MT Bold"/>
            </a:endParaRPr>
          </a:p>
        </p:txBody>
      </p:sp>
      <p:pic>
        <p:nvPicPr>
          <p:cNvPr id="4" name="Picture 3" descr="Mapa PIPAR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45200"/>
            <a:ext cx="4920649" cy="4284000"/>
          </a:xfrm>
          <a:prstGeom prst="rect">
            <a:avLst/>
          </a:prstGeom>
        </p:spPr>
      </p:pic>
      <p:pic>
        <p:nvPicPr>
          <p:cNvPr id="28" name="Picture 34" descr="barra ver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9272" y="1038250"/>
            <a:ext cx="1410726" cy="590550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5118032" y="1013765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117,21M€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31" name="Rectangle 44"/>
          <p:cNvSpPr/>
          <p:nvPr/>
        </p:nvSpPr>
        <p:spPr>
          <a:xfrm>
            <a:off x="6660232" y="1124744"/>
            <a:ext cx="2301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Total de Investimento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41" name="Picture 34" descr="barra ver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2001" y="1765598"/>
            <a:ext cx="1410726" cy="590550"/>
          </a:xfrm>
          <a:prstGeom prst="rect">
            <a:avLst/>
          </a:prstGeom>
        </p:spPr>
      </p:pic>
      <p:sp>
        <p:nvSpPr>
          <p:cNvPr id="42" name="Content Placeholder 2"/>
          <p:cNvSpPr txBox="1">
            <a:spLocks/>
          </p:cNvSpPr>
          <p:nvPr/>
        </p:nvSpPr>
        <p:spPr>
          <a:xfrm>
            <a:off x="5150793" y="1772816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22,28M€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3" name="Rectangle 44"/>
          <p:cNvSpPr/>
          <p:nvPr/>
        </p:nvSpPr>
        <p:spPr>
          <a:xfrm>
            <a:off x="6662961" y="1852092"/>
            <a:ext cx="1720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Espaço Público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44" name="Picture 34" descr="barra ver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9272" y="2485678"/>
            <a:ext cx="1410726" cy="590550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5148064" y="2420888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56,56M€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6" name="Rectangle 44"/>
          <p:cNvSpPr/>
          <p:nvPr/>
        </p:nvSpPr>
        <p:spPr>
          <a:xfrm>
            <a:off x="6660232" y="2572172"/>
            <a:ext cx="161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Equipamentos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47" name="Picture 34" descr="barra ver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2001" y="3198490"/>
            <a:ext cx="1410726" cy="590550"/>
          </a:xfrm>
          <a:prstGeom prst="rect">
            <a:avLst/>
          </a:prstGeom>
        </p:spPr>
      </p:pic>
      <p:sp>
        <p:nvSpPr>
          <p:cNvPr id="48" name="Content Placeholder 2"/>
          <p:cNvSpPr txBox="1">
            <a:spLocks/>
          </p:cNvSpPr>
          <p:nvPr/>
        </p:nvSpPr>
        <p:spPr>
          <a:xfrm>
            <a:off x="5150793" y="3133700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38,37M€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9" name="Rectangle 44"/>
          <p:cNvSpPr/>
          <p:nvPr/>
        </p:nvSpPr>
        <p:spPr>
          <a:xfrm>
            <a:off x="6662961" y="3284984"/>
            <a:ext cx="1204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Habitação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17" name="Picture 31" descr="_AS17387_Adamastor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004" y="5123618"/>
            <a:ext cx="2195785" cy="1464825"/>
          </a:xfrm>
          <a:prstGeom prst="rect">
            <a:avLst/>
          </a:prstGeom>
        </p:spPr>
      </p:pic>
      <p:pic>
        <p:nvPicPr>
          <p:cNvPr id="18" name="Picture 33" descr="2013Janeiro31 (51)_Bi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0409" y="4588164"/>
            <a:ext cx="2041442" cy="1532657"/>
          </a:xfrm>
          <a:prstGeom prst="rect">
            <a:avLst/>
          </a:prstGeom>
        </p:spPr>
      </p:pic>
      <p:pic>
        <p:nvPicPr>
          <p:cNvPr id="19" name="Picture 32" descr="2013Fevereiro05 (19)_Bic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5257" y="4817960"/>
            <a:ext cx="1431091" cy="1073066"/>
          </a:xfrm>
          <a:prstGeom prst="rect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Rectangle 34"/>
          <p:cNvSpPr/>
          <p:nvPr/>
        </p:nvSpPr>
        <p:spPr>
          <a:xfrm>
            <a:off x="5751662" y="4383514"/>
            <a:ext cx="2114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 smtClean="0">
                <a:cs typeface="Arial Rounded MT Bold"/>
              </a:rPr>
              <a:t>ENVOLVENTE AO ELEVADOR DA BICA</a:t>
            </a:r>
            <a:endParaRPr lang="pt-PT" sz="1000" dirty="0"/>
          </a:p>
        </p:txBody>
      </p:sp>
      <p:sp>
        <p:nvSpPr>
          <p:cNvPr id="21" name="Rectangle 35"/>
          <p:cNvSpPr/>
          <p:nvPr/>
        </p:nvSpPr>
        <p:spPr>
          <a:xfrm>
            <a:off x="2142004" y="4908174"/>
            <a:ext cx="15776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 smtClean="0">
                <a:cs typeface="Arial Rounded MT Bold"/>
              </a:rPr>
              <a:t>ALTO DE SANTA CATARINA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28692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BIP_ZIP_MA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4583103" cy="4257009"/>
          </a:xfrm>
          <a:prstGeom prst="rect">
            <a:avLst/>
          </a:prstGeom>
        </p:spPr>
      </p:pic>
      <p:pic>
        <p:nvPicPr>
          <p:cNvPr id="28" name="Picture 27" descr="mosaico BIP_Z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5085184"/>
            <a:ext cx="3359251" cy="1351865"/>
          </a:xfrm>
          <a:prstGeom prst="rect">
            <a:avLst/>
          </a:prstGeom>
        </p:spPr>
      </p:pic>
      <p:pic>
        <p:nvPicPr>
          <p:cNvPr id="35" name="Picture 34" descr="barra ver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5264" y="1994151"/>
            <a:ext cx="1410726" cy="590550"/>
          </a:xfrm>
          <a:prstGeom prst="rect">
            <a:avLst/>
          </a:prstGeom>
        </p:spPr>
      </p:pic>
      <p:pic>
        <p:nvPicPr>
          <p:cNvPr id="36" name="Picture 35" descr="barra ver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5264" y="2665671"/>
            <a:ext cx="1410726" cy="590550"/>
          </a:xfrm>
          <a:prstGeom prst="rect">
            <a:avLst/>
          </a:prstGeom>
        </p:spPr>
      </p:pic>
      <p:pic>
        <p:nvPicPr>
          <p:cNvPr id="38" name="Picture 37" descr="barra ver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5264" y="3392295"/>
            <a:ext cx="1410726" cy="590550"/>
          </a:xfrm>
          <a:prstGeom prst="rect">
            <a:avLst/>
          </a:prstGeom>
        </p:spPr>
      </p:pic>
      <p:sp>
        <p:nvSpPr>
          <p:cNvPr id="41" name="Content Placeholder 2"/>
          <p:cNvSpPr txBox="1">
            <a:spLocks/>
          </p:cNvSpPr>
          <p:nvPr/>
        </p:nvSpPr>
        <p:spPr>
          <a:xfrm>
            <a:off x="5334056" y="1929361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4,3M€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5508104" y="2741957"/>
            <a:ext cx="1285010" cy="543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6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742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5796136" y="3356992"/>
            <a:ext cx="926051" cy="51484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67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40981" y="2082334"/>
            <a:ext cx="1255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Aprovados</a:t>
            </a:r>
            <a:endParaRPr lang="pt-PT" sz="1600" dirty="0">
              <a:solidFill>
                <a:srgbClr val="58B21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868628" y="2636912"/>
            <a:ext cx="20958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Atividades financiadas</a:t>
            </a:r>
            <a:endParaRPr lang="pt-PT" sz="1600" dirty="0">
              <a:solidFill>
                <a:srgbClr val="58B213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38682" y="3356992"/>
            <a:ext cx="13099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Territórios </a:t>
            </a:r>
          </a:p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abrangidos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50" name="Picture 49" descr="Logo_bip-zi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589240"/>
            <a:ext cx="2424127" cy="961233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92696"/>
          </a:xfrm>
        </p:spPr>
        <p:txBody>
          <a:bodyPr>
            <a:normAutofit/>
          </a:bodyPr>
          <a:lstStyle/>
          <a:p>
            <a:pPr algn="l"/>
            <a:r>
              <a:rPr lang="pt-PT" sz="2500" b="1" dirty="0" smtClean="0">
                <a:latin typeface="+mn-lt"/>
                <a:cs typeface="Arial Rounded MT Bold"/>
              </a:rPr>
              <a:t>BIP-ZIP </a:t>
            </a:r>
            <a:r>
              <a:rPr lang="pt-PT" sz="1800" b="1" dirty="0" smtClean="0">
                <a:latin typeface="+mn-lt"/>
                <a:cs typeface="Arial Rounded MT Bold"/>
              </a:rPr>
              <a:t>- Bairros e Zonas de Intervenção Prioritária</a:t>
            </a:r>
            <a:endParaRPr lang="pt-PT" sz="2500" b="1" dirty="0">
              <a:latin typeface="+mn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992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14144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71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70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7020272" cy="711000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1038250"/>
            <a:ext cx="1410726" cy="590550"/>
          </a:xfrm>
          <a:prstGeom prst="rect">
            <a:avLst/>
          </a:prstGeom>
        </p:spPr>
      </p:pic>
      <p:sp>
        <p:nvSpPr>
          <p:cNvPr id="41" name="Content Placeholder 2"/>
          <p:cNvSpPr txBox="1">
            <a:spLocks/>
          </p:cNvSpPr>
          <p:nvPr/>
        </p:nvSpPr>
        <p:spPr>
          <a:xfrm>
            <a:off x="5148064" y="973460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120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5508104" cy="692696"/>
          </a:xfrm>
        </p:spPr>
        <p:txBody>
          <a:bodyPr>
            <a:normAutofit/>
          </a:bodyPr>
          <a:lstStyle/>
          <a:p>
            <a:pPr algn="l"/>
            <a:r>
              <a:rPr lang="pt-PT" sz="2500" b="1" dirty="0" smtClean="0">
                <a:latin typeface="+mn-lt"/>
                <a:cs typeface="Arial Rounded MT Bold"/>
              </a:rPr>
              <a:t>Programas Integrados de Equipamentos</a:t>
            </a:r>
            <a:endParaRPr lang="pt-PT" sz="2500" b="1" dirty="0">
              <a:latin typeface="+mn-lt"/>
              <a:cs typeface="Arial Rounded MT Bold"/>
            </a:endParaRPr>
          </a:p>
        </p:txBody>
      </p:sp>
      <p:pic>
        <p:nvPicPr>
          <p:cNvPr id="106498" name="Picture 2" descr="http://www.cm-lisboa.pt/typo3temp/pics/604967a546.jpg"/>
          <p:cNvPicPr>
            <a:picLocks noChangeAspect="1" noChangeArrowheads="1"/>
          </p:cNvPicPr>
          <p:nvPr/>
        </p:nvPicPr>
        <p:blipFill>
          <a:blip r:embed="rId4" cstate="print"/>
          <a:srcRect b="18182"/>
          <a:stretch>
            <a:fillRect/>
          </a:stretch>
        </p:blipFill>
        <p:spPr bwMode="auto">
          <a:xfrm>
            <a:off x="-1" y="980728"/>
            <a:ext cx="1725681" cy="1440160"/>
          </a:xfrm>
          <a:prstGeom prst="rect">
            <a:avLst/>
          </a:prstGeom>
          <a:noFill/>
        </p:spPr>
      </p:pic>
      <p:sp>
        <p:nvSpPr>
          <p:cNvPr id="29" name="CaixaDeTexto 28"/>
          <p:cNvSpPr txBox="1"/>
          <p:nvPr/>
        </p:nvSpPr>
        <p:spPr>
          <a:xfrm>
            <a:off x="1763688" y="198884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Programa Escola Nova</a:t>
            </a:r>
            <a:endParaRPr lang="pt-PT" sz="2000" b="1" dirty="0"/>
          </a:p>
        </p:txBody>
      </p:sp>
      <p:sp>
        <p:nvSpPr>
          <p:cNvPr id="30" name="Rectangle 44"/>
          <p:cNvSpPr/>
          <p:nvPr/>
        </p:nvSpPr>
        <p:spPr>
          <a:xfrm>
            <a:off x="6660232" y="1124744"/>
            <a:ext cx="1484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Intervenções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31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1758330"/>
            <a:ext cx="1410726" cy="590550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5148064" y="1693540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80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33" name="Rectangle 44"/>
          <p:cNvSpPr/>
          <p:nvPr/>
        </p:nvSpPr>
        <p:spPr>
          <a:xfrm>
            <a:off x="6660232" y="1700808"/>
            <a:ext cx="190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Escolas</a:t>
            </a:r>
          </a:p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</a:rPr>
              <a:t>intervencionadas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106502" name="Picture 6" descr="http://www.cm-lisboa.pt/typo3temp/pics/fc95215de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3645024"/>
            <a:ext cx="1224136" cy="387644"/>
          </a:xfrm>
          <a:prstGeom prst="rect">
            <a:avLst/>
          </a:prstGeom>
          <a:noFill/>
        </p:spPr>
      </p:pic>
      <p:sp>
        <p:nvSpPr>
          <p:cNvPr id="54" name="CaixaDeTexto 53"/>
          <p:cNvSpPr txBox="1"/>
          <p:nvPr/>
        </p:nvSpPr>
        <p:spPr>
          <a:xfrm>
            <a:off x="1691680" y="350100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Programa de Desenvolvimento de Creches</a:t>
            </a:r>
            <a:endParaRPr lang="pt-PT" sz="2000" b="1" dirty="0"/>
          </a:p>
        </p:txBody>
      </p:sp>
      <p:pic>
        <p:nvPicPr>
          <p:cNvPr id="56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2917726"/>
            <a:ext cx="1410726" cy="590550"/>
          </a:xfrm>
          <a:prstGeom prst="rect">
            <a:avLst/>
          </a:prstGeom>
        </p:spPr>
      </p:pic>
      <p:sp>
        <p:nvSpPr>
          <p:cNvPr id="57" name="Content Placeholder 2"/>
          <p:cNvSpPr txBox="1">
            <a:spLocks/>
          </p:cNvSpPr>
          <p:nvPr/>
        </p:nvSpPr>
        <p:spPr>
          <a:xfrm>
            <a:off x="5148064" y="2852936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60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58" name="Rectangle 44"/>
          <p:cNvSpPr/>
          <p:nvPr/>
        </p:nvSpPr>
        <p:spPr>
          <a:xfrm>
            <a:off x="6660232" y="3004220"/>
            <a:ext cx="2203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Unidades de Creche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59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3709814"/>
            <a:ext cx="1410726" cy="590550"/>
          </a:xfrm>
          <a:prstGeom prst="rect">
            <a:avLst/>
          </a:prstGeom>
        </p:spPr>
      </p:pic>
      <p:sp>
        <p:nvSpPr>
          <p:cNvPr id="60" name="Content Placeholder 2"/>
          <p:cNvSpPr txBox="1">
            <a:spLocks/>
          </p:cNvSpPr>
          <p:nvPr/>
        </p:nvSpPr>
        <p:spPr>
          <a:xfrm>
            <a:off x="5148064" y="3645024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PT" sz="3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2520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61" name="Rectangle 44"/>
          <p:cNvSpPr/>
          <p:nvPr/>
        </p:nvSpPr>
        <p:spPr>
          <a:xfrm>
            <a:off x="6660232" y="3796308"/>
            <a:ext cx="145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Novas Vagas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62" name="Picture 1" descr="constelação F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869161"/>
            <a:ext cx="133977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CaixaDeTexto 62"/>
          <p:cNvSpPr txBox="1"/>
          <p:nvPr/>
        </p:nvSpPr>
        <p:spPr>
          <a:xfrm>
            <a:off x="1691680" y="5313402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Programa Estratégico Biblioteca XXI</a:t>
            </a:r>
            <a:endParaRPr lang="pt-PT" sz="2000" b="1" dirty="0"/>
          </a:p>
        </p:txBody>
      </p:sp>
      <p:pic>
        <p:nvPicPr>
          <p:cNvPr id="64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4933950"/>
            <a:ext cx="1410726" cy="590550"/>
          </a:xfrm>
          <a:prstGeom prst="rect">
            <a:avLst/>
          </a:prstGeom>
        </p:spPr>
      </p:pic>
      <p:sp>
        <p:nvSpPr>
          <p:cNvPr id="65" name="Content Placeholder 2"/>
          <p:cNvSpPr txBox="1">
            <a:spLocks/>
          </p:cNvSpPr>
          <p:nvPr/>
        </p:nvSpPr>
        <p:spPr>
          <a:xfrm>
            <a:off x="5148064" y="4869160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8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66" name="Rectangle 44"/>
          <p:cNvSpPr/>
          <p:nvPr/>
        </p:nvSpPr>
        <p:spPr>
          <a:xfrm>
            <a:off x="6660232" y="5020444"/>
            <a:ext cx="2071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Bibliotecas Âncora</a:t>
            </a:r>
            <a:endParaRPr lang="pt-PT" sz="1600" dirty="0">
              <a:solidFill>
                <a:srgbClr val="58B213"/>
              </a:solidFill>
            </a:endParaRPr>
          </a:p>
        </p:txBody>
      </p:sp>
      <p:pic>
        <p:nvPicPr>
          <p:cNvPr id="67" name="Picture 34" descr="barra ver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272" y="5646762"/>
            <a:ext cx="1410726" cy="590550"/>
          </a:xfrm>
          <a:prstGeom prst="rect">
            <a:avLst/>
          </a:prstGeom>
        </p:spPr>
      </p:pic>
      <p:sp>
        <p:nvSpPr>
          <p:cNvPr id="68" name="Content Placeholder 2"/>
          <p:cNvSpPr txBox="1">
            <a:spLocks/>
          </p:cNvSpPr>
          <p:nvPr/>
        </p:nvSpPr>
        <p:spPr>
          <a:xfrm>
            <a:off x="5148064" y="5581972"/>
            <a:ext cx="1686216" cy="543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PT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60</a:t>
            </a:r>
            <a:endParaRPr kumimoji="0" lang="pt-PT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69" name="Rectangle 44"/>
          <p:cNvSpPr/>
          <p:nvPr/>
        </p:nvSpPr>
        <p:spPr>
          <a:xfrm>
            <a:off x="6660232" y="5733256"/>
            <a:ext cx="2268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srgbClr val="58B213"/>
                </a:solidFill>
                <a:latin typeface="Arial Rounded MT Bold"/>
                <a:cs typeface="Arial Rounded MT Bold"/>
              </a:rPr>
              <a:t>Bibliotecas de Bairro</a:t>
            </a:r>
            <a:endParaRPr lang="pt-PT" sz="1600" dirty="0">
              <a:solidFill>
                <a:srgbClr val="58B2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global.jpg"/>
          <p:cNvPicPr>
            <a:picLocks noChangeAspect="1"/>
          </p:cNvPicPr>
          <p:nvPr/>
        </p:nvPicPr>
        <p:blipFill>
          <a:blip r:embed="rId2" cstate="print"/>
          <a:srcRect l="12604"/>
          <a:stretch>
            <a:fillRect/>
          </a:stretch>
        </p:blipFill>
        <p:spPr bwMode="auto">
          <a:xfrm>
            <a:off x="0" y="1520955"/>
            <a:ext cx="4782989" cy="3636237"/>
          </a:xfrm>
          <a:prstGeom prst="rect">
            <a:avLst/>
          </a:prstGeom>
          <a:solidFill>
            <a:schemeClr val="accent1">
              <a:alpha val="87842"/>
            </a:schemeClr>
          </a:solidFill>
          <a:ln w="25400">
            <a:solidFill>
              <a:schemeClr val="tx1">
                <a:alpha val="87842"/>
              </a:schemeClr>
            </a:solidFill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5004048" y="4149080"/>
            <a:ext cx="864096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</a:rPr>
              <a:t> 1 </a:t>
            </a:r>
            <a:endParaRPr lang="pt-PT" sz="6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40152" y="443711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/>
              <a:t>OS DESAFIOS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35812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ASC_2158 Cais das Colunas.jpg"/>
          <p:cNvPicPr>
            <a:picLocks noChangeAspect="1"/>
          </p:cNvPicPr>
          <p:nvPr/>
        </p:nvPicPr>
        <p:blipFill>
          <a:blip r:embed="rId2" cstate="print"/>
          <a:srcRect l="5608" r="7829"/>
          <a:stretch>
            <a:fillRect/>
          </a:stretch>
        </p:blipFill>
        <p:spPr bwMode="auto">
          <a:xfrm>
            <a:off x="1" y="1556792"/>
            <a:ext cx="4716015" cy="361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5004048" y="4149080"/>
            <a:ext cx="864096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</a:rPr>
              <a:t> 4 </a:t>
            </a:r>
            <a:endParaRPr lang="pt-PT" sz="60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40152" y="3995191"/>
            <a:ext cx="320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/>
              <a:t>OS PROGRAMAS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34680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444705"/>
            <a:ext cx="9144000" cy="4627997"/>
          </a:xfrm>
          <a:prstGeom prst="rect">
            <a:avLst/>
          </a:prstGeom>
          <a:solidFill>
            <a:srgbClr val="8AC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289"/>
            <a:ext cx="4603784" cy="1950363"/>
          </a:xfrm>
          <a:prstGeom prst="rect">
            <a:avLst/>
          </a:prstGeom>
        </p:spPr>
      </p:pic>
      <p:pic>
        <p:nvPicPr>
          <p:cNvPr id="10" name="Picture 9" descr="barra cinz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H="1">
            <a:off x="4347791" y="1288922"/>
            <a:ext cx="474337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7751"/>
            <a:ext cx="8229600" cy="899321"/>
          </a:xfrm>
        </p:spPr>
        <p:txBody>
          <a:bodyPr>
            <a:normAutofit/>
          </a:bodyPr>
          <a:lstStyle/>
          <a:p>
            <a:pPr algn="l"/>
            <a:r>
              <a:rPr lang="pt-PT" sz="3000" b="1" dirty="0" smtClean="0">
                <a:latin typeface="Arial Rounded MT Bold"/>
                <a:cs typeface="Arial Rounded MT Bold"/>
              </a:rPr>
              <a:t>RER</a:t>
            </a:r>
            <a:endParaRPr lang="pt-PT" sz="30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06" y="1781721"/>
            <a:ext cx="2245313" cy="5053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30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3 PILARES</a:t>
            </a:r>
          </a:p>
          <a:p>
            <a:pPr marL="0" indent="0">
              <a:buNone/>
            </a:pPr>
            <a:endParaRPr lang="pt-PT" sz="3000" dirty="0" smtClean="0">
              <a:solidFill>
                <a:srgbClr val="000000"/>
              </a:solidFill>
              <a:latin typeface="Arial Rounded MT Bold"/>
              <a:ea typeface="Consolas"/>
              <a:cs typeface="Arial Rounded MT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984" y="5213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PROGRAMA DE SEGURANÇA SÍSMICA E AUMENTO DA EFICIÊNCIA ENERGÉTICA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622015" y="2474970"/>
            <a:ext cx="42705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pt-PT" sz="1600" b="1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Segurança contra Fenómenos e Catástrofes Naturais - Risco Sísmico</a:t>
            </a:r>
          </a:p>
          <a:p>
            <a:pPr>
              <a:buFont typeface="Arial"/>
              <a:buChar char="•"/>
            </a:pPr>
            <a:endParaRPr lang="pt-PT" sz="1600" dirty="0" smtClean="0">
              <a:solidFill>
                <a:srgbClr val="000000"/>
              </a:solidFill>
              <a:latin typeface="Arial Rounded MT Bold"/>
              <a:ea typeface="Consolas"/>
              <a:cs typeface="Arial Rounded MT Bold"/>
            </a:endParaRPr>
          </a:p>
          <a:p>
            <a:pPr>
              <a:buFont typeface="Arial"/>
              <a:buChar char="•"/>
            </a:pPr>
            <a:r>
              <a:rPr lang="pt-PT" sz="1600" b="1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Acessibilidade de Pessoas de Mobilidade reduzida</a:t>
            </a:r>
          </a:p>
          <a:p>
            <a:pPr>
              <a:buFont typeface="Arial"/>
              <a:buChar char="•"/>
            </a:pPr>
            <a:endParaRPr lang="pt-PT" sz="1600" dirty="0" smtClean="0">
              <a:solidFill>
                <a:srgbClr val="000000"/>
              </a:solidFill>
              <a:latin typeface="Arial Rounded MT Bold"/>
              <a:ea typeface="Consolas"/>
              <a:cs typeface="Arial Rounded MT Bold"/>
            </a:endParaRPr>
          </a:p>
          <a:p>
            <a:pPr>
              <a:buFont typeface="Arial"/>
              <a:buChar char="•"/>
            </a:pPr>
            <a:r>
              <a:rPr lang="pt-PT" sz="1600" b="1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Melhoria das condições de eficiência energética</a:t>
            </a:r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 e de aplicação de </a:t>
            </a:r>
            <a:r>
              <a:rPr lang="pt-PT" sz="1600" b="1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microprodução de energia </a:t>
            </a:r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por fontes renováveis, dando cumprimento ao Plano Nacional de Ação para a Eficiência Energética.</a:t>
            </a:r>
            <a:endParaRPr lang="pt-PT" sz="1600" dirty="0">
              <a:latin typeface="Arial Rounded MT Bold"/>
              <a:cs typeface="Arial Rounded MT Bold"/>
            </a:endParaRPr>
          </a:p>
        </p:txBody>
      </p:sp>
      <p:pic>
        <p:nvPicPr>
          <p:cNvPr id="14" name="Picture 13" descr="Captura de ecrã - 2013-10-04, 19.04.16.png"/>
          <p:cNvPicPr>
            <a:picLocks noChangeAspect="1"/>
          </p:cNvPicPr>
          <p:nvPr/>
        </p:nvPicPr>
        <p:blipFill>
          <a:blip r:embed="rId4" cstate="print"/>
          <a:srcRect l="31823" t="30516"/>
          <a:stretch>
            <a:fillRect/>
          </a:stretch>
        </p:blipFill>
        <p:spPr>
          <a:xfrm>
            <a:off x="6270899" y="3672449"/>
            <a:ext cx="2596033" cy="1750996"/>
          </a:xfrm>
          <a:prstGeom prst="rect">
            <a:avLst/>
          </a:prstGeom>
        </p:spPr>
      </p:pic>
      <p:pic>
        <p:nvPicPr>
          <p:cNvPr id="15" name="Picture 14" descr="Captura de ecrã - 2013-10-04, 19.04.4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0984" y="3237503"/>
            <a:ext cx="1209915" cy="1522970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" name="Picture 15" descr="Captura de ecrã - 2013-10-04, 19.05.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8853" y="1781721"/>
            <a:ext cx="1268363" cy="1890728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Picture 18" descr="Captura de ecrã - 2013-10-04, 19.09.4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1800" y="2907458"/>
            <a:ext cx="551300" cy="1050095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4" name="Group 16"/>
          <p:cNvGrpSpPr/>
          <p:nvPr/>
        </p:nvGrpSpPr>
        <p:grpSpPr>
          <a:xfrm>
            <a:off x="4976146" y="-5696"/>
            <a:ext cx="4133833" cy="384297"/>
            <a:chOff x="4976146" y="-5696"/>
            <a:chExt cx="4133833" cy="384297"/>
          </a:xfrm>
        </p:grpSpPr>
        <p:pic>
          <p:nvPicPr>
            <p:cNvPr id="18" name="Picture 17" descr="barra verd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76151" y="-5696"/>
              <a:ext cx="4035564" cy="384297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4976146" y="6289"/>
              <a:ext cx="4133833" cy="3723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4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Rounded MT Bold"/>
                  <a:ea typeface="+mj-ea"/>
                  <a:cs typeface="Arial Rounded MT Bold"/>
                </a:rPr>
                <a:t>A REABILITAÇÃO DE LISBOA VAI CONTINUAR EM FORÇA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5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44705"/>
            <a:ext cx="9144000" cy="4627997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0" y="-24031"/>
            <a:ext cx="4603784" cy="1950363"/>
          </a:xfrm>
          <a:prstGeom prst="rect">
            <a:avLst/>
          </a:prstGeom>
        </p:spPr>
      </p:pic>
      <p:pic>
        <p:nvPicPr>
          <p:cNvPr id="10" name="Picture 9" descr="barra cinz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H="1">
            <a:off x="4347791" y="1288922"/>
            <a:ext cx="474337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12537"/>
          </a:xfrm>
        </p:spPr>
        <p:txBody>
          <a:bodyPr>
            <a:normAutofit/>
          </a:bodyPr>
          <a:lstStyle/>
          <a:p>
            <a:pPr algn="l"/>
            <a:r>
              <a:rPr lang="pt-PT" sz="3000" b="1" dirty="0" smtClean="0">
                <a:latin typeface="Arial Rounded MT Bold"/>
                <a:cs typeface="Arial Rounded MT Bold"/>
              </a:rPr>
              <a:t>RE-HABITA LISBOA</a:t>
            </a:r>
            <a:endParaRPr lang="pt-PT" sz="3000" b="1" dirty="0">
              <a:latin typeface="Arial Rounded MT Bold"/>
              <a:cs typeface="Arial Rounded MT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984" y="521375"/>
            <a:ext cx="3567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PROGRAMA DE REABILITAÇÃO DE DEVOLUTOS</a:t>
            </a:r>
            <a:endParaRPr lang="pt-PT" dirty="0"/>
          </a:p>
        </p:txBody>
      </p:sp>
      <p:pic>
        <p:nvPicPr>
          <p:cNvPr id="11" name="Picture 10" descr="Captura de ecrã - 2013-10-04, 19.10.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0878" y="2476112"/>
            <a:ext cx="1900837" cy="2551776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11" descr="Captura de ecrã - 2013-10-04, 19.09.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0131" y="3860412"/>
            <a:ext cx="1442049" cy="1167476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Picture 12" descr="Captura de ecrã - 2013-10-04, 19.13.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8106" y="2651205"/>
            <a:ext cx="835951" cy="1031407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Rectangle 13"/>
          <p:cNvSpPr/>
          <p:nvPr/>
        </p:nvSpPr>
        <p:spPr>
          <a:xfrm>
            <a:off x="622015" y="2474970"/>
            <a:ext cx="427050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err="1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Objetivo</a:t>
            </a:r>
            <a:r>
              <a:rPr lang="pt-PT" sz="2200" b="1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:</a:t>
            </a:r>
          </a:p>
          <a:p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Impulsionar a reabilitação urbana, o mercado de arrendamento e a fixação  e</a:t>
            </a:r>
          </a:p>
          <a:p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retorno das famílias à cidade.</a:t>
            </a:r>
          </a:p>
          <a:p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 </a:t>
            </a:r>
          </a:p>
          <a:p>
            <a:r>
              <a:rPr lang="pt-PT" sz="2200" b="1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Como funciona?</a:t>
            </a:r>
          </a:p>
          <a:p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Obras Convencionadas, nas condições acordadas previamente com os privados.</a:t>
            </a:r>
          </a:p>
          <a:p>
            <a:endParaRPr lang="pt-PT" sz="1600" dirty="0" smtClean="0">
              <a:solidFill>
                <a:srgbClr val="000000"/>
              </a:solidFill>
              <a:latin typeface="Arial Rounded MT Bold"/>
              <a:ea typeface="Consolas"/>
              <a:cs typeface="Arial Rounded MT Bold"/>
            </a:endParaRPr>
          </a:p>
          <a:p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Obras Coercivas, assumindo neste caso o Município o papel de “Senhorio</a:t>
            </a:r>
          </a:p>
          <a:p>
            <a:r>
              <a:rPr lang="pt-PT" sz="1600" dirty="0" smtClean="0">
                <a:solidFill>
                  <a:srgbClr val="000000"/>
                </a:solidFill>
                <a:latin typeface="Arial Rounded MT Bold"/>
                <a:ea typeface="Consolas"/>
                <a:cs typeface="Arial Rounded MT Bold"/>
              </a:rPr>
              <a:t>Temporário”.</a:t>
            </a:r>
            <a:endParaRPr lang="pt-PT" sz="1600" dirty="0">
              <a:latin typeface="Arial Rounded MT Bold"/>
              <a:cs typeface="Arial Rounded MT Bold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976146" y="-5696"/>
            <a:ext cx="4133833" cy="384297"/>
            <a:chOff x="4976146" y="-5696"/>
            <a:chExt cx="4133833" cy="384297"/>
          </a:xfrm>
        </p:grpSpPr>
        <p:pic>
          <p:nvPicPr>
            <p:cNvPr id="16" name="Picture 15" descr="barra verd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6151" y="-5696"/>
              <a:ext cx="4035564" cy="384297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76146" y="6289"/>
              <a:ext cx="4133833" cy="3723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4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Rounded MT Bold"/>
                  <a:ea typeface="+mj-ea"/>
                  <a:cs typeface="Arial Rounded MT Bold"/>
                </a:rPr>
                <a:t>A REABILITAÇÃO DE LISBOA VAI CONTINUAR EM FORÇA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3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44705"/>
            <a:ext cx="9144000" cy="4627997"/>
          </a:xfrm>
          <a:prstGeom prst="rect">
            <a:avLst/>
          </a:prstGeom>
          <a:solidFill>
            <a:srgbClr val="2C4E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7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0" y="-24031"/>
            <a:ext cx="4603784" cy="1950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18" y="-27265"/>
            <a:ext cx="4133626" cy="1662470"/>
          </a:xfrm>
        </p:spPr>
        <p:txBody>
          <a:bodyPr>
            <a:normAutofit/>
          </a:bodyPr>
          <a:lstStyle/>
          <a:p>
            <a:pPr algn="l"/>
            <a:r>
              <a:rPr lang="pt-PT" sz="3000" b="1" dirty="0" smtClean="0">
                <a:latin typeface="Arial Rounded MT Bold"/>
                <a:cs typeface="Arial Rounded MT Bold"/>
              </a:rPr>
              <a:t>REABILITA PRIMEIRO PAGA DEPOIS</a:t>
            </a:r>
            <a:endParaRPr lang="pt-PT" sz="3000" b="1" dirty="0">
              <a:latin typeface="Arial Rounded MT Bold"/>
              <a:cs typeface="Arial Rounded MT Bold"/>
            </a:endParaRPr>
          </a:p>
        </p:txBody>
      </p:sp>
      <p:pic>
        <p:nvPicPr>
          <p:cNvPr id="9" name="Picture 8" descr="barra cinz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H="1">
            <a:off x="4347791" y="1288922"/>
            <a:ext cx="474337" cy="9143999"/>
          </a:xfrm>
          <a:prstGeom prst="rect">
            <a:avLst/>
          </a:prstGeom>
        </p:spPr>
      </p:pic>
      <p:pic>
        <p:nvPicPr>
          <p:cNvPr id="11" name="Picture 10" descr="Captura de ecrã - 2013-10-04, 19.09.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8601" y="1607252"/>
            <a:ext cx="2466584" cy="2213469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 descr="Captura de ecrã - 2013-10-04, 19.10.32.png"/>
          <p:cNvPicPr>
            <a:picLocks noChangeAspect="1"/>
          </p:cNvPicPr>
          <p:nvPr/>
        </p:nvPicPr>
        <p:blipFill>
          <a:blip r:embed="rId5" cstate="print"/>
          <a:srcRect b="8563"/>
          <a:stretch>
            <a:fillRect/>
          </a:stretch>
        </p:blipFill>
        <p:spPr>
          <a:xfrm>
            <a:off x="7572498" y="3434547"/>
            <a:ext cx="1139702" cy="1153353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Rectangle 12"/>
          <p:cNvSpPr/>
          <p:nvPr/>
        </p:nvSpPr>
        <p:spPr>
          <a:xfrm>
            <a:off x="566737" y="1859340"/>
            <a:ext cx="58594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Venda de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edifícios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devolutos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em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mau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estado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, com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obrigação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de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rebilitação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. </a:t>
            </a:r>
          </a:p>
          <a:p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pagamento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pode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ser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feito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apenas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após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as </a:t>
            </a:r>
            <a:r>
              <a:rPr lang="en-US" sz="20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obras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6738" y="3780708"/>
            <a:ext cx="329406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52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edifícios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</a:p>
          <a:p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já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colocados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em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hasta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pública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base de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licitação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entre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20.000€ 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966.000€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31851" y="3878761"/>
            <a:ext cx="3573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30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edifícios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</a:p>
          <a:p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informação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disponível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em</a:t>
            </a:r>
            <a:r>
              <a:rPr lang="en-US" sz="1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:</a:t>
            </a:r>
          </a:p>
          <a:p>
            <a:r>
              <a:rPr lang="en-US" sz="14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http://rehabitarlisboa.cm-lisboa.pt</a:t>
            </a:r>
            <a:endParaRPr lang="en-US" sz="1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4976146" y="-5696"/>
            <a:ext cx="4133833" cy="384297"/>
            <a:chOff x="4976146" y="-5696"/>
            <a:chExt cx="4133833" cy="384297"/>
          </a:xfrm>
        </p:grpSpPr>
        <p:pic>
          <p:nvPicPr>
            <p:cNvPr id="17" name="Picture 16" descr="barra verd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6151" y="-5696"/>
              <a:ext cx="4035564" cy="384297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4976146" y="6289"/>
              <a:ext cx="4133833" cy="3723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4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Rounded MT Bold"/>
                  <a:ea typeface="+mj-ea"/>
                  <a:cs typeface="Arial Rounded MT Bold"/>
                </a:rPr>
                <a:t>A REABILITAÇÃO DE LISBOA VAI CONTINUAR EM FORÇA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5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976146" y="-5696"/>
            <a:ext cx="4133833" cy="384297"/>
            <a:chOff x="4976146" y="-5696"/>
            <a:chExt cx="4133833" cy="384297"/>
          </a:xfrm>
        </p:grpSpPr>
        <p:pic>
          <p:nvPicPr>
            <p:cNvPr id="22" name="Picture 21" descr="barra verd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76151" y="-5696"/>
              <a:ext cx="4035564" cy="384297"/>
            </a:xfrm>
            <a:prstGeom prst="rect">
              <a:avLst/>
            </a:prstGeom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4976146" y="6289"/>
              <a:ext cx="4133833" cy="3723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4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Rounded MT Bold"/>
                  <a:ea typeface="+mj-ea"/>
                  <a:cs typeface="Arial Rounded MT Bold"/>
                </a:rPr>
                <a:t>A REABILITAÇÃO DE LISBOA VAI CONTINUAR EM FORÇA</a:t>
              </a:r>
            </a:p>
          </p:txBody>
        </p:sp>
      </p:grpSp>
      <p:grpSp>
        <p:nvGrpSpPr>
          <p:cNvPr id="3" name="Grupo 25"/>
          <p:cNvGrpSpPr/>
          <p:nvPr/>
        </p:nvGrpSpPr>
        <p:grpSpPr>
          <a:xfrm>
            <a:off x="323528" y="2205064"/>
            <a:ext cx="2063208" cy="1800000"/>
            <a:chOff x="5436096" y="1124744"/>
            <a:chExt cx="2063208" cy="1800000"/>
          </a:xfrm>
        </p:grpSpPr>
        <p:pic>
          <p:nvPicPr>
            <p:cNvPr id="13" name="Picture 12" descr="casa IM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6096" y="1124744"/>
              <a:ext cx="2063208" cy="1800000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5940152" y="2420888"/>
              <a:ext cx="936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solidFill>
                    <a:schemeClr val="bg1">
                      <a:lumMod val="50000"/>
                    </a:schemeClr>
                  </a:solidFill>
                </a:rPr>
                <a:t>(5 + 5 anos)</a:t>
              </a:r>
              <a:endParaRPr lang="pt-P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casa IM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773016"/>
            <a:ext cx="2063208" cy="1800000"/>
          </a:xfrm>
          <a:prstGeom prst="rect">
            <a:avLst/>
          </a:prstGeom>
        </p:spPr>
      </p:pic>
      <p:pic>
        <p:nvPicPr>
          <p:cNvPr id="12" name="Picture 11" descr="casa 30%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340968"/>
            <a:ext cx="2063208" cy="1800000"/>
          </a:xfrm>
          <a:prstGeom prst="rect">
            <a:avLst/>
          </a:prstGeom>
        </p:spPr>
      </p:pic>
      <p:grpSp>
        <p:nvGrpSpPr>
          <p:cNvPr id="4" name="Grupo 30"/>
          <p:cNvGrpSpPr/>
          <p:nvPr/>
        </p:nvGrpSpPr>
        <p:grpSpPr>
          <a:xfrm>
            <a:off x="4716016" y="2277072"/>
            <a:ext cx="2063208" cy="1800000"/>
            <a:chOff x="2123728" y="2492896"/>
            <a:chExt cx="2063208" cy="1800000"/>
          </a:xfrm>
        </p:grpSpPr>
        <p:pic>
          <p:nvPicPr>
            <p:cNvPr id="27" name="Picture 17" descr="casa parcerias.png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tretch>
              <a:fillRect/>
            </a:stretch>
          </p:blipFill>
          <p:spPr>
            <a:xfrm>
              <a:off x="2123728" y="2492896"/>
              <a:ext cx="2063208" cy="1800000"/>
            </a:xfrm>
            <a:prstGeom prst="rect">
              <a:avLst/>
            </a:prstGeom>
          </p:spPr>
        </p:pic>
        <p:sp>
          <p:nvSpPr>
            <p:cNvPr id="28" name="CaixaDeTexto 27"/>
            <p:cNvSpPr txBox="1"/>
            <p:nvPr/>
          </p:nvSpPr>
          <p:spPr>
            <a:xfrm>
              <a:off x="2509241" y="3446256"/>
              <a:ext cx="122413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Taxa de 5% </a:t>
              </a:r>
            </a:p>
            <a:p>
              <a:pPr algn="ctr"/>
              <a:r>
                <a:rPr lang="pt-PT" sz="1300" b="1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nas </a:t>
              </a:r>
            </a:p>
            <a:p>
              <a:pPr algn="ctr"/>
              <a:r>
                <a:rPr lang="pt-PT" sz="1300" b="1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mais-valias</a:t>
              </a:r>
              <a:endParaRPr lang="pt-PT" sz="13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29" name="Rectângulo 28"/>
            <p:cNvSpPr/>
            <p:nvPr/>
          </p:nvSpPr>
          <p:spPr>
            <a:xfrm>
              <a:off x="2627784" y="3212976"/>
              <a:ext cx="100811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Rectângulo 29"/>
            <p:cNvSpPr/>
            <p:nvPr/>
          </p:nvSpPr>
          <p:spPr>
            <a:xfrm>
              <a:off x="2555776" y="3429000"/>
              <a:ext cx="1160512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" name="Grupo 33"/>
          <p:cNvGrpSpPr/>
          <p:nvPr/>
        </p:nvGrpSpPr>
        <p:grpSpPr>
          <a:xfrm>
            <a:off x="1475656" y="3429200"/>
            <a:ext cx="2063208" cy="1800000"/>
            <a:chOff x="4283968" y="2636912"/>
            <a:chExt cx="2063208" cy="1800000"/>
          </a:xfrm>
        </p:grpSpPr>
        <p:pic>
          <p:nvPicPr>
            <p:cNvPr id="32" name="Picture 11" descr="casa 30%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83968" y="2636912"/>
              <a:ext cx="2063208" cy="1800000"/>
            </a:xfrm>
            <a:prstGeom prst="rect">
              <a:avLst/>
            </a:prstGeom>
          </p:spPr>
        </p:pic>
        <p:sp>
          <p:nvSpPr>
            <p:cNvPr id="33" name="CaixaDeTexto 32"/>
            <p:cNvSpPr txBox="1"/>
            <p:nvPr/>
          </p:nvSpPr>
          <p:spPr>
            <a:xfrm>
              <a:off x="4644008" y="3429000"/>
              <a:ext cx="1224136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Taxa de 5% </a:t>
              </a:r>
              <a:r>
                <a:rPr lang="pt-PT" sz="12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nos</a:t>
              </a:r>
            </a:p>
            <a:p>
              <a:pPr algn="ctr"/>
              <a:r>
                <a:rPr lang="pt-PT" sz="12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Rendimentos Prediais</a:t>
              </a:r>
            </a:p>
          </p:txBody>
        </p:sp>
      </p:grpSp>
      <p:pic>
        <p:nvPicPr>
          <p:cNvPr id="15" name="Picture 14" descr="casa isenca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2997352"/>
            <a:ext cx="2063208" cy="1800000"/>
          </a:xfrm>
          <a:prstGeom prst="rect">
            <a:avLst/>
          </a:prstGeom>
        </p:spPr>
      </p:pic>
      <p:grpSp>
        <p:nvGrpSpPr>
          <p:cNvPr id="6" name="Grupo 36"/>
          <p:cNvGrpSpPr/>
          <p:nvPr/>
        </p:nvGrpSpPr>
        <p:grpSpPr>
          <a:xfrm>
            <a:off x="4355976" y="4005264"/>
            <a:ext cx="2063208" cy="1800000"/>
            <a:chOff x="395536" y="3645024"/>
            <a:chExt cx="2063208" cy="1800000"/>
          </a:xfrm>
        </p:grpSpPr>
        <p:pic>
          <p:nvPicPr>
            <p:cNvPr id="35" name="Picture 11" descr="casa 30%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5536" y="3645024"/>
              <a:ext cx="2063208" cy="1800000"/>
            </a:xfrm>
            <a:prstGeom prst="rect">
              <a:avLst/>
            </a:prstGeom>
          </p:spPr>
        </p:pic>
        <p:sp>
          <p:nvSpPr>
            <p:cNvPr id="36" name="CaixaDeTexto 35"/>
            <p:cNvSpPr txBox="1"/>
            <p:nvPr/>
          </p:nvSpPr>
          <p:spPr>
            <a:xfrm>
              <a:off x="755576" y="4437112"/>
              <a:ext cx="122413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Taxa de 10% </a:t>
              </a:r>
            </a:p>
            <a:p>
              <a:pPr algn="ctr"/>
              <a:r>
                <a:rPr lang="pt-PT" sz="10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IRS ou IRC</a:t>
              </a:r>
            </a:p>
            <a:p>
              <a:pPr algn="ctr"/>
              <a:r>
                <a:rPr lang="pt-PT" sz="10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(</a:t>
              </a:r>
              <a:r>
                <a:rPr lang="pt-PT" sz="1000" b="1" dirty="0" err="1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Part</a:t>
              </a:r>
              <a:r>
                <a:rPr lang="pt-PT" sz="1000" b="1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</a:rPr>
                <a:t>. em FII)</a:t>
              </a:r>
            </a:p>
          </p:txBody>
        </p:sp>
      </p:grpSp>
      <p:pic>
        <p:nvPicPr>
          <p:cNvPr id="11" name="Picture 10" descr="casa 17%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3213176"/>
            <a:ext cx="2063208" cy="1800000"/>
          </a:xfrm>
          <a:prstGeom prst="rect">
            <a:avLst/>
          </a:prstGeom>
        </p:spPr>
      </p:pic>
      <p:pic>
        <p:nvPicPr>
          <p:cNvPr id="17" name="Picture 16" descr="casa parcerias verd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4797152"/>
            <a:ext cx="2063208" cy="1800000"/>
          </a:xfrm>
          <a:prstGeom prst="rect">
            <a:avLst/>
          </a:prstGeom>
        </p:spPr>
      </p:pic>
      <p:pic>
        <p:nvPicPr>
          <p:cNvPr id="18" name="Picture 17" descr="casa parceria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5058000"/>
            <a:ext cx="2063208" cy="1800000"/>
          </a:xfrm>
          <a:prstGeom prst="rect">
            <a:avLst/>
          </a:prstGeom>
        </p:spPr>
      </p:pic>
      <p:pic>
        <p:nvPicPr>
          <p:cNvPr id="16" name="Picture 15" descr="casa parcerias alfac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4653136"/>
            <a:ext cx="2063208" cy="1800000"/>
          </a:xfrm>
          <a:prstGeom prst="rect">
            <a:avLst/>
          </a:prstGeom>
        </p:spPr>
      </p:pic>
      <p:pic>
        <p:nvPicPr>
          <p:cNvPr id="19" name="Picture 18" descr="casa reduca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00192" y="1340768"/>
            <a:ext cx="2063208" cy="1800000"/>
          </a:xfrm>
          <a:prstGeom prst="rect">
            <a:avLst/>
          </a:prstGeom>
        </p:spPr>
      </p:pic>
      <p:grpSp>
        <p:nvGrpSpPr>
          <p:cNvPr id="7" name="Grupo 38"/>
          <p:cNvGrpSpPr/>
          <p:nvPr/>
        </p:nvGrpSpPr>
        <p:grpSpPr>
          <a:xfrm>
            <a:off x="5004048" y="332656"/>
            <a:ext cx="2063208" cy="1800000"/>
            <a:chOff x="4283968" y="2636912"/>
            <a:chExt cx="2063208" cy="1800000"/>
          </a:xfrm>
        </p:grpSpPr>
        <p:pic>
          <p:nvPicPr>
            <p:cNvPr id="40" name="Picture 11" descr="casa 30%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7C8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283968" y="2636912"/>
              <a:ext cx="2063208" cy="1800000"/>
            </a:xfrm>
            <a:prstGeom prst="rect">
              <a:avLst/>
            </a:prstGeom>
          </p:spPr>
        </p:pic>
        <p:sp>
          <p:nvSpPr>
            <p:cNvPr id="41" name="CaixaDeTexto 40"/>
            <p:cNvSpPr txBox="1"/>
            <p:nvPr/>
          </p:nvSpPr>
          <p:spPr>
            <a:xfrm>
              <a:off x="4681968" y="3429000"/>
              <a:ext cx="1186175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b="1" dirty="0" smtClean="0">
                  <a:solidFill>
                    <a:schemeClr val="accent2">
                      <a:lumMod val="50000"/>
                    </a:schemeClr>
                  </a:solidFill>
                  <a:latin typeface="Arial Rounded MT Bold" pitchFamily="34" charset="0"/>
                </a:rPr>
                <a:t>Créditos de Construção</a:t>
              </a:r>
            </a:p>
            <a:p>
              <a:pPr algn="ctr"/>
              <a:endParaRPr lang="pt-PT" sz="1300" b="1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755576" y="-315416"/>
            <a:ext cx="2448272" cy="830997"/>
          </a:xfrm>
          <a:prstGeom prst="rect">
            <a:avLst/>
          </a:prstGeom>
          <a:solidFill>
            <a:srgbClr val="0070C0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pt-PT" sz="2400" b="1" dirty="0" smtClean="0">
              <a:solidFill>
                <a:schemeClr val="bg1"/>
              </a:solidFill>
            </a:endParaRPr>
          </a:p>
          <a:p>
            <a:pPr algn="ctr"/>
            <a:r>
              <a:rPr lang="pt-PT" sz="2400" b="1" dirty="0" smtClean="0">
                <a:solidFill>
                  <a:schemeClr val="bg1"/>
                </a:solidFill>
              </a:rPr>
              <a:t>+ INCENTIVOS</a:t>
            </a:r>
            <a:endParaRPr lang="pt-P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652120" y="2078266"/>
            <a:ext cx="34918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/>
              <a:t>OBRIGADO!</a:t>
            </a:r>
          </a:p>
          <a:p>
            <a:endParaRPr lang="pt-PT" b="1" dirty="0"/>
          </a:p>
          <a:p>
            <a:endParaRPr lang="pt-PT" b="1" dirty="0" smtClean="0"/>
          </a:p>
          <a:p>
            <a:endParaRPr lang="pt-PT" dirty="0" smtClean="0"/>
          </a:p>
          <a:p>
            <a:r>
              <a:rPr lang="pt-PT" dirty="0" smtClean="0"/>
              <a:t>paulo.pais@cm-lisboa.pt</a:t>
            </a:r>
          </a:p>
          <a:p>
            <a:endParaRPr lang="pt-PT" dirty="0" smtClean="0"/>
          </a:p>
          <a:p>
            <a:r>
              <a:rPr lang="pt-PT" b="1" dirty="0" err="1" smtClean="0"/>
              <a:t>www.cm-lisboa.pt</a:t>
            </a:r>
            <a:endParaRPr lang="pt-PT" b="1" dirty="0" smtClean="0"/>
          </a:p>
          <a:p>
            <a:endParaRPr lang="pt-PT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-1" y="1772816"/>
            <a:ext cx="5609423" cy="2736304"/>
            <a:chOff x="-1" y="1772816"/>
            <a:chExt cx="5609423" cy="2736304"/>
          </a:xfrm>
        </p:grpSpPr>
        <p:grpSp>
          <p:nvGrpSpPr>
            <p:cNvPr id="7" name="Grupo 6"/>
            <p:cNvGrpSpPr/>
            <p:nvPr/>
          </p:nvGrpSpPr>
          <p:grpSpPr>
            <a:xfrm>
              <a:off x="-1" y="1772816"/>
              <a:ext cx="5609423" cy="2736304"/>
              <a:chOff x="-1" y="1772816"/>
              <a:chExt cx="5609423" cy="2736304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562" t="27125" r="12719" b="20376"/>
              <a:stretch>
                <a:fillRect/>
              </a:stretch>
            </p:blipFill>
            <p:spPr bwMode="auto">
              <a:xfrm>
                <a:off x="-1" y="1772816"/>
                <a:ext cx="5609423" cy="2736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265415" y="3140968"/>
                <a:ext cx="4954657" cy="10801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8" name="Imagem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7" y="3495849"/>
              <a:ext cx="5386705" cy="7715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83568" y="201624"/>
            <a:ext cx="6125766" cy="40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 anchor="ctr">
            <a:spAutoFit/>
          </a:bodyPr>
          <a:lstStyle/>
          <a:p>
            <a:r>
              <a:rPr lang="pt-PT" sz="2200" b="1" dirty="0"/>
              <a:t>População - Lisboa, 1147 - </a:t>
            </a:r>
            <a:r>
              <a:rPr lang="pt-PT" sz="2200" b="1" dirty="0" smtClean="0"/>
              <a:t>2011</a:t>
            </a:r>
            <a:endParaRPr lang="pt-PT" sz="2200" b="1" dirty="0"/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72617" y="4774306"/>
            <a:ext cx="4359423" cy="37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000" dirty="0">
                <a:solidFill>
                  <a:schemeClr val="tx1"/>
                </a:solidFill>
              </a:rPr>
              <a:t>Fontes: V. M. Godinho, 1981; A. H. de Oliveira Marques, 1983; J. H. Saraiva, 1984. </a:t>
            </a:r>
            <a:endParaRPr lang="pt-PT" sz="1000" dirty="0" smtClean="0">
              <a:solidFill>
                <a:schemeClr val="tx1"/>
              </a:solidFill>
            </a:endParaRPr>
          </a:p>
          <a:p>
            <a:r>
              <a:rPr lang="pt-PT" sz="1000" dirty="0" smtClean="0">
                <a:solidFill>
                  <a:schemeClr val="tx1"/>
                </a:solidFill>
              </a:rPr>
              <a:t>A </a:t>
            </a:r>
            <a:r>
              <a:rPr lang="pt-PT" sz="1000" dirty="0">
                <a:solidFill>
                  <a:schemeClr val="tx1"/>
                </a:solidFill>
              </a:rPr>
              <a:t>partir de 1900: INE, Recenseamentos Gerais da População, vários anos. </a:t>
            </a:r>
          </a:p>
        </p:txBody>
      </p:sp>
      <p:pic>
        <p:nvPicPr>
          <p:cNvPr id="20484" name="Imagem 10" descr="evolucao populacao lisboa.png"/>
          <p:cNvPicPr>
            <a:picLocks noChangeAspect="1"/>
          </p:cNvPicPr>
          <p:nvPr/>
        </p:nvPicPr>
        <p:blipFill>
          <a:blip r:embed="rId3" cstate="print"/>
          <a:srcRect l="3297" t="18639" r="5962" b="11896"/>
          <a:stretch>
            <a:fillRect/>
          </a:stretch>
        </p:blipFill>
        <p:spPr bwMode="auto">
          <a:xfrm>
            <a:off x="217662" y="1412776"/>
            <a:ext cx="8824764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752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80367" y="188640"/>
            <a:ext cx="9063633" cy="6120680"/>
            <a:chOff x="114168" y="-691160"/>
            <a:chExt cx="12891178" cy="8704012"/>
          </a:xfrm>
        </p:grpSpPr>
        <p:sp>
          <p:nvSpPr>
            <p:cNvPr id="21507" name="Rectangle 4"/>
            <p:cNvSpPr>
              <a:spLocks noChangeArrowheads="1"/>
            </p:cNvSpPr>
            <p:nvPr/>
          </p:nvSpPr>
          <p:spPr bwMode="auto">
            <a:xfrm>
              <a:off x="639606" y="-691160"/>
              <a:ext cx="12290011" cy="6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pt-PT" sz="2200" b="1" dirty="0"/>
                <a:t>Variação Populacional na Área Metropolitana de </a:t>
              </a:r>
              <a:r>
                <a:rPr lang="pt-PT" sz="2200" b="1" dirty="0" smtClean="0"/>
                <a:t>Lisboa, 1981 </a:t>
              </a:r>
              <a:r>
                <a:rPr lang="pt-PT" sz="2200" b="1" dirty="0"/>
                <a:t>- 2011</a:t>
              </a:r>
            </a:p>
          </p:txBody>
        </p:sp>
        <p:grpSp>
          <p:nvGrpSpPr>
            <p:cNvPr id="3" name="Grupo 21"/>
            <p:cNvGrpSpPr>
              <a:grpSpLocks/>
            </p:cNvGrpSpPr>
            <p:nvPr/>
          </p:nvGrpSpPr>
          <p:grpSpPr bwMode="auto">
            <a:xfrm>
              <a:off x="1176933" y="7539255"/>
              <a:ext cx="10073859" cy="473597"/>
              <a:chOff x="1176933" y="7539255"/>
              <a:chExt cx="10073859" cy="473597"/>
            </a:xfrm>
          </p:grpSpPr>
          <p:sp>
            <p:nvSpPr>
              <p:cNvPr id="21514" name="Rectangle 8"/>
              <p:cNvSpPr>
                <a:spLocks noChangeArrowheads="1"/>
              </p:cNvSpPr>
              <p:nvPr/>
            </p:nvSpPr>
            <p:spPr bwMode="auto">
              <a:xfrm>
                <a:off x="9882357" y="7539255"/>
                <a:ext cx="1368435" cy="437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5" tIns="45718" rIns="91435" bIns="45718" anchor="ctr">
                <a:spAutoFit/>
              </a:bodyPr>
              <a:lstStyle/>
              <a:p>
                <a:pPr algn="ctr"/>
                <a:r>
                  <a:rPr lang="pt-PT" sz="1400" b="1" dirty="0">
                    <a:solidFill>
                      <a:schemeClr val="tx1"/>
                    </a:solidFill>
                  </a:rPr>
                  <a:t>2001-2011</a:t>
                </a:r>
              </a:p>
            </p:txBody>
          </p:sp>
          <p:sp>
            <p:nvSpPr>
              <p:cNvPr id="21515" name="Rectangle 8"/>
              <p:cNvSpPr>
                <a:spLocks noChangeArrowheads="1"/>
              </p:cNvSpPr>
              <p:nvPr/>
            </p:nvSpPr>
            <p:spPr bwMode="auto">
              <a:xfrm>
                <a:off x="5478437" y="7539255"/>
                <a:ext cx="1366847" cy="437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5" tIns="45718" rIns="91435" bIns="45718" anchor="ctr">
                <a:spAutoFit/>
              </a:bodyPr>
              <a:lstStyle/>
              <a:p>
                <a:pPr algn="ctr"/>
                <a:r>
                  <a:rPr lang="pt-PT" sz="1400" b="1" dirty="0">
                    <a:solidFill>
                      <a:schemeClr val="tx1"/>
                    </a:solidFill>
                  </a:rPr>
                  <a:t>1991-2001</a:t>
                </a:r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1176933" y="7575178"/>
                <a:ext cx="1512897" cy="437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5" tIns="45718" rIns="91435" bIns="45718" anchor="ctr">
                <a:spAutoFit/>
              </a:bodyPr>
              <a:lstStyle/>
              <a:p>
                <a:pPr algn="ctr"/>
                <a:r>
                  <a:rPr lang="pt-PT" sz="1400" b="1" dirty="0">
                    <a:solidFill>
                      <a:schemeClr val="tx1"/>
                    </a:solidFill>
                  </a:rPr>
                  <a:t>1981-1991</a:t>
                </a:r>
              </a:p>
            </p:txBody>
          </p:sp>
        </p:grpSp>
        <p:grpSp>
          <p:nvGrpSpPr>
            <p:cNvPr id="4" name="Grupo 20"/>
            <p:cNvGrpSpPr>
              <a:grpSpLocks/>
            </p:cNvGrpSpPr>
            <p:nvPr/>
          </p:nvGrpSpPr>
          <p:grpSpPr bwMode="auto">
            <a:xfrm>
              <a:off x="114168" y="3868688"/>
              <a:ext cx="12868952" cy="3600400"/>
              <a:chOff x="114168" y="3868688"/>
              <a:chExt cx="12868952" cy="3600400"/>
            </a:xfrm>
          </p:grpSpPr>
          <p:pic>
            <p:nvPicPr>
              <p:cNvPr id="21511" name="Imagem 16" descr="INE_AML_2011_5_provisorios_varpop81_11.jpg"/>
              <p:cNvPicPr>
                <a:picLocks noChangeAspect="1"/>
              </p:cNvPicPr>
              <p:nvPr/>
            </p:nvPicPr>
            <p:blipFill>
              <a:blip r:embed="rId3" cstate="print"/>
              <a:srcRect l="9312" t="36711" r="45827" b="36711"/>
              <a:stretch>
                <a:fillRect/>
              </a:stretch>
            </p:blipFill>
            <p:spPr bwMode="auto">
              <a:xfrm>
                <a:off x="4362640" y="3868688"/>
                <a:ext cx="4300000" cy="36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2" name="Imagem 17" descr="INE_AML_2011_5_provisorios_varpop81_11.jpg"/>
              <p:cNvPicPr>
                <a:picLocks noChangeAspect="1"/>
              </p:cNvPicPr>
              <p:nvPr/>
            </p:nvPicPr>
            <p:blipFill>
              <a:blip r:embed="rId3" cstate="print"/>
              <a:srcRect l="9192" t="69109" r="45947" b="4314"/>
              <a:stretch>
                <a:fillRect/>
              </a:stretch>
            </p:blipFill>
            <p:spPr bwMode="auto">
              <a:xfrm>
                <a:off x="8683120" y="3869088"/>
                <a:ext cx="4300000" cy="36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3" name="Imagem 18" descr="INE_AML_2011_5_provisorios_varpop81_11.jpg"/>
              <p:cNvPicPr>
                <a:picLocks noChangeAspect="1"/>
              </p:cNvPicPr>
              <p:nvPr/>
            </p:nvPicPr>
            <p:blipFill>
              <a:blip r:embed="rId3" cstate="print"/>
              <a:srcRect l="10114" t="4054" r="46069" b="69366"/>
              <a:stretch>
                <a:fillRect/>
              </a:stretch>
            </p:blipFill>
            <p:spPr bwMode="auto">
              <a:xfrm>
                <a:off x="114168" y="3868688"/>
                <a:ext cx="4200000" cy="36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510" name="Imagem 19" descr="INE_AML_2011_5_provisorios_varpop81_11.jpg"/>
            <p:cNvPicPr>
              <a:picLocks noChangeAspect="1"/>
            </p:cNvPicPr>
            <p:nvPr/>
          </p:nvPicPr>
          <p:blipFill>
            <a:blip r:embed="rId3" cstate="print"/>
            <a:srcRect l="69456" t="35715" r="12808" b="43613"/>
            <a:stretch>
              <a:fillRect/>
            </a:stretch>
          </p:blipFill>
          <p:spPr bwMode="auto">
            <a:xfrm>
              <a:off x="10897449" y="678447"/>
              <a:ext cx="2107897" cy="3471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91148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ra legendas branc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pic>
        <p:nvPicPr>
          <p:cNvPr id="3" name="Imagem 2"/>
          <p:cNvPicPr/>
          <p:nvPr/>
        </p:nvPicPr>
        <p:blipFill>
          <a:blip r:embed="rId4" cstate="print"/>
          <a:srcRect l="6065" t="4747" r="25918" b="5063"/>
          <a:stretch>
            <a:fillRect/>
          </a:stretch>
        </p:blipFill>
        <p:spPr bwMode="auto">
          <a:xfrm>
            <a:off x="539552" y="1340768"/>
            <a:ext cx="504056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24072" y="188640"/>
            <a:ext cx="7333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PT" sz="2200" b="1" dirty="0"/>
              <a:t>Variação Populacional </a:t>
            </a:r>
            <a:r>
              <a:rPr lang="pt-PT" sz="2200" b="1" dirty="0" smtClean="0"/>
              <a:t>em Lisboa, 2001 </a:t>
            </a:r>
            <a:r>
              <a:rPr lang="pt-PT" sz="2200" b="1" dirty="0"/>
              <a:t>- 2011</a:t>
            </a:r>
          </a:p>
        </p:txBody>
      </p:sp>
      <p:pic>
        <p:nvPicPr>
          <p:cNvPr id="5" name="Imagem 4"/>
          <p:cNvPicPr/>
          <p:nvPr/>
        </p:nvPicPr>
        <p:blipFill>
          <a:blip r:embed="rId5" cstate="print"/>
          <a:srcRect t="11972"/>
          <a:stretch>
            <a:fillRect/>
          </a:stretch>
        </p:blipFill>
        <p:spPr bwMode="auto">
          <a:xfrm>
            <a:off x="6156176" y="2132856"/>
            <a:ext cx="2376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156176" y="5085184"/>
            <a:ext cx="29878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>
                    <a:lumMod val="50000"/>
                  </a:schemeClr>
                </a:solidFill>
              </a:rPr>
              <a:t>-3% de população residente</a:t>
            </a:r>
            <a:endParaRPr lang="pt-P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56176" y="5661248"/>
            <a:ext cx="29878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2">
                    <a:lumMod val="75000"/>
                  </a:schemeClr>
                </a:solidFill>
              </a:rPr>
              <a:t>+ 4 % de famílias residentes</a:t>
            </a:r>
            <a:endParaRPr lang="pt-P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7544" y="6113621"/>
            <a:ext cx="4968552" cy="2495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200" b="1" dirty="0"/>
              <a:t>Fonte: </a:t>
            </a:r>
            <a:r>
              <a:rPr lang="pt-PT" sz="1200" b="1" dirty="0" smtClean="0"/>
              <a:t>INE, Censos</a:t>
            </a:r>
            <a:endParaRPr lang="pt-PT" sz="1200" b="1" dirty="0"/>
          </a:p>
        </p:txBody>
      </p:sp>
    </p:spTree>
    <p:extLst>
      <p:ext uri="{BB962C8B-B14F-4D97-AF65-F5344CB8AC3E}">
        <p14:creationId xmlns:p14="http://schemas.microsoft.com/office/powerpoint/2010/main" val="14570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Gráfico 1"/>
          <p:cNvGraphicFramePr/>
          <p:nvPr/>
        </p:nvGraphicFramePr>
        <p:xfrm>
          <a:off x="899592" y="836712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43608" y="215352"/>
            <a:ext cx="7848872" cy="40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2200" b="1" dirty="0">
                <a:solidFill>
                  <a:schemeClr val="tx1"/>
                </a:solidFill>
              </a:rPr>
              <a:t>Época de Construção dos Edifícios dos Novos Residentes </a:t>
            </a:r>
            <a:r>
              <a:rPr lang="pt-PT" sz="2200" b="1" dirty="0" smtClean="0">
                <a:solidFill>
                  <a:schemeClr val="tx1"/>
                </a:solidFill>
              </a:rPr>
              <a:t>em 2001</a:t>
            </a:r>
            <a:endParaRPr lang="pt-PT" sz="2200" b="1" dirty="0">
              <a:solidFill>
                <a:schemeClr val="tx1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31640" y="5537557"/>
            <a:ext cx="5544616" cy="2495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200" b="1" dirty="0"/>
              <a:t>Fonte: CML, Diagnostico </a:t>
            </a:r>
            <a:r>
              <a:rPr lang="pt-PT" sz="1200" b="1" dirty="0" err="1"/>
              <a:t>Sócio-Urbanístico</a:t>
            </a:r>
            <a:r>
              <a:rPr lang="pt-PT" sz="1200" b="1" dirty="0"/>
              <a:t> da Cidade de Lisboa, Julho 2005, </a:t>
            </a:r>
            <a:r>
              <a:rPr lang="pt-PT" sz="1200" b="1" dirty="0" err="1"/>
              <a:t>pg</a:t>
            </a:r>
            <a:r>
              <a:rPr lang="pt-PT" sz="1200" b="1" dirty="0"/>
              <a:t> 111</a:t>
            </a:r>
          </a:p>
        </p:txBody>
      </p:sp>
      <p:grpSp>
        <p:nvGrpSpPr>
          <p:cNvPr id="5" name="Grupo 22"/>
          <p:cNvGrpSpPr>
            <a:grpSpLocks/>
          </p:cNvGrpSpPr>
          <p:nvPr/>
        </p:nvGrpSpPr>
        <p:grpSpPr bwMode="auto">
          <a:xfrm>
            <a:off x="1259632" y="5157192"/>
            <a:ext cx="3312368" cy="1408482"/>
            <a:chOff x="957784" y="6460976"/>
            <a:chExt cx="4711157" cy="2003079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57784" y="8026354"/>
              <a:ext cx="4301491" cy="437701"/>
            </a:xfrm>
            <a:prstGeom prst="rect">
              <a:avLst/>
            </a:prstGeom>
            <a:solidFill>
              <a:srgbClr val="B10E1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35" tIns="45718" rIns="91435" bIns="45718" anchor="ctr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bg1"/>
                  </a:solidFill>
                </a:rPr>
                <a:t>55%  dos  novos habitantes </a:t>
              </a:r>
              <a:endParaRPr lang="pt-P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ângulo arredondado 41"/>
            <p:cNvSpPr>
              <a:spLocks noChangeArrowheads="1"/>
            </p:cNvSpPr>
            <p:nvPr/>
          </p:nvSpPr>
          <p:spPr bwMode="auto">
            <a:xfrm>
              <a:off x="957784" y="6460976"/>
              <a:ext cx="4711157" cy="504056"/>
            </a:xfrm>
            <a:prstGeom prst="roundRect">
              <a:avLst>
                <a:gd name="adj" fmla="val 16667"/>
              </a:avLst>
            </a:prstGeom>
            <a:noFill/>
            <a:ln w="57150" algn="ctr">
              <a:solidFill>
                <a:srgbClr val="B10E19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PT" sz="3000" dirty="0">
                <a:latin typeface="Gill Sans"/>
              </a:endParaRPr>
            </a:p>
          </p:txBody>
        </p:sp>
        <p:cxnSp>
          <p:nvCxnSpPr>
            <p:cNvPr id="8" name="Forma 21"/>
            <p:cNvCxnSpPr>
              <a:cxnSpLocks noChangeShapeType="1"/>
              <a:stCxn id="7" idx="1"/>
              <a:endCxn id="6" idx="1"/>
            </p:cNvCxnSpPr>
            <p:nvPr/>
          </p:nvCxnSpPr>
          <p:spPr bwMode="auto">
            <a:xfrm rot="10800000" flipV="1">
              <a:off x="957784" y="6713005"/>
              <a:ext cx="18063" cy="1532201"/>
            </a:xfrm>
            <a:prstGeom prst="bentConnector3">
              <a:avLst>
                <a:gd name="adj1" fmla="val 1800000"/>
              </a:avLst>
            </a:prstGeom>
            <a:noFill/>
            <a:ln w="57150" algn="ctr">
              <a:solidFill>
                <a:srgbClr val="B10E19"/>
              </a:solidFill>
              <a:prstDash val="sysDash"/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236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11560" y="6423752"/>
            <a:ext cx="4968552" cy="434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200" b="1" dirty="0"/>
              <a:t>Fonte: </a:t>
            </a:r>
            <a:r>
              <a:rPr lang="pt-PT" sz="1200" b="1" dirty="0" smtClean="0"/>
              <a:t>CML/UCT - Dados do Levantamento de campo efetuado em Fev. 2012 (aferido e corrigido em final Mar.2012)</a:t>
            </a:r>
            <a:endParaRPr lang="pt-PT" sz="1200" b="1" dirty="0"/>
          </a:p>
        </p:txBody>
      </p:sp>
      <p:graphicFrame>
        <p:nvGraphicFramePr>
          <p:cNvPr id="7" name="Gráfico 6"/>
          <p:cNvGraphicFramePr/>
          <p:nvPr/>
        </p:nvGraphicFramePr>
        <p:xfrm>
          <a:off x="179512" y="1052736"/>
          <a:ext cx="712879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524973880"/>
              </p:ext>
            </p:extLst>
          </p:nvPr>
        </p:nvGraphicFramePr>
        <p:xfrm>
          <a:off x="6444208" y="3212976"/>
          <a:ext cx="403244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7" name="Picture 3" descr="C:\Documents and Settings\paulo.pais\Ambiente de trabalho\U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4526" y="836712"/>
            <a:ext cx="2559474" cy="1872208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24072" y="116632"/>
            <a:ext cx="7333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PT" sz="2200" b="1" dirty="0" smtClean="0"/>
              <a:t>Estado de Conservação, 2012</a:t>
            </a:r>
            <a:endParaRPr lang="pt-PT" sz="2200" b="1" dirty="0"/>
          </a:p>
        </p:txBody>
      </p:sp>
    </p:spTree>
    <p:extLst>
      <p:ext uri="{BB962C8B-B14F-4D97-AF65-F5344CB8AC3E}">
        <p14:creationId xmlns:p14="http://schemas.microsoft.com/office/powerpoint/2010/main" val="10369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95536" y="6381328"/>
            <a:ext cx="4968552" cy="2495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200" b="1" dirty="0"/>
              <a:t>Fonte: </a:t>
            </a:r>
            <a:r>
              <a:rPr lang="pt-PT" sz="1200" b="1" dirty="0" smtClean="0"/>
              <a:t>INE, Censos</a:t>
            </a:r>
            <a:endParaRPr lang="pt-PT" sz="1200" b="1" dirty="0"/>
          </a:p>
        </p:txBody>
      </p:sp>
      <p:graphicFrame>
        <p:nvGraphicFramePr>
          <p:cNvPr id="4" name="Gráfico 3"/>
          <p:cNvGraphicFramePr/>
          <p:nvPr/>
        </p:nvGraphicFramePr>
        <p:xfrm>
          <a:off x="0" y="1124744"/>
          <a:ext cx="853244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3568" y="188640"/>
            <a:ext cx="7333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PT" sz="2200" b="1" dirty="0" smtClean="0"/>
              <a:t>Evolução dos Alojamentos e das Famílias</a:t>
            </a:r>
            <a:endParaRPr lang="pt-PT" sz="2200" b="1" dirty="0"/>
          </a:p>
        </p:txBody>
      </p:sp>
    </p:spTree>
    <p:extLst>
      <p:ext uri="{BB962C8B-B14F-4D97-AF65-F5344CB8AC3E}">
        <p14:creationId xmlns:p14="http://schemas.microsoft.com/office/powerpoint/2010/main" val="33384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barra legendas bran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540552" cy="711000"/>
          </a:xfrm>
          <a:prstGeom prst="rect">
            <a:avLst/>
          </a:prstGeom>
          <a:ln>
            <a:noFill/>
          </a:ln>
        </p:spPr>
      </p:pic>
      <p:pic>
        <p:nvPicPr>
          <p:cNvPr id="2" name="Imagem 1"/>
          <p:cNvPicPr/>
          <p:nvPr/>
        </p:nvPicPr>
        <p:blipFill>
          <a:blip r:embed="rId3" cstate="print"/>
          <a:srcRect l="3765" t="2631" r="27211" b="7463"/>
          <a:stretch>
            <a:fillRect/>
          </a:stretch>
        </p:blipFill>
        <p:spPr bwMode="auto">
          <a:xfrm>
            <a:off x="611560" y="1412776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/>
          <p:nvPr/>
        </p:nvPicPr>
        <p:blipFill>
          <a:blip r:embed="rId4" cstate="print"/>
          <a:srcRect t="6557" r="20293" b="5902"/>
          <a:stretch>
            <a:fillRect/>
          </a:stretch>
        </p:blipFill>
        <p:spPr bwMode="auto">
          <a:xfrm>
            <a:off x="3563888" y="1052736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/>
          <p:nvPr/>
        </p:nvPicPr>
        <p:blipFill>
          <a:blip r:embed="rId5" cstate="print"/>
          <a:srcRect t="19149" r="-5043"/>
          <a:stretch>
            <a:fillRect/>
          </a:stretch>
        </p:blipFill>
        <p:spPr bwMode="auto">
          <a:xfrm>
            <a:off x="7144055" y="4293096"/>
            <a:ext cx="1999945" cy="129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469896" y="91948"/>
            <a:ext cx="8422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Alojamentos Familiares de Residência Habitual sem Banho ou Duche </a:t>
            </a:r>
            <a:endParaRPr lang="pt-PT" sz="2200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55576" y="3717032"/>
            <a:ext cx="648072" cy="2803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400" b="1" dirty="0" smtClean="0"/>
              <a:t>2001</a:t>
            </a:r>
            <a:endParaRPr lang="pt-PT" sz="1400" b="1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23928" y="4581128"/>
            <a:ext cx="648072" cy="2803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400" b="1" dirty="0" smtClean="0"/>
              <a:t>2011</a:t>
            </a:r>
            <a:endParaRPr lang="pt-PT" sz="1400" b="1" dirty="0"/>
          </a:p>
        </p:txBody>
      </p:sp>
      <p:pic>
        <p:nvPicPr>
          <p:cNvPr id="8" name="Imagem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68419"/>
            <a:ext cx="3095015" cy="2589581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923928" y="6309320"/>
            <a:ext cx="1656184" cy="2495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 anchor="ctr">
            <a:spAutoFit/>
          </a:bodyPr>
          <a:lstStyle/>
          <a:p>
            <a:r>
              <a:rPr lang="pt-PT" sz="1200" b="1" dirty="0"/>
              <a:t>Fonte: </a:t>
            </a:r>
            <a:r>
              <a:rPr lang="pt-PT" sz="1200" b="1" dirty="0" smtClean="0"/>
              <a:t>INE, Censos</a:t>
            </a:r>
            <a:endParaRPr lang="pt-PT" sz="1200" b="1" dirty="0"/>
          </a:p>
        </p:txBody>
      </p:sp>
    </p:spTree>
    <p:extLst>
      <p:ext uri="{BB962C8B-B14F-4D97-AF65-F5344CB8AC3E}">
        <p14:creationId xmlns:p14="http://schemas.microsoft.com/office/powerpoint/2010/main" val="41235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687</Words>
  <Application>Microsoft Office PowerPoint</Application>
  <PresentationFormat>Apresentação no Ecrã (4:3)</PresentationFormat>
  <Paragraphs>184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dos diapositivos</vt:lpstr>
      </vt:variant>
      <vt:variant>
        <vt:i4>25</vt:i4>
      </vt:variant>
    </vt:vector>
  </HeadingPairs>
  <TitlesOfParts>
    <vt:vector size="31" baseType="lpstr">
      <vt:lpstr>Tema do Office</vt:lpstr>
      <vt:lpstr>4_Modelo de apresentação personalizado</vt:lpstr>
      <vt:lpstr>3_Modelo de apresentação personalizado</vt:lpstr>
      <vt:lpstr>2_Modelo de apresentação personalizado</vt:lpstr>
      <vt:lpstr>1_Modelo de apresentação personalizado</vt:lpstr>
      <vt:lpstr>Modelo de apresentação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 de Reabilitação Urbana</vt:lpstr>
      <vt:lpstr>Apresentação do PowerPoint</vt:lpstr>
      <vt:lpstr>Apresentação do PowerPoint</vt:lpstr>
      <vt:lpstr>Apresentação do PowerPoint</vt:lpstr>
      <vt:lpstr>PIPARU - Programa de Investimentos Prioritários em Ações de Reabilitação Urbana</vt:lpstr>
      <vt:lpstr>BIP-ZIP - Bairros e Zonas de Intervenção Prioritária</vt:lpstr>
      <vt:lpstr>Programas Integrados de Equipamentos</vt:lpstr>
      <vt:lpstr>Apresentação do PowerPoint</vt:lpstr>
      <vt:lpstr>RER</vt:lpstr>
      <vt:lpstr>RE-HABITA LISBOA</vt:lpstr>
      <vt:lpstr>REABILITA PRIMEIRO PAGA DEPOIS</vt:lpstr>
      <vt:lpstr>Apresentação do PowerPoint</vt:lpstr>
      <vt:lpstr>Apresentação do PowerPoint</vt:lpstr>
    </vt:vector>
  </TitlesOfParts>
  <Company>CML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paulo.pais</dc:creator>
  <cp:lastModifiedBy>Renato Costa</cp:lastModifiedBy>
  <cp:revision>48</cp:revision>
  <dcterms:created xsi:type="dcterms:W3CDTF">2013-10-11T13:09:41Z</dcterms:created>
  <dcterms:modified xsi:type="dcterms:W3CDTF">2014-09-22T17:03:32Z</dcterms:modified>
</cp:coreProperties>
</file>