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25"/>
  </p:handoutMasterIdLst>
  <p:sldIdLst>
    <p:sldId id="280" r:id="rId2"/>
    <p:sldId id="264" r:id="rId3"/>
    <p:sldId id="286" r:id="rId4"/>
    <p:sldId id="285" r:id="rId5"/>
    <p:sldId id="283" r:id="rId6"/>
    <p:sldId id="291" r:id="rId7"/>
    <p:sldId id="284" r:id="rId8"/>
    <p:sldId id="292" r:id="rId9"/>
    <p:sldId id="268" r:id="rId10"/>
    <p:sldId id="288" r:id="rId11"/>
    <p:sldId id="294" r:id="rId12"/>
    <p:sldId id="282" r:id="rId13"/>
    <p:sldId id="281" r:id="rId14"/>
    <p:sldId id="290" r:id="rId15"/>
    <p:sldId id="265" r:id="rId16"/>
    <p:sldId id="266" r:id="rId17"/>
    <p:sldId id="289" r:id="rId18"/>
    <p:sldId id="269" r:id="rId19"/>
    <p:sldId id="270" r:id="rId20"/>
    <p:sldId id="273" r:id="rId21"/>
    <p:sldId id="271" r:id="rId22"/>
    <p:sldId id="296" r:id="rId23"/>
    <p:sldId id="298" r:id="rId24"/>
  </p:sldIdLst>
  <p:sldSz cx="9144000" cy="6858000" type="screen4x3"/>
  <p:notesSz cx="9926638" cy="6797675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430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mo_la_arquitectura amo_la_arquitectura" initials="aa" lastIdx="10" clrIdx="0">
    <p:extLst>
      <p:ext uri="{19B8F6BF-5375-455C-9EA6-DF929625EA0E}">
        <p15:presenceInfo xmlns:p15="http://schemas.microsoft.com/office/powerpoint/2012/main" userId="5c4d061c652d434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31D1D"/>
    <a:srgbClr val="ECC6C6"/>
    <a:srgbClr val="CD2929"/>
    <a:srgbClr val="FFABAB"/>
    <a:srgbClr val="FFB9B9"/>
    <a:srgbClr val="FF5353"/>
    <a:srgbClr val="FF8585"/>
    <a:srgbClr val="EAC0C0"/>
    <a:srgbClr val="FF9797"/>
    <a:srgbClr val="FF69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559" autoAdjust="0"/>
    <p:restoredTop sz="94660"/>
  </p:normalViewPr>
  <p:slideViewPr>
    <p:cSldViewPr snapToGrid="0">
      <p:cViewPr varScale="1">
        <p:scale>
          <a:sx n="72" d="100"/>
          <a:sy n="72" d="100"/>
        </p:scale>
        <p:origin x="960" y="54"/>
      </p:cViewPr>
      <p:guideLst>
        <p:guide orient="horz" pos="2160"/>
        <p:guide pos="430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4301173" cy="340569"/>
          </a:xfrm>
          <a:prstGeom prst="rect">
            <a:avLst/>
          </a:prstGeom>
        </p:spPr>
        <p:txBody>
          <a:bodyPr vert="horz" lIns="88194" tIns="44097" rIns="88194" bIns="44097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5623247" y="1"/>
            <a:ext cx="4301172" cy="340569"/>
          </a:xfrm>
          <a:prstGeom prst="rect">
            <a:avLst/>
          </a:prstGeom>
        </p:spPr>
        <p:txBody>
          <a:bodyPr vert="horz" lIns="88194" tIns="44097" rIns="88194" bIns="44097" rtlCol="0"/>
          <a:lstStyle>
            <a:lvl1pPr algn="r">
              <a:defRPr sz="1200"/>
            </a:lvl1pPr>
          </a:lstStyle>
          <a:p>
            <a:fld id="{DDD394E8-95E5-4682-86EA-A5EEE8B4155A}" type="datetimeFigureOut">
              <a:rPr lang="es-ES" smtClean="0"/>
              <a:t>19/01/2017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2" y="6457106"/>
            <a:ext cx="4301173" cy="340569"/>
          </a:xfrm>
          <a:prstGeom prst="rect">
            <a:avLst/>
          </a:prstGeom>
        </p:spPr>
        <p:txBody>
          <a:bodyPr vert="horz" lIns="88194" tIns="44097" rIns="88194" bIns="44097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5623247" y="6457106"/>
            <a:ext cx="4301172" cy="340569"/>
          </a:xfrm>
          <a:prstGeom prst="rect">
            <a:avLst/>
          </a:prstGeom>
        </p:spPr>
        <p:txBody>
          <a:bodyPr vert="horz" lIns="88194" tIns="44097" rIns="88194" bIns="44097" rtlCol="0" anchor="b"/>
          <a:lstStyle>
            <a:lvl1pPr algn="r">
              <a:defRPr sz="1200"/>
            </a:lvl1pPr>
          </a:lstStyle>
          <a:p>
            <a:fld id="{EE99F264-5154-4C51-95F7-0EE98095B8B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107829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171D6-1AD6-47E3-B08D-B5DF1EB278F9}" type="datetimeFigureOut">
              <a:rPr lang="es-ES" smtClean="0"/>
              <a:t>19/01/2017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AB889-24E1-4DC7-B24F-B7413B9E0F8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83717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171D6-1AD6-47E3-B08D-B5DF1EB278F9}" type="datetimeFigureOut">
              <a:rPr lang="es-ES" smtClean="0"/>
              <a:t>19/01/2017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AB889-24E1-4DC7-B24F-B7413B9E0F8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94156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171D6-1AD6-47E3-B08D-B5DF1EB278F9}" type="datetimeFigureOut">
              <a:rPr lang="es-ES" smtClean="0"/>
              <a:t>19/01/2017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AB889-24E1-4DC7-B24F-B7413B9E0F8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92403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171D6-1AD6-47E3-B08D-B5DF1EB278F9}" type="datetimeFigureOut">
              <a:rPr lang="es-ES" smtClean="0"/>
              <a:t>19/01/2017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AB889-24E1-4DC7-B24F-B7413B9E0F8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28892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171D6-1AD6-47E3-B08D-B5DF1EB278F9}" type="datetimeFigureOut">
              <a:rPr lang="es-ES" smtClean="0"/>
              <a:t>19/01/2017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AB889-24E1-4DC7-B24F-B7413B9E0F8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42202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171D6-1AD6-47E3-B08D-B5DF1EB278F9}" type="datetimeFigureOut">
              <a:rPr lang="es-ES" smtClean="0"/>
              <a:t>19/01/2017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AB889-24E1-4DC7-B24F-B7413B9E0F8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5620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171D6-1AD6-47E3-B08D-B5DF1EB278F9}" type="datetimeFigureOut">
              <a:rPr lang="es-ES" smtClean="0"/>
              <a:t>19/01/2017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AB889-24E1-4DC7-B24F-B7413B9E0F8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05905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171D6-1AD6-47E3-B08D-B5DF1EB278F9}" type="datetimeFigureOut">
              <a:rPr lang="es-ES" smtClean="0"/>
              <a:t>19/01/2017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AB889-24E1-4DC7-B24F-B7413B9E0F8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66211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171D6-1AD6-47E3-B08D-B5DF1EB278F9}" type="datetimeFigureOut">
              <a:rPr lang="es-ES" smtClean="0"/>
              <a:t>19/01/2017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AB889-24E1-4DC7-B24F-B7413B9E0F8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31724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171D6-1AD6-47E3-B08D-B5DF1EB278F9}" type="datetimeFigureOut">
              <a:rPr lang="es-ES" smtClean="0"/>
              <a:t>19/01/2017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AB889-24E1-4DC7-B24F-B7413B9E0F8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2729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171D6-1AD6-47E3-B08D-B5DF1EB278F9}" type="datetimeFigureOut">
              <a:rPr lang="es-ES" smtClean="0"/>
              <a:t>19/01/2017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AB889-24E1-4DC7-B24F-B7413B9E0F8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26293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1171D6-1AD6-47E3-B08D-B5DF1EB278F9}" type="datetimeFigureOut">
              <a:rPr lang="es-ES" smtClean="0"/>
              <a:t>19/01/2017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AB889-24E1-4DC7-B24F-B7413B9E0F8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9493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file:///D:\congreso_mertola\ESQUEMA%20UBICACION_CPM_ESPA&#209;OLASyPORTUGAL-por%20criterios.jpg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file:///D:\congreso_mertola\ESQUEMA%20UBICACION_CPM_ESPA&#209;OLASyPORTUGAL-Model.jpg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9" t="2591" r="7008"/>
          <a:stretch/>
        </p:blipFill>
        <p:spPr>
          <a:xfrm>
            <a:off x="6056243" y="4145639"/>
            <a:ext cx="3087757" cy="279984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4145639"/>
            <a:ext cx="66247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rgbClr val="931D1D"/>
                </a:solidFill>
                <a:latin typeface="Constantia" panose="02030602050306030303" pitchFamily="18" charset="0"/>
              </a:rPr>
              <a:t>GESTIÓN DEL PATRIMONIO MUNDIAL EN LAS CIUDADES DE LA PENÍNSULA IBÉRICA</a:t>
            </a:r>
          </a:p>
          <a:p>
            <a:pPr algn="ctr"/>
            <a:r>
              <a:rPr lang="es-ES" sz="2400" b="1" dirty="0">
                <a:solidFill>
                  <a:srgbClr val="931D1D"/>
                </a:solidFill>
                <a:latin typeface="Constantia" panose="02030602050306030303" pitchFamily="18" charset="0"/>
              </a:rPr>
              <a:t>Procesos de inscripción</a:t>
            </a:r>
            <a:endParaRPr lang="es-ES" sz="2400" dirty="0">
              <a:solidFill>
                <a:srgbClr val="931D1D"/>
              </a:solidFill>
              <a:latin typeface="Constantia" panose="02030602050306030303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7504" y="5736738"/>
            <a:ext cx="77768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Inmaculada Martín Portugués. </a:t>
            </a:r>
          </a:p>
          <a:p>
            <a:r>
              <a:rPr lang="es-ES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Arquitecta, Máster en Urbanismo, Planeamiento y Diseño Urbano. </a:t>
            </a:r>
          </a:p>
          <a:p>
            <a:r>
              <a:rPr lang="es-ES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Estudiante de doctorado. ETSA Universidad de Sevilla</a:t>
            </a:r>
          </a:p>
          <a:p>
            <a:endParaRPr lang="es-E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025" y="0"/>
            <a:ext cx="9468545" cy="3829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9104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6"/>
          <a:stretch/>
        </p:blipFill>
        <p:spPr>
          <a:xfrm>
            <a:off x="-1" y="3106057"/>
            <a:ext cx="5948635" cy="3751943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9977" y="0"/>
            <a:ext cx="5730737" cy="1325563"/>
          </a:xfrm>
        </p:spPr>
        <p:txBody>
          <a:bodyPr>
            <a:normAutofit/>
          </a:bodyPr>
          <a:lstStyle/>
          <a:p>
            <a:r>
              <a:rPr lang="es-ES" sz="2800" b="1" dirty="0">
                <a:solidFill>
                  <a:srgbClr val="931D1D"/>
                </a:solidFill>
                <a:latin typeface="Constantia" panose="02030602050306030303" pitchFamily="18" charset="0"/>
              </a:rPr>
              <a:t>Otro expediente de interés Úbeda y Baeza (2003)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" t="1613" r="899" b="13342"/>
          <a:stretch/>
        </p:blipFill>
        <p:spPr>
          <a:xfrm>
            <a:off x="4619945" y="4349766"/>
            <a:ext cx="4671875" cy="2525495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39976" y="1150590"/>
            <a:ext cx="57307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Identificación de bien en serie con protección paisajística.</a:t>
            </a:r>
          </a:p>
          <a:p>
            <a:r>
              <a:rPr lang="es-ES" dirty="0"/>
              <a:t>Buena elección del Lema que une las dos ciudades como huella de la arquitectura de </a:t>
            </a:r>
            <a:r>
              <a:rPr lang="es-ES" dirty="0" err="1"/>
              <a:t>Vandelvira</a:t>
            </a:r>
            <a:r>
              <a:rPr lang="es-ES" dirty="0"/>
              <a:t>.</a:t>
            </a:r>
          </a:p>
          <a:p>
            <a:r>
              <a:rPr lang="es-ES" dirty="0"/>
              <a:t>Plan de Gestión innovador.</a:t>
            </a:r>
          </a:p>
          <a:p>
            <a:r>
              <a:rPr lang="es-ES" dirty="0"/>
              <a:t>Por primera vez aparece la Difusión en un </a:t>
            </a:r>
          </a:p>
          <a:p>
            <a:r>
              <a:rPr lang="es-ES" dirty="0"/>
              <a:t>expediente español.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714" y="-29028"/>
            <a:ext cx="3273286" cy="248640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2" r="3946"/>
          <a:stretch/>
        </p:blipFill>
        <p:spPr>
          <a:xfrm>
            <a:off x="5870714" y="2415927"/>
            <a:ext cx="3414163" cy="1956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5813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43423" y="115873"/>
            <a:ext cx="85288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931D1D"/>
                </a:solidFill>
                <a:latin typeface="Georgia" panose="02040502050405020303" pitchFamily="18" charset="0"/>
              </a:rPr>
              <a:t>Otros planes de gestión: Úbeda y Baeza (incluido en documento de candidatura 2003, revisado en 2013)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455459" y="1328955"/>
            <a:ext cx="431974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(Modelo gestión ciudad media)</a:t>
            </a:r>
          </a:p>
          <a:p>
            <a:endParaRPr lang="es-ES" dirty="0"/>
          </a:p>
          <a:p>
            <a:r>
              <a:rPr lang="es-ES" dirty="0"/>
              <a:t>Líneas de actuación: </a:t>
            </a:r>
          </a:p>
          <a:p>
            <a:pPr marL="342900" indent="-342900">
              <a:buFont typeface="+mj-lt"/>
              <a:buAutoNum type="arabicPeriod"/>
            </a:pPr>
            <a:r>
              <a:rPr lang="es-ES" dirty="0"/>
              <a:t>Áreas de actuaciones integradas.</a:t>
            </a:r>
          </a:p>
          <a:p>
            <a:pPr marL="342900" indent="-342900" algn="ctr">
              <a:buFont typeface="+mj-lt"/>
              <a:buAutoNum type="alphaLcParenR"/>
            </a:pPr>
            <a:r>
              <a:rPr lang="es-ES" dirty="0"/>
              <a:t> Delimitación protección y declaración BIC (máxima protección). </a:t>
            </a:r>
          </a:p>
          <a:p>
            <a:pPr marL="342900" indent="-342900" algn="ctr">
              <a:buFont typeface="+mj-lt"/>
              <a:buAutoNum type="alphaLcParenR"/>
            </a:pPr>
            <a:r>
              <a:rPr lang="es-ES" dirty="0"/>
              <a:t>Revisión del Inventario y Catálogo de edificios y elementos singulares.</a:t>
            </a:r>
          </a:p>
          <a:p>
            <a:r>
              <a:rPr lang="es-ES" dirty="0"/>
              <a:t>2.    Actuaciones de vivienda. Áreas de rehabilitación concertada sobre patrimonio residencial urbano</a:t>
            </a:r>
          </a:p>
          <a:p>
            <a:pPr marL="342900" indent="-342900" algn="ctr">
              <a:buFont typeface="+mj-lt"/>
              <a:buAutoNum type="alphaLcParenR"/>
            </a:pPr>
            <a:r>
              <a:rPr lang="es-ES" dirty="0"/>
              <a:t> Creación Oficina Técnica</a:t>
            </a:r>
          </a:p>
          <a:p>
            <a:pPr marL="342900" indent="-342900" algn="ctr">
              <a:buFont typeface="+mj-lt"/>
              <a:buAutoNum type="alphaLcParenR"/>
            </a:pPr>
            <a:r>
              <a:rPr lang="es-ES" dirty="0"/>
              <a:t>Aplicación Programas Plan Andaluz Vivienda y Suelo.</a:t>
            </a:r>
          </a:p>
          <a:p>
            <a:pPr marL="342900" indent="-342900">
              <a:buAutoNum type="arabicPeriod" startAt="3"/>
            </a:pPr>
            <a:r>
              <a:rPr lang="es-ES" dirty="0"/>
              <a:t>Dotaciones </a:t>
            </a:r>
          </a:p>
          <a:p>
            <a:pPr marL="342900" indent="-342900">
              <a:buAutoNum type="arabicPeriod" startAt="3"/>
            </a:pPr>
            <a:r>
              <a:rPr lang="es-ES" dirty="0"/>
              <a:t>Restauración de Patrimonio</a:t>
            </a:r>
          </a:p>
          <a:p>
            <a:r>
              <a:rPr lang="es-ES" dirty="0"/>
              <a:t>5.    Turismo </a:t>
            </a:r>
          </a:p>
          <a:p>
            <a:pPr marL="342900" indent="-342900">
              <a:buAutoNum type="arabicPeriod" startAt="6"/>
            </a:pPr>
            <a:r>
              <a:rPr lang="es-ES" dirty="0"/>
              <a:t>Reurbanización</a:t>
            </a:r>
          </a:p>
          <a:p>
            <a:pPr marL="342900" indent="-342900">
              <a:buAutoNum type="arabicPeriod" startAt="6"/>
            </a:pPr>
            <a:r>
              <a:rPr lang="es-ES" dirty="0"/>
              <a:t>Integración social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6" r="49206"/>
          <a:stretch/>
        </p:blipFill>
        <p:spPr>
          <a:xfrm>
            <a:off x="4656137" y="946870"/>
            <a:ext cx="4379355" cy="6396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9014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link="rId2"/>
          <a:stretch>
            <a:fillRect/>
          </a:stretch>
        </p:blipFill>
        <p:spPr>
          <a:xfrm>
            <a:off x="0" y="669304"/>
            <a:ext cx="9087779" cy="640631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91070" y="128894"/>
            <a:ext cx="79405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>
                <a:solidFill>
                  <a:srgbClr val="931D1D"/>
                </a:solidFill>
                <a:latin typeface="Constantia" panose="02030602050306030303" pitchFamily="18" charset="0"/>
              </a:rPr>
              <a:t>Ciudades Patrimonio Mundial en la Península Ibérica</a:t>
            </a:r>
          </a:p>
        </p:txBody>
      </p:sp>
    </p:spTree>
    <p:extLst>
      <p:ext uri="{BB962C8B-B14F-4D97-AF65-F5344CB8AC3E}">
        <p14:creationId xmlns:p14="http://schemas.microsoft.com/office/powerpoint/2010/main" val="5471395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85" t="11131" r="57" b="70280"/>
          <a:stretch/>
        </p:blipFill>
        <p:spPr>
          <a:xfrm>
            <a:off x="193550" y="1283184"/>
            <a:ext cx="8927320" cy="14609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3" t="44846" r="26120" b="46464"/>
          <a:stretch/>
        </p:blipFill>
        <p:spPr>
          <a:xfrm>
            <a:off x="-23130" y="5893991"/>
            <a:ext cx="9144000" cy="800337"/>
          </a:xfrm>
          <a:prstGeom prst="rect">
            <a:avLst/>
          </a:prstGeom>
          <a:ln w="57150">
            <a:solidFill>
              <a:srgbClr val="CD2929"/>
            </a:solidFill>
          </a:ln>
        </p:spPr>
      </p:pic>
      <p:sp>
        <p:nvSpPr>
          <p:cNvPr id="5" name="9 CuadroTexto"/>
          <p:cNvSpPr txBox="1"/>
          <p:nvPr/>
        </p:nvSpPr>
        <p:spPr>
          <a:xfrm>
            <a:off x="4087794" y="902829"/>
            <a:ext cx="8244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ANÁLISIS CRITERIOS DE INSCRIPCIÓN.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2" t="11980" r="66819" b="83104"/>
          <a:stretch/>
        </p:blipFill>
        <p:spPr>
          <a:xfrm>
            <a:off x="0" y="813808"/>
            <a:ext cx="4018409" cy="5017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85" t="29378" r="57" b="61890"/>
          <a:stretch/>
        </p:blipFill>
        <p:spPr>
          <a:xfrm>
            <a:off x="179512" y="3212505"/>
            <a:ext cx="8927320" cy="686349"/>
          </a:xfrm>
          <a:prstGeom prst="rect">
            <a:avLst/>
          </a:prstGeom>
        </p:spPr>
      </p:pic>
      <p:sp>
        <p:nvSpPr>
          <p:cNvPr id="9" name="Chevron 8"/>
          <p:cNvSpPr/>
          <p:nvPr/>
        </p:nvSpPr>
        <p:spPr>
          <a:xfrm rot="5400000">
            <a:off x="548142" y="2884180"/>
            <a:ext cx="360040" cy="217651"/>
          </a:xfrm>
          <a:prstGeom prst="chevron">
            <a:avLst/>
          </a:prstGeom>
          <a:solidFill>
            <a:srgbClr val="FFC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0" name="Chevron 9"/>
          <p:cNvSpPr/>
          <p:nvPr/>
        </p:nvSpPr>
        <p:spPr>
          <a:xfrm rot="5400000">
            <a:off x="1983715" y="2884180"/>
            <a:ext cx="360040" cy="217651"/>
          </a:xfrm>
          <a:prstGeom prst="chevron">
            <a:avLst/>
          </a:prstGeom>
          <a:solidFill>
            <a:srgbClr val="FFC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1" name="Chevron 10"/>
          <p:cNvSpPr/>
          <p:nvPr/>
        </p:nvSpPr>
        <p:spPr>
          <a:xfrm rot="5400000">
            <a:off x="3423875" y="2884180"/>
            <a:ext cx="360040" cy="217651"/>
          </a:xfrm>
          <a:prstGeom prst="chevron">
            <a:avLst/>
          </a:prstGeom>
          <a:solidFill>
            <a:srgbClr val="FFC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2" name="Chevron 11"/>
          <p:cNvSpPr/>
          <p:nvPr/>
        </p:nvSpPr>
        <p:spPr>
          <a:xfrm rot="5400000">
            <a:off x="5004861" y="2884180"/>
            <a:ext cx="360040" cy="217651"/>
          </a:xfrm>
          <a:prstGeom prst="chevron">
            <a:avLst/>
          </a:prstGeom>
          <a:solidFill>
            <a:srgbClr val="FFC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 rot="5400000">
            <a:off x="6661045" y="2884180"/>
            <a:ext cx="360040" cy="217651"/>
          </a:xfrm>
          <a:prstGeom prst="chevron">
            <a:avLst/>
          </a:prstGeom>
          <a:solidFill>
            <a:srgbClr val="FFC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4" name="Chevron 13"/>
          <p:cNvSpPr/>
          <p:nvPr/>
        </p:nvSpPr>
        <p:spPr>
          <a:xfrm rot="5400000">
            <a:off x="8032387" y="2884180"/>
            <a:ext cx="360040" cy="217651"/>
          </a:xfrm>
          <a:prstGeom prst="chevron">
            <a:avLst/>
          </a:prstGeom>
          <a:solidFill>
            <a:srgbClr val="FFC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86" t="11131" r="21251" b="83652"/>
          <a:stretch/>
        </p:blipFill>
        <p:spPr>
          <a:xfrm>
            <a:off x="3167604" y="4920632"/>
            <a:ext cx="6228184" cy="434080"/>
          </a:xfrm>
          <a:prstGeom prst="rect">
            <a:avLst/>
          </a:prstGeom>
        </p:spPr>
      </p:pic>
      <p:sp>
        <p:nvSpPr>
          <p:cNvPr id="16" name="Chevron 15"/>
          <p:cNvSpPr/>
          <p:nvPr/>
        </p:nvSpPr>
        <p:spPr>
          <a:xfrm rot="5400000">
            <a:off x="3565807" y="5498291"/>
            <a:ext cx="360040" cy="212834"/>
          </a:xfrm>
          <a:prstGeom prst="chevron">
            <a:avLst/>
          </a:prstGeom>
          <a:solidFill>
            <a:srgbClr val="FFC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7" name="Chevron 16"/>
          <p:cNvSpPr/>
          <p:nvPr/>
        </p:nvSpPr>
        <p:spPr>
          <a:xfrm rot="5400000">
            <a:off x="4961622" y="5498291"/>
            <a:ext cx="360040" cy="212834"/>
          </a:xfrm>
          <a:prstGeom prst="chevron">
            <a:avLst/>
          </a:prstGeom>
          <a:solidFill>
            <a:srgbClr val="FFC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8" name="Chevron 17"/>
          <p:cNvSpPr/>
          <p:nvPr/>
        </p:nvSpPr>
        <p:spPr>
          <a:xfrm rot="5400000">
            <a:off x="6616647" y="5498291"/>
            <a:ext cx="360040" cy="212834"/>
          </a:xfrm>
          <a:prstGeom prst="chevron">
            <a:avLst/>
          </a:prstGeom>
          <a:solidFill>
            <a:srgbClr val="FFC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9" name="Chevron 18"/>
          <p:cNvSpPr/>
          <p:nvPr/>
        </p:nvSpPr>
        <p:spPr>
          <a:xfrm rot="5400000">
            <a:off x="8281767" y="5498291"/>
            <a:ext cx="360040" cy="212834"/>
          </a:xfrm>
          <a:prstGeom prst="chevron">
            <a:avLst/>
          </a:prstGeom>
          <a:solidFill>
            <a:srgbClr val="FFC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658170" y="32089"/>
            <a:ext cx="84858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CD2929"/>
                </a:solidFill>
                <a:latin typeface="Georgia" panose="02040502050405020303" pitchFamily="18" charset="0"/>
              </a:rPr>
              <a:t>Delimitación del Valor Único Excepcional. Criterios de selección. Selección lema de inscripción</a:t>
            </a: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351" y="3874249"/>
            <a:ext cx="3671246" cy="2106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5005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898" y="1023973"/>
            <a:ext cx="5158240" cy="5279037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26259" y="162191"/>
            <a:ext cx="89177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CD2929"/>
                </a:solidFill>
                <a:latin typeface="Georgia" panose="02040502050405020303" pitchFamily="18" charset="0"/>
              </a:rPr>
              <a:t>Criterios de inscripción más utilizados en las Ciudades Patrimonio Mundial del mundo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48" t="14024" r="22085" b="6899"/>
          <a:stretch/>
        </p:blipFill>
        <p:spPr>
          <a:xfrm>
            <a:off x="226259" y="919613"/>
            <a:ext cx="3256548" cy="3256548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0" y="4145575"/>
            <a:ext cx="4756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931D1D"/>
                </a:solidFill>
                <a:latin typeface="Georgia" panose="02040502050405020303" pitchFamily="18" charset="0"/>
              </a:rPr>
              <a:t>¿</a:t>
            </a:r>
            <a:r>
              <a:rPr lang="es-ES" sz="2400" b="1" dirty="0" err="1">
                <a:solidFill>
                  <a:srgbClr val="931D1D"/>
                </a:solidFill>
                <a:latin typeface="Georgia" panose="02040502050405020303" pitchFamily="18" charset="0"/>
              </a:rPr>
              <a:t>Mértola</a:t>
            </a:r>
            <a:r>
              <a:rPr lang="es-ES" sz="2400" b="1" dirty="0">
                <a:solidFill>
                  <a:srgbClr val="931D1D"/>
                </a:solidFill>
                <a:latin typeface="Georgia" panose="02040502050405020303" pitchFamily="18" charset="0"/>
              </a:rPr>
              <a:t>  criterios ii y iv??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74061" y="6452024"/>
            <a:ext cx="4201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rgbClr val="931D1D"/>
                </a:solidFill>
              </a:rPr>
              <a:t>Subcategoría: Villa Histórica mediterránea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274280" y="4560136"/>
            <a:ext cx="39006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/>
              <a:t>ii </a:t>
            </a:r>
            <a:r>
              <a:rPr lang="es-ES" dirty="0"/>
              <a:t>encuentro y ligado de culturas ligado a su puerto fluvial</a:t>
            </a:r>
          </a:p>
          <a:p>
            <a:r>
              <a:rPr lang="es-ES" sz="2400" b="1" dirty="0"/>
              <a:t>iv</a:t>
            </a:r>
            <a:r>
              <a:rPr lang="es-ES" sz="2400" dirty="0"/>
              <a:t> </a:t>
            </a:r>
            <a:r>
              <a:rPr lang="es-ES" dirty="0"/>
              <a:t>existencia de testimonios únicos (vestigios y monumentos) de la importancia de una época medieval (islámica y paleocristiana)</a:t>
            </a:r>
          </a:p>
        </p:txBody>
      </p:sp>
    </p:spTree>
    <p:extLst>
      <p:ext uri="{BB962C8B-B14F-4D97-AF65-F5344CB8AC3E}">
        <p14:creationId xmlns:p14="http://schemas.microsoft.com/office/powerpoint/2010/main" val="21473924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72570" y="106841"/>
            <a:ext cx="27876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931D1D"/>
                </a:solidFill>
                <a:latin typeface="Georgia" panose="02040502050405020303" pitchFamily="18" charset="0"/>
              </a:rPr>
              <a:t>Importancia de la delimitación del bien.</a:t>
            </a:r>
          </a:p>
          <a:p>
            <a:endParaRPr lang="es-ES" b="1" dirty="0">
              <a:solidFill>
                <a:srgbClr val="931D1D"/>
              </a:solidFill>
              <a:latin typeface="Georgia" panose="02040502050405020303" pitchFamily="18" charset="0"/>
            </a:endParaRPr>
          </a:p>
          <a:p>
            <a:r>
              <a:rPr lang="es-ES" b="1" dirty="0">
                <a:solidFill>
                  <a:srgbClr val="931D1D"/>
                </a:solidFill>
                <a:latin typeface="Georgia" panose="02040502050405020303" pitchFamily="18" charset="0"/>
              </a:rPr>
              <a:t>Delimitación límite de la propiedad del bien y del </a:t>
            </a:r>
            <a:r>
              <a:rPr lang="es-ES" b="1" i="1" dirty="0">
                <a:solidFill>
                  <a:srgbClr val="931D1D"/>
                </a:solidFill>
                <a:latin typeface="Georgia" panose="02040502050405020303" pitchFamily="18" charset="0"/>
              </a:rPr>
              <a:t>Buffer </a:t>
            </a:r>
            <a:r>
              <a:rPr lang="es-ES" b="1" i="1" dirty="0" err="1">
                <a:solidFill>
                  <a:srgbClr val="931D1D"/>
                </a:solidFill>
                <a:latin typeface="Georgia" panose="02040502050405020303" pitchFamily="18" charset="0"/>
              </a:rPr>
              <a:t>Zone</a:t>
            </a:r>
            <a:endParaRPr lang="es-ES" b="1" i="1" dirty="0">
              <a:solidFill>
                <a:srgbClr val="931D1D"/>
              </a:solidFill>
              <a:latin typeface="Georgia" panose="02040502050405020303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114" y="2289592"/>
            <a:ext cx="6378362" cy="470629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950" y="0"/>
            <a:ext cx="6095050" cy="2612585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51052" y="1890195"/>
            <a:ext cx="2609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931D1D"/>
                </a:solidFill>
                <a:latin typeface="Constantia" panose="02030602050306030303" pitchFamily="18" charset="0"/>
              </a:rPr>
              <a:t>Toledo </a:t>
            </a:r>
            <a:r>
              <a:rPr lang="es-ES" sz="2000" b="1" dirty="0">
                <a:solidFill>
                  <a:srgbClr val="931D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(1986)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6415314" y="2902857"/>
            <a:ext cx="23948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 pesar de ser 30 años Patrimonio Mundial. </a:t>
            </a:r>
          </a:p>
          <a:p>
            <a:r>
              <a:rPr lang="es-E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Fuertes amenazas especulativas.</a:t>
            </a:r>
          </a:p>
        </p:txBody>
      </p:sp>
    </p:spTree>
    <p:extLst>
      <p:ext uri="{BB962C8B-B14F-4D97-AF65-F5344CB8AC3E}">
        <p14:creationId xmlns:p14="http://schemas.microsoft.com/office/powerpoint/2010/main" val="23952489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4" r="768"/>
          <a:stretch/>
        </p:blipFill>
        <p:spPr>
          <a:xfrm>
            <a:off x="-845219" y="2453347"/>
            <a:ext cx="6610310" cy="4429043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" y="148105"/>
            <a:ext cx="2803344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931D1D"/>
                </a:solidFill>
                <a:latin typeface="Constantia" panose="02030602050306030303" pitchFamily="18" charset="0"/>
              </a:rPr>
              <a:t>Ávila </a:t>
            </a:r>
            <a:r>
              <a:rPr lang="es-ES" sz="2400" b="1" dirty="0">
                <a:solidFill>
                  <a:srgbClr val="931D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(1985/ 2007)</a:t>
            </a:r>
            <a:r>
              <a:rPr lang="es-ES" sz="2400" b="1" dirty="0">
                <a:solidFill>
                  <a:srgbClr val="931D1D"/>
                </a:solidFill>
                <a:latin typeface="Constantia" panose="02030602050306030303" pitchFamily="18" charset="0"/>
              </a:rPr>
              <a:t> </a:t>
            </a:r>
            <a:r>
              <a:rPr lang="es-ES" sz="2300" b="1" dirty="0">
                <a:solidFill>
                  <a:srgbClr val="931D1D"/>
                </a:solidFill>
                <a:latin typeface="Constantia" panose="02030602050306030303" pitchFamily="18" charset="0"/>
              </a:rPr>
              <a:t>Actualización de su buffer e inscripción de las iglesias de extramuros. 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3" t="18977" b="34257"/>
          <a:stretch/>
        </p:blipFill>
        <p:spPr>
          <a:xfrm>
            <a:off x="2656114" y="1"/>
            <a:ext cx="6519972" cy="2349638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432" y="2349639"/>
            <a:ext cx="5550568" cy="2427753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5838213" y="5045061"/>
            <a:ext cx="31925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Delimitaciones tardías con consecuencias . Descontextualización de bienes</a:t>
            </a:r>
          </a:p>
        </p:txBody>
      </p:sp>
    </p:spTree>
    <p:extLst>
      <p:ext uri="{BB962C8B-B14F-4D97-AF65-F5344CB8AC3E}">
        <p14:creationId xmlns:p14="http://schemas.microsoft.com/office/powerpoint/2010/main" val="3153643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2221" y="1717765"/>
            <a:ext cx="3838953" cy="5436347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74172" y="148105"/>
            <a:ext cx="33063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931D1D"/>
                </a:solidFill>
                <a:latin typeface="Constantia" panose="02030602050306030303" pitchFamily="18" charset="0"/>
              </a:rPr>
              <a:t>Sevilla(1987 / 2010). Sólo tres bienes monumentales inscritos.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075" y="-45603"/>
            <a:ext cx="5488832" cy="3085337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3645075" y="3375821"/>
            <a:ext cx="23965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Estuvo en Lista en Peligro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015" y="3002879"/>
            <a:ext cx="2955235" cy="221642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732" y="4542906"/>
            <a:ext cx="3469929" cy="2315094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7076661" y="5338574"/>
            <a:ext cx="20572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Ausencias de delimitación y consecuencias</a:t>
            </a:r>
          </a:p>
        </p:txBody>
      </p:sp>
    </p:spTree>
    <p:extLst>
      <p:ext uri="{BB962C8B-B14F-4D97-AF65-F5344CB8AC3E}">
        <p14:creationId xmlns:p14="http://schemas.microsoft.com/office/powerpoint/2010/main" val="17782220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91887" y="144379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931D1D"/>
                </a:solidFill>
                <a:latin typeface="Georgia" panose="02040502050405020303" pitchFamily="18" charset="0"/>
              </a:rPr>
              <a:t>Apoyo popular. Ejemplo Dólmenes de Antequera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87" y="705434"/>
            <a:ext cx="7376304" cy="6152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8136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896" y="954730"/>
            <a:ext cx="3511826" cy="351182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664" y="751077"/>
            <a:ext cx="5638338" cy="317156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21274"/>
            <a:ext cx="4687511" cy="2636725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0" y="171675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931D1D"/>
                </a:solidFill>
                <a:latin typeface="Georgia" panose="02040502050405020303" pitchFamily="18" charset="0"/>
              </a:rPr>
              <a:t>Apoyo popular. Guimarães Capital de la Ciudad de la Cultura 2012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511" y="3694486"/>
            <a:ext cx="4306054" cy="316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9312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link="rId2"/>
          <a:srcRect l="14246" t="6744" r="15879" b="30648"/>
          <a:stretch/>
        </p:blipFill>
        <p:spPr>
          <a:xfrm>
            <a:off x="1174106" y="1698137"/>
            <a:ext cx="7938052" cy="503021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link="rId2"/>
          <a:srcRect l="14246" t="66084" r="63671" b="9501"/>
          <a:stretch/>
        </p:blipFill>
        <p:spPr>
          <a:xfrm>
            <a:off x="28534" y="909222"/>
            <a:ext cx="2508716" cy="1961569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1282892" y="6045958"/>
            <a:ext cx="2715905" cy="6550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/>
          <p:cNvSpPr txBox="1"/>
          <p:nvPr/>
        </p:nvSpPr>
        <p:spPr>
          <a:xfrm>
            <a:off x="191070" y="305356"/>
            <a:ext cx="79405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>
                <a:solidFill>
                  <a:srgbClr val="931D1D"/>
                </a:solidFill>
                <a:latin typeface="Constantia" panose="02030602050306030303" pitchFamily="18" charset="0"/>
              </a:rPr>
              <a:t>Ciudades Patrimonio Mundial en la Península Ibérica</a:t>
            </a:r>
          </a:p>
        </p:txBody>
      </p:sp>
    </p:spTree>
    <p:extLst>
      <p:ext uri="{BB962C8B-B14F-4D97-AF65-F5344CB8AC3E}">
        <p14:creationId xmlns:p14="http://schemas.microsoft.com/office/powerpoint/2010/main" val="19270216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4195599" y="839245"/>
            <a:ext cx="4790364" cy="2483904"/>
          </a:xfrm>
          <a:prstGeom prst="rect">
            <a:avLst/>
          </a:prstGeom>
          <a:solidFill>
            <a:srgbClr val="ECC6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/>
          <p:cNvSpPr txBox="1"/>
          <p:nvPr/>
        </p:nvSpPr>
        <p:spPr>
          <a:xfrm>
            <a:off x="287326" y="144532"/>
            <a:ext cx="52134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err="1">
                <a:solidFill>
                  <a:srgbClr val="931D1D"/>
                </a:solidFill>
                <a:latin typeface="Georgia" panose="02040502050405020303" pitchFamily="18" charset="0"/>
              </a:rPr>
              <a:t>Networking</a:t>
            </a:r>
            <a:r>
              <a:rPr lang="es-ES" sz="2400" b="1" dirty="0">
                <a:solidFill>
                  <a:srgbClr val="931D1D"/>
                </a:solidFill>
                <a:latin typeface="Georgia" panose="02040502050405020303" pitchFamily="18" charset="0"/>
              </a:rPr>
              <a:t>. Trabajar en red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319437" y="839245"/>
            <a:ext cx="331165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Internacional: Asociación Ciudades Patrimonio Mundial</a:t>
            </a:r>
          </a:p>
          <a:p>
            <a:endParaRPr lang="es-ES" dirty="0"/>
          </a:p>
          <a:p>
            <a:r>
              <a:rPr lang="es-ES" dirty="0"/>
              <a:t>España: Grupo Ciudades Patrimonio de la Humanidad </a:t>
            </a:r>
          </a:p>
          <a:p>
            <a:endParaRPr lang="es-ES" dirty="0"/>
          </a:p>
          <a:p>
            <a:r>
              <a:rPr lang="es-ES" dirty="0"/>
              <a:t>Portugal: Rede do </a:t>
            </a:r>
            <a:r>
              <a:rPr lang="es-ES" dirty="0" err="1"/>
              <a:t>Património</a:t>
            </a:r>
            <a:r>
              <a:rPr lang="es-ES" dirty="0"/>
              <a:t> Mundial de Portugal</a:t>
            </a:r>
          </a:p>
          <a:p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4195599" y="962583"/>
            <a:ext cx="47903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931D1D"/>
                </a:solidFill>
              </a:rPr>
              <a:t>Ventajas:</a:t>
            </a:r>
          </a:p>
          <a:p>
            <a:r>
              <a:rPr lang="es-ES" dirty="0">
                <a:solidFill>
                  <a:srgbClr val="931D1D"/>
                </a:solidFill>
              </a:rPr>
              <a:t>Compartir experiencias y participar de acciones promocionales conjuntas creando imagen de marca</a:t>
            </a:r>
          </a:p>
          <a:p>
            <a:endParaRPr lang="es-ES" dirty="0">
              <a:solidFill>
                <a:srgbClr val="931D1D"/>
              </a:solidFill>
            </a:endParaRPr>
          </a:p>
          <a:p>
            <a:r>
              <a:rPr lang="es-ES" dirty="0">
                <a:solidFill>
                  <a:srgbClr val="931D1D"/>
                </a:solidFill>
              </a:rPr>
              <a:t>Inconvenientes: </a:t>
            </a:r>
          </a:p>
          <a:p>
            <a:r>
              <a:rPr lang="es-ES" dirty="0">
                <a:solidFill>
                  <a:srgbClr val="931D1D"/>
                </a:solidFill>
              </a:rPr>
              <a:t>Elevadas cuotas </a:t>
            </a:r>
            <a:r>
              <a:rPr lang="es-ES" dirty="0" err="1">
                <a:solidFill>
                  <a:srgbClr val="931D1D"/>
                </a:solidFill>
              </a:rPr>
              <a:t>dificilmente</a:t>
            </a:r>
            <a:r>
              <a:rPr lang="es-ES" dirty="0">
                <a:solidFill>
                  <a:srgbClr val="931D1D"/>
                </a:solidFill>
              </a:rPr>
              <a:t> asumibles para ciudades con pocos habitantes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3128632" cy="312863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632" y="3394245"/>
            <a:ext cx="2372139" cy="334658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851" y="3830384"/>
            <a:ext cx="3419061" cy="240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8873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28" r="30725"/>
          <a:stretch/>
        </p:blipFill>
        <p:spPr>
          <a:xfrm>
            <a:off x="2822713" y="644707"/>
            <a:ext cx="6321287" cy="6116307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194598" y="189018"/>
            <a:ext cx="29594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931D1D"/>
                </a:solidFill>
                <a:latin typeface="Georgia" panose="02040502050405020303" pitchFamily="18" charset="0"/>
              </a:rPr>
              <a:t>Consecuencias. Toledo: Turismo y especulación urbana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40237"/>
            <a:ext cx="3763618" cy="2822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7808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>
                <a:solidFill>
                  <a:srgbClr val="931D1D"/>
                </a:solidFill>
                <a:latin typeface="Georgia" panose="02040502050405020303" pitchFamily="18" charset="0"/>
              </a:rPr>
              <a:t>Mértola</a:t>
            </a:r>
            <a:r>
              <a:rPr lang="es-ES" dirty="0">
                <a:solidFill>
                  <a:srgbClr val="931D1D"/>
                </a:solidFill>
                <a:latin typeface="Georgia" panose="02040502050405020303" pitchFamily="18" charset="0"/>
              </a:rPr>
              <a:t>: primeros pasos!!!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s-ES" dirty="0"/>
              <a:t>1. Conformación equipo a expediente de candidatura. Búsqueda de fondos y apoyos institucionales.</a:t>
            </a:r>
          </a:p>
          <a:p>
            <a:pPr marL="0" indent="0">
              <a:buNone/>
            </a:pPr>
            <a:r>
              <a:rPr lang="es-ES" dirty="0"/>
              <a:t>2. Calificación Conjunto Histórico.</a:t>
            </a:r>
          </a:p>
          <a:p>
            <a:pPr marL="0" indent="0">
              <a:buNone/>
            </a:pPr>
            <a:r>
              <a:rPr lang="es-ES" dirty="0"/>
              <a:t>3. Elaboración del inventario.</a:t>
            </a:r>
          </a:p>
          <a:p>
            <a:pPr marL="0" indent="0">
              <a:buNone/>
            </a:pPr>
            <a:r>
              <a:rPr lang="es-ES" dirty="0"/>
              <a:t>4. Revisión material investigador sobre la historia del bien. </a:t>
            </a:r>
          </a:p>
          <a:p>
            <a:pPr marL="0" indent="0">
              <a:buNone/>
            </a:pPr>
            <a:r>
              <a:rPr lang="es-ES" dirty="0"/>
              <a:t>5. Estudio comparativo: Tipología Villas Históricas Mediterráneas… </a:t>
            </a:r>
          </a:p>
          <a:p>
            <a:pPr marL="0" indent="0">
              <a:buNone/>
            </a:pPr>
            <a:r>
              <a:rPr lang="es-ES" dirty="0">
                <a:solidFill>
                  <a:srgbClr val="931D1D"/>
                </a:solidFill>
              </a:rPr>
              <a:t>       ¿pensar qué aportamos a la Lista Representativa ??? </a:t>
            </a:r>
          </a:p>
          <a:p>
            <a:pPr marL="0" indent="0">
              <a:buNone/>
            </a:pPr>
            <a:r>
              <a:rPr lang="es-ES" dirty="0">
                <a:solidFill>
                  <a:srgbClr val="931D1D"/>
                </a:solidFill>
              </a:rPr>
              <a:t>                   Tiene que ser novedoso y único</a:t>
            </a:r>
          </a:p>
          <a:p>
            <a:pPr marL="0" indent="0">
              <a:buNone/>
            </a:pPr>
            <a:r>
              <a:rPr lang="es-ES" dirty="0"/>
              <a:t>6. Delimitación criterios Valor Universal Excepcional y zonas de protección. Lema de toda la candidatura.</a:t>
            </a:r>
          </a:p>
          <a:p>
            <a:pPr marL="0" indent="0">
              <a:buNone/>
            </a:pPr>
            <a:endParaRPr lang="es-ES" dirty="0">
              <a:solidFill>
                <a:srgbClr val="931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9899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5736738"/>
            <a:ext cx="77768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Inmaculada Martín Portugués. </a:t>
            </a:r>
          </a:p>
          <a:p>
            <a:r>
              <a:rPr lang="es-ES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Arquitecta, Máster en Urbanismo, Planeamiento y Diseño Urbano. </a:t>
            </a:r>
          </a:p>
          <a:p>
            <a:r>
              <a:rPr lang="es-ES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Estudiante de doctorado. ETSA Universidad de Sevilla</a:t>
            </a:r>
          </a:p>
          <a:p>
            <a:endParaRPr lang="es-ES" sz="1600" dirty="0"/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107504" y="361190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err="1">
                <a:solidFill>
                  <a:srgbClr val="931D1D"/>
                </a:solidFill>
                <a:latin typeface="Georgia" panose="02040502050405020303" pitchFamily="18" charset="0"/>
              </a:rPr>
              <a:t>Obrigada</a:t>
            </a:r>
            <a:endParaRPr lang="es-ES" dirty="0">
              <a:solidFill>
                <a:srgbClr val="931D1D"/>
              </a:solidFill>
              <a:latin typeface="Georgia" panose="02040502050405020303" pitchFamily="18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740"/>
            <a:ext cx="9144000" cy="369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0947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8" y="1188296"/>
            <a:ext cx="5041392" cy="555345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472" y="2548724"/>
            <a:ext cx="4224528" cy="242316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472" y="0"/>
            <a:ext cx="4224528" cy="2375124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09182" y="305356"/>
            <a:ext cx="4792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>
                <a:solidFill>
                  <a:srgbClr val="931D1D"/>
                </a:solidFill>
                <a:latin typeface="Constantia" panose="02030602050306030303" pitchFamily="18" charset="0"/>
              </a:rPr>
              <a:t>¿Qué es el Patrimonio Mundial?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738294" y="767228"/>
            <a:ext cx="3673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>
                <a:solidFill>
                  <a:srgbClr val="931D1D"/>
                </a:solidFill>
                <a:latin typeface="Constantia" panose="02030602050306030303" pitchFamily="18" charset="0"/>
              </a:rPr>
              <a:t>Valor Único Excepcional</a:t>
            </a:r>
          </a:p>
        </p:txBody>
      </p:sp>
    </p:spTree>
    <p:extLst>
      <p:ext uri="{BB962C8B-B14F-4D97-AF65-F5344CB8AC3E}">
        <p14:creationId xmlns:p14="http://schemas.microsoft.com/office/powerpoint/2010/main" val="19162201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36"/>
          <a:stretch/>
        </p:blipFill>
        <p:spPr>
          <a:xfrm>
            <a:off x="4162567" y="3275466"/>
            <a:ext cx="5131560" cy="312970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08"/>
          <a:stretch/>
        </p:blipFill>
        <p:spPr>
          <a:xfrm>
            <a:off x="2629181" y="0"/>
            <a:ext cx="6514820" cy="328911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6" t="5618" r="17477" b="8183"/>
          <a:stretch/>
        </p:blipFill>
        <p:spPr>
          <a:xfrm>
            <a:off x="-68239" y="3215955"/>
            <a:ext cx="3794078" cy="3554136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50128" y="306305"/>
            <a:ext cx="266131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931D1D"/>
                </a:solidFill>
                <a:latin typeface="Constantia" panose="02030602050306030303" pitchFamily="18" charset="0"/>
              </a:rPr>
              <a:t>1994 </a:t>
            </a:r>
          </a:p>
          <a:p>
            <a:r>
              <a:rPr lang="es-ES" sz="2800" b="1" dirty="0">
                <a:solidFill>
                  <a:srgbClr val="931D1D"/>
                </a:solidFill>
                <a:latin typeface="Constantia" panose="02030602050306030303" pitchFamily="18" charset="0"/>
              </a:rPr>
              <a:t>Estrategia global: </a:t>
            </a:r>
          </a:p>
          <a:p>
            <a:r>
              <a:rPr lang="es-ES" sz="2400" dirty="0">
                <a:solidFill>
                  <a:srgbClr val="931D1D"/>
                </a:solidFill>
                <a:latin typeface="Constantia" panose="02030602050306030303" pitchFamily="18" charset="0"/>
              </a:rPr>
              <a:t>aumento de las exigencias a los países “sobreexplotados”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2" r="83333" b="28740"/>
          <a:stretch/>
        </p:blipFill>
        <p:spPr>
          <a:xfrm>
            <a:off x="3725839" y="3575718"/>
            <a:ext cx="1310183" cy="243143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73" t="91854" r="23310" b="-153"/>
          <a:stretch/>
        </p:blipFill>
        <p:spPr>
          <a:xfrm>
            <a:off x="5721421" y="6455754"/>
            <a:ext cx="2590066" cy="36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9444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033" y="1169107"/>
            <a:ext cx="5985895" cy="5688893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269955" y="256563"/>
            <a:ext cx="82030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931D1D"/>
                </a:solidFill>
                <a:latin typeface="Constantia" panose="02030602050306030303" pitchFamily="18" charset="0"/>
              </a:rPr>
              <a:t>Exigencias y requisitos necesarios para un exitoso proceso de candidatura</a:t>
            </a:r>
          </a:p>
        </p:txBody>
      </p:sp>
    </p:spTree>
    <p:extLst>
      <p:ext uri="{BB962C8B-B14F-4D97-AF65-F5344CB8AC3E}">
        <p14:creationId xmlns:p14="http://schemas.microsoft.com/office/powerpoint/2010/main" val="36847370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406828" y="4694829"/>
            <a:ext cx="7795476" cy="2019870"/>
          </a:xfrm>
          <a:prstGeom prst="rect">
            <a:avLst/>
          </a:prstGeom>
          <a:solidFill>
            <a:srgbClr val="ECC6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/>
          <p:cNvSpPr txBox="1"/>
          <p:nvPr/>
        </p:nvSpPr>
        <p:spPr>
          <a:xfrm>
            <a:off x="269955" y="256563"/>
            <a:ext cx="82030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931D1D"/>
                </a:solidFill>
                <a:latin typeface="Constantia" panose="02030602050306030303" pitchFamily="18" charset="0"/>
              </a:rPr>
              <a:t>Contenido Expedientes de Candidatura</a:t>
            </a:r>
          </a:p>
          <a:p>
            <a:r>
              <a:rPr lang="es-ES" sz="2400" b="1" dirty="0">
                <a:solidFill>
                  <a:srgbClr val="931D1D"/>
                </a:solidFill>
                <a:latin typeface="Constantia" panose="02030602050306030303" pitchFamily="18" charset="0"/>
              </a:rPr>
              <a:t>Anexo 5 de las Directrices Prácticas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406828" y="1405719"/>
            <a:ext cx="79293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s-ES" b="1" dirty="0"/>
              <a:t>Identificación del Bien</a:t>
            </a:r>
          </a:p>
          <a:p>
            <a:pPr marL="285750" indent="-285750">
              <a:buFontTx/>
              <a:buChar char="-"/>
            </a:pPr>
            <a:r>
              <a:rPr lang="es-ES" dirty="0"/>
              <a:t>Descripción</a:t>
            </a:r>
          </a:p>
          <a:p>
            <a:pPr marL="285750" indent="-285750">
              <a:buFontTx/>
              <a:buChar char="-"/>
            </a:pPr>
            <a:r>
              <a:rPr lang="es-ES" b="1" dirty="0"/>
              <a:t>Justificación de la Inscripción (análisis comparativo)</a:t>
            </a:r>
          </a:p>
          <a:p>
            <a:pPr marL="285750" indent="-285750">
              <a:buFontTx/>
              <a:buChar char="-"/>
            </a:pPr>
            <a:r>
              <a:rPr lang="es-ES" dirty="0"/>
              <a:t>Estado de conservación y factores que afectan al bien</a:t>
            </a:r>
          </a:p>
          <a:p>
            <a:pPr marL="285750" indent="-285750">
              <a:buFontTx/>
              <a:buChar char="-"/>
            </a:pPr>
            <a:r>
              <a:rPr lang="es-ES" dirty="0"/>
              <a:t>Protección y gestión del Bien (</a:t>
            </a:r>
            <a:r>
              <a:rPr lang="es-ES" b="1" dirty="0"/>
              <a:t>indicadores para medir el grado de conservación</a:t>
            </a:r>
            <a:r>
              <a:rPr lang="es-ES" dirty="0"/>
              <a:t>, planes de gestión)</a:t>
            </a:r>
          </a:p>
          <a:p>
            <a:pPr marL="285750" indent="-285750">
              <a:buFontTx/>
              <a:buChar char="-"/>
            </a:pPr>
            <a:r>
              <a:rPr lang="es-ES" dirty="0"/>
              <a:t>Documentación anexa (</a:t>
            </a:r>
            <a:r>
              <a:rPr lang="es-ES" b="1" dirty="0"/>
              <a:t>inventario y planes de gestión </a:t>
            </a:r>
            <a:r>
              <a:rPr lang="es-ES" dirty="0"/>
              <a:t>pertinentes, o extractos de aquellos que lo afecten)</a:t>
            </a:r>
          </a:p>
          <a:p>
            <a:pPr marL="285750" indent="-285750">
              <a:buFontTx/>
              <a:buChar char="-"/>
            </a:pPr>
            <a:r>
              <a:rPr lang="es-ES" dirty="0"/>
              <a:t>Bibliografía.</a:t>
            </a:r>
          </a:p>
          <a:p>
            <a:pPr marL="285750" indent="-285750">
              <a:buFontTx/>
              <a:buChar char="-"/>
            </a:pPr>
            <a:r>
              <a:rPr lang="es-ES" dirty="0"/>
              <a:t>Información para contactar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570604" y="4790365"/>
            <a:ext cx="7187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931D1D"/>
                </a:solidFill>
                <a:latin typeface="Constantia" panose="02030602050306030303" pitchFamily="18" charset="0"/>
              </a:rPr>
              <a:t>En resumen: se trata de </a:t>
            </a:r>
            <a:r>
              <a:rPr lang="es-ES" b="1" dirty="0">
                <a:solidFill>
                  <a:srgbClr val="931D1D"/>
                </a:solidFill>
                <a:latin typeface="Constantia" panose="02030602050306030303" pitchFamily="18" charset="0"/>
              </a:rPr>
              <a:t>demostrar el Valor Universal Excepcional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1082702" y="5360875"/>
            <a:ext cx="61091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/>
              <a:t>Presente y pasado</a:t>
            </a:r>
            <a:r>
              <a:rPr lang="es-ES" dirty="0"/>
              <a:t>: el bien tiene Valor Universal Excepcional, </a:t>
            </a:r>
          </a:p>
          <a:p>
            <a:r>
              <a:rPr lang="es-ES" dirty="0"/>
              <a:t>                                   está conservado (autenticidad e integridad)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1098622" y="6045540"/>
            <a:ext cx="5573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/>
              <a:t>Futuro</a:t>
            </a:r>
            <a:r>
              <a:rPr lang="es-ES" dirty="0"/>
              <a:t>: planes de gestión que garanticen la conservación </a:t>
            </a:r>
          </a:p>
        </p:txBody>
      </p:sp>
      <p:sp>
        <p:nvSpPr>
          <p:cNvPr id="12" name="Llamada ovalada 11"/>
          <p:cNvSpPr/>
          <p:nvPr/>
        </p:nvSpPr>
        <p:spPr>
          <a:xfrm>
            <a:off x="6073254" y="675010"/>
            <a:ext cx="2838734" cy="1678675"/>
          </a:xfrm>
          <a:prstGeom prst="wedgeEllipseCallout">
            <a:avLst/>
          </a:prstGeom>
          <a:solidFill>
            <a:srgbClr val="FFA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rgbClr val="931D1D"/>
                </a:solidFill>
              </a:rPr>
              <a:t>Buen ejemplo: Expediente </a:t>
            </a:r>
          </a:p>
          <a:p>
            <a:pPr algn="ctr"/>
            <a:r>
              <a:rPr lang="es-ES" sz="2400" b="1" dirty="0" err="1">
                <a:solidFill>
                  <a:srgbClr val="931D1D"/>
                </a:solidFill>
              </a:rPr>
              <a:t>Elvas</a:t>
            </a:r>
            <a:r>
              <a:rPr lang="es-ES" b="1" dirty="0">
                <a:solidFill>
                  <a:srgbClr val="931D1D"/>
                </a:solidFill>
              </a:rPr>
              <a:t> (Portugal)</a:t>
            </a:r>
          </a:p>
        </p:txBody>
      </p:sp>
    </p:spTree>
    <p:extLst>
      <p:ext uri="{BB962C8B-B14F-4D97-AF65-F5344CB8AC3E}">
        <p14:creationId xmlns:p14="http://schemas.microsoft.com/office/powerpoint/2010/main" val="32459748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33" y="2094885"/>
            <a:ext cx="8939867" cy="4769131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750404" y="159026"/>
            <a:ext cx="49074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931D1D"/>
                </a:solidFill>
                <a:latin typeface="Constantia" panose="02030602050306030303" pitchFamily="18" charset="0"/>
              </a:rPr>
              <a:t>Fases proceso de Candidatura, según Manual UNESCO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547" y="159027"/>
            <a:ext cx="2059623" cy="2784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6467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4844" y="438428"/>
            <a:ext cx="4838700" cy="1325563"/>
          </a:xfrm>
        </p:spPr>
        <p:txBody>
          <a:bodyPr>
            <a:normAutofit fontScale="90000"/>
          </a:bodyPr>
          <a:lstStyle/>
          <a:p>
            <a:r>
              <a:rPr lang="es-ES" sz="3100" b="1" dirty="0" err="1">
                <a:solidFill>
                  <a:srgbClr val="931D1D"/>
                </a:solidFill>
                <a:latin typeface="Constantia" panose="02030602050306030303" pitchFamily="18" charset="0"/>
              </a:rPr>
              <a:t>Elvas</a:t>
            </a:r>
            <a:r>
              <a:rPr lang="es-ES" sz="3100" b="1" dirty="0">
                <a:solidFill>
                  <a:srgbClr val="931D1D"/>
                </a:solidFill>
                <a:latin typeface="Constantia" panose="02030602050306030303" pitchFamily="18" charset="0"/>
              </a:rPr>
              <a:t>, novedades expediente</a:t>
            </a:r>
            <a:br>
              <a:rPr lang="es-ES" dirty="0"/>
            </a:br>
            <a:r>
              <a:rPr lang="es-ES" sz="2700" b="1" dirty="0">
                <a:solidFill>
                  <a:srgbClr val="931D1D"/>
                </a:solidFill>
                <a:latin typeface="Georgia" panose="02040502050405020303" pitchFamily="18" charset="0"/>
              </a:rPr>
              <a:t>(2013)</a:t>
            </a:r>
            <a:br>
              <a:rPr lang="es-ES" dirty="0"/>
            </a:br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306761" y="3767053"/>
            <a:ext cx="855148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Estudio comparativo</a:t>
            </a:r>
          </a:p>
          <a:p>
            <a:r>
              <a:rPr lang="es-ES" dirty="0"/>
              <a:t>Previamente congreso internacional  2007 </a:t>
            </a:r>
          </a:p>
          <a:p>
            <a:r>
              <a:rPr lang="es-ES" dirty="0"/>
              <a:t>con expertos ICOMOS-ICOFORT europeos de estas tipologías</a:t>
            </a:r>
          </a:p>
          <a:p>
            <a:r>
              <a:rPr lang="es-ES" dirty="0"/>
              <a:t>Estudio teórico-histórico de la tipología del bien</a:t>
            </a:r>
          </a:p>
          <a:p>
            <a:r>
              <a:rPr lang="es-ES" dirty="0"/>
              <a:t>Análisis de los otros casos  (8)y referentes</a:t>
            </a:r>
          </a:p>
          <a:p>
            <a:pPr marL="285750" indent="-285750">
              <a:buFontTx/>
              <a:buChar char="-"/>
            </a:pPr>
            <a:r>
              <a:rPr lang="es-ES" dirty="0"/>
              <a:t>Comparando el concepto de la tipología</a:t>
            </a:r>
          </a:p>
          <a:p>
            <a:pPr marL="285750" indent="-285750">
              <a:buFontTx/>
              <a:buChar char="-"/>
            </a:pPr>
            <a:r>
              <a:rPr lang="es-ES" dirty="0"/>
              <a:t>Demostrar su autenticidad e integridad.</a:t>
            </a:r>
          </a:p>
          <a:p>
            <a:pPr marL="285750" indent="-285750">
              <a:buFontTx/>
              <a:buChar char="-"/>
            </a:pPr>
            <a:r>
              <a:rPr lang="es-ES" dirty="0"/>
              <a:t>Comparando la escala</a:t>
            </a:r>
          </a:p>
          <a:p>
            <a:pPr marL="285750" indent="-285750">
              <a:buFontTx/>
              <a:buChar char="-"/>
            </a:pPr>
            <a:r>
              <a:rPr lang="es-ES" dirty="0"/>
              <a:t>Detectando la simbología de este Patrimonio como consecuencia de su propia función militar</a:t>
            </a:r>
          </a:p>
          <a:p>
            <a:pPr marL="285750" indent="-285750">
              <a:buFontTx/>
              <a:buChar char="-"/>
            </a:pPr>
            <a:r>
              <a:rPr lang="es-ES" dirty="0"/>
              <a:t>Asimismo se trata de detectar qué aporta esta inscripción frente a otras</a:t>
            </a:r>
          </a:p>
          <a:p>
            <a:pPr marL="285750" indent="-285750">
              <a:buFontTx/>
              <a:buChar char="-"/>
            </a:pPr>
            <a:endParaRPr lang="es-ES" dirty="0"/>
          </a:p>
        </p:txBody>
      </p:sp>
      <p:sp>
        <p:nvSpPr>
          <p:cNvPr id="5" name="CuadroTexto 4"/>
          <p:cNvSpPr txBox="1"/>
          <p:nvPr/>
        </p:nvSpPr>
        <p:spPr>
          <a:xfrm>
            <a:off x="306761" y="1427951"/>
            <a:ext cx="4478266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/>
              <a:t>Indicadores para su conservación</a:t>
            </a:r>
          </a:p>
          <a:p>
            <a:r>
              <a:rPr lang="es-ES" dirty="0"/>
              <a:t>-Indicadores sobres sus murallas: puertas, torres… En un periodo de observación de 3 años.</a:t>
            </a:r>
          </a:p>
          <a:p>
            <a:r>
              <a:rPr lang="es-ES" dirty="0"/>
              <a:t>Donde se enumeran y se registran el número de desperfectos e incidencias, encontradas, el número de intervenciones realizadas, o por metro 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153" y="2372877"/>
            <a:ext cx="3258847" cy="249709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-41384"/>
            <a:ext cx="4495800" cy="2325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3120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975" y="0"/>
            <a:ext cx="5992025" cy="2434260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455457" y="353624"/>
            <a:ext cx="273587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931D1D"/>
                </a:solidFill>
                <a:latin typeface="Constantia" panose="02030602050306030303" pitchFamily="18" charset="0"/>
              </a:rPr>
              <a:t>Oporto: Plan de gestión.(Modelo de gestión gran urbe) Indicadores de seguimiento anuales 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234342" y="3164681"/>
            <a:ext cx="317810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s-ES" dirty="0"/>
              <a:t>Preservar, conservar y restaurar.</a:t>
            </a:r>
          </a:p>
          <a:p>
            <a:pPr marL="285750" indent="-285750">
              <a:buFontTx/>
              <a:buChar char="-"/>
            </a:pPr>
            <a:r>
              <a:rPr lang="es-ES" dirty="0"/>
              <a:t>Mantener, valorizar el espacio público</a:t>
            </a:r>
          </a:p>
          <a:p>
            <a:pPr marL="285750" indent="-285750">
              <a:buFontTx/>
              <a:buChar char="-"/>
            </a:pPr>
            <a:r>
              <a:rPr lang="es-ES" dirty="0"/>
              <a:t>Mejorar movilidad y confortabilidad urbana</a:t>
            </a:r>
          </a:p>
          <a:p>
            <a:pPr marL="285750" indent="-285750">
              <a:buFontTx/>
              <a:buChar char="-"/>
            </a:pPr>
            <a:r>
              <a:rPr lang="es-ES" dirty="0"/>
              <a:t>Participación pública</a:t>
            </a:r>
          </a:p>
          <a:p>
            <a:pPr marL="285750" indent="-285750">
              <a:buFontTx/>
              <a:buChar char="-"/>
            </a:pPr>
            <a:r>
              <a:rPr lang="es-ES" dirty="0"/>
              <a:t>Turismo (promoción, valorización del paisaje y del patrimonio)</a:t>
            </a:r>
          </a:p>
          <a:p>
            <a:pPr marL="285750" indent="-285750">
              <a:buFontTx/>
              <a:buChar char="-"/>
            </a:pPr>
            <a:r>
              <a:rPr lang="es-ES" dirty="0"/>
              <a:t>Industrias creativas</a:t>
            </a:r>
          </a:p>
          <a:p>
            <a:pPr marL="285750" indent="-285750">
              <a:buFontTx/>
              <a:buChar char="-"/>
            </a:pPr>
            <a:r>
              <a:rPr lang="es-ES" dirty="0"/>
              <a:t>Río Duero</a:t>
            </a:r>
          </a:p>
          <a:p>
            <a:pPr marL="285750" indent="-285750">
              <a:buFontTx/>
              <a:buChar char="-"/>
            </a:pP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353"/>
          <a:stretch/>
        </p:blipFill>
        <p:spPr>
          <a:xfrm>
            <a:off x="3425094" y="2434260"/>
            <a:ext cx="5718906" cy="4514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97023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3972</TotalTime>
  <Words>874</Words>
  <Application>Microsoft Office PowerPoint</Application>
  <PresentationFormat>Presentación en pantalla (4:3)</PresentationFormat>
  <Paragraphs>118</Paragraphs>
  <Slides>23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Constantia</vt:lpstr>
      <vt:lpstr>Georgia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Elvas, novedades expediente (2013) </vt:lpstr>
      <vt:lpstr>Presentación de PowerPoint</vt:lpstr>
      <vt:lpstr>Otro expediente de interés Úbeda y Baeza (2003)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Mértola: primeros pasos!!!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Inmaculada Martin Portugues</dc:creator>
  <cp:lastModifiedBy>amo_la_arquitectura amo_la_arquitectura</cp:lastModifiedBy>
  <cp:revision>528</cp:revision>
  <cp:lastPrinted>2017-01-18T10:43:03Z</cp:lastPrinted>
  <dcterms:created xsi:type="dcterms:W3CDTF">2016-05-03T09:31:36Z</dcterms:created>
  <dcterms:modified xsi:type="dcterms:W3CDTF">2017-01-19T14:50:17Z</dcterms:modified>
</cp:coreProperties>
</file>