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25"/>
  </p:notesMasterIdLst>
  <p:sldIdLst>
    <p:sldId id="256" r:id="rId4"/>
    <p:sldId id="257" r:id="rId5"/>
    <p:sldId id="259" r:id="rId6"/>
    <p:sldId id="261" r:id="rId7"/>
    <p:sldId id="285" r:id="rId8"/>
    <p:sldId id="263" r:id="rId9"/>
    <p:sldId id="260" r:id="rId10"/>
    <p:sldId id="269" r:id="rId11"/>
    <p:sldId id="271" r:id="rId12"/>
    <p:sldId id="266" r:id="rId13"/>
    <p:sldId id="267" r:id="rId14"/>
    <p:sldId id="286" r:id="rId15"/>
    <p:sldId id="265" r:id="rId16"/>
    <p:sldId id="272" r:id="rId17"/>
    <p:sldId id="268" r:id="rId18"/>
    <p:sldId id="276" r:id="rId19"/>
    <p:sldId id="278" r:id="rId20"/>
    <p:sldId id="273" r:id="rId21"/>
    <p:sldId id="284" r:id="rId22"/>
    <p:sldId id="275" r:id="rId23"/>
    <p:sldId id="258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Destaqu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132" y="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fiaalves\AppData\Local\Microsoft\Windows\INetCache\Content.Outlook\25LD0K5O\grafic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m-porto.net\documentos\DMC\DMA\DMAH\ppmundial\semin&#225;rios%20e%20encontros\M&#233;rtola%202017\grafic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m-porto.net\documentos\DMC\DMA\DMAH\ppmundial\semin&#225;rios%20e%20encontros\M&#233;rtola%202017\grafic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2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varo%20Santos\AppData\Local\Microsoft\Windows\Temporary%20Internet%20Files\Content.Outlook\BHIJBRXZ\Estatistica%203T%20201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Folha1!$A$50</c:f>
              <c:strCache>
                <c:ptCount val="1"/>
                <c:pt idx="0">
                  <c:v>N.º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138611690455316E-2"/>
                  <c:y val="-2.0772304466372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5643528174255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702964507880934E-2"/>
                  <c:y val="-6.92410148879092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312782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Folha1!$B$48:$E$49</c:f>
              <c:strCache>
                <c:ptCount val="3"/>
                <c:pt idx="0">
                  <c:v>2011</c:v>
                </c:pt>
                <c:pt idx="1">
                  <c:v>2012</c:v>
                </c:pt>
                <c:pt idx="2">
                  <c:v>2014</c:v>
                </c:pt>
              </c:strCache>
            </c:strRef>
          </c:cat>
          <c:val>
            <c:numRef>
              <c:f>Folha1!$B$50:$D$50</c:f>
              <c:numCache>
                <c:formatCode>General</c:formatCode>
                <c:ptCount val="3"/>
                <c:pt idx="0">
                  <c:v>5095</c:v>
                </c:pt>
                <c:pt idx="1">
                  <c:v>4765</c:v>
                </c:pt>
                <c:pt idx="2">
                  <c:v>4538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1265312"/>
        <c:axId val="181261504"/>
        <c:axId val="0"/>
      </c:bar3DChart>
      <c:catAx>
        <c:axId val="18126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1261504"/>
        <c:crosses val="autoZero"/>
        <c:auto val="1"/>
        <c:lblAlgn val="ctr"/>
        <c:lblOffset val="100"/>
        <c:noMultiLvlLbl val="0"/>
      </c:catAx>
      <c:valAx>
        <c:axId val="18126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126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000" dirty="0">
                <a:solidFill>
                  <a:srgbClr val="312782"/>
                </a:solidFill>
              </a:rPr>
              <a:t>Nº Parcelas em Bom estado de conservação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[graficos.xlsx]Folha1!$B$3:$E$3</c:f>
              <c:numCache>
                <c:formatCode>General</c:formatCode>
                <c:ptCount val="4"/>
                <c:pt idx="0">
                  <c:v>2008</c:v>
                </c:pt>
                <c:pt idx="1">
                  <c:v>2012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[graficos.xlsx]Folha1!$B$4:$E$4</c:f>
              <c:numCache>
                <c:formatCode>General</c:formatCode>
                <c:ptCount val="4"/>
                <c:pt idx="0">
                  <c:v>443</c:v>
                </c:pt>
                <c:pt idx="1">
                  <c:v>530</c:v>
                </c:pt>
                <c:pt idx="2">
                  <c:v>562</c:v>
                </c:pt>
                <c:pt idx="3">
                  <c:v>680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4903152"/>
        <c:axId val="181275648"/>
      </c:barChart>
      <c:catAx>
        <c:axId val="202490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1275648"/>
        <c:crosses val="autoZero"/>
        <c:auto val="1"/>
        <c:lblAlgn val="ctr"/>
        <c:lblOffset val="100"/>
        <c:noMultiLvlLbl val="0"/>
      </c:catAx>
      <c:valAx>
        <c:axId val="18127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02490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rgbClr val="312782"/>
                </a:solidFill>
                <a:latin typeface="+mn-lt"/>
                <a:ea typeface="+mn-ea"/>
                <a:cs typeface="+mn-cs"/>
              </a:defRPr>
            </a:pPr>
            <a:r>
              <a:rPr lang="en-US" sz="1100">
                <a:solidFill>
                  <a:srgbClr val="312782"/>
                </a:solidFill>
              </a:rPr>
              <a:t>Área de Construção</a:t>
            </a:r>
            <a:r>
              <a:rPr lang="en-US" sz="1100" baseline="0">
                <a:solidFill>
                  <a:srgbClr val="312782"/>
                </a:solidFill>
              </a:rPr>
              <a:t> m2</a:t>
            </a:r>
            <a:endParaRPr lang="en-US" sz="1100">
              <a:solidFill>
                <a:srgbClr val="312782"/>
              </a:solidFill>
            </a:endParaRPr>
          </a:p>
        </c:rich>
      </c:tx>
      <c:layout>
        <c:manualLayout>
          <c:xMode val="edge"/>
          <c:yMode val="edge"/>
          <c:x val="0.29933998066292605"/>
          <c:y val="8.1875944119318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rgbClr val="312782"/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Folha1!$A$60</c:f>
              <c:strCache>
                <c:ptCount val="1"/>
                <c:pt idx="0">
                  <c:v>Pública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Folha1!$B$59:$E$59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Folha1!$B$60:$E$60</c:f>
              <c:numCache>
                <c:formatCode>General</c:formatCode>
                <c:ptCount val="4"/>
                <c:pt idx="0">
                  <c:v>1580.76</c:v>
                </c:pt>
                <c:pt idx="1">
                  <c:v>2616.5500000000002</c:v>
                </c:pt>
                <c:pt idx="2">
                  <c:v>2702.67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Folha1!$A$61</c:f>
              <c:strCache>
                <c:ptCount val="1"/>
                <c:pt idx="0">
                  <c:v>Privada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Folha1!$B$59:$E$59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Folha1!$B$61:$E$61</c:f>
              <c:numCache>
                <c:formatCode>General</c:formatCode>
                <c:ptCount val="4"/>
                <c:pt idx="0">
                  <c:v>5675</c:v>
                </c:pt>
                <c:pt idx="1">
                  <c:v>15173.11</c:v>
                </c:pt>
                <c:pt idx="2">
                  <c:v>21697</c:v>
                </c:pt>
                <c:pt idx="3">
                  <c:v>77363.320000000007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337664"/>
        <c:axId val="321338752"/>
      </c:barChart>
      <c:catAx>
        <c:axId val="32133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21338752"/>
        <c:crosses val="autoZero"/>
        <c:auto val="1"/>
        <c:lblAlgn val="ctr"/>
        <c:lblOffset val="100"/>
        <c:noMultiLvlLbl val="0"/>
      </c:catAx>
      <c:valAx>
        <c:axId val="321338752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21337664"/>
        <c:crosses val="autoZero"/>
        <c:crossBetween val="between"/>
        <c:majorUnit val="200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rgbClr val="312782"/>
                </a:solidFill>
                <a:latin typeface="+mn-lt"/>
                <a:ea typeface="+mn-ea"/>
                <a:cs typeface="+mn-cs"/>
              </a:defRPr>
            </a:pPr>
            <a:r>
              <a:rPr lang="pt-PT" sz="1100">
                <a:solidFill>
                  <a:srgbClr val="312782"/>
                </a:solidFill>
              </a:rPr>
              <a:t>Nº de Edifícios</a:t>
            </a:r>
          </a:p>
        </c:rich>
      </c:tx>
      <c:layout>
        <c:manualLayout>
          <c:xMode val="edge"/>
          <c:yMode val="edge"/>
          <c:x val="0.38731212178288815"/>
          <c:y val="9.12176333022411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rgbClr val="312782"/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Folha1!$A$64</c:f>
              <c:strCache>
                <c:ptCount val="1"/>
                <c:pt idx="0">
                  <c:v>Públicos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Folha1!$B$63:$E$63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Folha1!$B$64:$E$64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Folha1!$A$65</c:f>
              <c:strCache>
                <c:ptCount val="1"/>
                <c:pt idx="0">
                  <c:v>Privados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Folha1!$B$63:$E$63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Folha1!$B$65:$E$65</c:f>
              <c:numCache>
                <c:formatCode>General</c:formatCode>
                <c:ptCount val="4"/>
                <c:pt idx="0">
                  <c:v>10</c:v>
                </c:pt>
                <c:pt idx="1">
                  <c:v>28</c:v>
                </c:pt>
                <c:pt idx="2">
                  <c:v>28</c:v>
                </c:pt>
                <c:pt idx="3">
                  <c:v>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262048"/>
        <c:axId val="181264768"/>
      </c:barChart>
      <c:catAx>
        <c:axId val="18126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1264768"/>
        <c:crosses val="autoZero"/>
        <c:auto val="1"/>
        <c:lblAlgn val="ctr"/>
        <c:lblOffset val="100"/>
        <c:noMultiLvlLbl val="0"/>
      </c:catAx>
      <c:valAx>
        <c:axId val="18126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1262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'[Estatistica 3T 2016.xlsx]Análise Anual'!$T$5</c:f>
              <c:strCache>
                <c:ptCount val="1"/>
                <c:pt idx="0">
                  <c:v> Nº de Alvarás de Obras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'[Estatistica 3T 2016.xlsx]Análise Anual'!$U$4:$AE$4</c:f>
              <c:numCache>
                <c:formatCode>_(* #,##0_);_(* \(#,##0\);_(* "-"_);_(@_)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'[Estatistica 3T 2016.xlsx]Análise Anual'!$U$5:$AE$5</c:f>
              <c:numCache>
                <c:formatCode>_(* #,##0_);_(* \(#,##0\);_(* "-"_);_(@_)</c:formatCode>
                <c:ptCount val="11"/>
                <c:pt idx="0">
                  <c:v>1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11</c:v>
                </c:pt>
                <c:pt idx="5">
                  <c:v>21</c:v>
                </c:pt>
                <c:pt idx="6">
                  <c:v>18</c:v>
                </c:pt>
                <c:pt idx="7" formatCode="General">
                  <c:v>41</c:v>
                </c:pt>
                <c:pt idx="8" formatCode="General">
                  <c:v>80</c:v>
                </c:pt>
                <c:pt idx="9" formatCode="0">
                  <c:v>112</c:v>
                </c:pt>
                <c:pt idx="10" formatCode="0">
                  <c:v>108.8</c:v>
                </c:pt>
              </c:numCache>
            </c:numRef>
          </c:val>
        </c:ser>
        <c:ser>
          <c:idx val="1"/>
          <c:order val="1"/>
          <c:tx>
            <c:strRef>
              <c:f>'[Estatistica 3T 2016.xlsx]Análise Anual'!$T$6</c:f>
              <c:strCache>
                <c:ptCount val="1"/>
                <c:pt idx="0">
                  <c:v> Nº de Alvarás de Utilização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'[Estatistica 3T 2016.xlsx]Análise Anual'!$U$4:$AE$4</c:f>
              <c:numCache>
                <c:formatCode>_(* #,##0_);_(* \(#,##0\);_(* "-"_);_(@_)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'[Estatistica 3T 2016.xlsx]Análise Anual'!$U$6:$AE$6</c:f>
              <c:numCache>
                <c:formatCode>_(* #,##0_);_(* \(#,##0\);_(* "-"_);_(@_)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7</c:v>
                </c:pt>
                <c:pt idx="6">
                  <c:v>13</c:v>
                </c:pt>
                <c:pt idx="7" formatCode="General">
                  <c:v>11</c:v>
                </c:pt>
                <c:pt idx="8" formatCode="General">
                  <c:v>23</c:v>
                </c:pt>
                <c:pt idx="9" formatCode="0">
                  <c:v>42</c:v>
                </c:pt>
                <c:pt idx="10" formatCode="0">
                  <c:v>58.666666666666664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266400"/>
        <c:axId val="181267488"/>
      </c:barChart>
      <c:lineChart>
        <c:grouping val="standard"/>
        <c:varyColors val="0"/>
        <c:ser>
          <c:idx val="2"/>
          <c:order val="2"/>
          <c:tx>
            <c:strRef>
              <c:f>'[Estatistica 3T 2016.xlsx]Análise Anual'!$T$7</c:f>
              <c:strCache>
                <c:ptCount val="1"/>
                <c:pt idx="0">
                  <c:v> Nº de Requerimentos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'[Estatistica 3T 2016.xlsx]Análise Anual'!$U$4:$AE$4</c:f>
              <c:numCache>
                <c:formatCode>_(* #,##0_);_(* \(#,##0\);_(* "-"_);_(@_)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'[Estatistica 3T 2016.xlsx]Análise Anual'!$U$7:$AE$7</c:f>
              <c:numCache>
                <c:formatCode>_(* #,##0_);_(* \(#,##0\);_(* "-"_);_(@_)</c:formatCode>
                <c:ptCount val="11"/>
                <c:pt idx="0">
                  <c:v>19</c:v>
                </c:pt>
                <c:pt idx="1">
                  <c:v>40</c:v>
                </c:pt>
                <c:pt idx="2">
                  <c:v>87</c:v>
                </c:pt>
                <c:pt idx="3">
                  <c:v>124</c:v>
                </c:pt>
                <c:pt idx="4">
                  <c:v>170</c:v>
                </c:pt>
                <c:pt idx="5">
                  <c:v>179</c:v>
                </c:pt>
                <c:pt idx="6">
                  <c:v>258</c:v>
                </c:pt>
                <c:pt idx="7" formatCode="General">
                  <c:v>473</c:v>
                </c:pt>
                <c:pt idx="8" formatCode="General">
                  <c:v>891</c:v>
                </c:pt>
                <c:pt idx="9" formatCode="0">
                  <c:v>1244</c:v>
                </c:pt>
                <c:pt idx="10" formatCode="0">
                  <c:v>1277.3333333333333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443088"/>
        <c:axId val="181271296"/>
      </c:lineChart>
      <c:catAx>
        <c:axId val="181266400"/>
        <c:scaling>
          <c:orientation val="minMax"/>
        </c:scaling>
        <c:delete val="0"/>
        <c:axPos val="b"/>
        <c:numFmt formatCode="_(* #,##0_);_(* \(#,##0\);_(* &quot;-&quot;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1267488"/>
        <c:crosses val="autoZero"/>
        <c:auto val="1"/>
        <c:lblAlgn val="ctr"/>
        <c:lblOffset val="100"/>
        <c:noMultiLvlLbl val="0"/>
      </c:catAx>
      <c:valAx>
        <c:axId val="18126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81266400"/>
        <c:crosses val="autoZero"/>
        <c:crossBetween val="between"/>
      </c:valAx>
      <c:valAx>
        <c:axId val="181271296"/>
        <c:scaling>
          <c:orientation val="minMax"/>
        </c:scaling>
        <c:delete val="0"/>
        <c:axPos val="r"/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24443088"/>
        <c:crosses val="max"/>
        <c:crossBetween val="between"/>
      </c:valAx>
      <c:catAx>
        <c:axId val="224443088"/>
        <c:scaling>
          <c:orientation val="minMax"/>
        </c:scaling>
        <c:delete val="1"/>
        <c:axPos val="b"/>
        <c:numFmt formatCode="_(* #,##0_);_(* \(#,##0\);_(* &quot;-&quot;_);_(@_)" sourceLinked="1"/>
        <c:majorTickMark val="none"/>
        <c:minorTickMark val="none"/>
        <c:tickLblPos val="nextTo"/>
        <c:crossAx val="18127129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25801789728689"/>
          <c:y val="0.1445041981314128"/>
          <c:w val="0.36179531180612123"/>
          <c:h val="0.7456726112887133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  <a:bevelB w="6350"/>
              </a:sp3d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2534251260240362"/>
                  <c:y val="-7.431765415623123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664207296821426"/>
                  <c:y val="0.119609841923187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'[Estatistica 3T 2016.xlsx]Análise Anual'!$AI$15,'[Estatistica 3T 2016.xlsx]Análise Anual'!$AI$16,'[Estatistica 3T 2016.xlsx]Análise Anual'!$AI$17,'[Estatistica 3T 2016.xlsx]Análise Anual'!$AI$18</c:f>
              <c:strCache>
                <c:ptCount val="4"/>
                <c:pt idx="0">
                  <c:v>Habitação</c:v>
                </c:pt>
                <c:pt idx="1">
                  <c:v>Alojamento Local</c:v>
                </c:pt>
                <c:pt idx="2">
                  <c:v>Hoteis</c:v>
                </c:pt>
                <c:pt idx="3">
                  <c:v>Comércio / Serviços /Outros</c:v>
                </c:pt>
              </c:strCache>
            </c:strRef>
          </c:cat>
          <c:val>
            <c:numRef>
              <c:f>'[Estatistica 3T 2016.xlsx]Análise Anual'!$AJ$15,'[Estatistica 3T 2016.xlsx]Análise Anual'!$AJ$16,'[Estatistica 3T 2016.xlsx]Análise Anual'!$AJ$17,'[Estatistica 3T 2016.xlsx]Análise Anual'!$AJ$18</c:f>
              <c:numCache>
                <c:formatCode>General</c:formatCode>
                <c:ptCount val="4"/>
                <c:pt idx="0">
                  <c:v>172</c:v>
                </c:pt>
                <c:pt idx="1">
                  <c:v>33</c:v>
                </c:pt>
                <c:pt idx="2">
                  <c:v>13</c:v>
                </c:pt>
                <c:pt idx="3">
                  <c:v>66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'[Estatistica 3T 2016.xlsx]Análise Anual'!$AI$15,'[Estatistica 3T 2016.xlsx]Análise Anual'!$AI$16,'[Estatistica 3T 2016.xlsx]Análise Anual'!$AI$17,'[Estatistica 3T 2016.xlsx]Análise Anual'!$AI$18</c:f>
              <c:strCache>
                <c:ptCount val="4"/>
                <c:pt idx="0">
                  <c:v>Habitação</c:v>
                </c:pt>
                <c:pt idx="1">
                  <c:v>Alojamento Local</c:v>
                </c:pt>
                <c:pt idx="2">
                  <c:v>Hoteis</c:v>
                </c:pt>
                <c:pt idx="3">
                  <c:v>Comércio / Serviços /Outros</c:v>
                </c:pt>
              </c:strCache>
            </c:strRef>
          </c:cat>
          <c:val>
            <c:numRef>
              <c:f>'[Estatistica 3T 2016.xlsx]Análise Anual'!$AK$15,'[Estatistica 3T 2016.xlsx]Análise Anual'!$AK$16,'[Estatistica 3T 2016.xlsx]Análise Anual'!$AK$17,'[Estatistica 3T 2016.xlsx]Análise Anual'!$AK$18</c:f>
              <c:numCache>
                <c:formatCode>0.0%</c:formatCode>
                <c:ptCount val="4"/>
                <c:pt idx="0">
                  <c:v>0.60563380281690138</c:v>
                </c:pt>
                <c:pt idx="1">
                  <c:v>0.11619718309859155</c:v>
                </c:pt>
                <c:pt idx="2">
                  <c:v>4.5774647887323945E-2</c:v>
                </c:pt>
                <c:pt idx="3">
                  <c:v>0.23239436619718309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653498096171128"/>
          <c:y val="0.18079099571322746"/>
          <c:w val="0.44872483276182051"/>
          <c:h val="0.650214879720189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435750-EB1E-46E4-8E7F-EAF42AECF2EB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pt-PT"/>
        </a:p>
      </dgm:t>
    </dgm:pt>
    <dgm:pt modelId="{F1028978-B133-4E64-BC05-6A76AEBD1C5C}">
      <dgm:prSet phldrT="[Texto]" custT="1"/>
      <dgm:spPr/>
      <dgm:t>
        <a:bodyPr/>
        <a:lstStyle/>
        <a:p>
          <a:r>
            <a:rPr lang="pt-PT" sz="1200" dirty="0" smtClean="0">
              <a:solidFill>
                <a:srgbClr val="312782"/>
              </a:solidFill>
            </a:rPr>
            <a:t>I - Património</a:t>
          </a:r>
          <a:endParaRPr lang="pt-PT" sz="1200" dirty="0">
            <a:solidFill>
              <a:srgbClr val="312782"/>
            </a:solidFill>
          </a:endParaRPr>
        </a:p>
      </dgm:t>
    </dgm:pt>
    <dgm:pt modelId="{E6C24D20-48DD-4298-9591-044F875ECF0E}" type="parTrans" cxnId="{D4180F36-B99F-42EA-88E9-464DFE088537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4216F222-A230-47BC-A931-862F2496C1E9}" type="sibTrans" cxnId="{D4180F36-B99F-42EA-88E9-464DFE088537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A54FB234-694E-4244-B759-79B38628E688}">
      <dgm:prSet custT="1"/>
      <dgm:spPr/>
      <dgm:t>
        <a:bodyPr/>
        <a:lstStyle/>
        <a:p>
          <a:r>
            <a:rPr lang="pt-PT" sz="1200" smtClean="0">
              <a:solidFill>
                <a:srgbClr val="312782"/>
              </a:solidFill>
            </a:rPr>
            <a:t>II - Comunidade</a:t>
          </a:r>
          <a:endParaRPr lang="pt-PT" sz="1200" dirty="0">
            <a:solidFill>
              <a:srgbClr val="312782"/>
            </a:solidFill>
          </a:endParaRPr>
        </a:p>
      </dgm:t>
    </dgm:pt>
    <dgm:pt modelId="{04631965-5011-443C-9A5C-BC1A1EA3D37E}" type="parTrans" cxnId="{3F676909-FFF8-44DB-97D6-DE75D998D889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303CC35B-C619-4ABF-A337-9C59C94B391B}" type="sibTrans" cxnId="{3F676909-FFF8-44DB-97D6-DE75D998D889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508EC490-1ED1-4480-8113-C0A92B95A685}">
      <dgm:prSet custT="1"/>
      <dgm:spPr/>
      <dgm:t>
        <a:bodyPr/>
        <a:lstStyle/>
        <a:p>
          <a:r>
            <a:rPr lang="pt-PT" sz="1200" smtClean="0">
              <a:solidFill>
                <a:srgbClr val="312782"/>
              </a:solidFill>
            </a:rPr>
            <a:t>III - Turismo</a:t>
          </a:r>
          <a:endParaRPr lang="pt-PT" sz="1200" dirty="0">
            <a:solidFill>
              <a:srgbClr val="312782"/>
            </a:solidFill>
          </a:endParaRPr>
        </a:p>
      </dgm:t>
    </dgm:pt>
    <dgm:pt modelId="{229B866A-8474-468C-B5A1-E1BEFC91765B}" type="parTrans" cxnId="{67F09505-DD2A-440A-A7D7-A48776FDC34B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FD34DC13-8B77-4F41-85CC-7ACE0351918F}" type="sibTrans" cxnId="{67F09505-DD2A-440A-A7D7-A48776FDC34B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24DD15EE-E824-4E86-B6B5-9E3B36777E94}">
      <dgm:prSet custT="1"/>
      <dgm:spPr/>
      <dgm:t>
        <a:bodyPr/>
        <a:lstStyle/>
        <a:p>
          <a:r>
            <a:rPr lang="pt-PT" sz="1200" dirty="0" smtClean="0">
              <a:solidFill>
                <a:srgbClr val="312782"/>
              </a:solidFill>
            </a:rPr>
            <a:t>IV – Indústrias Criativas</a:t>
          </a:r>
          <a:endParaRPr lang="pt-PT" sz="1200" dirty="0">
            <a:solidFill>
              <a:srgbClr val="312782"/>
            </a:solidFill>
          </a:endParaRPr>
        </a:p>
      </dgm:t>
    </dgm:pt>
    <dgm:pt modelId="{F4C186FE-E879-4AFE-AB88-FBEC5E453DD5}" type="parTrans" cxnId="{ADE02F2F-7F1E-4F7A-922C-D155C06756F8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12BA66F4-D6BD-42BE-9708-B779C4F8305C}" type="sibTrans" cxnId="{ADE02F2F-7F1E-4F7A-922C-D155C06756F8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E0DB738B-17F8-4F17-B1F4-08EB46D9DD48}">
      <dgm:prSet custT="1"/>
      <dgm:spPr/>
      <dgm:t>
        <a:bodyPr/>
        <a:lstStyle/>
        <a:p>
          <a:r>
            <a:rPr lang="pt-PT" sz="1200" dirty="0" smtClean="0">
              <a:solidFill>
                <a:srgbClr val="312782"/>
              </a:solidFill>
            </a:rPr>
            <a:t>V – Rio Douro</a:t>
          </a:r>
          <a:endParaRPr lang="pt-PT" sz="1200" dirty="0">
            <a:solidFill>
              <a:srgbClr val="312782"/>
            </a:solidFill>
          </a:endParaRPr>
        </a:p>
      </dgm:t>
    </dgm:pt>
    <dgm:pt modelId="{A6D168E7-2F89-4D2E-941F-A258FD22E3E9}" type="parTrans" cxnId="{FB84BB2F-E697-4392-9518-CEF89A71A4AB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E0373629-90A7-4549-8A5D-F57E5CACBA08}" type="sibTrans" cxnId="{FB84BB2F-E697-4392-9518-CEF89A71A4AB}">
      <dgm:prSet/>
      <dgm:spPr/>
      <dgm:t>
        <a:bodyPr/>
        <a:lstStyle/>
        <a:p>
          <a:endParaRPr lang="pt-PT" sz="1200">
            <a:solidFill>
              <a:srgbClr val="312782"/>
            </a:solidFill>
          </a:endParaRPr>
        </a:p>
      </dgm:t>
    </dgm:pt>
    <dgm:pt modelId="{C61CE330-7DF9-4A26-B2C3-C77BE43B273E}" type="pres">
      <dgm:prSet presAssocID="{E3435750-EB1E-46E4-8E7F-EAF42AECF2E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PT"/>
        </a:p>
      </dgm:t>
    </dgm:pt>
    <dgm:pt modelId="{35F45850-CD80-4730-B3BE-E0FC07D18647}" type="pres">
      <dgm:prSet presAssocID="{E3435750-EB1E-46E4-8E7F-EAF42AECF2EB}" presName="Name1" presStyleCnt="0"/>
      <dgm:spPr/>
    </dgm:pt>
    <dgm:pt modelId="{6678734A-1BCB-4983-A9D3-31EC9EC8A925}" type="pres">
      <dgm:prSet presAssocID="{E3435750-EB1E-46E4-8E7F-EAF42AECF2EB}" presName="cycle" presStyleCnt="0"/>
      <dgm:spPr/>
    </dgm:pt>
    <dgm:pt modelId="{2A91C986-2B6B-4B5E-BCB5-5FB0790DE2B0}" type="pres">
      <dgm:prSet presAssocID="{E3435750-EB1E-46E4-8E7F-EAF42AECF2EB}" presName="srcNode" presStyleLbl="node1" presStyleIdx="0" presStyleCnt="5"/>
      <dgm:spPr/>
    </dgm:pt>
    <dgm:pt modelId="{3AE83F4A-5ECE-4C4E-8587-DAAF5F0AD5AA}" type="pres">
      <dgm:prSet presAssocID="{E3435750-EB1E-46E4-8E7F-EAF42AECF2EB}" presName="conn" presStyleLbl="parChTrans1D2" presStyleIdx="0" presStyleCnt="1"/>
      <dgm:spPr/>
      <dgm:t>
        <a:bodyPr/>
        <a:lstStyle/>
        <a:p>
          <a:endParaRPr lang="pt-PT"/>
        </a:p>
      </dgm:t>
    </dgm:pt>
    <dgm:pt modelId="{33E33757-3794-4F25-AD4D-2F601191EFB6}" type="pres">
      <dgm:prSet presAssocID="{E3435750-EB1E-46E4-8E7F-EAF42AECF2EB}" presName="extraNode" presStyleLbl="node1" presStyleIdx="0" presStyleCnt="5"/>
      <dgm:spPr/>
    </dgm:pt>
    <dgm:pt modelId="{3886AC4D-2131-4751-BEBC-C163CCB959EC}" type="pres">
      <dgm:prSet presAssocID="{E3435750-EB1E-46E4-8E7F-EAF42AECF2EB}" presName="dstNode" presStyleLbl="node1" presStyleIdx="0" presStyleCnt="5"/>
      <dgm:spPr/>
    </dgm:pt>
    <dgm:pt modelId="{B5FAD9ED-739A-4717-AF7F-BD4EA61933D6}" type="pres">
      <dgm:prSet presAssocID="{F1028978-B133-4E64-BC05-6A76AEBD1C5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26104C0-E031-4AAF-82C1-33364C2F657E}" type="pres">
      <dgm:prSet presAssocID="{F1028978-B133-4E64-BC05-6A76AEBD1C5C}" presName="accent_1" presStyleCnt="0"/>
      <dgm:spPr/>
    </dgm:pt>
    <dgm:pt modelId="{8A603A70-FDF9-4828-A191-F8A0D321F6E9}" type="pres">
      <dgm:prSet presAssocID="{F1028978-B133-4E64-BC05-6A76AEBD1C5C}" presName="accentRepeatNode" presStyleLbl="solidFgAcc1" presStyleIdx="0" presStyleCnt="5"/>
      <dgm:spPr/>
    </dgm:pt>
    <dgm:pt modelId="{0F3C7787-4E09-4BF2-864A-4BFA1150AF00}" type="pres">
      <dgm:prSet presAssocID="{A54FB234-694E-4244-B759-79B38628E68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F1ACF6B-307B-48B5-90D8-344BD61F8E91}" type="pres">
      <dgm:prSet presAssocID="{A54FB234-694E-4244-B759-79B38628E688}" presName="accent_2" presStyleCnt="0"/>
      <dgm:spPr/>
    </dgm:pt>
    <dgm:pt modelId="{540E5F87-9E9E-4880-8532-1D5C7D67E262}" type="pres">
      <dgm:prSet presAssocID="{A54FB234-694E-4244-B759-79B38628E688}" presName="accentRepeatNode" presStyleLbl="solidFgAcc1" presStyleIdx="1" presStyleCnt="5"/>
      <dgm:spPr/>
    </dgm:pt>
    <dgm:pt modelId="{8338167A-2F49-412A-AEB8-A048CBF2AD51}" type="pres">
      <dgm:prSet presAssocID="{508EC490-1ED1-4480-8113-C0A92B95A68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3350D36-BABE-401C-871D-5C0266FDB134}" type="pres">
      <dgm:prSet presAssocID="{508EC490-1ED1-4480-8113-C0A92B95A685}" presName="accent_3" presStyleCnt="0"/>
      <dgm:spPr/>
    </dgm:pt>
    <dgm:pt modelId="{66A5331A-89FE-4930-B402-C96962F1853C}" type="pres">
      <dgm:prSet presAssocID="{508EC490-1ED1-4480-8113-C0A92B95A685}" presName="accentRepeatNode" presStyleLbl="solidFgAcc1" presStyleIdx="2" presStyleCnt="5"/>
      <dgm:spPr/>
    </dgm:pt>
    <dgm:pt modelId="{22EC21E8-42B8-4B3D-980D-90822B961F1B}" type="pres">
      <dgm:prSet presAssocID="{24DD15EE-E824-4E86-B6B5-9E3B36777E9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42E7BC6-029D-4501-9203-A3D539FFF69E}" type="pres">
      <dgm:prSet presAssocID="{24DD15EE-E824-4E86-B6B5-9E3B36777E94}" presName="accent_4" presStyleCnt="0"/>
      <dgm:spPr/>
    </dgm:pt>
    <dgm:pt modelId="{44DB968F-46CC-48C8-BAF1-9F285B1E1ABB}" type="pres">
      <dgm:prSet presAssocID="{24DD15EE-E824-4E86-B6B5-9E3B36777E94}" presName="accentRepeatNode" presStyleLbl="solidFgAcc1" presStyleIdx="3" presStyleCnt="5"/>
      <dgm:spPr/>
    </dgm:pt>
    <dgm:pt modelId="{081E47DE-2234-4F6C-A6E4-678AF5A5ED08}" type="pres">
      <dgm:prSet presAssocID="{E0DB738B-17F8-4F17-B1F4-08EB46D9DD4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D3F1406-3068-4E0D-A7C8-840398F5047F}" type="pres">
      <dgm:prSet presAssocID="{E0DB738B-17F8-4F17-B1F4-08EB46D9DD48}" presName="accent_5" presStyleCnt="0"/>
      <dgm:spPr/>
    </dgm:pt>
    <dgm:pt modelId="{7940D314-471B-4C30-9BAC-238C6B957F13}" type="pres">
      <dgm:prSet presAssocID="{E0DB738B-17F8-4F17-B1F4-08EB46D9DD48}" presName="accentRepeatNode" presStyleLbl="solidFgAcc1" presStyleIdx="4" presStyleCnt="5"/>
      <dgm:spPr/>
    </dgm:pt>
  </dgm:ptLst>
  <dgm:cxnLst>
    <dgm:cxn modelId="{125568EA-A42A-4ABF-8C27-95133A65BE7F}" type="presOf" srcId="{4216F222-A230-47BC-A931-862F2496C1E9}" destId="{3AE83F4A-5ECE-4C4E-8587-DAAF5F0AD5AA}" srcOrd="0" destOrd="0" presId="urn:microsoft.com/office/officeart/2008/layout/VerticalCurvedList"/>
    <dgm:cxn modelId="{3F676909-FFF8-44DB-97D6-DE75D998D889}" srcId="{E3435750-EB1E-46E4-8E7F-EAF42AECF2EB}" destId="{A54FB234-694E-4244-B759-79B38628E688}" srcOrd="1" destOrd="0" parTransId="{04631965-5011-443C-9A5C-BC1A1EA3D37E}" sibTransId="{303CC35B-C619-4ABF-A337-9C59C94B391B}"/>
    <dgm:cxn modelId="{97BA7543-E2FF-4BDE-A8FF-4E5541BD81A3}" type="presOf" srcId="{A54FB234-694E-4244-B759-79B38628E688}" destId="{0F3C7787-4E09-4BF2-864A-4BFA1150AF00}" srcOrd="0" destOrd="0" presId="urn:microsoft.com/office/officeart/2008/layout/VerticalCurvedList"/>
    <dgm:cxn modelId="{7B47A389-7A5A-45B6-BD4F-921E1D8F17D4}" type="presOf" srcId="{508EC490-1ED1-4480-8113-C0A92B95A685}" destId="{8338167A-2F49-412A-AEB8-A048CBF2AD51}" srcOrd="0" destOrd="0" presId="urn:microsoft.com/office/officeart/2008/layout/VerticalCurvedList"/>
    <dgm:cxn modelId="{D4180F36-B99F-42EA-88E9-464DFE088537}" srcId="{E3435750-EB1E-46E4-8E7F-EAF42AECF2EB}" destId="{F1028978-B133-4E64-BC05-6A76AEBD1C5C}" srcOrd="0" destOrd="0" parTransId="{E6C24D20-48DD-4298-9591-044F875ECF0E}" sibTransId="{4216F222-A230-47BC-A931-862F2496C1E9}"/>
    <dgm:cxn modelId="{67F09505-DD2A-440A-A7D7-A48776FDC34B}" srcId="{E3435750-EB1E-46E4-8E7F-EAF42AECF2EB}" destId="{508EC490-1ED1-4480-8113-C0A92B95A685}" srcOrd="2" destOrd="0" parTransId="{229B866A-8474-468C-B5A1-E1BEFC91765B}" sibTransId="{FD34DC13-8B77-4F41-85CC-7ACE0351918F}"/>
    <dgm:cxn modelId="{ADE02F2F-7F1E-4F7A-922C-D155C06756F8}" srcId="{E3435750-EB1E-46E4-8E7F-EAF42AECF2EB}" destId="{24DD15EE-E824-4E86-B6B5-9E3B36777E94}" srcOrd="3" destOrd="0" parTransId="{F4C186FE-E879-4AFE-AB88-FBEC5E453DD5}" sibTransId="{12BA66F4-D6BD-42BE-9708-B779C4F8305C}"/>
    <dgm:cxn modelId="{8A8B1290-4C86-4276-9F27-1E4E939F1A14}" type="presOf" srcId="{24DD15EE-E824-4E86-B6B5-9E3B36777E94}" destId="{22EC21E8-42B8-4B3D-980D-90822B961F1B}" srcOrd="0" destOrd="0" presId="urn:microsoft.com/office/officeart/2008/layout/VerticalCurvedList"/>
    <dgm:cxn modelId="{12B6B5C6-A4BD-4100-A120-4B18E7F49325}" type="presOf" srcId="{E3435750-EB1E-46E4-8E7F-EAF42AECF2EB}" destId="{C61CE330-7DF9-4A26-B2C3-C77BE43B273E}" srcOrd="0" destOrd="0" presId="urn:microsoft.com/office/officeart/2008/layout/VerticalCurvedList"/>
    <dgm:cxn modelId="{3E05A0C1-A301-41FD-91A4-9B06CC323EA4}" type="presOf" srcId="{E0DB738B-17F8-4F17-B1F4-08EB46D9DD48}" destId="{081E47DE-2234-4F6C-A6E4-678AF5A5ED08}" srcOrd="0" destOrd="0" presId="urn:microsoft.com/office/officeart/2008/layout/VerticalCurvedList"/>
    <dgm:cxn modelId="{E0479759-4C16-4D85-8D48-CEF46B612170}" type="presOf" srcId="{F1028978-B133-4E64-BC05-6A76AEBD1C5C}" destId="{B5FAD9ED-739A-4717-AF7F-BD4EA61933D6}" srcOrd="0" destOrd="0" presId="urn:microsoft.com/office/officeart/2008/layout/VerticalCurvedList"/>
    <dgm:cxn modelId="{FB84BB2F-E697-4392-9518-CEF89A71A4AB}" srcId="{E3435750-EB1E-46E4-8E7F-EAF42AECF2EB}" destId="{E0DB738B-17F8-4F17-B1F4-08EB46D9DD48}" srcOrd="4" destOrd="0" parTransId="{A6D168E7-2F89-4D2E-941F-A258FD22E3E9}" sibTransId="{E0373629-90A7-4549-8A5D-F57E5CACBA08}"/>
    <dgm:cxn modelId="{0103AFAB-5238-4BA9-AA00-F2AA4AA564A7}" type="presParOf" srcId="{C61CE330-7DF9-4A26-B2C3-C77BE43B273E}" destId="{35F45850-CD80-4730-B3BE-E0FC07D18647}" srcOrd="0" destOrd="0" presId="urn:microsoft.com/office/officeart/2008/layout/VerticalCurvedList"/>
    <dgm:cxn modelId="{ED823D89-C4B4-4B54-A960-E13FD4A56DEF}" type="presParOf" srcId="{35F45850-CD80-4730-B3BE-E0FC07D18647}" destId="{6678734A-1BCB-4983-A9D3-31EC9EC8A925}" srcOrd="0" destOrd="0" presId="urn:microsoft.com/office/officeart/2008/layout/VerticalCurvedList"/>
    <dgm:cxn modelId="{3E03ED3B-626B-442F-9763-3F2569F28A38}" type="presParOf" srcId="{6678734A-1BCB-4983-A9D3-31EC9EC8A925}" destId="{2A91C986-2B6B-4B5E-BCB5-5FB0790DE2B0}" srcOrd="0" destOrd="0" presId="urn:microsoft.com/office/officeart/2008/layout/VerticalCurvedList"/>
    <dgm:cxn modelId="{6874D9FD-374E-4142-A93F-08296A206787}" type="presParOf" srcId="{6678734A-1BCB-4983-A9D3-31EC9EC8A925}" destId="{3AE83F4A-5ECE-4C4E-8587-DAAF5F0AD5AA}" srcOrd="1" destOrd="0" presId="urn:microsoft.com/office/officeart/2008/layout/VerticalCurvedList"/>
    <dgm:cxn modelId="{6A15F40D-419D-4EC7-8C8C-DE4472FC9658}" type="presParOf" srcId="{6678734A-1BCB-4983-A9D3-31EC9EC8A925}" destId="{33E33757-3794-4F25-AD4D-2F601191EFB6}" srcOrd="2" destOrd="0" presId="urn:microsoft.com/office/officeart/2008/layout/VerticalCurvedList"/>
    <dgm:cxn modelId="{69C20CE8-0D27-4D30-88AA-2F8A92486F85}" type="presParOf" srcId="{6678734A-1BCB-4983-A9D3-31EC9EC8A925}" destId="{3886AC4D-2131-4751-BEBC-C163CCB959EC}" srcOrd="3" destOrd="0" presId="urn:microsoft.com/office/officeart/2008/layout/VerticalCurvedList"/>
    <dgm:cxn modelId="{CDAC5E94-6559-467A-9105-D638C8F42ABB}" type="presParOf" srcId="{35F45850-CD80-4730-B3BE-E0FC07D18647}" destId="{B5FAD9ED-739A-4717-AF7F-BD4EA61933D6}" srcOrd="1" destOrd="0" presId="urn:microsoft.com/office/officeart/2008/layout/VerticalCurvedList"/>
    <dgm:cxn modelId="{F1F1161B-AB5F-4938-AD34-7E04EC1B49F5}" type="presParOf" srcId="{35F45850-CD80-4730-B3BE-E0FC07D18647}" destId="{D26104C0-E031-4AAF-82C1-33364C2F657E}" srcOrd="2" destOrd="0" presId="urn:microsoft.com/office/officeart/2008/layout/VerticalCurvedList"/>
    <dgm:cxn modelId="{C4393927-C5A1-44E6-9833-57C92760C71D}" type="presParOf" srcId="{D26104C0-E031-4AAF-82C1-33364C2F657E}" destId="{8A603A70-FDF9-4828-A191-F8A0D321F6E9}" srcOrd="0" destOrd="0" presId="urn:microsoft.com/office/officeart/2008/layout/VerticalCurvedList"/>
    <dgm:cxn modelId="{F0208F1E-451F-4F3C-865C-D84135394020}" type="presParOf" srcId="{35F45850-CD80-4730-B3BE-E0FC07D18647}" destId="{0F3C7787-4E09-4BF2-864A-4BFA1150AF00}" srcOrd="3" destOrd="0" presId="urn:microsoft.com/office/officeart/2008/layout/VerticalCurvedList"/>
    <dgm:cxn modelId="{008B1CF5-5310-4376-BCA1-1097749D1603}" type="presParOf" srcId="{35F45850-CD80-4730-B3BE-E0FC07D18647}" destId="{1F1ACF6B-307B-48B5-90D8-344BD61F8E91}" srcOrd="4" destOrd="0" presId="urn:microsoft.com/office/officeart/2008/layout/VerticalCurvedList"/>
    <dgm:cxn modelId="{94462A69-953A-4716-9787-31B8DC3D534C}" type="presParOf" srcId="{1F1ACF6B-307B-48B5-90D8-344BD61F8E91}" destId="{540E5F87-9E9E-4880-8532-1D5C7D67E262}" srcOrd="0" destOrd="0" presId="urn:microsoft.com/office/officeart/2008/layout/VerticalCurvedList"/>
    <dgm:cxn modelId="{0D5A92ED-8480-4A84-913A-C13C8F4EC14A}" type="presParOf" srcId="{35F45850-CD80-4730-B3BE-E0FC07D18647}" destId="{8338167A-2F49-412A-AEB8-A048CBF2AD51}" srcOrd="5" destOrd="0" presId="urn:microsoft.com/office/officeart/2008/layout/VerticalCurvedList"/>
    <dgm:cxn modelId="{45F1EC16-F827-4D7B-B8AF-8285F646AFC6}" type="presParOf" srcId="{35F45850-CD80-4730-B3BE-E0FC07D18647}" destId="{63350D36-BABE-401C-871D-5C0266FDB134}" srcOrd="6" destOrd="0" presId="urn:microsoft.com/office/officeart/2008/layout/VerticalCurvedList"/>
    <dgm:cxn modelId="{9F783095-6C84-4D0B-9363-F0B4023A8790}" type="presParOf" srcId="{63350D36-BABE-401C-871D-5C0266FDB134}" destId="{66A5331A-89FE-4930-B402-C96962F1853C}" srcOrd="0" destOrd="0" presId="urn:microsoft.com/office/officeart/2008/layout/VerticalCurvedList"/>
    <dgm:cxn modelId="{411E114E-DF2D-4EA4-AA48-024587C58480}" type="presParOf" srcId="{35F45850-CD80-4730-B3BE-E0FC07D18647}" destId="{22EC21E8-42B8-4B3D-980D-90822B961F1B}" srcOrd="7" destOrd="0" presId="urn:microsoft.com/office/officeart/2008/layout/VerticalCurvedList"/>
    <dgm:cxn modelId="{B58F7EE5-2487-4074-93CF-52B735B5ADFD}" type="presParOf" srcId="{35F45850-CD80-4730-B3BE-E0FC07D18647}" destId="{E42E7BC6-029D-4501-9203-A3D539FFF69E}" srcOrd="8" destOrd="0" presId="urn:microsoft.com/office/officeart/2008/layout/VerticalCurvedList"/>
    <dgm:cxn modelId="{CB097403-CD29-438A-9859-52F12B44481C}" type="presParOf" srcId="{E42E7BC6-029D-4501-9203-A3D539FFF69E}" destId="{44DB968F-46CC-48C8-BAF1-9F285B1E1ABB}" srcOrd="0" destOrd="0" presId="urn:microsoft.com/office/officeart/2008/layout/VerticalCurvedList"/>
    <dgm:cxn modelId="{7469A5D1-2CC0-4FAC-A16A-4E9FCBF06BDA}" type="presParOf" srcId="{35F45850-CD80-4730-B3BE-E0FC07D18647}" destId="{081E47DE-2234-4F6C-A6E4-678AF5A5ED08}" srcOrd="9" destOrd="0" presId="urn:microsoft.com/office/officeart/2008/layout/VerticalCurvedList"/>
    <dgm:cxn modelId="{950EB0C3-87AA-4C50-B64C-A4DEA1977449}" type="presParOf" srcId="{35F45850-CD80-4730-B3BE-E0FC07D18647}" destId="{5D3F1406-3068-4E0D-A7C8-840398F5047F}" srcOrd="10" destOrd="0" presId="urn:microsoft.com/office/officeart/2008/layout/VerticalCurvedList"/>
    <dgm:cxn modelId="{2E39C5FC-B6BB-4CEC-BF53-D247C529C714}" type="presParOf" srcId="{5D3F1406-3068-4E0D-A7C8-840398F5047F}" destId="{7940D314-471B-4C30-9BAC-238C6B957F1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EB376-A317-4075-998B-40E2945608F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34F1A940-40C0-4ABD-9F2F-8A8A253FD02C}">
      <dgm:prSet phldrT="[Texto]" custT="1"/>
      <dgm:spPr/>
      <dgm:t>
        <a:bodyPr/>
        <a:lstStyle/>
        <a:p>
          <a:r>
            <a:rPr lang="pt-PT" sz="1000" dirty="0" smtClean="0">
              <a:solidFill>
                <a:srgbClr val="312782"/>
              </a:solidFill>
            </a:rPr>
            <a:t>Ribeira/Barredo</a:t>
          </a:r>
          <a:endParaRPr lang="pt-PT" sz="1000" dirty="0">
            <a:solidFill>
              <a:srgbClr val="312782"/>
            </a:solidFill>
          </a:endParaRPr>
        </a:p>
      </dgm:t>
    </dgm:pt>
    <dgm:pt modelId="{7C86E36F-C6A5-4EC2-955E-0E8C2CCCDF92}" type="parTrans" cxnId="{F36BD667-0134-4188-AB0F-73038A86F4E9}">
      <dgm:prSet/>
      <dgm:spPr/>
      <dgm:t>
        <a:bodyPr/>
        <a:lstStyle/>
        <a:p>
          <a:endParaRPr lang="pt-PT"/>
        </a:p>
      </dgm:t>
    </dgm:pt>
    <dgm:pt modelId="{6233979A-0313-4E31-89FA-CC023225F9E7}" type="sibTrans" cxnId="{F36BD667-0134-4188-AB0F-73038A86F4E9}">
      <dgm:prSet/>
      <dgm:spPr/>
      <dgm:t>
        <a:bodyPr/>
        <a:lstStyle/>
        <a:p>
          <a:endParaRPr lang="pt-PT"/>
        </a:p>
      </dgm:t>
    </dgm:pt>
    <dgm:pt modelId="{2E99C03E-E59A-425E-81C0-0406ECF8932E}">
      <dgm:prSet phldrT="[Texto]" custT="1"/>
      <dgm:spPr/>
      <dgm:t>
        <a:bodyPr/>
        <a:lstStyle/>
        <a:p>
          <a:r>
            <a:rPr lang="pt-PT" sz="1000" dirty="0" smtClean="0">
              <a:solidFill>
                <a:srgbClr val="312782"/>
              </a:solidFill>
            </a:rPr>
            <a:t>Sé</a:t>
          </a:r>
          <a:endParaRPr lang="pt-PT" sz="1000" dirty="0">
            <a:solidFill>
              <a:srgbClr val="312782"/>
            </a:solidFill>
          </a:endParaRPr>
        </a:p>
      </dgm:t>
    </dgm:pt>
    <dgm:pt modelId="{1D090732-9920-4CF6-999C-DE18991C48E0}" type="parTrans" cxnId="{1C8E9165-8D39-4DB2-B070-3B06EEA4C345}">
      <dgm:prSet/>
      <dgm:spPr/>
      <dgm:t>
        <a:bodyPr/>
        <a:lstStyle/>
        <a:p>
          <a:endParaRPr lang="pt-PT"/>
        </a:p>
      </dgm:t>
    </dgm:pt>
    <dgm:pt modelId="{2F09662D-CB3F-4B99-A36D-201E83842302}" type="sibTrans" cxnId="{1C8E9165-8D39-4DB2-B070-3B06EEA4C345}">
      <dgm:prSet/>
      <dgm:spPr/>
      <dgm:t>
        <a:bodyPr/>
        <a:lstStyle/>
        <a:p>
          <a:endParaRPr lang="pt-PT"/>
        </a:p>
      </dgm:t>
    </dgm:pt>
    <dgm:pt modelId="{BA5404E1-46DB-482B-BCC8-6388603DC058}">
      <dgm:prSet phldrT="[Texto]" custT="1"/>
      <dgm:spPr/>
      <dgm:t>
        <a:bodyPr/>
        <a:lstStyle/>
        <a:p>
          <a:r>
            <a:rPr lang="pt-PT" sz="1000" dirty="0" smtClean="0">
              <a:solidFill>
                <a:srgbClr val="312782"/>
              </a:solidFill>
            </a:rPr>
            <a:t>Mouzinho/Flores</a:t>
          </a:r>
          <a:endParaRPr lang="pt-PT" sz="1000" dirty="0" smtClean="0">
            <a:solidFill>
              <a:srgbClr val="312782"/>
            </a:solidFill>
          </a:endParaRPr>
        </a:p>
      </dgm:t>
    </dgm:pt>
    <dgm:pt modelId="{1AF786E1-6866-4781-9570-8500632D919C}" type="parTrans" cxnId="{EB879B21-98AF-4E92-900F-9520511F7CEB}">
      <dgm:prSet/>
      <dgm:spPr/>
      <dgm:t>
        <a:bodyPr/>
        <a:lstStyle/>
        <a:p>
          <a:endParaRPr lang="pt-PT"/>
        </a:p>
      </dgm:t>
    </dgm:pt>
    <dgm:pt modelId="{873E8095-5AD4-4EB3-88FE-955029892515}" type="sibTrans" cxnId="{EB879B21-98AF-4E92-900F-9520511F7CEB}">
      <dgm:prSet/>
      <dgm:spPr/>
      <dgm:t>
        <a:bodyPr/>
        <a:lstStyle/>
        <a:p>
          <a:endParaRPr lang="pt-PT"/>
        </a:p>
      </dgm:t>
    </dgm:pt>
    <dgm:pt modelId="{BC4C96E7-8ED7-4A8D-A940-D37E3D817446}">
      <dgm:prSet phldrT="[Texto]" custT="1"/>
      <dgm:spPr/>
      <dgm:t>
        <a:bodyPr/>
        <a:lstStyle/>
        <a:p>
          <a:r>
            <a:rPr lang="pt-PT" sz="1000" dirty="0" smtClean="0">
              <a:solidFill>
                <a:srgbClr val="312782"/>
              </a:solidFill>
            </a:rPr>
            <a:t>S. Francisco</a:t>
          </a:r>
          <a:endParaRPr lang="pt-PT" sz="1000" dirty="0">
            <a:solidFill>
              <a:srgbClr val="312782"/>
            </a:solidFill>
          </a:endParaRPr>
        </a:p>
      </dgm:t>
    </dgm:pt>
    <dgm:pt modelId="{A4F99DE2-765A-4FD9-A982-EA1D46AAADC6}" type="parTrans" cxnId="{8936E799-CE7E-4D3B-817A-2FA06F459776}">
      <dgm:prSet/>
      <dgm:spPr/>
      <dgm:t>
        <a:bodyPr/>
        <a:lstStyle/>
        <a:p>
          <a:endParaRPr lang="pt-PT"/>
        </a:p>
      </dgm:t>
    </dgm:pt>
    <dgm:pt modelId="{50825513-45CF-4E57-984B-03D3BABC5560}" type="sibTrans" cxnId="{8936E799-CE7E-4D3B-817A-2FA06F459776}">
      <dgm:prSet/>
      <dgm:spPr/>
      <dgm:t>
        <a:bodyPr/>
        <a:lstStyle/>
        <a:p>
          <a:endParaRPr lang="pt-PT"/>
        </a:p>
      </dgm:t>
    </dgm:pt>
    <dgm:pt modelId="{B732A6C5-208D-4F95-A24C-F42ECCE01C31}">
      <dgm:prSet phldrT="[Texto]" custT="1"/>
      <dgm:spPr/>
      <dgm:t>
        <a:bodyPr/>
        <a:lstStyle/>
        <a:p>
          <a:r>
            <a:rPr lang="pt-PT" sz="1000" dirty="0" smtClean="0">
              <a:solidFill>
                <a:srgbClr val="312782"/>
              </a:solidFill>
            </a:rPr>
            <a:t>Infante</a:t>
          </a:r>
        </a:p>
        <a:p>
          <a:endParaRPr lang="pt-PT" sz="900" dirty="0">
            <a:solidFill>
              <a:srgbClr val="312782"/>
            </a:solidFill>
          </a:endParaRPr>
        </a:p>
      </dgm:t>
    </dgm:pt>
    <dgm:pt modelId="{12DA9345-C6E1-4F81-8B85-C68B12187595}" type="parTrans" cxnId="{22023F2A-0C0A-4E3B-885C-E625592B1743}">
      <dgm:prSet/>
      <dgm:spPr/>
      <dgm:t>
        <a:bodyPr/>
        <a:lstStyle/>
        <a:p>
          <a:endParaRPr lang="pt-PT"/>
        </a:p>
      </dgm:t>
    </dgm:pt>
    <dgm:pt modelId="{2DBED970-85AF-4579-A6FB-36550D7A2418}" type="sibTrans" cxnId="{22023F2A-0C0A-4E3B-885C-E625592B1743}">
      <dgm:prSet/>
      <dgm:spPr/>
      <dgm:t>
        <a:bodyPr/>
        <a:lstStyle/>
        <a:p>
          <a:endParaRPr lang="pt-PT"/>
        </a:p>
      </dgm:t>
    </dgm:pt>
    <dgm:pt modelId="{F8F57944-D1D2-4828-A7B8-8183467C8CF8}">
      <dgm:prSet custT="1"/>
      <dgm:spPr/>
      <dgm:t>
        <a:bodyPr/>
        <a:lstStyle/>
        <a:p>
          <a:r>
            <a:rPr lang="pt-PT" sz="1000" dirty="0" smtClean="0">
              <a:solidFill>
                <a:srgbClr val="312782"/>
              </a:solidFill>
            </a:rPr>
            <a:t>Santa Clara</a:t>
          </a:r>
        </a:p>
        <a:p>
          <a:endParaRPr lang="pt-PT" sz="900" dirty="0">
            <a:solidFill>
              <a:srgbClr val="312782"/>
            </a:solidFill>
          </a:endParaRPr>
        </a:p>
      </dgm:t>
    </dgm:pt>
    <dgm:pt modelId="{D137F6A8-EEBC-457B-A927-32BC6DE1A080}" type="parTrans" cxnId="{ED0AF8C3-30EE-41E7-8931-17A9FB9EB16F}">
      <dgm:prSet/>
      <dgm:spPr/>
      <dgm:t>
        <a:bodyPr/>
        <a:lstStyle/>
        <a:p>
          <a:endParaRPr lang="pt-PT"/>
        </a:p>
      </dgm:t>
    </dgm:pt>
    <dgm:pt modelId="{90583049-3675-45AF-8E97-24154B4BEB59}" type="sibTrans" cxnId="{ED0AF8C3-30EE-41E7-8931-17A9FB9EB16F}">
      <dgm:prSet/>
      <dgm:spPr/>
      <dgm:t>
        <a:bodyPr/>
        <a:lstStyle/>
        <a:p>
          <a:endParaRPr lang="pt-PT"/>
        </a:p>
      </dgm:t>
    </dgm:pt>
    <dgm:pt modelId="{4C425FAD-E289-4423-B8CE-6E83541AAC23}" type="pres">
      <dgm:prSet presAssocID="{D0CEB376-A317-4075-998B-40E2945608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670CE95F-1C04-4B30-BEFB-9944ECBFF861}" type="pres">
      <dgm:prSet presAssocID="{D0CEB376-A317-4075-998B-40E2945608FF}" presName="arrow" presStyleLbl="bgShp" presStyleIdx="0" presStyleCnt="1"/>
      <dgm:spPr/>
    </dgm:pt>
    <dgm:pt modelId="{987AFEE9-736B-4E6A-A5E3-697362E3B167}" type="pres">
      <dgm:prSet presAssocID="{D0CEB376-A317-4075-998B-40E2945608FF}" presName="points" presStyleCnt="0"/>
      <dgm:spPr/>
    </dgm:pt>
    <dgm:pt modelId="{51010336-186B-4C36-BC9C-1302968FF158}" type="pres">
      <dgm:prSet presAssocID="{34F1A940-40C0-4ABD-9F2F-8A8A253FD02C}" presName="compositeA" presStyleCnt="0"/>
      <dgm:spPr/>
    </dgm:pt>
    <dgm:pt modelId="{5F4C8EA8-829B-464A-99A2-30E6B39593DA}" type="pres">
      <dgm:prSet presAssocID="{34F1A940-40C0-4ABD-9F2F-8A8A253FD02C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19F83E3-FB85-4158-A152-66772710EEBA}" type="pres">
      <dgm:prSet presAssocID="{34F1A940-40C0-4ABD-9F2F-8A8A253FD02C}" presName="circleA" presStyleLbl="node1" presStyleIdx="0" presStyleCnt="6"/>
      <dgm:spPr/>
    </dgm:pt>
    <dgm:pt modelId="{4C578B52-5334-46F4-81ED-BDC4FB60D8E3}" type="pres">
      <dgm:prSet presAssocID="{34F1A940-40C0-4ABD-9F2F-8A8A253FD02C}" presName="spaceA" presStyleCnt="0"/>
      <dgm:spPr/>
    </dgm:pt>
    <dgm:pt modelId="{ABA0DA46-33BB-42B3-BDFB-2F33E99BFEFB}" type="pres">
      <dgm:prSet presAssocID="{6233979A-0313-4E31-89FA-CC023225F9E7}" presName="space" presStyleCnt="0"/>
      <dgm:spPr/>
    </dgm:pt>
    <dgm:pt modelId="{A8A52024-71DB-4858-B907-4950F61B2F73}" type="pres">
      <dgm:prSet presAssocID="{2E99C03E-E59A-425E-81C0-0406ECF8932E}" presName="compositeB" presStyleCnt="0"/>
      <dgm:spPr/>
    </dgm:pt>
    <dgm:pt modelId="{79C7BF4F-EBF3-4AD1-938D-0A6ADE269F22}" type="pres">
      <dgm:prSet presAssocID="{2E99C03E-E59A-425E-81C0-0406ECF8932E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B417E37-F1F9-498E-B0E5-3777C4FF5596}" type="pres">
      <dgm:prSet presAssocID="{2E99C03E-E59A-425E-81C0-0406ECF8932E}" presName="circleB" presStyleLbl="node1" presStyleIdx="1" presStyleCnt="6"/>
      <dgm:spPr/>
    </dgm:pt>
    <dgm:pt modelId="{6B25E8DB-D29F-498E-AA33-31ECA75C6700}" type="pres">
      <dgm:prSet presAssocID="{2E99C03E-E59A-425E-81C0-0406ECF8932E}" presName="spaceB" presStyleCnt="0"/>
      <dgm:spPr/>
    </dgm:pt>
    <dgm:pt modelId="{B5EEDDF5-3461-4664-83FA-CB54B77D344C}" type="pres">
      <dgm:prSet presAssocID="{2F09662D-CB3F-4B99-A36D-201E83842302}" presName="space" presStyleCnt="0"/>
      <dgm:spPr/>
    </dgm:pt>
    <dgm:pt modelId="{7968EFC0-4060-42A5-AB12-F14E25A2D6FB}" type="pres">
      <dgm:prSet presAssocID="{BC4C96E7-8ED7-4A8D-A940-D37E3D817446}" presName="compositeA" presStyleCnt="0"/>
      <dgm:spPr/>
    </dgm:pt>
    <dgm:pt modelId="{0691BA5D-5280-4A27-A334-BEEB72D2DECB}" type="pres">
      <dgm:prSet presAssocID="{BC4C96E7-8ED7-4A8D-A940-D37E3D817446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79B4CC3-38AE-4A02-A90F-BA0B7E592B60}" type="pres">
      <dgm:prSet presAssocID="{BC4C96E7-8ED7-4A8D-A940-D37E3D817446}" presName="circleA" presStyleLbl="node1" presStyleIdx="2" presStyleCnt="6"/>
      <dgm:spPr/>
    </dgm:pt>
    <dgm:pt modelId="{4B13CB29-DC9E-46F0-A0CD-E670F386BFC8}" type="pres">
      <dgm:prSet presAssocID="{BC4C96E7-8ED7-4A8D-A940-D37E3D817446}" presName="spaceA" presStyleCnt="0"/>
      <dgm:spPr/>
    </dgm:pt>
    <dgm:pt modelId="{91353E1A-874C-461F-A0C6-E89BC4BAA705}" type="pres">
      <dgm:prSet presAssocID="{50825513-45CF-4E57-984B-03D3BABC5560}" presName="space" presStyleCnt="0"/>
      <dgm:spPr/>
    </dgm:pt>
    <dgm:pt modelId="{9C9530A2-BA7E-4182-B8CA-57571DFC62A6}" type="pres">
      <dgm:prSet presAssocID="{B732A6C5-208D-4F95-A24C-F42ECCE01C31}" presName="compositeB" presStyleCnt="0"/>
      <dgm:spPr/>
    </dgm:pt>
    <dgm:pt modelId="{A5C2FC45-918D-41A8-81FF-2822722F56F7}" type="pres">
      <dgm:prSet presAssocID="{B732A6C5-208D-4F95-A24C-F42ECCE01C31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56E1F57-2EA3-48CF-A810-D6382C89A1C3}" type="pres">
      <dgm:prSet presAssocID="{B732A6C5-208D-4F95-A24C-F42ECCE01C31}" presName="circleB" presStyleLbl="node1" presStyleIdx="3" presStyleCnt="6"/>
      <dgm:spPr/>
    </dgm:pt>
    <dgm:pt modelId="{D410E737-0FCF-4DBC-9FFE-FA2B8A685277}" type="pres">
      <dgm:prSet presAssocID="{B732A6C5-208D-4F95-A24C-F42ECCE01C31}" presName="spaceB" presStyleCnt="0"/>
      <dgm:spPr/>
    </dgm:pt>
    <dgm:pt modelId="{C285EB6B-D3E8-434F-A7F5-9908CE3A32CC}" type="pres">
      <dgm:prSet presAssocID="{2DBED970-85AF-4579-A6FB-36550D7A2418}" presName="space" presStyleCnt="0"/>
      <dgm:spPr/>
    </dgm:pt>
    <dgm:pt modelId="{0A46D25D-683B-4405-BE8E-10E82687683A}" type="pres">
      <dgm:prSet presAssocID="{BA5404E1-46DB-482B-BCC8-6388603DC058}" presName="compositeA" presStyleCnt="0"/>
      <dgm:spPr/>
    </dgm:pt>
    <dgm:pt modelId="{80757397-B937-448A-8310-3808E47DDDD6}" type="pres">
      <dgm:prSet presAssocID="{BA5404E1-46DB-482B-BCC8-6388603DC058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EF2A0B2-803F-4074-996D-82E9C213B4E9}" type="pres">
      <dgm:prSet presAssocID="{BA5404E1-46DB-482B-BCC8-6388603DC058}" presName="circleA" presStyleLbl="node1" presStyleIdx="4" presStyleCnt="6"/>
      <dgm:spPr/>
    </dgm:pt>
    <dgm:pt modelId="{034132FC-8533-44E8-A638-E92602CAA16F}" type="pres">
      <dgm:prSet presAssocID="{BA5404E1-46DB-482B-BCC8-6388603DC058}" presName="spaceA" presStyleCnt="0"/>
      <dgm:spPr/>
    </dgm:pt>
    <dgm:pt modelId="{D152A828-BC05-4671-BDAE-BBA4D203B918}" type="pres">
      <dgm:prSet presAssocID="{873E8095-5AD4-4EB3-88FE-955029892515}" presName="space" presStyleCnt="0"/>
      <dgm:spPr/>
    </dgm:pt>
    <dgm:pt modelId="{8027D8F6-30DB-49E9-9A1A-A8D2E985FF92}" type="pres">
      <dgm:prSet presAssocID="{F8F57944-D1D2-4828-A7B8-8183467C8CF8}" presName="compositeB" presStyleCnt="0"/>
      <dgm:spPr/>
    </dgm:pt>
    <dgm:pt modelId="{F763D625-E74E-4A33-9C6A-99546201F8C9}" type="pres">
      <dgm:prSet presAssocID="{F8F57944-D1D2-4828-A7B8-8183467C8CF8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BF9636D-52F0-4E1E-A56C-B2F9E2DB3176}" type="pres">
      <dgm:prSet presAssocID="{F8F57944-D1D2-4828-A7B8-8183467C8CF8}" presName="circleB" presStyleLbl="node1" presStyleIdx="5" presStyleCnt="6"/>
      <dgm:spPr/>
    </dgm:pt>
    <dgm:pt modelId="{449FCA91-DF63-436C-9A92-7A8FADBB1BE6}" type="pres">
      <dgm:prSet presAssocID="{F8F57944-D1D2-4828-A7B8-8183467C8CF8}" presName="spaceB" presStyleCnt="0"/>
      <dgm:spPr/>
    </dgm:pt>
  </dgm:ptLst>
  <dgm:cxnLst>
    <dgm:cxn modelId="{EB879B21-98AF-4E92-900F-9520511F7CEB}" srcId="{D0CEB376-A317-4075-998B-40E2945608FF}" destId="{BA5404E1-46DB-482B-BCC8-6388603DC058}" srcOrd="4" destOrd="0" parTransId="{1AF786E1-6866-4781-9570-8500632D919C}" sibTransId="{873E8095-5AD4-4EB3-88FE-955029892515}"/>
    <dgm:cxn modelId="{31ED5BCE-F313-4672-961D-42F2B7DFE609}" type="presOf" srcId="{B732A6C5-208D-4F95-A24C-F42ECCE01C31}" destId="{A5C2FC45-918D-41A8-81FF-2822722F56F7}" srcOrd="0" destOrd="0" presId="urn:microsoft.com/office/officeart/2005/8/layout/hProcess11"/>
    <dgm:cxn modelId="{F36BD667-0134-4188-AB0F-73038A86F4E9}" srcId="{D0CEB376-A317-4075-998B-40E2945608FF}" destId="{34F1A940-40C0-4ABD-9F2F-8A8A253FD02C}" srcOrd="0" destOrd="0" parTransId="{7C86E36F-C6A5-4EC2-955E-0E8C2CCCDF92}" sibTransId="{6233979A-0313-4E31-89FA-CC023225F9E7}"/>
    <dgm:cxn modelId="{1C8E9165-8D39-4DB2-B070-3B06EEA4C345}" srcId="{D0CEB376-A317-4075-998B-40E2945608FF}" destId="{2E99C03E-E59A-425E-81C0-0406ECF8932E}" srcOrd="1" destOrd="0" parTransId="{1D090732-9920-4CF6-999C-DE18991C48E0}" sibTransId="{2F09662D-CB3F-4B99-A36D-201E83842302}"/>
    <dgm:cxn modelId="{79ECCFD6-FB97-4394-980C-A34B6E2FE8D9}" type="presOf" srcId="{D0CEB376-A317-4075-998B-40E2945608FF}" destId="{4C425FAD-E289-4423-B8CE-6E83541AAC23}" srcOrd="0" destOrd="0" presId="urn:microsoft.com/office/officeart/2005/8/layout/hProcess11"/>
    <dgm:cxn modelId="{8936E799-CE7E-4D3B-817A-2FA06F459776}" srcId="{D0CEB376-A317-4075-998B-40E2945608FF}" destId="{BC4C96E7-8ED7-4A8D-A940-D37E3D817446}" srcOrd="2" destOrd="0" parTransId="{A4F99DE2-765A-4FD9-A982-EA1D46AAADC6}" sibTransId="{50825513-45CF-4E57-984B-03D3BABC5560}"/>
    <dgm:cxn modelId="{3AD001B5-C3C0-4FD2-9C59-9A329EA479B3}" type="presOf" srcId="{2E99C03E-E59A-425E-81C0-0406ECF8932E}" destId="{79C7BF4F-EBF3-4AD1-938D-0A6ADE269F22}" srcOrd="0" destOrd="0" presId="urn:microsoft.com/office/officeart/2005/8/layout/hProcess11"/>
    <dgm:cxn modelId="{22023F2A-0C0A-4E3B-885C-E625592B1743}" srcId="{D0CEB376-A317-4075-998B-40E2945608FF}" destId="{B732A6C5-208D-4F95-A24C-F42ECCE01C31}" srcOrd="3" destOrd="0" parTransId="{12DA9345-C6E1-4F81-8B85-C68B12187595}" sibTransId="{2DBED970-85AF-4579-A6FB-36550D7A2418}"/>
    <dgm:cxn modelId="{D9115177-B423-465F-83BE-9F164078484C}" type="presOf" srcId="{34F1A940-40C0-4ABD-9F2F-8A8A253FD02C}" destId="{5F4C8EA8-829B-464A-99A2-30E6B39593DA}" srcOrd="0" destOrd="0" presId="urn:microsoft.com/office/officeart/2005/8/layout/hProcess11"/>
    <dgm:cxn modelId="{741CECD2-4F24-4F61-BBB4-CC767D166886}" type="presOf" srcId="{F8F57944-D1D2-4828-A7B8-8183467C8CF8}" destId="{F763D625-E74E-4A33-9C6A-99546201F8C9}" srcOrd="0" destOrd="0" presId="urn:microsoft.com/office/officeart/2005/8/layout/hProcess11"/>
    <dgm:cxn modelId="{421F8552-1705-418A-8D37-85731161F531}" type="presOf" srcId="{BA5404E1-46DB-482B-BCC8-6388603DC058}" destId="{80757397-B937-448A-8310-3808E47DDDD6}" srcOrd="0" destOrd="0" presId="urn:microsoft.com/office/officeart/2005/8/layout/hProcess11"/>
    <dgm:cxn modelId="{F8914BC7-7FD5-41A5-A05A-6A2BE343AA59}" type="presOf" srcId="{BC4C96E7-8ED7-4A8D-A940-D37E3D817446}" destId="{0691BA5D-5280-4A27-A334-BEEB72D2DECB}" srcOrd="0" destOrd="0" presId="urn:microsoft.com/office/officeart/2005/8/layout/hProcess11"/>
    <dgm:cxn modelId="{ED0AF8C3-30EE-41E7-8931-17A9FB9EB16F}" srcId="{D0CEB376-A317-4075-998B-40E2945608FF}" destId="{F8F57944-D1D2-4828-A7B8-8183467C8CF8}" srcOrd="5" destOrd="0" parTransId="{D137F6A8-EEBC-457B-A927-32BC6DE1A080}" sibTransId="{90583049-3675-45AF-8E97-24154B4BEB59}"/>
    <dgm:cxn modelId="{1340392D-C351-4F8E-A450-FF739372C234}" type="presParOf" srcId="{4C425FAD-E289-4423-B8CE-6E83541AAC23}" destId="{670CE95F-1C04-4B30-BEFB-9944ECBFF861}" srcOrd="0" destOrd="0" presId="urn:microsoft.com/office/officeart/2005/8/layout/hProcess11"/>
    <dgm:cxn modelId="{E61784D9-E3F8-496F-BEBD-3D10366A362D}" type="presParOf" srcId="{4C425FAD-E289-4423-B8CE-6E83541AAC23}" destId="{987AFEE9-736B-4E6A-A5E3-697362E3B167}" srcOrd="1" destOrd="0" presId="urn:microsoft.com/office/officeart/2005/8/layout/hProcess11"/>
    <dgm:cxn modelId="{13C56769-B0A1-4290-AA62-CA544D40F7FB}" type="presParOf" srcId="{987AFEE9-736B-4E6A-A5E3-697362E3B167}" destId="{51010336-186B-4C36-BC9C-1302968FF158}" srcOrd="0" destOrd="0" presId="urn:microsoft.com/office/officeart/2005/8/layout/hProcess11"/>
    <dgm:cxn modelId="{193B4AD9-003B-464F-B445-8F9D12442913}" type="presParOf" srcId="{51010336-186B-4C36-BC9C-1302968FF158}" destId="{5F4C8EA8-829B-464A-99A2-30E6B39593DA}" srcOrd="0" destOrd="0" presId="urn:microsoft.com/office/officeart/2005/8/layout/hProcess11"/>
    <dgm:cxn modelId="{B1166819-FF3A-49D5-8D76-215D4CFF750B}" type="presParOf" srcId="{51010336-186B-4C36-BC9C-1302968FF158}" destId="{E19F83E3-FB85-4158-A152-66772710EEBA}" srcOrd="1" destOrd="0" presId="urn:microsoft.com/office/officeart/2005/8/layout/hProcess11"/>
    <dgm:cxn modelId="{A2B5A2A9-85AF-44D9-9EC9-40EF1CD5BA51}" type="presParOf" srcId="{51010336-186B-4C36-BC9C-1302968FF158}" destId="{4C578B52-5334-46F4-81ED-BDC4FB60D8E3}" srcOrd="2" destOrd="0" presId="urn:microsoft.com/office/officeart/2005/8/layout/hProcess11"/>
    <dgm:cxn modelId="{B05FAD99-A318-4ACE-B54D-8232B0193A3E}" type="presParOf" srcId="{987AFEE9-736B-4E6A-A5E3-697362E3B167}" destId="{ABA0DA46-33BB-42B3-BDFB-2F33E99BFEFB}" srcOrd="1" destOrd="0" presId="urn:microsoft.com/office/officeart/2005/8/layout/hProcess11"/>
    <dgm:cxn modelId="{83C2D198-6824-4737-8C29-0CE72362821B}" type="presParOf" srcId="{987AFEE9-736B-4E6A-A5E3-697362E3B167}" destId="{A8A52024-71DB-4858-B907-4950F61B2F73}" srcOrd="2" destOrd="0" presId="urn:microsoft.com/office/officeart/2005/8/layout/hProcess11"/>
    <dgm:cxn modelId="{99D26CF0-DD03-4F42-822F-85CCECFE0E38}" type="presParOf" srcId="{A8A52024-71DB-4858-B907-4950F61B2F73}" destId="{79C7BF4F-EBF3-4AD1-938D-0A6ADE269F22}" srcOrd="0" destOrd="0" presId="urn:microsoft.com/office/officeart/2005/8/layout/hProcess11"/>
    <dgm:cxn modelId="{E83201D9-7A7A-4883-B9A3-92D3B7E128D3}" type="presParOf" srcId="{A8A52024-71DB-4858-B907-4950F61B2F73}" destId="{3B417E37-F1F9-498E-B0E5-3777C4FF5596}" srcOrd="1" destOrd="0" presId="urn:microsoft.com/office/officeart/2005/8/layout/hProcess11"/>
    <dgm:cxn modelId="{DC5CFDD6-4A96-4A92-9282-A5B22D66433D}" type="presParOf" srcId="{A8A52024-71DB-4858-B907-4950F61B2F73}" destId="{6B25E8DB-D29F-498E-AA33-31ECA75C6700}" srcOrd="2" destOrd="0" presId="urn:microsoft.com/office/officeart/2005/8/layout/hProcess11"/>
    <dgm:cxn modelId="{BB0E01C5-94BC-4C41-AEB5-B537AC1391AA}" type="presParOf" srcId="{987AFEE9-736B-4E6A-A5E3-697362E3B167}" destId="{B5EEDDF5-3461-4664-83FA-CB54B77D344C}" srcOrd="3" destOrd="0" presId="urn:microsoft.com/office/officeart/2005/8/layout/hProcess11"/>
    <dgm:cxn modelId="{B114E4BC-5781-4424-9707-60C91DA6366A}" type="presParOf" srcId="{987AFEE9-736B-4E6A-A5E3-697362E3B167}" destId="{7968EFC0-4060-42A5-AB12-F14E25A2D6FB}" srcOrd="4" destOrd="0" presId="urn:microsoft.com/office/officeart/2005/8/layout/hProcess11"/>
    <dgm:cxn modelId="{8216080D-5964-4CBF-9D69-39C970FBC5D5}" type="presParOf" srcId="{7968EFC0-4060-42A5-AB12-F14E25A2D6FB}" destId="{0691BA5D-5280-4A27-A334-BEEB72D2DECB}" srcOrd="0" destOrd="0" presId="urn:microsoft.com/office/officeart/2005/8/layout/hProcess11"/>
    <dgm:cxn modelId="{9D732B48-AA9A-4B82-A3C0-6FA107583538}" type="presParOf" srcId="{7968EFC0-4060-42A5-AB12-F14E25A2D6FB}" destId="{479B4CC3-38AE-4A02-A90F-BA0B7E592B60}" srcOrd="1" destOrd="0" presId="urn:microsoft.com/office/officeart/2005/8/layout/hProcess11"/>
    <dgm:cxn modelId="{FF06E331-522B-4B74-914A-1BF2769F7F33}" type="presParOf" srcId="{7968EFC0-4060-42A5-AB12-F14E25A2D6FB}" destId="{4B13CB29-DC9E-46F0-A0CD-E670F386BFC8}" srcOrd="2" destOrd="0" presId="urn:microsoft.com/office/officeart/2005/8/layout/hProcess11"/>
    <dgm:cxn modelId="{280B4E11-A356-458E-8D1B-5B036AED83B2}" type="presParOf" srcId="{987AFEE9-736B-4E6A-A5E3-697362E3B167}" destId="{91353E1A-874C-461F-A0C6-E89BC4BAA705}" srcOrd="5" destOrd="0" presId="urn:microsoft.com/office/officeart/2005/8/layout/hProcess11"/>
    <dgm:cxn modelId="{EE95A4B7-028F-4409-9204-D2646581D7F9}" type="presParOf" srcId="{987AFEE9-736B-4E6A-A5E3-697362E3B167}" destId="{9C9530A2-BA7E-4182-B8CA-57571DFC62A6}" srcOrd="6" destOrd="0" presId="urn:microsoft.com/office/officeart/2005/8/layout/hProcess11"/>
    <dgm:cxn modelId="{F8DDB57C-B5B2-4F6E-AABF-56F93BD7BAD9}" type="presParOf" srcId="{9C9530A2-BA7E-4182-B8CA-57571DFC62A6}" destId="{A5C2FC45-918D-41A8-81FF-2822722F56F7}" srcOrd="0" destOrd="0" presId="urn:microsoft.com/office/officeart/2005/8/layout/hProcess11"/>
    <dgm:cxn modelId="{EF0C86EB-D34F-45D2-908C-ED81F5D92EC9}" type="presParOf" srcId="{9C9530A2-BA7E-4182-B8CA-57571DFC62A6}" destId="{756E1F57-2EA3-48CF-A810-D6382C89A1C3}" srcOrd="1" destOrd="0" presId="urn:microsoft.com/office/officeart/2005/8/layout/hProcess11"/>
    <dgm:cxn modelId="{4B484718-E94D-4306-BE47-29E3DA38FA86}" type="presParOf" srcId="{9C9530A2-BA7E-4182-B8CA-57571DFC62A6}" destId="{D410E737-0FCF-4DBC-9FFE-FA2B8A685277}" srcOrd="2" destOrd="0" presId="urn:microsoft.com/office/officeart/2005/8/layout/hProcess11"/>
    <dgm:cxn modelId="{EDB3855E-AE1C-4921-BBFE-8B3270CE6ECF}" type="presParOf" srcId="{987AFEE9-736B-4E6A-A5E3-697362E3B167}" destId="{C285EB6B-D3E8-434F-A7F5-9908CE3A32CC}" srcOrd="7" destOrd="0" presId="urn:microsoft.com/office/officeart/2005/8/layout/hProcess11"/>
    <dgm:cxn modelId="{E36CE5AF-E0C4-49C9-9B67-6EEF7023ACB4}" type="presParOf" srcId="{987AFEE9-736B-4E6A-A5E3-697362E3B167}" destId="{0A46D25D-683B-4405-BE8E-10E82687683A}" srcOrd="8" destOrd="0" presId="urn:microsoft.com/office/officeart/2005/8/layout/hProcess11"/>
    <dgm:cxn modelId="{44D0A1BC-700E-493D-91FD-4D01EEAD1F26}" type="presParOf" srcId="{0A46D25D-683B-4405-BE8E-10E82687683A}" destId="{80757397-B937-448A-8310-3808E47DDDD6}" srcOrd="0" destOrd="0" presId="urn:microsoft.com/office/officeart/2005/8/layout/hProcess11"/>
    <dgm:cxn modelId="{68BAF779-BD27-40F5-9241-233311929F67}" type="presParOf" srcId="{0A46D25D-683B-4405-BE8E-10E82687683A}" destId="{5EF2A0B2-803F-4074-996D-82E9C213B4E9}" srcOrd="1" destOrd="0" presId="urn:microsoft.com/office/officeart/2005/8/layout/hProcess11"/>
    <dgm:cxn modelId="{DA2A8142-C6A8-4AF1-90E7-5F61572114B8}" type="presParOf" srcId="{0A46D25D-683B-4405-BE8E-10E82687683A}" destId="{034132FC-8533-44E8-A638-E92602CAA16F}" srcOrd="2" destOrd="0" presId="urn:microsoft.com/office/officeart/2005/8/layout/hProcess11"/>
    <dgm:cxn modelId="{D23F8C3A-E6D6-4FE9-AF04-9233261A0FE3}" type="presParOf" srcId="{987AFEE9-736B-4E6A-A5E3-697362E3B167}" destId="{D152A828-BC05-4671-BDAE-BBA4D203B918}" srcOrd="9" destOrd="0" presId="urn:microsoft.com/office/officeart/2005/8/layout/hProcess11"/>
    <dgm:cxn modelId="{54A2ADD7-9799-462C-B99D-E3C1E102D143}" type="presParOf" srcId="{987AFEE9-736B-4E6A-A5E3-697362E3B167}" destId="{8027D8F6-30DB-49E9-9A1A-A8D2E985FF92}" srcOrd="10" destOrd="0" presId="urn:microsoft.com/office/officeart/2005/8/layout/hProcess11"/>
    <dgm:cxn modelId="{CB8DF426-A4FC-4BF0-8F4C-A7020D7CAF23}" type="presParOf" srcId="{8027D8F6-30DB-49E9-9A1A-A8D2E985FF92}" destId="{F763D625-E74E-4A33-9C6A-99546201F8C9}" srcOrd="0" destOrd="0" presId="urn:microsoft.com/office/officeart/2005/8/layout/hProcess11"/>
    <dgm:cxn modelId="{4E93A078-B7F6-4AF1-A48A-677EB02454E0}" type="presParOf" srcId="{8027D8F6-30DB-49E9-9A1A-A8D2E985FF92}" destId="{0BF9636D-52F0-4E1E-A56C-B2F9E2DB3176}" srcOrd="1" destOrd="0" presId="urn:microsoft.com/office/officeart/2005/8/layout/hProcess11"/>
    <dgm:cxn modelId="{82DC608B-F0A4-49B2-84DB-B75531A3DAB0}" type="presParOf" srcId="{8027D8F6-30DB-49E9-9A1A-A8D2E985FF92}" destId="{449FCA91-DF63-436C-9A92-7A8FADBB1BE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83F4A-5ECE-4C4E-8587-DAAF5F0AD5AA}">
      <dsp:nvSpPr>
        <dsp:cNvPr id="0" name=""/>
        <dsp:cNvSpPr/>
      </dsp:nvSpPr>
      <dsp:spPr>
        <a:xfrm>
          <a:off x="-2256905" y="-349056"/>
          <a:ext cx="2696117" cy="2696117"/>
        </a:xfrm>
        <a:prstGeom prst="blockArc">
          <a:avLst>
            <a:gd name="adj1" fmla="val 18900000"/>
            <a:gd name="adj2" fmla="val 2700000"/>
            <a:gd name="adj3" fmla="val 801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AD9ED-739A-4717-AF7F-BD4EA61933D6}">
      <dsp:nvSpPr>
        <dsp:cNvPr id="0" name=""/>
        <dsp:cNvSpPr/>
      </dsp:nvSpPr>
      <dsp:spPr>
        <a:xfrm>
          <a:off x="193627" y="124835"/>
          <a:ext cx="2052882" cy="24983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303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>
              <a:solidFill>
                <a:srgbClr val="312782"/>
              </a:solidFill>
            </a:rPr>
            <a:t>I - Património</a:t>
          </a:r>
          <a:endParaRPr lang="pt-PT" sz="1200" kern="1200" dirty="0">
            <a:solidFill>
              <a:srgbClr val="312782"/>
            </a:solidFill>
          </a:endParaRPr>
        </a:p>
      </dsp:txBody>
      <dsp:txXfrm>
        <a:off x="193627" y="124835"/>
        <a:ext cx="2052882" cy="249830"/>
      </dsp:txXfrm>
    </dsp:sp>
    <dsp:sp modelId="{8A603A70-FDF9-4828-A191-F8A0D321F6E9}">
      <dsp:nvSpPr>
        <dsp:cNvPr id="0" name=""/>
        <dsp:cNvSpPr/>
      </dsp:nvSpPr>
      <dsp:spPr>
        <a:xfrm>
          <a:off x="37483" y="93606"/>
          <a:ext cx="312288" cy="312288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F3C7787-4E09-4BF2-864A-4BFA1150AF00}">
      <dsp:nvSpPr>
        <dsp:cNvPr id="0" name=""/>
        <dsp:cNvSpPr/>
      </dsp:nvSpPr>
      <dsp:spPr>
        <a:xfrm>
          <a:off x="372648" y="499461"/>
          <a:ext cx="1873861" cy="24983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303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smtClean="0">
              <a:solidFill>
                <a:srgbClr val="312782"/>
              </a:solidFill>
            </a:rPr>
            <a:t>II - Comunidade</a:t>
          </a:r>
          <a:endParaRPr lang="pt-PT" sz="1200" kern="1200" dirty="0">
            <a:solidFill>
              <a:srgbClr val="312782"/>
            </a:solidFill>
          </a:endParaRPr>
        </a:p>
      </dsp:txBody>
      <dsp:txXfrm>
        <a:off x="372648" y="499461"/>
        <a:ext cx="1873861" cy="249830"/>
      </dsp:txXfrm>
    </dsp:sp>
    <dsp:sp modelId="{540E5F87-9E9E-4880-8532-1D5C7D67E262}">
      <dsp:nvSpPr>
        <dsp:cNvPr id="0" name=""/>
        <dsp:cNvSpPr/>
      </dsp:nvSpPr>
      <dsp:spPr>
        <a:xfrm>
          <a:off x="216504" y="468232"/>
          <a:ext cx="312288" cy="312288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338167A-2F49-412A-AEB8-A048CBF2AD51}">
      <dsp:nvSpPr>
        <dsp:cNvPr id="0" name=""/>
        <dsp:cNvSpPr/>
      </dsp:nvSpPr>
      <dsp:spPr>
        <a:xfrm>
          <a:off x="427593" y="874086"/>
          <a:ext cx="1818916" cy="24983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303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smtClean="0">
              <a:solidFill>
                <a:srgbClr val="312782"/>
              </a:solidFill>
            </a:rPr>
            <a:t>III - Turismo</a:t>
          </a:r>
          <a:endParaRPr lang="pt-PT" sz="1200" kern="1200" dirty="0">
            <a:solidFill>
              <a:srgbClr val="312782"/>
            </a:solidFill>
          </a:endParaRPr>
        </a:p>
      </dsp:txBody>
      <dsp:txXfrm>
        <a:off x="427593" y="874086"/>
        <a:ext cx="1818916" cy="249830"/>
      </dsp:txXfrm>
    </dsp:sp>
    <dsp:sp modelId="{66A5331A-89FE-4930-B402-C96962F1853C}">
      <dsp:nvSpPr>
        <dsp:cNvPr id="0" name=""/>
        <dsp:cNvSpPr/>
      </dsp:nvSpPr>
      <dsp:spPr>
        <a:xfrm>
          <a:off x="271449" y="842857"/>
          <a:ext cx="312288" cy="312288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2EC21E8-42B8-4B3D-980D-90822B961F1B}">
      <dsp:nvSpPr>
        <dsp:cNvPr id="0" name=""/>
        <dsp:cNvSpPr/>
      </dsp:nvSpPr>
      <dsp:spPr>
        <a:xfrm>
          <a:off x="372648" y="1248712"/>
          <a:ext cx="1873861" cy="24983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303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>
              <a:solidFill>
                <a:srgbClr val="312782"/>
              </a:solidFill>
            </a:rPr>
            <a:t>IV – Indústrias Criativas</a:t>
          </a:r>
          <a:endParaRPr lang="pt-PT" sz="1200" kern="1200" dirty="0">
            <a:solidFill>
              <a:srgbClr val="312782"/>
            </a:solidFill>
          </a:endParaRPr>
        </a:p>
      </dsp:txBody>
      <dsp:txXfrm>
        <a:off x="372648" y="1248712"/>
        <a:ext cx="1873861" cy="249830"/>
      </dsp:txXfrm>
    </dsp:sp>
    <dsp:sp modelId="{44DB968F-46CC-48C8-BAF1-9F285B1E1ABB}">
      <dsp:nvSpPr>
        <dsp:cNvPr id="0" name=""/>
        <dsp:cNvSpPr/>
      </dsp:nvSpPr>
      <dsp:spPr>
        <a:xfrm>
          <a:off x="216504" y="1217483"/>
          <a:ext cx="312288" cy="312288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81E47DE-2234-4F6C-A6E4-678AF5A5ED08}">
      <dsp:nvSpPr>
        <dsp:cNvPr id="0" name=""/>
        <dsp:cNvSpPr/>
      </dsp:nvSpPr>
      <dsp:spPr>
        <a:xfrm>
          <a:off x="193627" y="1623338"/>
          <a:ext cx="2052882" cy="24983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303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>
              <a:solidFill>
                <a:srgbClr val="312782"/>
              </a:solidFill>
            </a:rPr>
            <a:t>V – Rio Douro</a:t>
          </a:r>
          <a:endParaRPr lang="pt-PT" sz="1200" kern="1200" dirty="0">
            <a:solidFill>
              <a:srgbClr val="312782"/>
            </a:solidFill>
          </a:endParaRPr>
        </a:p>
      </dsp:txBody>
      <dsp:txXfrm>
        <a:off x="193627" y="1623338"/>
        <a:ext cx="2052882" cy="249830"/>
      </dsp:txXfrm>
    </dsp:sp>
    <dsp:sp modelId="{7940D314-471B-4C30-9BAC-238C6B957F13}">
      <dsp:nvSpPr>
        <dsp:cNvPr id="0" name=""/>
        <dsp:cNvSpPr/>
      </dsp:nvSpPr>
      <dsp:spPr>
        <a:xfrm>
          <a:off x="37483" y="1592109"/>
          <a:ext cx="312288" cy="312288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CE95F-1C04-4B30-BEFB-9944ECBFF861}">
      <dsp:nvSpPr>
        <dsp:cNvPr id="0" name=""/>
        <dsp:cNvSpPr/>
      </dsp:nvSpPr>
      <dsp:spPr>
        <a:xfrm>
          <a:off x="0" y="428752"/>
          <a:ext cx="7762241" cy="57167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C8EA8-829B-464A-99A2-30E6B39593DA}">
      <dsp:nvSpPr>
        <dsp:cNvPr id="0" name=""/>
        <dsp:cNvSpPr/>
      </dsp:nvSpPr>
      <dsp:spPr>
        <a:xfrm>
          <a:off x="1918" y="0"/>
          <a:ext cx="1117148" cy="57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rgbClr val="312782"/>
              </a:solidFill>
            </a:rPr>
            <a:t>Ribeira/Barredo</a:t>
          </a:r>
          <a:endParaRPr lang="pt-PT" sz="1000" kern="1200" dirty="0">
            <a:solidFill>
              <a:srgbClr val="312782"/>
            </a:solidFill>
          </a:endParaRPr>
        </a:p>
      </dsp:txBody>
      <dsp:txXfrm>
        <a:off x="1918" y="0"/>
        <a:ext cx="1117148" cy="571670"/>
      </dsp:txXfrm>
    </dsp:sp>
    <dsp:sp modelId="{E19F83E3-FB85-4158-A152-66772710EEBA}">
      <dsp:nvSpPr>
        <dsp:cNvPr id="0" name=""/>
        <dsp:cNvSpPr/>
      </dsp:nvSpPr>
      <dsp:spPr>
        <a:xfrm>
          <a:off x="489034" y="643128"/>
          <a:ext cx="142917" cy="1429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7BF4F-EBF3-4AD1-938D-0A6ADE269F22}">
      <dsp:nvSpPr>
        <dsp:cNvPr id="0" name=""/>
        <dsp:cNvSpPr/>
      </dsp:nvSpPr>
      <dsp:spPr>
        <a:xfrm>
          <a:off x="1174924" y="857505"/>
          <a:ext cx="1117148" cy="57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rgbClr val="312782"/>
              </a:solidFill>
            </a:rPr>
            <a:t>Sé</a:t>
          </a:r>
          <a:endParaRPr lang="pt-PT" sz="1000" kern="1200" dirty="0">
            <a:solidFill>
              <a:srgbClr val="312782"/>
            </a:solidFill>
          </a:endParaRPr>
        </a:p>
      </dsp:txBody>
      <dsp:txXfrm>
        <a:off x="1174924" y="857505"/>
        <a:ext cx="1117148" cy="571670"/>
      </dsp:txXfrm>
    </dsp:sp>
    <dsp:sp modelId="{3B417E37-F1F9-498E-B0E5-3777C4FF5596}">
      <dsp:nvSpPr>
        <dsp:cNvPr id="0" name=""/>
        <dsp:cNvSpPr/>
      </dsp:nvSpPr>
      <dsp:spPr>
        <a:xfrm>
          <a:off x="1662040" y="643128"/>
          <a:ext cx="142917" cy="1429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1BA5D-5280-4A27-A334-BEEB72D2DECB}">
      <dsp:nvSpPr>
        <dsp:cNvPr id="0" name=""/>
        <dsp:cNvSpPr/>
      </dsp:nvSpPr>
      <dsp:spPr>
        <a:xfrm>
          <a:off x="2347931" y="0"/>
          <a:ext cx="1117148" cy="57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rgbClr val="312782"/>
              </a:solidFill>
            </a:rPr>
            <a:t>S. Francisco</a:t>
          </a:r>
          <a:endParaRPr lang="pt-PT" sz="1000" kern="1200" dirty="0">
            <a:solidFill>
              <a:srgbClr val="312782"/>
            </a:solidFill>
          </a:endParaRPr>
        </a:p>
      </dsp:txBody>
      <dsp:txXfrm>
        <a:off x="2347931" y="0"/>
        <a:ext cx="1117148" cy="571670"/>
      </dsp:txXfrm>
    </dsp:sp>
    <dsp:sp modelId="{479B4CC3-38AE-4A02-A90F-BA0B7E592B60}">
      <dsp:nvSpPr>
        <dsp:cNvPr id="0" name=""/>
        <dsp:cNvSpPr/>
      </dsp:nvSpPr>
      <dsp:spPr>
        <a:xfrm>
          <a:off x="2835046" y="643128"/>
          <a:ext cx="142917" cy="1429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2FC45-918D-41A8-81FF-2822722F56F7}">
      <dsp:nvSpPr>
        <dsp:cNvPr id="0" name=""/>
        <dsp:cNvSpPr/>
      </dsp:nvSpPr>
      <dsp:spPr>
        <a:xfrm>
          <a:off x="3520937" y="857505"/>
          <a:ext cx="1117148" cy="57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rgbClr val="312782"/>
              </a:solidFill>
            </a:rPr>
            <a:t>Infante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900" kern="1200" dirty="0">
            <a:solidFill>
              <a:srgbClr val="312782"/>
            </a:solidFill>
          </a:endParaRPr>
        </a:p>
      </dsp:txBody>
      <dsp:txXfrm>
        <a:off x="3520937" y="857505"/>
        <a:ext cx="1117148" cy="571670"/>
      </dsp:txXfrm>
    </dsp:sp>
    <dsp:sp modelId="{756E1F57-2EA3-48CF-A810-D6382C89A1C3}">
      <dsp:nvSpPr>
        <dsp:cNvPr id="0" name=""/>
        <dsp:cNvSpPr/>
      </dsp:nvSpPr>
      <dsp:spPr>
        <a:xfrm>
          <a:off x="4008052" y="643128"/>
          <a:ext cx="142917" cy="1429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57397-B937-448A-8310-3808E47DDDD6}">
      <dsp:nvSpPr>
        <dsp:cNvPr id="0" name=""/>
        <dsp:cNvSpPr/>
      </dsp:nvSpPr>
      <dsp:spPr>
        <a:xfrm>
          <a:off x="4693943" y="0"/>
          <a:ext cx="1117148" cy="57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rgbClr val="312782"/>
              </a:solidFill>
            </a:rPr>
            <a:t>Mouzinho/Flores</a:t>
          </a:r>
          <a:endParaRPr lang="pt-PT" sz="1000" kern="1200" dirty="0" smtClean="0">
            <a:solidFill>
              <a:srgbClr val="312782"/>
            </a:solidFill>
          </a:endParaRPr>
        </a:p>
      </dsp:txBody>
      <dsp:txXfrm>
        <a:off x="4693943" y="0"/>
        <a:ext cx="1117148" cy="571670"/>
      </dsp:txXfrm>
    </dsp:sp>
    <dsp:sp modelId="{5EF2A0B2-803F-4074-996D-82E9C213B4E9}">
      <dsp:nvSpPr>
        <dsp:cNvPr id="0" name=""/>
        <dsp:cNvSpPr/>
      </dsp:nvSpPr>
      <dsp:spPr>
        <a:xfrm>
          <a:off x="5181058" y="643128"/>
          <a:ext cx="142917" cy="1429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3D625-E74E-4A33-9C6A-99546201F8C9}">
      <dsp:nvSpPr>
        <dsp:cNvPr id="0" name=""/>
        <dsp:cNvSpPr/>
      </dsp:nvSpPr>
      <dsp:spPr>
        <a:xfrm>
          <a:off x="5866949" y="857505"/>
          <a:ext cx="1117148" cy="571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rgbClr val="312782"/>
              </a:solidFill>
            </a:rPr>
            <a:t>Santa Clara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900" kern="1200" dirty="0">
            <a:solidFill>
              <a:srgbClr val="312782"/>
            </a:solidFill>
          </a:endParaRPr>
        </a:p>
      </dsp:txBody>
      <dsp:txXfrm>
        <a:off x="5866949" y="857505"/>
        <a:ext cx="1117148" cy="571670"/>
      </dsp:txXfrm>
    </dsp:sp>
    <dsp:sp modelId="{0BF9636D-52F0-4E1E-A56C-B2F9E2DB3176}">
      <dsp:nvSpPr>
        <dsp:cNvPr id="0" name=""/>
        <dsp:cNvSpPr/>
      </dsp:nvSpPr>
      <dsp:spPr>
        <a:xfrm>
          <a:off x="6354065" y="643128"/>
          <a:ext cx="142917" cy="1429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9EC2A-7773-45E8-8940-C06953D72BB7}" type="datetimeFigureOut">
              <a:rPr lang="pt-PT" smtClean="0"/>
              <a:t>17/01/2017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7B061-781B-46D7-BBA5-594FAEAD8BA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514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931988" y="3563432"/>
            <a:ext cx="5260975" cy="158006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dirty="0" smtClean="0"/>
              <a:t>Inserir título do documento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6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4885" y="313004"/>
            <a:ext cx="5260975" cy="58387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2400">
                <a:solidFill>
                  <a:srgbClr val="312782"/>
                </a:solidFill>
              </a:defRPr>
            </a:lvl1pPr>
          </a:lstStyle>
          <a:p>
            <a:pPr lvl="0"/>
            <a:r>
              <a:rPr lang="pt-PT" dirty="0" smtClean="0"/>
              <a:t>Inserir Capítulo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4885" y="957070"/>
            <a:ext cx="5260975" cy="583873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0">
                <a:solidFill>
                  <a:srgbClr val="312782"/>
                </a:solidFill>
              </a:defRPr>
            </a:lvl1pPr>
          </a:lstStyle>
          <a:p>
            <a:pPr lvl="0"/>
            <a:r>
              <a:rPr lang="pt-PT" dirty="0" smtClean="0"/>
              <a:t>Inserir texto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94885" y="4851563"/>
            <a:ext cx="5260975" cy="291937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700" i="1" baseline="0">
                <a:solidFill>
                  <a:srgbClr val="312782"/>
                </a:solidFill>
              </a:defRPr>
            </a:lvl1pPr>
          </a:lstStyle>
          <a:p>
            <a:pPr lvl="0"/>
            <a:r>
              <a:rPr lang="pt-PT" dirty="0" smtClean="0"/>
              <a:t>Inserir notas de rodapé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1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965575" y="2293938"/>
            <a:ext cx="1204913" cy="54768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dirty="0" err="1" smtClean="0"/>
              <a:t>www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6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deloGeral_ppt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eloGeral_ppt-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7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eloGeral_ppt-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0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sz="2000" b="1" dirty="0"/>
              <a:t>NOVOS DESAFIOS DA REABILITAÇÃO URBANA</a:t>
            </a:r>
          </a:p>
          <a:p>
            <a:r>
              <a:rPr lang="pt-PT" sz="1400" b="1" dirty="0" smtClean="0"/>
              <a:t>Centro Histórico do Porto, Ponte </a:t>
            </a:r>
            <a:r>
              <a:rPr lang="pt-PT" sz="1400" b="1" dirty="0"/>
              <a:t>L</a:t>
            </a:r>
            <a:r>
              <a:rPr lang="pt-PT" sz="1400" b="1" dirty="0" smtClean="0"/>
              <a:t>uis </a:t>
            </a:r>
            <a:r>
              <a:rPr lang="pt-PT" sz="1400" b="1" dirty="0"/>
              <a:t>I</a:t>
            </a:r>
            <a:r>
              <a:rPr lang="pt-PT" sz="1400" b="1" dirty="0" smtClean="0"/>
              <a:t> e Mosteiro da Serra do Pilar</a:t>
            </a:r>
            <a:endParaRPr lang="pt-PT" sz="1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 smtClean="0"/>
              <a:t>3. REABILITAÇÃO URBANA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</a:t>
            </a:r>
            <a:r>
              <a:rPr lang="pt-PT" i="0" dirty="0" smtClean="0">
                <a:solidFill>
                  <a:srgbClr val="002060"/>
                </a:solidFill>
              </a:rPr>
              <a:t>Alves</a:t>
            </a:r>
            <a:endParaRPr lang="pt-PT" i="0" dirty="0">
              <a:solidFill>
                <a:srgbClr val="002060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009" y="836294"/>
            <a:ext cx="1548383" cy="246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2413" y="2510576"/>
            <a:ext cx="1613573" cy="2468635"/>
          </a:xfrm>
          <a:prstGeom prst="rect">
            <a:avLst/>
          </a:prstGeom>
          <a:noFill/>
        </p:spPr>
      </p:pic>
      <p:sp>
        <p:nvSpPr>
          <p:cNvPr id="8" name="Marcador de Posição do Texto 2"/>
          <p:cNvSpPr>
            <a:spLocks noGrp="1"/>
          </p:cNvSpPr>
          <p:nvPr>
            <p:ph type="body" sz="quarter" idx="11"/>
          </p:nvPr>
        </p:nvSpPr>
        <p:spPr>
          <a:xfrm>
            <a:off x="294885" y="957070"/>
            <a:ext cx="5260975" cy="583873"/>
          </a:xfrm>
        </p:spPr>
        <p:txBody>
          <a:bodyPr/>
          <a:lstStyle/>
          <a:p>
            <a:r>
              <a:rPr lang="pt-PT" b="1" dirty="0" smtClean="0"/>
              <a:t>Estado de Conservação dos </a:t>
            </a:r>
            <a:r>
              <a:rPr lang="pt-PT" b="1" dirty="0" smtClean="0"/>
              <a:t>Edifícios</a:t>
            </a:r>
            <a:endParaRPr lang="pt-PT" dirty="0"/>
          </a:p>
          <a:p>
            <a:endParaRPr lang="pt-PT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312552"/>
              </p:ext>
            </p:extLst>
          </p:nvPr>
        </p:nvGraphicFramePr>
        <p:xfrm>
          <a:off x="3618166" y="1587930"/>
          <a:ext cx="2823274" cy="208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451946" y="267157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800" dirty="0" smtClean="0">
                <a:solidFill>
                  <a:srgbClr val="312782"/>
                </a:solidFill>
              </a:rPr>
              <a:t>2008</a:t>
            </a:r>
            <a:endParaRPr lang="pt-PT" sz="800" dirty="0">
              <a:solidFill>
                <a:srgbClr val="312782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445555" y="4495043"/>
            <a:ext cx="3962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rgbClr val="312782"/>
                </a:solidFill>
              </a:rPr>
              <a:t>2014</a:t>
            </a:r>
            <a:endParaRPr lang="pt-PT" sz="800" dirty="0">
              <a:solidFill>
                <a:srgbClr val="312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 smtClean="0"/>
              <a:t>3. REABILITAÇÃO URBANA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</a:t>
            </a:r>
            <a:r>
              <a:rPr lang="pt-PT" i="0" dirty="0" smtClean="0">
                <a:solidFill>
                  <a:srgbClr val="002060"/>
                </a:solidFill>
              </a:rPr>
              <a:t>Alves</a:t>
            </a:r>
            <a:endParaRPr lang="pt-PT" i="0" dirty="0">
              <a:solidFill>
                <a:srgbClr val="00206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240513"/>
              </p:ext>
            </p:extLst>
          </p:nvPr>
        </p:nvGraphicFramePr>
        <p:xfrm>
          <a:off x="4541899" y="1094589"/>
          <a:ext cx="3464514" cy="746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64672"/>
                <a:gridCol w="1014004"/>
                <a:gridCol w="985838"/>
              </a:tblGrid>
              <a:tr h="211885">
                <a:tc>
                  <a:txBody>
                    <a:bodyPr/>
                    <a:lstStyle/>
                    <a:p>
                      <a:r>
                        <a:rPr lang="pt-PT" sz="1000" b="0" noProof="0" dirty="0" smtClean="0"/>
                        <a:t>Investimento Público</a:t>
                      </a:r>
                      <a:endParaRPr lang="pt-PT" sz="10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000" b="0" noProof="0" dirty="0" smtClean="0"/>
                        <a:t>38.212.915</a:t>
                      </a:r>
                      <a:endParaRPr lang="pt-PT" sz="1000" b="0" noProof="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PT" sz="1100" b="1" noProof="0" dirty="0" smtClean="0"/>
                        <a:t>1€ público</a:t>
                      </a:r>
                    </a:p>
                    <a:p>
                      <a:pPr algn="ctr"/>
                      <a:endParaRPr lang="pt-PT" sz="1100" b="1" noProof="0" dirty="0" smtClean="0"/>
                    </a:p>
                    <a:p>
                      <a:pPr algn="ctr"/>
                      <a:r>
                        <a:rPr lang="pt-PT" sz="1100" b="1" noProof="0" dirty="0" smtClean="0"/>
                        <a:t>10€</a:t>
                      </a:r>
                      <a:r>
                        <a:rPr lang="pt-PT" sz="1100" b="1" baseline="0" noProof="0" dirty="0" smtClean="0"/>
                        <a:t> privado</a:t>
                      </a:r>
                      <a:endParaRPr lang="pt-PT" sz="1100" b="1" noProof="0" dirty="0"/>
                    </a:p>
                  </a:txBody>
                  <a:tcPr anchor="ctr"/>
                </a:tc>
              </a:tr>
              <a:tr h="199544">
                <a:tc>
                  <a:txBody>
                    <a:bodyPr/>
                    <a:lstStyle/>
                    <a:p>
                      <a:r>
                        <a:rPr lang="pt-PT" sz="1000" b="0" noProof="0" dirty="0" smtClean="0"/>
                        <a:t>Investimento Privado</a:t>
                      </a:r>
                      <a:endParaRPr lang="pt-PT" sz="10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000" b="0" noProof="0" dirty="0" smtClean="0"/>
                        <a:t>390.349.319</a:t>
                      </a:r>
                      <a:endParaRPr lang="pt-PT" sz="1000" b="0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211885">
                <a:tc>
                  <a:txBody>
                    <a:bodyPr/>
                    <a:lstStyle/>
                    <a:p>
                      <a:r>
                        <a:rPr lang="pt-PT" sz="1100" b="1" noProof="0" dirty="0" smtClean="0"/>
                        <a:t>Investimento Total</a:t>
                      </a:r>
                      <a:endParaRPr lang="pt-PT" sz="1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b="1" noProof="0" dirty="0" smtClean="0"/>
                        <a:t>428.562.234</a:t>
                      </a:r>
                      <a:endParaRPr lang="pt-PT" sz="1100" b="1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133985"/>
              </p:ext>
            </p:extLst>
          </p:nvPr>
        </p:nvGraphicFramePr>
        <p:xfrm>
          <a:off x="301295" y="2844844"/>
          <a:ext cx="3479639" cy="174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920004"/>
              </p:ext>
            </p:extLst>
          </p:nvPr>
        </p:nvGraphicFramePr>
        <p:xfrm>
          <a:off x="284228" y="702468"/>
          <a:ext cx="3581206" cy="1990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835207"/>
              </p:ext>
            </p:extLst>
          </p:nvPr>
        </p:nvGraphicFramePr>
        <p:xfrm>
          <a:off x="4541899" y="2283977"/>
          <a:ext cx="3464514" cy="746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64672"/>
                <a:gridCol w="1014004"/>
                <a:gridCol w="985838"/>
              </a:tblGrid>
              <a:tr h="211885">
                <a:tc>
                  <a:txBody>
                    <a:bodyPr/>
                    <a:lstStyle/>
                    <a:p>
                      <a:r>
                        <a:rPr lang="pt-PT" sz="1000" b="0" noProof="0" dirty="0" smtClean="0"/>
                        <a:t>Investimento Público</a:t>
                      </a:r>
                      <a:endParaRPr lang="pt-PT" sz="10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000" b="0" noProof="0" dirty="0" smtClean="0"/>
                        <a:t>38.998.475</a:t>
                      </a:r>
                      <a:endParaRPr lang="pt-PT" sz="1000" b="0" noProof="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PT" sz="1100" b="1" noProof="0" dirty="0" smtClean="0"/>
                        <a:t>1€ público</a:t>
                      </a:r>
                    </a:p>
                    <a:p>
                      <a:pPr algn="ctr"/>
                      <a:endParaRPr lang="pt-PT" sz="1100" b="1" noProof="0" dirty="0" smtClean="0"/>
                    </a:p>
                    <a:p>
                      <a:pPr algn="ctr"/>
                      <a:r>
                        <a:rPr lang="pt-PT" sz="1100" b="1" noProof="0" dirty="0" smtClean="0"/>
                        <a:t>13€</a:t>
                      </a:r>
                      <a:r>
                        <a:rPr lang="pt-PT" sz="1100" b="1" baseline="0" noProof="0" dirty="0" smtClean="0"/>
                        <a:t> </a:t>
                      </a:r>
                      <a:r>
                        <a:rPr lang="pt-PT" sz="1100" b="1" baseline="0" noProof="0" dirty="0" smtClean="0"/>
                        <a:t>privado</a:t>
                      </a:r>
                      <a:endParaRPr lang="pt-PT" sz="1100" b="1" noProof="0" dirty="0"/>
                    </a:p>
                  </a:txBody>
                  <a:tcPr anchor="ctr"/>
                </a:tc>
              </a:tr>
              <a:tr h="199544">
                <a:tc>
                  <a:txBody>
                    <a:bodyPr/>
                    <a:lstStyle/>
                    <a:p>
                      <a:r>
                        <a:rPr lang="pt-PT" sz="1000" b="0" noProof="0" dirty="0" smtClean="0"/>
                        <a:t>Investimento Privado</a:t>
                      </a:r>
                      <a:endParaRPr lang="pt-PT" sz="10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000" b="0" noProof="0" dirty="0" smtClean="0"/>
                        <a:t>500.105.646</a:t>
                      </a:r>
                      <a:endParaRPr lang="pt-PT" sz="1000" b="0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211885">
                <a:tc>
                  <a:txBody>
                    <a:bodyPr/>
                    <a:lstStyle/>
                    <a:p>
                      <a:r>
                        <a:rPr lang="pt-PT" sz="1100" b="1" noProof="0" dirty="0" smtClean="0"/>
                        <a:t>Investimento Total</a:t>
                      </a:r>
                      <a:endParaRPr lang="pt-PT" sz="1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100" b="1" noProof="0" dirty="0" smtClean="0"/>
                        <a:t>539.104.121</a:t>
                      </a:r>
                      <a:endParaRPr lang="pt-PT" sz="1100" b="1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CaixaDeTexto 16"/>
          <p:cNvSpPr txBox="1"/>
          <p:nvPr/>
        </p:nvSpPr>
        <p:spPr>
          <a:xfrm>
            <a:off x="4446642" y="86598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312782"/>
                </a:solidFill>
              </a:rPr>
              <a:t>2014</a:t>
            </a:r>
            <a:endParaRPr lang="pt-PT" sz="1200" dirty="0">
              <a:solidFill>
                <a:srgbClr val="312782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451560" y="206552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312782"/>
                </a:solidFill>
              </a:rPr>
              <a:t>2015</a:t>
            </a:r>
            <a:endParaRPr lang="pt-PT" sz="1200" dirty="0">
              <a:solidFill>
                <a:srgbClr val="312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8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Alves</a:t>
            </a:r>
          </a:p>
          <a:p>
            <a:endParaRPr lang="pt-PT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302206"/>
              </p:ext>
            </p:extLst>
          </p:nvPr>
        </p:nvGraphicFramePr>
        <p:xfrm>
          <a:off x="294885" y="1369009"/>
          <a:ext cx="6858083" cy="270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186807"/>
              </p:ext>
            </p:extLst>
          </p:nvPr>
        </p:nvGraphicFramePr>
        <p:xfrm>
          <a:off x="2110429" y="795174"/>
          <a:ext cx="3088379" cy="1761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 smtClean="0"/>
              <a:t>3. REABILITAÇÃO URBANA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707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 smtClean="0"/>
              <a:t>3. REABILITAÇÃO URBANA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 smtClean="0">
                <a:solidFill>
                  <a:srgbClr val="002060"/>
                </a:solidFill>
              </a:rPr>
              <a:t>\</a:t>
            </a:r>
            <a:endParaRPr lang="pt-PT" i="0" dirty="0">
              <a:solidFill>
                <a:srgbClr val="002060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574" y="913654"/>
            <a:ext cx="1598508" cy="2358610"/>
          </a:xfrm>
          <a:prstGeom prst="rect">
            <a:avLst/>
          </a:prstGeom>
          <a:noFill/>
        </p:spPr>
      </p:pic>
      <p:pic>
        <p:nvPicPr>
          <p:cNvPr id="6" name="Imagem 5" descr="C:\Users\Margarida Guimaraes\Desktop\PLANO DE GESTÂO\RELATÓRIO DE MONITORIZAÇÃO 2014\PLANTAS\Monotorização_2014_função Julho 20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3" y="2980266"/>
            <a:ext cx="2358609" cy="15374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Posição do Texto 2"/>
          <p:cNvSpPr>
            <a:spLocks noGrp="1"/>
          </p:cNvSpPr>
          <p:nvPr>
            <p:ph type="body" sz="quarter" idx="11"/>
          </p:nvPr>
        </p:nvSpPr>
        <p:spPr>
          <a:xfrm>
            <a:off x="294885" y="957070"/>
            <a:ext cx="5260975" cy="583873"/>
          </a:xfrm>
        </p:spPr>
        <p:txBody>
          <a:bodyPr/>
          <a:lstStyle/>
          <a:p>
            <a:r>
              <a:rPr lang="pt-PT" b="1" dirty="0" smtClean="0"/>
              <a:t>Funcionalidades 2012/14</a:t>
            </a:r>
            <a:endParaRPr lang="pt-PT" b="1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3" name="Retângulo 2"/>
          <p:cNvSpPr/>
          <p:nvPr/>
        </p:nvSpPr>
        <p:spPr>
          <a:xfrm>
            <a:off x="2902372" y="3456278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313" indent="-87313" algn="just">
              <a:lnSpc>
                <a:spcPct val="115000"/>
              </a:lnSpc>
              <a:buFontTx/>
              <a:buChar char="-"/>
            </a:pPr>
            <a:r>
              <a:rPr lang="pt-PT" sz="1200" dirty="0">
                <a:solidFill>
                  <a:srgbClr val="312782"/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Manutenção de parcelas destinadas apenas a habitação </a:t>
            </a:r>
          </a:p>
          <a:p>
            <a:pPr marL="87313" indent="-87313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t-PT" sz="1200" dirty="0">
                <a:solidFill>
                  <a:srgbClr val="312782"/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Aumento de parcelas destinadas a habitação e </a:t>
            </a:r>
            <a:r>
              <a:rPr lang="pt-PT" sz="1200" dirty="0" smtClean="0">
                <a:solidFill>
                  <a:srgbClr val="312782"/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comércio</a:t>
            </a:r>
          </a:p>
          <a:p>
            <a:pPr marL="87313" indent="-87313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pt-PT" sz="1200" dirty="0" smtClean="0">
                <a:solidFill>
                  <a:srgbClr val="312782"/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Aumento </a:t>
            </a:r>
            <a:r>
              <a:rPr lang="pt-PT" sz="1200" dirty="0" smtClean="0">
                <a:solidFill>
                  <a:srgbClr val="312782"/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 hotéis </a:t>
            </a:r>
            <a:r>
              <a:rPr lang="pt-PT" sz="1200" dirty="0" smtClean="0">
                <a:solidFill>
                  <a:srgbClr val="312782"/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licenciados</a:t>
            </a:r>
            <a:endParaRPr lang="pt-PT" sz="1200" dirty="0" smtClean="0">
              <a:solidFill>
                <a:srgbClr val="312782"/>
              </a:solid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Imagem 8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72" y="1309282"/>
            <a:ext cx="4108554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3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>
          <a:xfrm>
            <a:off x="294884" y="957070"/>
            <a:ext cx="5841755" cy="583873"/>
          </a:xfrm>
        </p:spPr>
        <p:txBody>
          <a:bodyPr/>
          <a:lstStyle/>
          <a:p>
            <a:pPr marL="176213" indent="-176213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pt-PT" dirty="0" smtClean="0"/>
              <a:t>Ambiente Urbano (resíduos, água, anomalias, espaço público…)</a:t>
            </a:r>
          </a:p>
          <a:p>
            <a:pPr marL="176213" indent="-176213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pt-PT" dirty="0" smtClean="0"/>
              <a:t>Jardins e espaços públicos (área arborizada, espaço público requalificado…)</a:t>
            </a:r>
          </a:p>
          <a:p>
            <a:pPr marL="176213" indent="-176213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pt-PT" dirty="0" smtClean="0"/>
              <a:t>Mobilidade (fluidez e controle de tráfego, acessibilidades, cota alta/baixa, Rio Douro, estacionamento…)</a:t>
            </a:r>
          </a:p>
          <a:p>
            <a:pPr marL="176213" indent="-176213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pt-PT" dirty="0" smtClean="0"/>
              <a:t>Segurança e conforto (patrulhamento, medidas de segurança….)</a:t>
            </a:r>
          </a:p>
          <a:p>
            <a:pPr marL="176213" indent="-176213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pt-PT" dirty="0"/>
              <a:t>Prevenção e Proteção contra </a:t>
            </a:r>
            <a:r>
              <a:rPr lang="pt-PT" dirty="0" smtClean="0"/>
              <a:t>Incêndios (marcos de incêndio, hidrantes, cartas de risco…)</a:t>
            </a:r>
          </a:p>
          <a:p>
            <a:pPr marL="176213" indent="-176213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pt-PT" dirty="0" smtClean="0"/>
              <a:t>Envolvimento da população (memórias, festas tradicionais, </a:t>
            </a:r>
            <a:r>
              <a:rPr lang="pt-PT" dirty="0"/>
              <a:t>publicações, datas </a:t>
            </a:r>
            <a:r>
              <a:rPr lang="pt-PT" dirty="0" smtClean="0"/>
              <a:t>comemorativas, formação </a:t>
            </a:r>
            <a:r>
              <a:rPr lang="pt-PT" dirty="0"/>
              <a:t>nos estabelecimentos de </a:t>
            </a:r>
            <a:r>
              <a:rPr lang="pt-PT" dirty="0" smtClean="0"/>
              <a:t>ensino…)</a:t>
            </a:r>
          </a:p>
          <a:p>
            <a:pPr marL="176213" indent="-176213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pt-PT" dirty="0" smtClean="0"/>
              <a:t>Recursos Paisagísticos e Patrimoniais </a:t>
            </a:r>
            <a:r>
              <a:rPr lang="pt-PT" smtClean="0"/>
              <a:t>(valorizar monumentos</a:t>
            </a:r>
            <a:r>
              <a:rPr lang="pt-PT" dirty="0" smtClean="0"/>
              <a:t>, percursos temáticos, acolhimento….)</a:t>
            </a:r>
          </a:p>
          <a:p>
            <a:pPr marL="176213" indent="-176213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pt-PT" dirty="0" smtClean="0"/>
              <a:t>Qualificação da atividade comercial (diversificação, atendimento….)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b="1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Alves</a:t>
            </a:r>
            <a:endParaRPr lang="pt-PT" i="0" dirty="0">
              <a:solidFill>
                <a:srgbClr val="002060"/>
              </a:solidFill>
            </a:endParaRPr>
          </a:p>
        </p:txBody>
      </p:sp>
      <p:sp>
        <p:nvSpPr>
          <p:cNvPr id="8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 smtClean="0"/>
              <a:t>3. REABILITAÇÃO URBANA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897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 smtClean="0"/>
              <a:t>3. REABILITAÇÃO URBANA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b="1" dirty="0"/>
              <a:t>Estímulos ao Investimento Privado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</a:t>
            </a:r>
            <a:r>
              <a:rPr lang="pt-PT" i="0" dirty="0" smtClean="0">
                <a:solidFill>
                  <a:srgbClr val="002060"/>
                </a:solidFill>
              </a:rPr>
              <a:t>Alves</a:t>
            </a:r>
            <a:endParaRPr lang="pt-PT" i="0" dirty="0">
              <a:solidFill>
                <a:srgbClr val="00206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4885" y="1258683"/>
            <a:ext cx="6932262" cy="48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PT" sz="1200" dirty="0">
                <a:solidFill>
                  <a:srgbClr val="3127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Loja da Reabilitação Urbana  </a:t>
            </a:r>
            <a:endParaRPr lang="pt-PT" sz="1200" dirty="0" smtClean="0">
              <a:solidFill>
                <a:srgbClr val="31278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sz="1200" dirty="0" smtClean="0">
                <a:solidFill>
                  <a:srgbClr val="31278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Incentivos à Reabilitação Urbana</a:t>
            </a:r>
            <a:endParaRPr lang="pt-PT" sz="1200" dirty="0">
              <a:solidFill>
                <a:srgbClr val="312782"/>
              </a:solidFill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943613"/>
              </p:ext>
            </p:extLst>
          </p:nvPr>
        </p:nvGraphicFramePr>
        <p:xfrm>
          <a:off x="410031" y="1831120"/>
          <a:ext cx="4737702" cy="199407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737702"/>
              </a:tblGrid>
              <a:tr h="908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solidFill>
                            <a:srgbClr val="312782"/>
                          </a:solidFill>
                          <a:effectLst/>
                        </a:rPr>
                        <a:t>INCENTIVOS FISCAIS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>
                          <a:solidFill>
                            <a:srgbClr val="312782"/>
                          </a:solidFill>
                          <a:effectLst/>
                        </a:rPr>
                        <a:t>Iva - 6%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>
                          <a:solidFill>
                            <a:srgbClr val="312782"/>
                          </a:solidFill>
                          <a:effectLst/>
                        </a:rPr>
                        <a:t>Isenção de IMI (5 anos + 5 anos, se reconhecida a valorização energética)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>
                          <a:solidFill>
                            <a:srgbClr val="312782"/>
                          </a:solidFill>
                          <a:effectLst/>
                        </a:rPr>
                        <a:t>Isenção de IMT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>
                          <a:solidFill>
                            <a:srgbClr val="312782"/>
                          </a:solidFill>
                          <a:effectLst/>
                        </a:rPr>
                        <a:t>IRS – Dedução à </a:t>
                      </a:r>
                      <a:r>
                        <a:rPr lang="pt-PT" sz="1100" b="0" dirty="0" smtClean="0">
                          <a:solidFill>
                            <a:srgbClr val="312782"/>
                          </a:solidFill>
                          <a:effectLst/>
                        </a:rPr>
                        <a:t>coleta</a:t>
                      </a:r>
                    </a:p>
                  </a:txBody>
                  <a:tcPr marL="68580" marR="68580" marT="9525" marB="0" anchor="ctr"/>
                </a:tc>
              </a:tr>
              <a:tr h="1384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solidFill>
                            <a:srgbClr val="312782"/>
                          </a:solidFill>
                          <a:effectLst/>
                        </a:rPr>
                        <a:t>INCENTIVOS MUNICIPAIS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>
                          <a:solidFill>
                            <a:srgbClr val="312782"/>
                          </a:solidFill>
                          <a:effectLst/>
                        </a:rPr>
                        <a:t>Taxa de ocupação de domínio público – redução em 80%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>
                          <a:solidFill>
                            <a:srgbClr val="312782"/>
                          </a:solidFill>
                          <a:effectLst/>
                        </a:rPr>
                        <a:t>Taxa devida pelo licenciamento/autorização/admissão da Comunicação Prévia de Operações urbanísticas – redução de 50%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>
                          <a:solidFill>
                            <a:srgbClr val="312782"/>
                          </a:solidFill>
                          <a:effectLst/>
                        </a:rPr>
                        <a:t>Taxa devida pelo licenciamento da publicidade – redução de 80%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100" b="0" dirty="0">
                          <a:solidFill>
                            <a:srgbClr val="312782"/>
                          </a:solidFill>
                          <a:effectLst/>
                        </a:rPr>
                        <a:t>Sim </a:t>
                      </a:r>
                      <a:r>
                        <a:rPr lang="pt-PT" sz="1100" b="0" dirty="0" smtClean="0">
                          <a:solidFill>
                            <a:srgbClr val="312782"/>
                          </a:solidFill>
                          <a:effectLst/>
                        </a:rPr>
                        <a:t>– Porto </a:t>
                      </a:r>
                      <a:r>
                        <a:rPr lang="pt-PT" sz="800" b="0" kern="1200" dirty="0" smtClean="0">
                          <a:solidFill>
                            <a:srgbClr val="31278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(créditos de construção transacionáveis a aplicar na construção nova noutras zonas da cidade</a:t>
                      </a:r>
                      <a:r>
                        <a:rPr lang="pt-PT" sz="800" b="0" kern="1200" dirty="0" smtClean="0">
                          <a:solidFill>
                            <a:srgbClr val="31278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pt-PT" sz="800" b="0" dirty="0" smtClean="0">
                        <a:solidFill>
                          <a:srgbClr val="312782"/>
                        </a:solidFill>
                        <a:effectLst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291499" y="3910431"/>
            <a:ext cx="693226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PT" sz="1200" dirty="0" smtClean="0">
                <a:solidFill>
                  <a:srgbClr val="3127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 Viva a Baixa</a:t>
            </a:r>
          </a:p>
          <a:p>
            <a:pPr algn="just">
              <a:lnSpc>
                <a:spcPct val="115000"/>
              </a:lnSpc>
            </a:pPr>
            <a:r>
              <a:rPr lang="pt-PT" sz="1200" dirty="0">
                <a:solidFill>
                  <a:srgbClr val="31278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Protocolos com Instituições </a:t>
            </a:r>
            <a:r>
              <a:rPr lang="pt-PT" sz="1200" dirty="0" smtClean="0">
                <a:solidFill>
                  <a:srgbClr val="31278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Bancárias</a:t>
            </a:r>
            <a:endParaRPr lang="pt-PT" sz="1200" dirty="0">
              <a:solidFill>
                <a:srgbClr val="31278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8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613"/>
            <a:ext cx="9144000" cy="6096000"/>
          </a:xfrm>
          <a:prstGeom prst="rect">
            <a:avLst/>
          </a:prstGeom>
        </p:spPr>
      </p:pic>
      <p:sp>
        <p:nvSpPr>
          <p:cNvPr id="8" name="Marcador de Posição do Texto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9" name="CaixaDeTexto 18"/>
          <p:cNvSpPr txBox="1"/>
          <p:nvPr/>
        </p:nvSpPr>
        <p:spPr>
          <a:xfrm>
            <a:off x="8359134" y="4905198"/>
            <a:ext cx="7104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600" b="1" dirty="0" smtClean="0">
                <a:solidFill>
                  <a:schemeClr val="bg1"/>
                </a:solidFill>
              </a:rPr>
              <a:t>Manuel Roberto</a:t>
            </a:r>
            <a:endParaRPr lang="pt-PT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PT" sz="1200" dirty="0"/>
              <a:t>Demografia</a:t>
            </a:r>
          </a:p>
          <a:p>
            <a:pPr marL="534988" lvl="1" indent="-77788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312782"/>
                </a:solidFill>
              </a:rPr>
              <a:t>Diminuição da população</a:t>
            </a:r>
          </a:p>
          <a:p>
            <a:pPr marL="534988" lvl="1" indent="-77788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312782"/>
                </a:solidFill>
              </a:rPr>
              <a:t>Envelhecimento da </a:t>
            </a:r>
            <a:r>
              <a:rPr lang="pt-PT" sz="1200" dirty="0" smtClean="0">
                <a:solidFill>
                  <a:srgbClr val="312782"/>
                </a:solidFill>
              </a:rPr>
              <a:t>população</a:t>
            </a:r>
            <a:endParaRPr lang="pt-PT" sz="1200" dirty="0"/>
          </a:p>
          <a:p>
            <a:r>
              <a:rPr lang="pt-PT" sz="1200" dirty="0"/>
              <a:t>Sustentabilidade</a:t>
            </a:r>
          </a:p>
          <a:p>
            <a:pPr marL="534988" lvl="1" indent="-77788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312782"/>
                </a:solidFill>
              </a:rPr>
              <a:t>Pressão turística</a:t>
            </a:r>
          </a:p>
          <a:p>
            <a:pPr marL="534988" lvl="1" indent="-77788"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Mobilidade</a:t>
            </a:r>
          </a:p>
          <a:p>
            <a:pPr marL="534988" lvl="1" indent="-77788"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Acessibilidade</a:t>
            </a:r>
            <a:endParaRPr lang="pt-PT" sz="1200" dirty="0">
              <a:solidFill>
                <a:srgbClr val="312782"/>
              </a:solidFill>
            </a:endParaRPr>
          </a:p>
          <a:p>
            <a:r>
              <a:rPr lang="pt-PT" altLang="pt-PT" sz="1200" dirty="0">
                <a:cs typeface="Tahoma" pitchFamily="34" charset="0"/>
              </a:rPr>
              <a:t>Coesão</a:t>
            </a:r>
          </a:p>
          <a:p>
            <a:pPr marL="534988" lvl="1" indent="-77788">
              <a:buFont typeface="Arial" panose="020B0604020202020204" pitchFamily="34" charset="0"/>
              <a:buChar char="•"/>
            </a:pPr>
            <a:r>
              <a:rPr lang="pt-PT" altLang="pt-PT" sz="1200" dirty="0">
                <a:solidFill>
                  <a:srgbClr val="312782"/>
                </a:solidFill>
                <a:cs typeface="Tahoma" pitchFamily="34" charset="0"/>
              </a:rPr>
              <a:t>Aumento do </a:t>
            </a:r>
            <a:r>
              <a:rPr lang="pt-PT" altLang="pt-PT" sz="1200" dirty="0" smtClean="0">
                <a:solidFill>
                  <a:srgbClr val="312782"/>
                </a:solidFill>
                <a:cs typeface="Tahoma" pitchFamily="34" charset="0"/>
              </a:rPr>
              <a:t>desemprego</a:t>
            </a:r>
            <a:endParaRPr lang="pt-PT" altLang="pt-PT" sz="1200" dirty="0">
              <a:solidFill>
                <a:srgbClr val="312782"/>
              </a:solidFill>
              <a:cs typeface="Tahoma" pitchFamily="34" charset="0"/>
            </a:endParaRPr>
          </a:p>
          <a:p>
            <a:endParaRPr lang="pt-PT" sz="120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Alves</a:t>
            </a:r>
          </a:p>
          <a:p>
            <a:endParaRPr lang="pt-PT" dirty="0"/>
          </a:p>
        </p:txBody>
      </p:sp>
      <p:sp>
        <p:nvSpPr>
          <p:cNvPr id="6" name="Marcador de Posição do Texto 1"/>
          <p:cNvSpPr txBox="1">
            <a:spLocks/>
          </p:cNvSpPr>
          <p:nvPr/>
        </p:nvSpPr>
        <p:spPr>
          <a:xfrm>
            <a:off x="294885" y="313004"/>
            <a:ext cx="6146555" cy="583873"/>
          </a:xfrm>
          <a:prstGeom prst="rect">
            <a:avLst/>
          </a:prstGeom>
        </p:spPr>
        <p:txBody>
          <a:bodyPr vert="horz"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31278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mtClean="0"/>
              <a:t>4. NOVOS DESAFIOS DA REABILITAÇÃO URBANA</a:t>
            </a:r>
            <a:endParaRPr lang="pt-PT" dirty="0"/>
          </a:p>
        </p:txBody>
      </p:sp>
      <p:sp>
        <p:nvSpPr>
          <p:cNvPr id="7" name="Marcador de Posição do Texto 2"/>
          <p:cNvSpPr>
            <a:spLocks noGrp="1"/>
          </p:cNvSpPr>
          <p:nvPr>
            <p:ph type="body" sz="quarter" idx="11"/>
          </p:nvPr>
        </p:nvSpPr>
        <p:spPr>
          <a:xfrm>
            <a:off x="3820392" y="962487"/>
            <a:ext cx="5260975" cy="583873"/>
          </a:xfrm>
        </p:spPr>
        <p:txBody>
          <a:bodyPr/>
          <a:lstStyle/>
          <a:p>
            <a:r>
              <a:rPr lang="pt-PT" dirty="0" smtClean="0"/>
              <a:t/>
            </a:r>
            <a:br>
              <a:rPr lang="pt-PT" dirty="0" smtClean="0"/>
            </a:br>
            <a:endParaRPr lang="pt-PT" dirty="0" smtClean="0"/>
          </a:p>
          <a:p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38320" y="962487"/>
            <a:ext cx="3201692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1278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312782"/>
                </a:solidFill>
              </a:rPr>
              <a:t>Habitação Social</a:t>
            </a:r>
          </a:p>
          <a:p>
            <a:r>
              <a:rPr lang="pt-PT" sz="1400" dirty="0">
                <a:solidFill>
                  <a:srgbClr val="312782"/>
                </a:solidFill>
              </a:rPr>
              <a:t>Exercício do Direito de Preferência</a:t>
            </a:r>
          </a:p>
          <a:p>
            <a:r>
              <a:rPr lang="pt-PT" sz="1400" dirty="0">
                <a:solidFill>
                  <a:srgbClr val="312782"/>
                </a:solidFill>
              </a:rPr>
              <a:t>Lar 3ª </a:t>
            </a:r>
            <a:r>
              <a:rPr lang="pt-PT" sz="1400" dirty="0" smtClean="0">
                <a:solidFill>
                  <a:srgbClr val="312782"/>
                </a:solidFill>
              </a:rPr>
              <a:t>idade</a:t>
            </a:r>
          </a:p>
          <a:p>
            <a:r>
              <a:rPr lang="pt-PT" sz="1400" dirty="0" smtClean="0">
                <a:solidFill>
                  <a:srgbClr val="312782"/>
                </a:solidFill>
              </a:rPr>
              <a:t>Residência </a:t>
            </a:r>
            <a:r>
              <a:rPr lang="pt-PT" sz="1400" dirty="0">
                <a:solidFill>
                  <a:srgbClr val="312782"/>
                </a:solidFill>
              </a:rPr>
              <a:t>Estudantes</a:t>
            </a:r>
          </a:p>
          <a:p>
            <a:r>
              <a:rPr lang="pt-PT" sz="1400" dirty="0">
                <a:solidFill>
                  <a:srgbClr val="312782"/>
                </a:solidFill>
              </a:rPr>
              <a:t>Regulamento para Transporte Turístico</a:t>
            </a:r>
          </a:p>
          <a:p>
            <a:r>
              <a:rPr lang="pt-PT" sz="1400" dirty="0">
                <a:solidFill>
                  <a:srgbClr val="312782"/>
                </a:solidFill>
              </a:rPr>
              <a:t>Classificação de Lojas </a:t>
            </a:r>
            <a:r>
              <a:rPr lang="pt-PT" sz="1400" dirty="0" smtClean="0">
                <a:solidFill>
                  <a:srgbClr val="312782"/>
                </a:solidFill>
              </a:rPr>
              <a:t>Históricas</a:t>
            </a:r>
          </a:p>
          <a:p>
            <a:r>
              <a:rPr lang="pt-PT" sz="1400" dirty="0" smtClean="0">
                <a:solidFill>
                  <a:srgbClr val="312782"/>
                </a:solidFill>
              </a:rPr>
              <a:t>Reabilitação Edificado</a:t>
            </a:r>
          </a:p>
          <a:p>
            <a:r>
              <a:rPr lang="pt-PT" sz="1400" dirty="0" smtClean="0">
                <a:solidFill>
                  <a:srgbClr val="312782"/>
                </a:solidFill>
              </a:rPr>
              <a:t>Reabilitação Espaço Público</a:t>
            </a:r>
          </a:p>
          <a:p>
            <a:r>
              <a:rPr lang="pt-PT" sz="1400" dirty="0" smtClean="0">
                <a:solidFill>
                  <a:srgbClr val="312782"/>
                </a:solidFill>
              </a:rPr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386751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/>
              <a:t>4</a:t>
            </a:r>
            <a:r>
              <a:rPr lang="pt-PT" dirty="0" smtClean="0"/>
              <a:t>. NOVOS DESAFIOS DA REABILITAÇÃO URBANA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</a:t>
            </a:r>
            <a:r>
              <a:rPr lang="pt-PT" i="0" dirty="0" smtClean="0">
                <a:solidFill>
                  <a:srgbClr val="002060"/>
                </a:solidFill>
              </a:rPr>
              <a:t>Alves</a:t>
            </a:r>
            <a:endParaRPr lang="pt-PT" i="0" dirty="0">
              <a:solidFill>
                <a:srgbClr val="00206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47040" y="983893"/>
            <a:ext cx="70307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 smtClean="0">
                <a:solidFill>
                  <a:srgbClr val="312782"/>
                </a:solidFill>
              </a:rPr>
              <a:t>Regeneração Urbana </a:t>
            </a:r>
            <a:endParaRPr lang="pt-PT" sz="1200" b="1" dirty="0">
              <a:solidFill>
                <a:srgbClr val="312782"/>
              </a:solidFill>
            </a:endParaRPr>
          </a:p>
          <a:p>
            <a:endParaRPr lang="pt-PT" sz="1200" dirty="0" smtClean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Empenha </a:t>
            </a:r>
            <a:r>
              <a:rPr lang="pt-PT" sz="1200" dirty="0">
                <a:solidFill>
                  <a:srgbClr val="312782"/>
                </a:solidFill>
              </a:rPr>
              <a:t>recursos e promove a reabilitação do edificado para </a:t>
            </a:r>
            <a:r>
              <a:rPr lang="pt-PT" sz="1200" b="1" dirty="0">
                <a:solidFill>
                  <a:srgbClr val="312782"/>
                </a:solidFill>
              </a:rPr>
              <a:t>habitação</a:t>
            </a:r>
            <a:r>
              <a:rPr lang="pt-PT" sz="1200" dirty="0">
                <a:solidFill>
                  <a:srgbClr val="312782"/>
                </a:solidFill>
              </a:rPr>
              <a:t> e </a:t>
            </a:r>
            <a:r>
              <a:rPr lang="pt-PT" sz="1200" b="1" dirty="0" smtClean="0">
                <a:solidFill>
                  <a:srgbClr val="312782"/>
                </a:solidFill>
              </a:rPr>
              <a:t>serviços</a:t>
            </a:r>
            <a:r>
              <a:rPr lang="pt-PT" sz="1200" dirty="0" smtClean="0">
                <a:solidFill>
                  <a:srgbClr val="312782"/>
                </a:solidFill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PT" sz="1200" dirty="0" smtClean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A </a:t>
            </a:r>
            <a:r>
              <a:rPr lang="pt-PT" sz="1200" dirty="0">
                <a:solidFill>
                  <a:srgbClr val="312782"/>
                </a:solidFill>
              </a:rPr>
              <a:t>oferta digna de habitação concorre para construir uma sociedade mais humana e qualificada, evitando a desertificação </a:t>
            </a:r>
            <a:r>
              <a:rPr lang="pt-PT" sz="1200" dirty="0" smtClean="0">
                <a:solidFill>
                  <a:srgbClr val="312782"/>
                </a:solidFill>
              </a:rPr>
              <a:t>e promovendo </a:t>
            </a:r>
            <a:r>
              <a:rPr lang="pt-PT" sz="1200" dirty="0">
                <a:solidFill>
                  <a:srgbClr val="312782"/>
                </a:solidFill>
              </a:rPr>
              <a:t>uma maior </a:t>
            </a:r>
            <a:r>
              <a:rPr lang="pt-PT" sz="1200" b="1" dirty="0">
                <a:solidFill>
                  <a:srgbClr val="312782"/>
                </a:solidFill>
              </a:rPr>
              <a:t>integração e coesão sociais</a:t>
            </a:r>
            <a:r>
              <a:rPr lang="pt-PT" sz="1200" dirty="0">
                <a:solidFill>
                  <a:srgbClr val="312782"/>
                </a:solidFill>
              </a:rPr>
              <a:t>, </a:t>
            </a:r>
            <a:r>
              <a:rPr lang="pt-PT" sz="1200" b="1" dirty="0">
                <a:solidFill>
                  <a:srgbClr val="312782"/>
                </a:solidFill>
              </a:rPr>
              <a:t>renovando e diversificando o tecido social</a:t>
            </a:r>
            <a:r>
              <a:rPr lang="pt-PT" sz="1200" dirty="0">
                <a:solidFill>
                  <a:srgbClr val="312782"/>
                </a:solidFill>
              </a:rPr>
              <a:t>. </a:t>
            </a:r>
            <a:endParaRPr lang="pt-PT" sz="1200" dirty="0" smtClean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PT" sz="1200" dirty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Mais </a:t>
            </a:r>
            <a:r>
              <a:rPr lang="pt-PT" sz="1200" dirty="0">
                <a:solidFill>
                  <a:srgbClr val="312782"/>
                </a:solidFill>
              </a:rPr>
              <a:t>pessoas, de várias gerações, escolhem permanecer ou passar a habitar no centro histórico, que também se vem completando com uma oferta crescentemente qualificada de alternativas de serviços e lazer. </a:t>
            </a:r>
            <a:endParaRPr lang="pt-PT" sz="1200" dirty="0" smtClean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PT" sz="1200" dirty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A </a:t>
            </a:r>
            <a:r>
              <a:rPr lang="pt-PT" sz="1200" b="1" dirty="0">
                <a:solidFill>
                  <a:srgbClr val="312782"/>
                </a:solidFill>
              </a:rPr>
              <a:t>promoção cultural e de animação da cidade </a:t>
            </a:r>
            <a:r>
              <a:rPr lang="pt-PT" sz="1200" b="1" dirty="0" smtClean="0">
                <a:solidFill>
                  <a:srgbClr val="312782"/>
                </a:solidFill>
              </a:rPr>
              <a:t>fomenta </a:t>
            </a:r>
            <a:r>
              <a:rPr lang="pt-PT" sz="1200" b="1" dirty="0">
                <a:solidFill>
                  <a:srgbClr val="312782"/>
                </a:solidFill>
              </a:rPr>
              <a:t>a interação </a:t>
            </a:r>
            <a:r>
              <a:rPr lang="pt-PT" sz="1200" dirty="0">
                <a:solidFill>
                  <a:srgbClr val="312782"/>
                </a:solidFill>
              </a:rPr>
              <a:t>entre os atores que ocupam este território, de modo permanente ou esporádico. </a:t>
            </a:r>
            <a:endParaRPr lang="pt-PT" sz="1200" dirty="0" smtClean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PT" sz="1200" dirty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Promovem-se </a:t>
            </a:r>
            <a:r>
              <a:rPr lang="pt-PT" sz="1200" dirty="0">
                <a:solidFill>
                  <a:srgbClr val="312782"/>
                </a:solidFill>
              </a:rPr>
              <a:t>experiências de partilha entre população residente, turistas, investidores, artistas, comerciantes, </a:t>
            </a:r>
            <a:r>
              <a:rPr lang="pt-PT" sz="1200" dirty="0" smtClean="0">
                <a:solidFill>
                  <a:srgbClr val="312782"/>
                </a:solidFill>
              </a:rPr>
              <a:t>investigadores </a:t>
            </a:r>
            <a:r>
              <a:rPr lang="pt-PT" sz="1200" dirty="0">
                <a:solidFill>
                  <a:srgbClr val="312782"/>
                </a:solidFill>
              </a:rPr>
              <a:t>que ajudam a derrubar fronteiras fazendo com que o Centro Histórico do Porto </a:t>
            </a:r>
            <a:r>
              <a:rPr lang="pt-PT" sz="1200" b="1" dirty="0">
                <a:solidFill>
                  <a:srgbClr val="312782"/>
                </a:solidFill>
              </a:rPr>
              <a:t>reforce a sua </a:t>
            </a:r>
            <a:r>
              <a:rPr lang="pt-PT" sz="1200" b="1" dirty="0" err="1">
                <a:solidFill>
                  <a:srgbClr val="312782"/>
                </a:solidFill>
              </a:rPr>
              <a:t>auto-estima</a:t>
            </a:r>
            <a:r>
              <a:rPr lang="pt-PT" sz="1200" b="1" dirty="0">
                <a:solidFill>
                  <a:srgbClr val="312782"/>
                </a:solidFill>
              </a:rPr>
              <a:t> e identidade</a:t>
            </a:r>
            <a:r>
              <a:rPr lang="pt-PT" sz="1200" dirty="0" smtClean="0">
                <a:solidFill>
                  <a:srgbClr val="312782"/>
                </a:solidFill>
              </a:rPr>
              <a:t>.</a:t>
            </a:r>
          </a:p>
          <a:p>
            <a:endParaRPr lang="pt-PT" sz="1200" dirty="0">
              <a:solidFill>
                <a:srgbClr val="312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/>
              <a:t>4</a:t>
            </a:r>
            <a:r>
              <a:rPr lang="pt-PT" dirty="0" smtClean="0"/>
              <a:t>. NOVOS DESAFIOS DA REABILITAÇÃO URBANA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</a:t>
            </a:r>
            <a:r>
              <a:rPr lang="pt-PT" i="0" dirty="0" smtClean="0">
                <a:solidFill>
                  <a:srgbClr val="002060"/>
                </a:solidFill>
              </a:rPr>
              <a:t>Alves</a:t>
            </a:r>
            <a:endParaRPr lang="pt-PT" i="0" dirty="0">
              <a:solidFill>
                <a:srgbClr val="00206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47040" y="983893"/>
            <a:ext cx="7030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="1" dirty="0">
                <a:solidFill>
                  <a:srgbClr val="312782"/>
                </a:solidFill>
              </a:rPr>
              <a:t>Regeneração Urbana </a:t>
            </a:r>
          </a:p>
          <a:p>
            <a:endParaRPr lang="pt-PT" sz="1200" dirty="0" smtClean="0">
              <a:solidFill>
                <a:srgbClr val="31278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Identidade urbana mais forte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Requalificação dos espaços públicos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Racionalização do sistema de transportes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 smtClean="0">
                <a:solidFill>
                  <a:srgbClr val="312782"/>
                </a:solidFill>
              </a:rPr>
              <a:t>Redução das assimetrias urbanas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altLang="pt-PT" sz="1200" dirty="0" smtClean="0">
                <a:solidFill>
                  <a:srgbClr val="312782"/>
                </a:solidFill>
                <a:ea typeface="MS PGothic" panose="020B0600070205080204" pitchFamily="34" charset="-128"/>
                <a:cs typeface="Tahoma" panose="020B0604030504040204" pitchFamily="34" charset="0"/>
              </a:rPr>
              <a:t>Integração do crescimento económico com a reabilitação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altLang="pt-PT" sz="1200" dirty="0" smtClean="0">
                <a:solidFill>
                  <a:srgbClr val="312782"/>
                </a:solidFill>
                <a:ea typeface="MS PGothic" panose="020B0600070205080204" pitchFamily="34" charset="-128"/>
                <a:cs typeface="Tahoma" panose="020B0604030504040204" pitchFamily="34" charset="0"/>
              </a:rPr>
              <a:t>Abordagem holística à habitação social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altLang="pt-PT" sz="1200" dirty="0" smtClean="0">
                <a:solidFill>
                  <a:srgbClr val="312782"/>
                </a:solidFill>
                <a:ea typeface="MS PGothic" panose="020B0600070205080204" pitchFamily="34" charset="-128"/>
                <a:cs typeface="Tahoma" panose="020B0604030504040204" pitchFamily="34" charset="0"/>
              </a:rPr>
              <a:t>Mobilidade mais sustentável, inclusiva e saudável</a:t>
            </a:r>
            <a:endParaRPr lang="pt-PT" sz="1200" dirty="0" smtClean="0">
              <a:solidFill>
                <a:srgbClr val="312782"/>
              </a:solidFill>
            </a:endParaRPr>
          </a:p>
          <a:p>
            <a:endParaRPr lang="pt-PT" sz="1200" dirty="0" smtClean="0">
              <a:solidFill>
                <a:srgbClr val="312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1. CENTRO HISTÓRICO DO PORTO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sz="800" i="0" dirty="0">
                <a:solidFill>
                  <a:srgbClr val="002060"/>
                </a:solidFill>
              </a:rPr>
              <a:t>UCCLA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Encontro Técnico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Proteção e Valorização dos Centros Históricos </a:t>
            </a:r>
            <a:r>
              <a:rPr lang="pt-PT" sz="800" i="0" dirty="0" smtClean="0">
                <a:solidFill>
                  <a:srgbClr val="002060"/>
                </a:solidFill>
              </a:rPr>
              <a:t>| Mértola | 19 </a:t>
            </a:r>
            <a:r>
              <a:rPr lang="pt-PT" sz="800" i="0" dirty="0">
                <a:solidFill>
                  <a:srgbClr val="002060"/>
                </a:solidFill>
              </a:rPr>
              <a:t>e 20 janeiro </a:t>
            </a:r>
            <a:r>
              <a:rPr lang="pt-PT" sz="800" i="0" dirty="0" smtClean="0">
                <a:solidFill>
                  <a:srgbClr val="002060"/>
                </a:solidFill>
              </a:rPr>
              <a:t>2017 | Sofia </a:t>
            </a:r>
            <a:r>
              <a:rPr lang="pt-PT" sz="800" i="0" dirty="0">
                <a:solidFill>
                  <a:srgbClr val="002060"/>
                </a:solidFill>
              </a:rPr>
              <a:t>A</a:t>
            </a:r>
            <a:r>
              <a:rPr lang="pt-PT" sz="800" i="0" dirty="0" smtClean="0">
                <a:solidFill>
                  <a:srgbClr val="002060"/>
                </a:solidFill>
              </a:rPr>
              <a:t>lves</a:t>
            </a:r>
            <a:endParaRPr lang="pt-PT" sz="800" i="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4885" y="957070"/>
            <a:ext cx="5401488" cy="583873"/>
          </a:xfrm>
        </p:spPr>
        <p:txBody>
          <a:bodyPr/>
          <a:lstStyle/>
          <a:p>
            <a:r>
              <a:rPr lang="pt-PT" dirty="0"/>
              <a:t>Excelente exemplo de um tipo de construção ou de um conjunto arquitetónico ou tecnológico ou paisagístico ilustrando um ou vários períodos significativos da história da humanidade</a:t>
            </a:r>
          </a:p>
          <a:p>
            <a:pPr algn="r">
              <a:lnSpc>
                <a:spcPct val="150000"/>
              </a:lnSpc>
            </a:pPr>
            <a:r>
              <a:rPr lang="pt-PT" sz="1000" dirty="0"/>
              <a:t>C</a:t>
            </a:r>
            <a:r>
              <a:rPr lang="pt-PT" sz="1000" dirty="0" smtClean="0"/>
              <a:t>ritério </a:t>
            </a:r>
            <a:r>
              <a:rPr lang="pt-PT" sz="1000" dirty="0"/>
              <a:t>de </a:t>
            </a:r>
            <a:r>
              <a:rPr lang="pt-PT" sz="1000" dirty="0" smtClean="0"/>
              <a:t>classificação UNESCO</a:t>
            </a:r>
            <a:r>
              <a:rPr lang="pt-PT" sz="1000" dirty="0"/>
              <a:t>, 5 </a:t>
            </a:r>
            <a:r>
              <a:rPr lang="pt-PT" sz="1000" dirty="0" smtClean="0"/>
              <a:t>dezembro 1996, Mérida</a:t>
            </a:r>
            <a:r>
              <a:rPr lang="pt-PT" sz="1000" dirty="0"/>
              <a:t>, México</a:t>
            </a:r>
          </a:p>
          <a:p>
            <a:pPr algn="r"/>
            <a:endParaRPr lang="pt-PT" dirty="0" smtClean="0"/>
          </a:p>
          <a:p>
            <a:pPr algn="r"/>
            <a:endParaRPr lang="pt-PT" dirty="0"/>
          </a:p>
          <a:p>
            <a:r>
              <a:rPr lang="pt-PT" i="1" dirty="0" smtClean="0"/>
              <a:t>O Bem </a:t>
            </a:r>
            <a:r>
              <a:rPr lang="pt-PT" i="1" dirty="0"/>
              <a:t>possui notável  valor universal pelo seu tecido urbano e pelos seus inúmeros edifícios históricos que testemunham o desenvolvimento ao longo do último milénio de uma cidade europeia virada para o ocidente pelas suas ligações comerciais e culturais </a:t>
            </a:r>
          </a:p>
          <a:p>
            <a:pPr algn="r">
              <a:lnSpc>
                <a:spcPct val="150000"/>
              </a:lnSpc>
            </a:pPr>
            <a:r>
              <a:rPr lang="pt-PT" sz="1000" dirty="0"/>
              <a:t>PPM: processo de candidatura do CHP à UNESCO (livro </a:t>
            </a:r>
            <a:r>
              <a:rPr lang="pt-PT" sz="1000" dirty="0" smtClean="0"/>
              <a:t>II), CMP</a:t>
            </a:r>
            <a:r>
              <a:rPr lang="pt-PT" sz="1000" dirty="0"/>
              <a:t>, 1998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670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/>
              <a:t>4</a:t>
            </a:r>
            <a:r>
              <a:rPr lang="pt-PT" dirty="0" smtClean="0"/>
              <a:t>. NOVOS DESAFIOS DA REABILITAÇÃO URBANA</a:t>
            </a:r>
            <a:endParaRPr lang="pt-PT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 sz="1200" dirty="0" smtClean="0"/>
          </a:p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</a:t>
            </a:r>
            <a:r>
              <a:rPr lang="pt-PT" i="0" dirty="0" smtClean="0">
                <a:solidFill>
                  <a:srgbClr val="002060"/>
                </a:solidFill>
              </a:rPr>
              <a:t>Alves</a:t>
            </a:r>
            <a:endParaRPr lang="pt-PT" i="0" dirty="0">
              <a:solidFill>
                <a:srgbClr val="00206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4886" y="1279089"/>
            <a:ext cx="29021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rgbClr val="312782"/>
                </a:solidFill>
              </a:rPr>
              <a:t>O conceito de reabilitação urbana deve ser amplo o suficiente para não se limitar às operações no centro histórico ou áreas centrais da cidade e alargar-se a outras áreas degradadas, em que se verifique a necessidade de requalificação e revitalização urbanas e de qualificação do parque habitacional, no âmbito de uma verdadeira </a:t>
            </a:r>
            <a:endParaRPr lang="pt-PT" sz="1400" dirty="0" smtClean="0">
              <a:solidFill>
                <a:srgbClr val="312782"/>
              </a:solidFill>
            </a:endParaRPr>
          </a:p>
          <a:p>
            <a:r>
              <a:rPr lang="pt-PT" sz="1400" b="1" dirty="0" smtClean="0">
                <a:solidFill>
                  <a:srgbClr val="312782"/>
                </a:solidFill>
              </a:rPr>
              <a:t>política </a:t>
            </a:r>
            <a:r>
              <a:rPr lang="pt-PT" sz="1400" b="1" dirty="0">
                <a:solidFill>
                  <a:srgbClr val="312782"/>
                </a:solidFill>
              </a:rPr>
              <a:t>integrada de </a:t>
            </a:r>
            <a:r>
              <a:rPr lang="pt-PT" sz="1400" b="1" dirty="0" smtClean="0">
                <a:solidFill>
                  <a:srgbClr val="312782"/>
                </a:solidFill>
              </a:rPr>
              <a:t>cidade</a:t>
            </a:r>
            <a:r>
              <a:rPr lang="pt-PT" sz="1400" dirty="0" smtClean="0">
                <a:solidFill>
                  <a:srgbClr val="312782"/>
                </a:solidFill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95" y="913138"/>
            <a:ext cx="2193338" cy="329435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663348" y="4201051"/>
            <a:ext cx="66877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600" dirty="0" smtClean="0"/>
              <a:t>Tiago Casanova</a:t>
            </a:r>
            <a:endParaRPr lang="pt-PT" sz="600" dirty="0"/>
          </a:p>
        </p:txBody>
      </p:sp>
    </p:spTree>
    <p:extLst>
      <p:ext uri="{BB962C8B-B14F-4D97-AF65-F5344CB8AC3E}">
        <p14:creationId xmlns:p14="http://schemas.microsoft.com/office/powerpoint/2010/main" val="3155514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pt-PT" dirty="0" err="1" smtClean="0"/>
              <a:t>www.porto.pt</a:t>
            </a:r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3400213" y="3969173"/>
            <a:ext cx="243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sofiaalves@cm-porto.pt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1. CENTRO HISTÓRICO DO PORTO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sz="800" i="0" dirty="0">
                <a:solidFill>
                  <a:srgbClr val="002060"/>
                </a:solidFill>
              </a:rPr>
              <a:t>UCCLA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Encontro Técnico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Proteção e Valorização dos Centros Históricos </a:t>
            </a:r>
            <a:r>
              <a:rPr lang="pt-PT" sz="800" i="0" dirty="0" smtClean="0">
                <a:solidFill>
                  <a:srgbClr val="002060"/>
                </a:solidFill>
              </a:rPr>
              <a:t>| Mértola | 19 </a:t>
            </a:r>
            <a:r>
              <a:rPr lang="pt-PT" sz="800" i="0" dirty="0">
                <a:solidFill>
                  <a:srgbClr val="002060"/>
                </a:solidFill>
              </a:rPr>
              <a:t>e 20 janeiro </a:t>
            </a:r>
            <a:r>
              <a:rPr lang="pt-PT" sz="800" i="0" dirty="0" smtClean="0">
                <a:solidFill>
                  <a:srgbClr val="002060"/>
                </a:solidFill>
              </a:rPr>
              <a:t>2017 | Sofia </a:t>
            </a:r>
            <a:r>
              <a:rPr lang="pt-PT" sz="800" i="0" dirty="0">
                <a:solidFill>
                  <a:srgbClr val="002060"/>
                </a:solidFill>
              </a:rPr>
              <a:t>A</a:t>
            </a:r>
            <a:r>
              <a:rPr lang="pt-PT" sz="800" i="0" dirty="0" smtClean="0">
                <a:solidFill>
                  <a:srgbClr val="002060"/>
                </a:solidFill>
              </a:rPr>
              <a:t>lves</a:t>
            </a:r>
            <a:endParaRPr lang="pt-PT" sz="800" i="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94886" y="957070"/>
            <a:ext cx="5138888" cy="583873"/>
          </a:xfrm>
          <a:prstGeom prst="rect">
            <a:avLst/>
          </a:prstGeom>
        </p:spPr>
        <p:txBody>
          <a:bodyPr vert="horz"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rgbClr val="31278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6" name="Rectângulo 9"/>
          <p:cNvSpPr/>
          <p:nvPr/>
        </p:nvSpPr>
        <p:spPr>
          <a:xfrm>
            <a:off x="3068221" y="1848975"/>
            <a:ext cx="3503752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200" b="1" dirty="0" smtClean="0">
                <a:solidFill>
                  <a:srgbClr val="312782"/>
                </a:solidFill>
              </a:rPr>
              <a:t>Área total do sítio CHP – </a:t>
            </a:r>
            <a:r>
              <a:rPr lang="pt-PT" sz="1200" b="1" dirty="0">
                <a:solidFill>
                  <a:srgbClr val="312782"/>
                </a:solidFill>
              </a:rPr>
              <a:t>51 </a:t>
            </a:r>
            <a:r>
              <a:rPr lang="pt-PT" sz="1200" b="1" dirty="0" err="1" smtClean="0">
                <a:solidFill>
                  <a:srgbClr val="312782"/>
                </a:solidFill>
              </a:rPr>
              <a:t>ha</a:t>
            </a:r>
            <a:endParaRPr lang="pt-PT" sz="1200" b="1" dirty="0" smtClean="0">
              <a:solidFill>
                <a:srgbClr val="312782"/>
              </a:solidFill>
            </a:endParaRPr>
          </a:p>
          <a:p>
            <a:pPr lvl="1"/>
            <a:r>
              <a:rPr lang="pt-PT" sz="1200" dirty="0" smtClean="0">
                <a:solidFill>
                  <a:srgbClr val="312782"/>
                </a:solidFill>
              </a:rPr>
              <a:t>49 </a:t>
            </a:r>
            <a:r>
              <a:rPr lang="pt-PT" sz="1200" dirty="0" err="1" smtClean="0">
                <a:solidFill>
                  <a:srgbClr val="312782"/>
                </a:solidFill>
              </a:rPr>
              <a:t>ha</a:t>
            </a:r>
            <a:r>
              <a:rPr lang="pt-PT" sz="1200" dirty="0" smtClean="0">
                <a:solidFill>
                  <a:srgbClr val="312782"/>
                </a:solidFill>
              </a:rPr>
              <a:t> no Porto </a:t>
            </a:r>
          </a:p>
          <a:p>
            <a:pPr lvl="1"/>
            <a:r>
              <a:rPr lang="pt-PT" sz="1200" dirty="0" smtClean="0">
                <a:solidFill>
                  <a:srgbClr val="312782"/>
                </a:solidFill>
              </a:rPr>
              <a:t>0,5 </a:t>
            </a:r>
            <a:r>
              <a:rPr lang="pt-PT" sz="1200" dirty="0" err="1" smtClean="0">
                <a:solidFill>
                  <a:srgbClr val="312782"/>
                </a:solidFill>
              </a:rPr>
              <a:t>ha</a:t>
            </a:r>
            <a:r>
              <a:rPr lang="pt-PT" sz="1200" dirty="0" smtClean="0">
                <a:solidFill>
                  <a:srgbClr val="312782"/>
                </a:solidFill>
              </a:rPr>
              <a:t> ponte Luis I</a:t>
            </a:r>
          </a:p>
          <a:p>
            <a:pPr lvl="1"/>
            <a:r>
              <a:rPr lang="pt-PT" sz="1200" dirty="0" smtClean="0">
                <a:solidFill>
                  <a:srgbClr val="312782"/>
                </a:solidFill>
              </a:rPr>
              <a:t>1,5 </a:t>
            </a:r>
            <a:r>
              <a:rPr lang="pt-PT" sz="1200" dirty="0" err="1" smtClean="0">
                <a:solidFill>
                  <a:srgbClr val="312782"/>
                </a:solidFill>
              </a:rPr>
              <a:t>ha</a:t>
            </a:r>
            <a:r>
              <a:rPr lang="pt-PT" sz="1200" dirty="0" smtClean="0">
                <a:solidFill>
                  <a:srgbClr val="312782"/>
                </a:solidFill>
              </a:rPr>
              <a:t> em V</a:t>
            </a:r>
            <a:r>
              <a:rPr lang="pt-PT" sz="1200" dirty="0">
                <a:solidFill>
                  <a:srgbClr val="312782"/>
                </a:solidFill>
              </a:rPr>
              <a:t>. N. de </a:t>
            </a:r>
            <a:r>
              <a:rPr lang="pt-PT" sz="1200" dirty="0" smtClean="0">
                <a:solidFill>
                  <a:srgbClr val="312782"/>
                </a:solidFill>
              </a:rPr>
              <a:t>Gaia</a:t>
            </a:r>
            <a:endParaRPr lang="pt-PT" sz="1200" dirty="0">
              <a:solidFill>
                <a:srgbClr val="312782"/>
              </a:solidFill>
            </a:endParaRPr>
          </a:p>
          <a:p>
            <a:pPr>
              <a:lnSpc>
                <a:spcPct val="150000"/>
              </a:lnSpc>
            </a:pPr>
            <a:r>
              <a:rPr lang="pt-PT" sz="1200" b="1" dirty="0" smtClean="0">
                <a:solidFill>
                  <a:srgbClr val="312782"/>
                </a:solidFill>
              </a:rPr>
              <a:t>Zona tampão– </a:t>
            </a:r>
            <a:r>
              <a:rPr lang="pt-PT" sz="1200" b="1" dirty="0">
                <a:solidFill>
                  <a:srgbClr val="312782"/>
                </a:solidFill>
              </a:rPr>
              <a:t>84 </a:t>
            </a:r>
            <a:r>
              <a:rPr lang="pt-PT" sz="1200" b="1" dirty="0" err="1" smtClean="0">
                <a:solidFill>
                  <a:srgbClr val="312782"/>
                </a:solidFill>
              </a:rPr>
              <a:t>ha</a:t>
            </a:r>
            <a:endParaRPr lang="pt-PT" sz="1200" dirty="0" smtClean="0">
              <a:solidFill>
                <a:srgbClr val="312782"/>
              </a:solidFill>
            </a:endParaRPr>
          </a:p>
          <a:p>
            <a:pPr>
              <a:lnSpc>
                <a:spcPct val="150000"/>
              </a:lnSpc>
            </a:pPr>
            <a:r>
              <a:rPr lang="pt-PT" sz="1200" b="1" dirty="0" smtClean="0">
                <a:solidFill>
                  <a:srgbClr val="312782"/>
                </a:solidFill>
              </a:rPr>
              <a:t>Nº de edifícios </a:t>
            </a:r>
            <a:r>
              <a:rPr lang="pt-PT" sz="1200" b="1" dirty="0">
                <a:solidFill>
                  <a:srgbClr val="312782"/>
                </a:solidFill>
              </a:rPr>
              <a:t> </a:t>
            </a:r>
            <a:r>
              <a:rPr lang="pt-PT" sz="1200" b="1" dirty="0" smtClean="0">
                <a:solidFill>
                  <a:srgbClr val="312782"/>
                </a:solidFill>
              </a:rPr>
              <a:t>CHP </a:t>
            </a:r>
            <a:r>
              <a:rPr lang="pt-PT" sz="800" dirty="0" smtClean="0">
                <a:solidFill>
                  <a:srgbClr val="312782"/>
                </a:solidFill>
              </a:rPr>
              <a:t>(2013) </a:t>
            </a:r>
            <a:r>
              <a:rPr lang="pt-PT" sz="1200" b="1" dirty="0" smtClean="0">
                <a:solidFill>
                  <a:srgbClr val="312782"/>
                </a:solidFill>
              </a:rPr>
              <a:t>– 1.769 </a:t>
            </a:r>
            <a:endParaRPr lang="pt-PT" sz="1200" dirty="0" smtClean="0">
              <a:solidFill>
                <a:srgbClr val="312782"/>
              </a:solidFill>
            </a:endParaRPr>
          </a:p>
          <a:p>
            <a:pPr>
              <a:lnSpc>
                <a:spcPct val="150000"/>
              </a:lnSpc>
            </a:pPr>
            <a:r>
              <a:rPr lang="pt-PT" sz="1200" b="1" dirty="0" smtClean="0">
                <a:solidFill>
                  <a:srgbClr val="312782"/>
                </a:solidFill>
              </a:rPr>
              <a:t>Nº de habitantes </a:t>
            </a:r>
            <a:r>
              <a:rPr lang="pt-PT" sz="1200" b="1" dirty="0">
                <a:solidFill>
                  <a:srgbClr val="312782"/>
                </a:solidFill>
              </a:rPr>
              <a:t> </a:t>
            </a:r>
            <a:r>
              <a:rPr lang="pt-PT" sz="1200" b="1" dirty="0" smtClean="0">
                <a:solidFill>
                  <a:srgbClr val="312782"/>
                </a:solidFill>
              </a:rPr>
              <a:t>CHP </a:t>
            </a:r>
            <a:r>
              <a:rPr lang="pt-PT" sz="800" dirty="0" smtClean="0">
                <a:solidFill>
                  <a:srgbClr val="312782"/>
                </a:solidFill>
              </a:rPr>
              <a:t>(INE, 2011)</a:t>
            </a:r>
            <a:r>
              <a:rPr lang="pt-PT" sz="800" b="1" dirty="0" smtClean="0">
                <a:solidFill>
                  <a:srgbClr val="312782"/>
                </a:solidFill>
              </a:rPr>
              <a:t> </a:t>
            </a:r>
            <a:r>
              <a:rPr lang="pt-PT" sz="1200" b="1" dirty="0" smtClean="0">
                <a:solidFill>
                  <a:srgbClr val="312782"/>
                </a:solidFill>
              </a:rPr>
              <a:t>– 5.095</a:t>
            </a:r>
          </a:p>
        </p:txBody>
      </p:sp>
      <p:pic>
        <p:nvPicPr>
          <p:cNvPr id="7" name="Image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7" y="1690074"/>
            <a:ext cx="2302810" cy="2008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308431" y="1157710"/>
            <a:ext cx="5116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 smtClean="0">
                <a:solidFill>
                  <a:srgbClr val="312782"/>
                </a:solidFill>
              </a:rPr>
              <a:t>Centro Histórico do Porto, Ponte Luis I e Mosteiro da Serra do Pilar</a:t>
            </a:r>
          </a:p>
          <a:p>
            <a:endParaRPr lang="pt-PT" sz="1400" b="1" dirty="0">
              <a:solidFill>
                <a:srgbClr val="312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652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359134" y="4905198"/>
            <a:ext cx="6815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600" b="1" dirty="0" smtClean="0">
                <a:solidFill>
                  <a:schemeClr val="bg1"/>
                </a:solidFill>
              </a:rPr>
              <a:t>Virgílio Ferreira</a:t>
            </a:r>
            <a:endParaRPr lang="pt-PT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sz="800" i="0" dirty="0">
                <a:solidFill>
                  <a:srgbClr val="002060"/>
                </a:solidFill>
              </a:rPr>
              <a:t>UCCLA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Encontro Técnico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Proteção e Valorização dos Centros Históricos </a:t>
            </a:r>
            <a:r>
              <a:rPr lang="pt-PT" sz="800" i="0" dirty="0" smtClean="0">
                <a:solidFill>
                  <a:srgbClr val="002060"/>
                </a:solidFill>
              </a:rPr>
              <a:t>| Mértola | 19 </a:t>
            </a:r>
            <a:r>
              <a:rPr lang="pt-PT" sz="800" i="0" dirty="0">
                <a:solidFill>
                  <a:srgbClr val="002060"/>
                </a:solidFill>
              </a:rPr>
              <a:t>e 20 janeiro </a:t>
            </a:r>
            <a:r>
              <a:rPr lang="pt-PT" sz="800" i="0" dirty="0" smtClean="0">
                <a:solidFill>
                  <a:srgbClr val="002060"/>
                </a:solidFill>
              </a:rPr>
              <a:t>2017 | Sofia </a:t>
            </a:r>
            <a:r>
              <a:rPr lang="pt-PT" sz="800" i="0" dirty="0">
                <a:solidFill>
                  <a:srgbClr val="002060"/>
                </a:solidFill>
              </a:rPr>
              <a:t>A</a:t>
            </a:r>
            <a:r>
              <a:rPr lang="pt-PT" sz="800" i="0" dirty="0" smtClean="0">
                <a:solidFill>
                  <a:srgbClr val="002060"/>
                </a:solidFill>
              </a:rPr>
              <a:t>lves</a:t>
            </a:r>
            <a:endParaRPr lang="pt-PT" sz="800" i="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94886" y="957070"/>
            <a:ext cx="5138888" cy="583873"/>
          </a:xfrm>
          <a:prstGeom prst="rect">
            <a:avLst/>
          </a:prstGeom>
        </p:spPr>
        <p:txBody>
          <a:bodyPr vert="horz" anchor="t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rgbClr val="31278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08431" y="1157710"/>
            <a:ext cx="1657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 smtClean="0">
                <a:solidFill>
                  <a:srgbClr val="312782"/>
                </a:solidFill>
              </a:rPr>
              <a:t>Estrutura de Gestão</a:t>
            </a:r>
          </a:p>
          <a:p>
            <a:endParaRPr lang="pt-PT" sz="1400" b="1" dirty="0">
              <a:solidFill>
                <a:srgbClr val="312782"/>
              </a:solidFill>
            </a:endParaRPr>
          </a:p>
        </p:txBody>
      </p:sp>
      <p:sp>
        <p:nvSpPr>
          <p:cNvPr id="13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4" y="313004"/>
            <a:ext cx="6004315" cy="583873"/>
          </a:xfrm>
        </p:spPr>
        <p:txBody>
          <a:bodyPr/>
          <a:lstStyle/>
          <a:p>
            <a:r>
              <a:rPr lang="en-US" dirty="0"/>
              <a:t>2. GESTÃO DO </a:t>
            </a:r>
            <a:r>
              <a:rPr lang="en-US" dirty="0" smtClean="0"/>
              <a:t>CENTRO HISTÓRICO DO PORTO</a:t>
            </a:r>
            <a:endParaRPr lang="en-US" dirty="0"/>
          </a:p>
        </p:txBody>
      </p:sp>
      <p:pic>
        <p:nvPicPr>
          <p:cNvPr id="8" name="Imagem 7" descr="Descrição: C:\Users\Beatriz\AppData\Local\Microsoft\Windows\Temporary Internet Files\Content.Outlook\0I63ZW1U\Estrutura de Gestão 2.jpg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9" y="1437091"/>
            <a:ext cx="3195482" cy="2443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6" y="1768621"/>
            <a:ext cx="590707" cy="34133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3747641" y="1220521"/>
            <a:ext cx="4572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312782"/>
                </a:solidFill>
              </a:rPr>
              <a:t>Porto Vivo, SRU</a:t>
            </a:r>
          </a:p>
          <a:p>
            <a:endParaRPr lang="pt-PT" sz="1200" b="1" dirty="0">
              <a:solidFill>
                <a:srgbClr val="312782"/>
              </a:solidFill>
            </a:endParaRPr>
          </a:p>
          <a:p>
            <a:r>
              <a:rPr lang="pt-PT" sz="1200" b="1" dirty="0">
                <a:solidFill>
                  <a:srgbClr val="312782"/>
                </a:solidFill>
              </a:rPr>
              <a:t>Objetivo</a:t>
            </a:r>
          </a:p>
          <a:p>
            <a:r>
              <a:rPr lang="pt-PT" sz="1200" dirty="0">
                <a:solidFill>
                  <a:srgbClr val="312782"/>
                </a:solidFill>
              </a:rPr>
              <a:t>Promover e conduzir a reabilitação e reconversão do património degradado do território correspondente à Área Crítica de Recuperação e Reconversão Urbanística do concelho do Porto</a:t>
            </a:r>
          </a:p>
          <a:p>
            <a:endParaRPr lang="pt-PT" sz="1200" b="1" dirty="0">
              <a:solidFill>
                <a:srgbClr val="312782"/>
              </a:solidFill>
            </a:endParaRPr>
          </a:p>
          <a:p>
            <a:r>
              <a:rPr lang="pt-PT" sz="1200" b="1" dirty="0">
                <a:solidFill>
                  <a:srgbClr val="312782"/>
                </a:solidFill>
              </a:rPr>
              <a:t>Estratégia</a:t>
            </a:r>
            <a:endParaRPr lang="pt-PT" sz="1200" dirty="0">
              <a:solidFill>
                <a:srgbClr val="31278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 err="1">
                <a:solidFill>
                  <a:srgbClr val="312782"/>
                </a:solidFill>
              </a:rPr>
              <a:t>Re-habitação</a:t>
            </a:r>
            <a:r>
              <a:rPr lang="pt-PT" sz="1200" dirty="0">
                <a:solidFill>
                  <a:srgbClr val="312782"/>
                </a:solidFill>
              </a:rPr>
              <a:t> da Baixa do Porto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312782"/>
                </a:solidFill>
              </a:rPr>
              <a:t>Desenvolvimento e Promoção do Negócio na Baixa do Porto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312782"/>
                </a:solidFill>
              </a:rPr>
              <a:t>Revitalização do Comércio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312782"/>
                </a:solidFill>
              </a:rPr>
              <a:t>Dinamização do Turismo, Cultura e Lazer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312782"/>
                </a:solidFill>
              </a:rPr>
              <a:t>Qualificação do Domínio Público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rgbClr val="312782"/>
                </a:solidFill>
              </a:rPr>
              <a:t>Ações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22001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sz="800" i="0" dirty="0">
                <a:solidFill>
                  <a:srgbClr val="002060"/>
                </a:solidFill>
              </a:rPr>
              <a:t>UCCLA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Encontro Técnico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Proteção e Valorização dos Centros Históricos </a:t>
            </a:r>
            <a:r>
              <a:rPr lang="pt-PT" sz="800" i="0" dirty="0" smtClean="0">
                <a:solidFill>
                  <a:srgbClr val="002060"/>
                </a:solidFill>
              </a:rPr>
              <a:t>| Mértola | 19 </a:t>
            </a:r>
            <a:r>
              <a:rPr lang="pt-PT" sz="800" i="0" dirty="0">
                <a:solidFill>
                  <a:srgbClr val="002060"/>
                </a:solidFill>
              </a:rPr>
              <a:t>e 20 janeiro </a:t>
            </a:r>
            <a:r>
              <a:rPr lang="pt-PT" sz="800" i="0" dirty="0" smtClean="0">
                <a:solidFill>
                  <a:srgbClr val="002060"/>
                </a:solidFill>
              </a:rPr>
              <a:t>2017 | Sofia </a:t>
            </a:r>
            <a:r>
              <a:rPr lang="pt-PT" sz="800" i="0" dirty="0">
                <a:solidFill>
                  <a:srgbClr val="002060"/>
                </a:solidFill>
              </a:rPr>
              <a:t>A</a:t>
            </a:r>
            <a:r>
              <a:rPr lang="pt-PT" sz="800" i="0" dirty="0" smtClean="0">
                <a:solidFill>
                  <a:srgbClr val="002060"/>
                </a:solidFill>
              </a:rPr>
              <a:t>lves</a:t>
            </a:r>
            <a:endParaRPr lang="pt-PT" sz="800" i="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08432" y="954512"/>
            <a:ext cx="47444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312782"/>
                </a:solidFill>
              </a:rPr>
              <a:t>Plano de Gestão</a:t>
            </a:r>
          </a:p>
          <a:p>
            <a:endParaRPr lang="pt-PT" sz="1400" b="1" dirty="0" smtClean="0">
              <a:solidFill>
                <a:srgbClr val="312782"/>
              </a:solidFill>
            </a:endParaRPr>
          </a:p>
          <a:p>
            <a:r>
              <a:rPr lang="pt-PT" sz="1200" dirty="0">
                <a:solidFill>
                  <a:srgbClr val="312782"/>
                </a:solidFill>
              </a:rPr>
              <a:t>“</a:t>
            </a:r>
            <a:r>
              <a:rPr lang="pt-PT" sz="1200" i="1" dirty="0">
                <a:solidFill>
                  <a:srgbClr val="312782"/>
                </a:solidFill>
              </a:rPr>
              <a:t>Proteger, Preservar, Valorizar e Promover o Centro Histórico do Porto Património Mundial, Expressão Física da Natureza Universal da Criatividade Humana, Coração e Alma da Cidade, Fonte de Vida e Inspiração das Gerações Atuais e Futuras</a:t>
            </a:r>
            <a:r>
              <a:rPr lang="pt-PT" sz="1200" dirty="0" smtClean="0">
                <a:solidFill>
                  <a:srgbClr val="312782"/>
                </a:solidFill>
              </a:rPr>
              <a:t>.”</a:t>
            </a:r>
          </a:p>
          <a:p>
            <a:endParaRPr lang="pt-PT" sz="1200" dirty="0">
              <a:solidFill>
                <a:srgbClr val="312782"/>
              </a:solidFill>
            </a:endParaRPr>
          </a:p>
          <a:p>
            <a:endParaRPr lang="pt-PT" sz="1200" dirty="0">
              <a:solidFill>
                <a:srgbClr val="312782"/>
              </a:solidFill>
            </a:endParaRPr>
          </a:p>
          <a:p>
            <a:r>
              <a:rPr lang="pt-PT" sz="1200" dirty="0" smtClean="0">
                <a:solidFill>
                  <a:srgbClr val="312782"/>
                </a:solidFill>
              </a:rPr>
              <a:t>Aponta </a:t>
            </a:r>
            <a:r>
              <a:rPr lang="pt-PT" sz="1200" dirty="0">
                <a:solidFill>
                  <a:srgbClr val="312782"/>
                </a:solidFill>
              </a:rPr>
              <a:t>os principais problemas do sítio classificado, assinalando novas oportunidades e soluções que sirvam ao desenvolvimento sustentável da área baseando-se, para isso, em ações de preservação, valorização e salvaguarda deste território, procurando também garantir a sua vitalidade a longo prazo</a:t>
            </a:r>
            <a:r>
              <a:rPr lang="pt-PT" sz="1200" dirty="0" smtClean="0">
                <a:solidFill>
                  <a:srgbClr val="312782"/>
                </a:solidFill>
              </a:rPr>
              <a:t>.</a:t>
            </a:r>
          </a:p>
          <a:p>
            <a:endParaRPr lang="pt-PT" sz="1200" dirty="0">
              <a:solidFill>
                <a:srgbClr val="312782"/>
              </a:solidFill>
            </a:endParaRPr>
          </a:p>
          <a:p>
            <a:r>
              <a:rPr lang="pt-PT" sz="1200" dirty="0" smtClean="0">
                <a:solidFill>
                  <a:srgbClr val="312782"/>
                </a:solidFill>
              </a:rPr>
              <a:t>Inclui um sistema de monitorização que produz informação e gera conhecimento que suporta a tomada de </a:t>
            </a:r>
            <a:r>
              <a:rPr lang="pt-PT" sz="1200" dirty="0" smtClean="0">
                <a:solidFill>
                  <a:srgbClr val="312782"/>
                </a:solidFill>
              </a:rPr>
              <a:t>decisão.</a:t>
            </a:r>
            <a:endParaRPr lang="pt-PT" sz="1200" dirty="0">
              <a:solidFill>
                <a:srgbClr val="312782"/>
              </a:solidFill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952227035"/>
              </p:ext>
            </p:extLst>
          </p:nvPr>
        </p:nvGraphicFramePr>
        <p:xfrm>
          <a:off x="5052907" y="1527440"/>
          <a:ext cx="2269067" cy="1998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4" y="313004"/>
            <a:ext cx="6004315" cy="583873"/>
          </a:xfrm>
        </p:spPr>
        <p:txBody>
          <a:bodyPr/>
          <a:lstStyle/>
          <a:p>
            <a:r>
              <a:rPr lang="en-US" dirty="0"/>
              <a:t>2. GESTÃO DO </a:t>
            </a:r>
            <a:r>
              <a:rPr lang="en-US" dirty="0" smtClean="0"/>
              <a:t>CENTRO HISTÓRICO DO PORTO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43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sz="800" i="0" dirty="0">
                <a:solidFill>
                  <a:srgbClr val="002060"/>
                </a:solidFill>
              </a:rPr>
              <a:t>UCCLA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Encontro Técnico </a:t>
            </a:r>
            <a:r>
              <a:rPr lang="pt-PT" sz="800" i="0" dirty="0" smtClean="0">
                <a:solidFill>
                  <a:srgbClr val="002060"/>
                </a:solidFill>
              </a:rPr>
              <a:t>| </a:t>
            </a:r>
            <a:r>
              <a:rPr lang="pt-PT" sz="800" i="0" dirty="0">
                <a:solidFill>
                  <a:srgbClr val="002060"/>
                </a:solidFill>
              </a:rPr>
              <a:t>Proteção e Valorização dos Centros Históricos </a:t>
            </a:r>
            <a:r>
              <a:rPr lang="pt-PT" sz="800" i="0" dirty="0" smtClean="0">
                <a:solidFill>
                  <a:srgbClr val="002060"/>
                </a:solidFill>
              </a:rPr>
              <a:t>| Mértola | 19 </a:t>
            </a:r>
            <a:r>
              <a:rPr lang="pt-PT" sz="800" i="0" dirty="0">
                <a:solidFill>
                  <a:srgbClr val="002060"/>
                </a:solidFill>
              </a:rPr>
              <a:t>e 20 janeiro </a:t>
            </a:r>
            <a:r>
              <a:rPr lang="pt-PT" sz="800" i="0" dirty="0" smtClean="0">
                <a:solidFill>
                  <a:srgbClr val="002060"/>
                </a:solidFill>
              </a:rPr>
              <a:t>2017 | Sofia </a:t>
            </a:r>
            <a:r>
              <a:rPr lang="pt-PT" sz="800" i="0" dirty="0">
                <a:solidFill>
                  <a:srgbClr val="002060"/>
                </a:solidFill>
              </a:rPr>
              <a:t>A</a:t>
            </a:r>
            <a:r>
              <a:rPr lang="pt-PT" sz="800" i="0" dirty="0" smtClean="0">
                <a:solidFill>
                  <a:srgbClr val="002060"/>
                </a:solidFill>
              </a:rPr>
              <a:t>lves</a:t>
            </a:r>
            <a:endParaRPr lang="pt-PT" sz="800" i="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7913"/>
            <a:ext cx="9144000" cy="608911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359134" y="4905198"/>
            <a:ext cx="7200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600" b="1" dirty="0" smtClean="0">
                <a:solidFill>
                  <a:schemeClr val="bg1"/>
                </a:solidFill>
              </a:rPr>
              <a:t>Miguel Nogueira</a:t>
            </a:r>
            <a:endParaRPr lang="pt-PT" sz="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 smtClean="0"/>
              <a:t>3. REABILITAÇÃO URBANA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</a:t>
            </a:r>
            <a:r>
              <a:rPr lang="pt-PT" i="0" dirty="0" smtClean="0">
                <a:solidFill>
                  <a:srgbClr val="002060"/>
                </a:solidFill>
              </a:rPr>
              <a:t>Alves</a:t>
            </a:r>
            <a:endParaRPr lang="pt-PT" i="0" dirty="0">
              <a:solidFill>
                <a:srgbClr val="002060"/>
              </a:solidFill>
            </a:endParaRPr>
          </a:p>
        </p:txBody>
      </p:sp>
      <p:pic>
        <p:nvPicPr>
          <p:cNvPr id="9" name="Imagem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6" y="3048002"/>
            <a:ext cx="2380582" cy="15997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Posição do Texto 2"/>
          <p:cNvSpPr>
            <a:spLocks noGrp="1"/>
          </p:cNvSpPr>
          <p:nvPr>
            <p:ph type="body" sz="quarter" idx="11"/>
          </p:nvPr>
        </p:nvSpPr>
        <p:spPr>
          <a:xfrm>
            <a:off x="294885" y="957070"/>
            <a:ext cx="5260975" cy="583873"/>
          </a:xfrm>
        </p:spPr>
        <p:txBody>
          <a:bodyPr/>
          <a:lstStyle/>
          <a:p>
            <a:r>
              <a:rPr lang="pt-PT" b="1" dirty="0" smtClean="0"/>
              <a:t>Área de Reabilitação Urbana – Centro Histórico do Porto</a:t>
            </a:r>
            <a:endParaRPr lang="pt-PT" b="1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7" name="Image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6" y="1250214"/>
            <a:ext cx="2380581" cy="16797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485108"/>
              </p:ext>
            </p:extLst>
          </p:nvPr>
        </p:nvGraphicFramePr>
        <p:xfrm>
          <a:off x="3264747" y="1744772"/>
          <a:ext cx="3176693" cy="1704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949990" y="1566955"/>
            <a:ext cx="18982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smtClean="0">
                <a:solidFill>
                  <a:srgbClr val="312782"/>
                </a:solidFill>
              </a:rPr>
              <a:t>População Residente 2011/14</a:t>
            </a:r>
            <a:endParaRPr lang="pt-PT" sz="1100" dirty="0">
              <a:solidFill>
                <a:srgbClr val="312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3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i="0" dirty="0">
                <a:solidFill>
                  <a:srgbClr val="002060"/>
                </a:solidFill>
              </a:rPr>
              <a:t>UCCLA | Encontro Técnico | Proteção e Valorização dos Centros Históricos | Mértola | 19 e 20 janeiro 2017 | Sofia </a:t>
            </a:r>
            <a:r>
              <a:rPr lang="pt-PT" i="0" dirty="0" smtClean="0">
                <a:solidFill>
                  <a:srgbClr val="002060"/>
                </a:solidFill>
              </a:rPr>
              <a:t>Alves</a:t>
            </a:r>
            <a:endParaRPr lang="pt-PT" i="0" dirty="0">
              <a:solidFill>
                <a:srgbClr val="002060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49" y="1882994"/>
            <a:ext cx="3427312" cy="24451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09124798"/>
              </p:ext>
            </p:extLst>
          </p:nvPr>
        </p:nvGraphicFramePr>
        <p:xfrm>
          <a:off x="230296" y="582506"/>
          <a:ext cx="7762241" cy="14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94885" y="313004"/>
            <a:ext cx="6146555" cy="583873"/>
          </a:xfrm>
        </p:spPr>
        <p:txBody>
          <a:bodyPr/>
          <a:lstStyle/>
          <a:p>
            <a:r>
              <a:rPr lang="pt-PT" dirty="0" smtClean="0"/>
              <a:t>3. REABILITAÇÃO URBANA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77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u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1415</Words>
  <Application>Microsoft Office PowerPoint</Application>
  <PresentationFormat>Apresentação no Ecrã (16:9)</PresentationFormat>
  <Paragraphs>191</Paragraphs>
  <Slides>21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21</vt:i4>
      </vt:variant>
    </vt:vector>
  </HeadingPairs>
  <TitlesOfParts>
    <vt:vector size="29" baseType="lpstr">
      <vt:lpstr>MS PGothic</vt:lpstr>
      <vt:lpstr>Arial</vt:lpstr>
      <vt:lpstr>Calibri</vt:lpstr>
      <vt:lpstr>Tahoma</vt:lpstr>
      <vt:lpstr>Times New Roman</vt:lpstr>
      <vt:lpstr>capa</vt:lpstr>
      <vt:lpstr>conteudo</vt:lpstr>
      <vt:lpstr>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ska</dc:creator>
  <cp:lastModifiedBy>Maria Sofia Huet Bacelar Sá Alves</cp:lastModifiedBy>
  <cp:revision>72</cp:revision>
  <dcterms:created xsi:type="dcterms:W3CDTF">2016-06-17T07:52:52Z</dcterms:created>
  <dcterms:modified xsi:type="dcterms:W3CDTF">2017-01-17T15:56:47Z</dcterms:modified>
</cp:coreProperties>
</file>