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87" r:id="rId3"/>
    <p:sldId id="529" r:id="rId4"/>
    <p:sldId id="530" r:id="rId5"/>
    <p:sldId id="478" r:id="rId6"/>
    <p:sldId id="276" r:id="rId7"/>
    <p:sldId id="277" r:id="rId8"/>
    <p:sldId id="278" r:id="rId9"/>
    <p:sldId id="258" r:id="rId10"/>
    <p:sldId id="260" r:id="rId11"/>
    <p:sldId id="359" r:id="rId12"/>
    <p:sldId id="401" r:id="rId13"/>
    <p:sldId id="357" r:id="rId14"/>
    <p:sldId id="403" r:id="rId15"/>
    <p:sldId id="374" r:id="rId16"/>
    <p:sldId id="264" r:id="rId17"/>
    <p:sldId id="542" r:id="rId18"/>
    <p:sldId id="267" r:id="rId19"/>
    <p:sldId id="269" r:id="rId20"/>
    <p:sldId id="268" r:id="rId21"/>
    <p:sldId id="543" r:id="rId22"/>
    <p:sldId id="272" r:id="rId23"/>
    <p:sldId id="534" r:id="rId24"/>
    <p:sldId id="312" r:id="rId25"/>
    <p:sldId id="551" r:id="rId26"/>
    <p:sldId id="27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nnes\Desktop\UCCLA25Maioex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APD</a:t>
            </a:r>
            <a:r>
              <a:rPr lang="en-US" baseline="0"/>
              <a:t> / RNB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'%APD RNB'!$B$2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'%APD RNB'!$A$3:$A$24</c:f>
              <c:strCache>
                <c:ptCount val="2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</c:strCache>
            </c:strRef>
          </c:cat>
          <c:val>
            <c:numRef>
              <c:f>'%APD RNB'!$B$3:$B$24</c:f>
              <c:numCache>
                <c:formatCode>General</c:formatCode>
                <c:ptCount val="22"/>
                <c:pt idx="0">
                  <c:v>0.20560800000000001</c:v>
                </c:pt>
                <c:pt idx="1">
                  <c:v>0.24829100000000001</c:v>
                </c:pt>
                <c:pt idx="2">
                  <c:v>0.242254</c:v>
                </c:pt>
                <c:pt idx="3">
                  <c:v>0.25595000000000001</c:v>
                </c:pt>
                <c:pt idx="4">
                  <c:v>0.26072499999999998</c:v>
                </c:pt>
                <c:pt idx="5" formatCode="0.00">
                  <c:v>0.250975</c:v>
                </c:pt>
                <c:pt idx="6">
                  <c:v>0.27166000000000001</c:v>
                </c:pt>
                <c:pt idx="7">
                  <c:v>0.219662</c:v>
                </c:pt>
                <c:pt idx="8">
                  <c:v>0.62714499999999995</c:v>
                </c:pt>
                <c:pt idx="9">
                  <c:v>0.211066</c:v>
                </c:pt>
                <c:pt idx="10">
                  <c:v>0.21176900000000001</c:v>
                </c:pt>
                <c:pt idx="11">
                  <c:v>0.21960399999999999</c:v>
                </c:pt>
                <c:pt idx="12">
                  <c:v>0.27029599999999998</c:v>
                </c:pt>
                <c:pt idx="13">
                  <c:v>0.234207</c:v>
                </c:pt>
                <c:pt idx="14" formatCode="_-* #,##0.00_-;\-* #,##0.00_-;_-* &quot;-&quot;??_-;_-@_-">
                  <c:v>0.29369499999999998</c:v>
                </c:pt>
                <c:pt idx="15">
                  <c:v>0.30889800000000001</c:v>
                </c:pt>
                <c:pt idx="16">
                  <c:v>0.28052700000000003</c:v>
                </c:pt>
                <c:pt idx="17">
                  <c:v>0.22670499999999999</c:v>
                </c:pt>
                <c:pt idx="18">
                  <c:v>0.18951899999999999</c:v>
                </c:pt>
                <c:pt idx="19">
                  <c:v>0.15818599999999999</c:v>
                </c:pt>
                <c:pt idx="20">
                  <c:v>0.17129800000000001</c:v>
                </c:pt>
                <c:pt idx="21">
                  <c:v>0.179115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F8-4548-B0BC-710CCE755CBB}"/>
            </c:ext>
          </c:extLst>
        </c:ser>
        <c:ser>
          <c:idx val="1"/>
          <c:order val="1"/>
          <c:tx>
            <c:strRef>
              <c:f>'%APD RNB'!$C$2</c:f>
              <c:strCache>
                <c:ptCount val="1"/>
                <c:pt idx="0">
                  <c:v>CAD - média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'%APD RNB'!$A$3:$A$24</c:f>
              <c:strCache>
                <c:ptCount val="2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</c:strCache>
            </c:strRef>
          </c:cat>
          <c:val>
            <c:numRef>
              <c:f>'%APD RNB'!$C$3:$C$24</c:f>
              <c:numCache>
                <c:formatCode>General</c:formatCode>
                <c:ptCount val="22"/>
                <c:pt idx="0">
                  <c:v>0.24</c:v>
                </c:pt>
                <c:pt idx="1">
                  <c:v>0.22</c:v>
                </c:pt>
                <c:pt idx="2">
                  <c:v>0.23</c:v>
                </c:pt>
                <c:pt idx="3">
                  <c:v>0.22</c:v>
                </c:pt>
                <c:pt idx="4">
                  <c:v>0.22</c:v>
                </c:pt>
                <c:pt idx="5">
                  <c:v>0.21</c:v>
                </c:pt>
                <c:pt idx="6">
                  <c:v>0.23</c:v>
                </c:pt>
                <c:pt idx="7">
                  <c:v>0.24</c:v>
                </c:pt>
                <c:pt idx="8">
                  <c:v>0.25</c:v>
                </c:pt>
                <c:pt idx="9">
                  <c:v>0.32</c:v>
                </c:pt>
                <c:pt idx="10">
                  <c:v>0.3</c:v>
                </c:pt>
                <c:pt idx="11">
                  <c:v>0.27</c:v>
                </c:pt>
                <c:pt idx="12">
                  <c:v>0.3</c:v>
                </c:pt>
                <c:pt idx="13">
                  <c:v>0.31</c:v>
                </c:pt>
                <c:pt idx="14">
                  <c:v>0.31</c:v>
                </c:pt>
                <c:pt idx="15">
                  <c:v>0.31</c:v>
                </c:pt>
                <c:pt idx="16">
                  <c:v>0.28000000000000003</c:v>
                </c:pt>
                <c:pt idx="17">
                  <c:v>0.3</c:v>
                </c:pt>
                <c:pt idx="18">
                  <c:v>0.3</c:v>
                </c:pt>
                <c:pt idx="19">
                  <c:v>0.3</c:v>
                </c:pt>
                <c:pt idx="20">
                  <c:v>0.32</c:v>
                </c:pt>
                <c:pt idx="21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F8-4548-B0BC-710CCE755CBB}"/>
            </c:ext>
          </c:extLst>
        </c:ser>
        <c:ser>
          <c:idx val="2"/>
          <c:order val="2"/>
          <c:tx>
            <c:strRef>
              <c:f>'%APD RNB'!$D$2</c:f>
              <c:strCache>
                <c:ptCount val="1"/>
                <c:pt idx="0">
                  <c:v>Turquia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'%APD RNB'!$A$3:$A$24</c:f>
              <c:strCache>
                <c:ptCount val="2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</c:strCache>
            </c:strRef>
          </c:cat>
          <c:val>
            <c:numRef>
              <c:f>'%APD RNB'!$D$3:$D$24</c:f>
              <c:numCache>
                <c:formatCode>General</c:formatCode>
                <c:ptCount val="2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F8-4548-B0BC-710CCE755CBB}"/>
            </c:ext>
          </c:extLst>
        </c:ser>
        <c:ser>
          <c:idx val="3"/>
          <c:order val="3"/>
          <c:tx>
            <c:strRef>
              <c:f>'%APD RNB'!$E$2</c:f>
              <c:strCache>
                <c:ptCount val="1"/>
                <c:pt idx="0">
                  <c:v>EAU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'%APD RNB'!$A$3:$A$24</c:f>
              <c:strCache>
                <c:ptCount val="2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</c:strCache>
            </c:strRef>
          </c:cat>
          <c:val>
            <c:numRef>
              <c:f>'%APD RNB'!$E$3:$E$24</c:f>
              <c:numCache>
                <c:formatCode>General</c:formatCode>
                <c:ptCount val="2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F8-4548-B0BC-710CCE755CBB}"/>
            </c:ext>
          </c:extLst>
        </c:ser>
        <c:ser>
          <c:idx val="4"/>
          <c:order val="4"/>
          <c:tx>
            <c:strRef>
              <c:f>'%APD RNB'!$F$2</c:f>
              <c:strCache>
                <c:ptCount val="1"/>
                <c:pt idx="0">
                  <c:v>Noruega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'%APD RNB'!$A$3:$A$24</c:f>
              <c:strCache>
                <c:ptCount val="2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</c:strCache>
            </c:strRef>
          </c:cat>
          <c:val>
            <c:numRef>
              <c:f>'%APD RNB'!$F$3:$F$24</c:f>
              <c:numCache>
                <c:formatCode>General</c:formatCode>
                <c:ptCount val="2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3F8-4548-B0BC-710CCE755CBB}"/>
            </c:ext>
          </c:extLst>
        </c:ser>
        <c:ser>
          <c:idx val="5"/>
          <c:order val="5"/>
          <c:tx>
            <c:strRef>
              <c:f>'%APD RNB'!$G$2</c:f>
              <c:strCache>
                <c:ptCount val="1"/>
                <c:pt idx="0">
                  <c:v>Suécia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'%APD RNB'!$A$3:$A$24</c:f>
              <c:strCache>
                <c:ptCount val="2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</c:strCache>
            </c:strRef>
          </c:cat>
          <c:val>
            <c:numRef>
              <c:f>'%APD RNB'!$G$3:$G$24</c:f>
              <c:numCache>
                <c:formatCode>General</c:formatCode>
                <c:ptCount val="2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3F8-4548-B0BC-710CCE755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723503"/>
        <c:axId val="499677695"/>
      </c:lineChart>
      <c:catAx>
        <c:axId val="538723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677695"/>
        <c:crosses val="autoZero"/>
        <c:auto val="1"/>
        <c:lblAlgn val="ctr"/>
        <c:lblOffset val="100"/>
        <c:noMultiLvlLbl val="0"/>
      </c:catAx>
      <c:valAx>
        <c:axId val="49967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723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19348873847427"/>
          <c:y val="0.94441404318696343"/>
          <c:w val="0.16628652102481226"/>
          <c:h val="9.416438721014417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F2182-A970-4FDA-8D2D-0838B358C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6197B0-2CA9-4349-AE1F-A4971555B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2BF5DAF-FEA9-41B4-9124-F0D808D5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1E41A8B-D7C1-49B5-9C48-4C2DAD81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6A940B4-FCF5-40BC-AD97-BA647C26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2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64C56-82AE-43AE-86E9-1747F0510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9BBC28A-A205-4791-8F25-10751FC24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7062779-5463-48E2-9A53-B51F6611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013144F-1FCF-4BAE-A582-0824D4E6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CA78E56-8662-42C7-8013-0778D59D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8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3244DC-0CBB-4B54-96E9-EDB183982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CD19A609-91F5-40B7-93D0-07B41B02C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988390A-40B0-435C-8410-1A9345DD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3643E64-2AF6-4673-8D1A-6A0EDC6A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4471A3B-B659-4175-87E6-B6EDF5AC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7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04D6D1-41FE-493D-B4A2-9306C4151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6C9D03-68D8-476D-8A8A-8056B70AA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570BD5-9ED4-4224-8121-BBCE5917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6F77092-2BBA-4334-ACE5-21B949FC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54E4036-C3C5-4DEA-B15E-2468ACE0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7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31460-A763-458E-91AA-40AC90086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79AE191-4E24-45F0-9C00-26DDFAB06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4AB1A54-8FDD-497B-B6DA-24A784B72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B947BD6-0766-4FDE-A85B-9B498FD0F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938DED2-068C-42AA-8FC2-873764395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C88C4-859E-473B-890A-7D2FA98D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6409AC1-623D-41DB-A3BF-9F94176CF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4812E35-4BE4-4AE8-8B81-34626AF5A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06EAA2D-0EAA-4F30-80D3-47190E025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A70EC3D-8483-4D57-8C57-1DDA1ED5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776926A-A7D2-4269-A2F0-5E1AE0F1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C5D4-0D8D-45B0-BBCA-CA67B49DA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491E087-A38C-432B-B8C3-130DAF990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FEA0AED-1E92-4917-BF45-B7CC4B99F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1CBD4C2E-78E9-4C7E-B1AB-D56F10CFE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EE608653-7973-4CD8-AA3E-C0AC3F3FD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B6781E1A-814E-4BEE-8187-ECCFDD035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524B53C5-6352-4529-8F62-BF56AA50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7067E5D7-F98E-486B-A1E9-87C2D704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5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AD301-AFCB-4DD9-AC01-FF28C149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719CD22-ACC2-460E-8D67-AEA1A5EB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782996F3-7D47-4E97-982A-9357F59BF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8D42008-95EF-4B27-85C0-1A66AAA77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9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6EC4201-2835-42E7-9A77-4204AE0B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50380214-BC0B-451B-9DCC-8F1F24C7B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16B8459-427A-4D37-A09A-708D3EAD7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0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FA955C-886B-4243-A631-8426449F3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7859830-FB63-45CF-BE4D-E2C3E264B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96EF787-7522-445A-B89D-C28F80AD0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42A3E6A-8053-4C11-B501-0E45048F9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5ACF7B7-FC8D-403B-A9FA-52D3D3E60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7B65043-29B5-467E-8ADC-B0D85178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9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0A5D5-4390-4FF1-9DC5-137D4C03B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E9C0F87-B6CC-4FD5-BFD8-9D4FB5D9F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01E4CCA-1401-4387-88F6-92A6981EE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C74066C-7001-4DFF-A846-29964AA6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DAEA61A-CB7D-4306-97E2-393B60F2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10BC348-4E7B-4FBD-A9CE-8443C7D29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2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9ADF1F9-D2D9-4DFE-A7BE-A67475A7D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5F564D4-07B3-4CEB-ACBF-E0E5F3C28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68FF428-1EF9-495A-94EA-1D5C8599C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57AB-3C8E-428F-A250-A9456237023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0D34D38-F3D3-4788-B558-0856DEB3D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AA24AAB-9812-4ED6-AA3B-D7111A5D1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6BF7-A8E8-482E-B4A3-0031A5D3CC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0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ric.org/pt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Botswana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r.wikipedia.org/wiki/Samoa" TargetMode="External"/><Relationship Id="rId5" Type="http://schemas.openxmlformats.org/officeDocument/2006/relationships/hyperlink" Target="https://fr.wikipedia.org/wiki/Maldives" TargetMode="External"/><Relationship Id="rId4" Type="http://schemas.openxmlformats.org/officeDocument/2006/relationships/hyperlink" Target="https://fr.wikipedia.org/wiki/Cap-Vert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stats.oecd.org/OECDStat_Metadata/ShowMetadata.ashx?Dataset=TABLE2A&amp;Coords=%5bTIME%5d.%5b2005%5d&amp;ShowOnWeb=true&amp;Lang=e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73FFCCF0-41AB-461A-82B9-E171892CEF6F}"/>
              </a:ext>
            </a:extLst>
          </p:cNvPr>
          <p:cNvSpPr/>
          <p:nvPr/>
        </p:nvSpPr>
        <p:spPr>
          <a:xfrm>
            <a:off x="117987" y="585625"/>
            <a:ext cx="11956026" cy="60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O papel dos países de língua oficial portuguesa na economia global: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Novos desafios e oportunidades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000" b="1" dirty="0">
                <a:latin typeface="FuturaStd-Heavy"/>
                <a:ea typeface="Calibri" panose="020F0502020204030204" pitchFamily="34" charset="0"/>
                <a:cs typeface="FuturaStd-Heavy"/>
              </a:rPr>
              <a:t>Painel: A CPLP e os Objetivos do Desenvolvimento 20-30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sz="2000" b="1" dirty="0">
              <a:latin typeface="FuturaStd-Heavy"/>
              <a:ea typeface="Calibri" panose="020F0502020204030204" pitchFamily="34" charset="0"/>
              <a:cs typeface="FuturaStd-Heavy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200" b="1" i="1" dirty="0">
                <a:latin typeface="FuturaStd-Heavy"/>
                <a:ea typeface="Calibri" panose="020F0502020204030204" pitchFamily="34" charset="0"/>
                <a:cs typeface="FuturaStd-Heavy"/>
              </a:rPr>
              <a:t>Os desafios da ajuda pública ao desenvolvimento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200" b="1" i="1" dirty="0">
                <a:latin typeface="FuturaStd-Heavy"/>
                <a:ea typeface="Calibri" panose="020F0502020204030204" pitchFamily="34" charset="0"/>
                <a:cs typeface="FuturaStd-Heavy"/>
              </a:rPr>
              <a:t>numa comunidade Norte/Sul e Sul/Sul</a:t>
            </a:r>
            <a:endParaRPr lang="en-US" sz="22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2000" b="1" dirty="0">
                <a:latin typeface="FuturaStd-Heavy"/>
                <a:ea typeface="Calibri" panose="020F0502020204030204" pitchFamily="34" charset="0"/>
                <a:cs typeface="FuturaStd-Heavy"/>
              </a:rPr>
              <a:t>						           </a:t>
            </a:r>
            <a:r>
              <a:rPr lang="pt-PT" sz="1600" b="1" dirty="0">
                <a:latin typeface="FuturaStd-Heavy"/>
                <a:ea typeface="Calibri" panose="020F0502020204030204" pitchFamily="34" charset="0"/>
                <a:cs typeface="FuturaStd-Heavy"/>
              </a:rPr>
              <a:t>Manuel Ennes Ferreira (ISEG/Universidade de Lisboa,</a:t>
            </a:r>
          </a:p>
          <a:p>
            <a:r>
              <a:rPr lang="pt-PT" sz="1600" b="1" dirty="0">
                <a:latin typeface="FuturaStd-Heavy"/>
                <a:ea typeface="Calibri" panose="020F0502020204030204" pitchFamily="34" charset="0"/>
                <a:cs typeface="FuturaStd-Heavy"/>
              </a:rPr>
              <a:t>									      Departamento de Economia)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600" b="1" dirty="0">
                <a:latin typeface="FuturaStd-Heavy"/>
                <a:ea typeface="Calibri" panose="020F0502020204030204" pitchFamily="34" charset="0"/>
                <a:cs typeface="FuturaStd-Heavy"/>
              </a:rPr>
              <a:t>						              Mariana Correia Vieira (ISEG/Universidade de Lisboa)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2000" b="1" dirty="0">
                <a:latin typeface="FuturaStd-Heavy"/>
                <a:ea typeface="Calibri" panose="020F0502020204030204" pitchFamily="34" charset="0"/>
                <a:cs typeface="FuturaStd-Heavy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1400" b="1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Org</a:t>
            </a:r>
            <a:r>
              <a:rPr lang="pt-PT" sz="1400" b="1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. UCCLA e Delegação Regional da Ordem dos Economistas do Centro e Alentejo 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Lisboa, 25 de Maio de 2019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05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9D8F3AF-DB93-4014-9C91-23E566C90175}"/>
              </a:ext>
            </a:extLst>
          </p:cNvPr>
          <p:cNvSpPr/>
          <p:nvPr/>
        </p:nvSpPr>
        <p:spPr>
          <a:xfrm>
            <a:off x="663677" y="1339005"/>
            <a:ext cx="10825317" cy="510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pt-PT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Objectivo</a:t>
            </a:r>
            <a:r>
              <a:rPr lang="pt-PT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17: PARCERIAS PARA A IMPLEMENTAÇÃO DOS OBJETIVOS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pt-PT" sz="2400" b="1" dirty="0">
              <a:solidFill>
                <a:srgbClr val="18496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pt-PT" sz="2400" b="1" dirty="0">
                <a:solidFill>
                  <a:srgbClr val="18496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Reforçar os meios de implementação e revitalizar a Parceria Global para o Desenvolvimento Sustentável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países desenvolvidos devem implementar de forma plena os seus compromissos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matéria de assistência pública ao desenvolvimento [APD], inclusive</a:t>
            </a:r>
            <a:r>
              <a:rPr lang="pt-PT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</a:pPr>
            <a:endParaRPr lang="pt-PT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canalizar 0,7% do rendimento nacional bruto [RNB] para APD aos países em desenvolvimento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alocar 0,15% a 0,20% desse valor para os países menos desenvolvidos</a:t>
            </a:r>
          </a:p>
          <a:p>
            <a:pPr>
              <a:lnSpc>
                <a:spcPct val="107000"/>
              </a:lnSpc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pt-PT" sz="1050" dirty="0">
                <a:solidFill>
                  <a:srgbClr val="000000"/>
                </a:solidFill>
                <a:effectLst/>
                <a:latin typeface="Whitney-Book"/>
                <a:ea typeface="Calibri" panose="020F0502020204030204" pitchFamily="34" charset="0"/>
                <a:cs typeface="Whitney-Book"/>
              </a:rPr>
              <a:t>Fonte: Centro de Informação Regional das Nações Unidas para a Europa Ocidental, </a:t>
            </a:r>
            <a:r>
              <a:rPr lang="pt-PT" sz="1050" i="1" u="sng" dirty="0">
                <a:solidFill>
                  <a:srgbClr val="498CCA"/>
                </a:solidFill>
                <a:effectLst/>
                <a:latin typeface="Whitney-BookItalic"/>
                <a:ea typeface="Calibri" panose="020F0502020204030204" pitchFamily="34" charset="0"/>
                <a:cs typeface="Whitney-BookItalic"/>
                <a:hlinkClick r:id="rId2"/>
              </a:rPr>
              <a:t>www.unric.org/</a:t>
            </a:r>
            <a:r>
              <a:rPr lang="pt-PT" sz="1050" i="1" u="sng" dirty="0" err="1">
                <a:solidFill>
                  <a:srgbClr val="498CCA"/>
                </a:solidFill>
                <a:effectLst/>
                <a:latin typeface="Whitney-BookItalic"/>
                <a:ea typeface="Calibri" panose="020F0502020204030204" pitchFamily="34" charset="0"/>
                <a:cs typeface="Whitney-BookItalic"/>
                <a:hlinkClick r:id="rId2"/>
              </a:rPr>
              <a:t>pt</a:t>
            </a:r>
            <a:r>
              <a:rPr lang="pt-PT" sz="1050" i="1" dirty="0">
                <a:solidFill>
                  <a:srgbClr val="498CCA"/>
                </a:solidFill>
                <a:effectLst/>
                <a:latin typeface="Whitney-BookItalic"/>
                <a:ea typeface="Calibri" panose="020F0502020204030204" pitchFamily="34" charset="0"/>
                <a:cs typeface="Whitney-BookItalic"/>
              </a:rPr>
              <a:t>, </a:t>
            </a:r>
            <a:r>
              <a:rPr lang="pt-PT" sz="1050" dirty="0">
                <a:solidFill>
                  <a:srgbClr val="000000"/>
                </a:solidFill>
                <a:effectLst/>
                <a:latin typeface="Whitney-Book"/>
                <a:ea typeface="Calibri" panose="020F0502020204030204" pitchFamily="34" charset="0"/>
                <a:cs typeface="Whitney-Book"/>
              </a:rPr>
              <a:t>2016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25614BD-6138-4BFE-8492-ECA604894E96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1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>
            <a:extLst>
              <a:ext uri="{FF2B5EF4-FFF2-40B4-BE49-F238E27FC236}">
                <a16:creationId xmlns:a16="http://schemas.microsoft.com/office/drawing/2014/main" id="{9C2228C4-3B75-4781-991F-8B6330B03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917575"/>
            <a:ext cx="8215312" cy="587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ângulo 1">
            <a:extLst>
              <a:ext uri="{FF2B5EF4-FFF2-40B4-BE49-F238E27FC236}">
                <a16:creationId xmlns:a16="http://schemas.microsoft.com/office/drawing/2014/main" id="{0F0E6B78-41B6-46B9-89B6-95C2B8710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688" y="512763"/>
            <a:ext cx="722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2400" b="1">
                <a:solidFill>
                  <a:schemeClr val="tx1"/>
                </a:solidFill>
              </a:rPr>
              <a:t>Asia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3CB373A-D3BA-443C-8E3F-E8D03AA1F881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:a16="http://schemas.microsoft.com/office/drawing/2014/main" id="{CA21F83A-AFD3-42F3-B5C3-A93CB33D3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9138"/>
            <a:ext cx="91440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ângulo 1">
            <a:extLst>
              <a:ext uri="{FF2B5EF4-FFF2-40B4-BE49-F238E27FC236}">
                <a16:creationId xmlns:a16="http://schemas.microsoft.com/office/drawing/2014/main" id="{D300A3C3-A4E0-49EF-99FA-D4C8F10C4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9" y="1254126"/>
            <a:ext cx="1114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hangingPunct="1">
              <a:spcBef>
                <a:spcPct val="0"/>
              </a:spcBef>
              <a:buSzTx/>
              <a:buFontTx/>
              <a:buNone/>
            </a:pPr>
            <a:r>
              <a:rPr lang="pt-PT" altLang="pt-PT" sz="2400" b="1"/>
              <a:t>AFRICA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20348AD-9C68-4582-93D3-756EB50A248B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>
            <a:extLst>
              <a:ext uri="{FF2B5EF4-FFF2-40B4-BE49-F238E27FC236}">
                <a16:creationId xmlns:a16="http://schemas.microsoft.com/office/drawing/2014/main" id="{F7CF8A41-90BA-480B-BC9F-320637A89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9" y="1031876"/>
            <a:ext cx="7273925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ângulo 1">
            <a:extLst>
              <a:ext uri="{FF2B5EF4-FFF2-40B4-BE49-F238E27FC236}">
                <a16:creationId xmlns:a16="http://schemas.microsoft.com/office/drawing/2014/main" id="{17C13FBE-E94B-4BB1-9FA8-A6A7D6144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1" y="642939"/>
            <a:ext cx="1071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2400" b="1">
                <a:solidFill>
                  <a:schemeClr val="tx1"/>
                </a:solidFill>
              </a:rPr>
              <a:t>Angola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7DEF78E-8311-4773-B5F9-D7B49FB671B8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extLst>
              <a:ext uri="{FF2B5EF4-FFF2-40B4-BE49-F238E27FC236}">
                <a16:creationId xmlns:a16="http://schemas.microsoft.com/office/drawing/2014/main" id="{076A9FF4-9EA7-4B12-B884-FF672060D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91440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5BBB590-BE81-4958-BAF1-B34297C15252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3E689181-CE77-42F1-9B94-33875291A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52513"/>
            <a:ext cx="903605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ângulo 1">
            <a:extLst>
              <a:ext uri="{FF2B5EF4-FFF2-40B4-BE49-F238E27FC236}">
                <a16:creationId xmlns:a16="http://schemas.microsoft.com/office/drawing/2014/main" id="{24E75FD5-D587-4F91-8514-3925DD4A8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5157789"/>
            <a:ext cx="35274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1800" b="1">
                <a:solidFill>
                  <a:schemeClr val="tx1"/>
                </a:solidFill>
              </a:rPr>
              <a:t>Ex-PMA: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1800">
                <a:solidFill>
                  <a:schemeClr val="tx1"/>
                </a:solidFill>
              </a:rPr>
              <a:t> </a:t>
            </a:r>
            <a:r>
              <a:rPr lang="pt-PT" altLang="pt-PT" sz="1800">
                <a:solidFill>
                  <a:schemeClr val="tx1"/>
                </a:solidFill>
                <a:hlinkClick r:id="rId3" tooltip="Botswana"/>
              </a:rPr>
              <a:t>Botswana</a:t>
            </a:r>
            <a:r>
              <a:rPr lang="pt-PT" altLang="pt-PT" sz="1800">
                <a:solidFill>
                  <a:schemeClr val="tx1"/>
                </a:solidFill>
              </a:rPr>
              <a:t> (1994)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1800">
                <a:solidFill>
                  <a:schemeClr val="tx1"/>
                </a:solidFill>
              </a:rPr>
              <a:t> </a:t>
            </a:r>
            <a:r>
              <a:rPr lang="pt-PT" altLang="pt-PT" sz="1800" u="sng">
                <a:solidFill>
                  <a:schemeClr val="tx1"/>
                </a:solidFill>
                <a:hlinkClick r:id="rId4" tooltip="Cap-Vert"/>
              </a:rPr>
              <a:t>Cap-Vert</a:t>
            </a:r>
            <a:r>
              <a:rPr lang="pt-PT" altLang="pt-PT" sz="1800">
                <a:solidFill>
                  <a:schemeClr val="tx1"/>
                </a:solidFill>
              </a:rPr>
              <a:t> (2007)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1800">
                <a:solidFill>
                  <a:schemeClr val="tx1"/>
                </a:solidFill>
              </a:rPr>
              <a:t> </a:t>
            </a:r>
            <a:r>
              <a:rPr lang="pt-PT" altLang="pt-PT" sz="1800">
                <a:solidFill>
                  <a:schemeClr val="tx1"/>
                </a:solidFill>
                <a:hlinkClick r:id="rId5" tooltip="Maldives"/>
              </a:rPr>
              <a:t>Maldives</a:t>
            </a:r>
            <a:r>
              <a:rPr lang="pt-PT" altLang="pt-PT" sz="1800">
                <a:solidFill>
                  <a:schemeClr val="tx1"/>
                </a:solidFill>
              </a:rPr>
              <a:t> (2011)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1800">
                <a:solidFill>
                  <a:schemeClr val="tx1"/>
                </a:solidFill>
              </a:rPr>
              <a:t> </a:t>
            </a:r>
            <a:r>
              <a:rPr lang="pt-PT" altLang="pt-PT" sz="1800">
                <a:solidFill>
                  <a:schemeClr val="tx1"/>
                </a:solidFill>
                <a:hlinkClick r:id="rId6" tooltip="Samoa"/>
              </a:rPr>
              <a:t>Samoa</a:t>
            </a:r>
            <a:r>
              <a:rPr lang="pt-PT" altLang="pt-PT" sz="1800">
                <a:solidFill>
                  <a:schemeClr val="tx1"/>
                </a:solidFill>
              </a:rPr>
              <a:t> (2014)</a:t>
            </a:r>
          </a:p>
        </p:txBody>
      </p:sp>
      <p:sp>
        <p:nvSpPr>
          <p:cNvPr id="16388" name="Rectângulo 2">
            <a:extLst>
              <a:ext uri="{FF2B5EF4-FFF2-40B4-BE49-F238E27FC236}">
                <a16:creationId xmlns:a16="http://schemas.microsoft.com/office/drawing/2014/main" id="{84331C87-A399-45FB-8324-3E1CC1BD4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682625"/>
            <a:ext cx="2022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PT" altLang="pt-PT" sz="1800" b="1">
                <a:solidFill>
                  <a:schemeClr val="tx1"/>
                </a:solidFill>
              </a:rPr>
              <a:t>Lista dos PMA (48):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10DA07A-8AF9-4C72-B0A6-94C1EFBB51BA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61039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C636BD0-DD0F-4A31-B99E-E8FFC185CAB9}"/>
              </a:ext>
            </a:extLst>
          </p:cNvPr>
          <p:cNvSpPr/>
          <p:nvPr/>
        </p:nvSpPr>
        <p:spPr>
          <a:xfrm>
            <a:off x="4683408" y="1828488"/>
            <a:ext cx="2449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APD </a:t>
            </a:r>
            <a:r>
              <a:rPr lang="pt-PT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intra-CPLP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BE9610D-9C75-4394-A8FE-DC57E3724D3E}"/>
              </a:ext>
            </a:extLst>
          </p:cNvPr>
          <p:cNvSpPr/>
          <p:nvPr/>
        </p:nvSpPr>
        <p:spPr>
          <a:xfrm>
            <a:off x="840657" y="2894463"/>
            <a:ext cx="10559845" cy="1463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No âmbito do CAD/OCDE, Portugal é o único país doador na CPLP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PT" sz="2400" dirty="0">
              <a:latin typeface="Robot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Todos os restantes países são beneficiários de APD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568C16D-AEA2-44F6-9879-2F9F9F92AE12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79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4">
            <a:extLst>
              <a:ext uri="{FF2B5EF4-FFF2-40B4-BE49-F238E27FC236}">
                <a16:creationId xmlns:a16="http://schemas.microsoft.com/office/drawing/2014/main" id="{CFB10659-F3E5-EF4B-B75B-66DCFDA3E9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733034"/>
              </p:ext>
            </p:extLst>
          </p:nvPr>
        </p:nvGraphicFramePr>
        <p:xfrm>
          <a:off x="687985" y="785636"/>
          <a:ext cx="10816030" cy="5226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8CC54EEA-3193-45E3-A7DF-26B40E89492D}"/>
              </a:ext>
            </a:extLst>
          </p:cNvPr>
          <p:cNvSpPr/>
          <p:nvPr/>
        </p:nvSpPr>
        <p:spPr>
          <a:xfrm>
            <a:off x="174522" y="6203757"/>
            <a:ext cx="11842955" cy="37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O rácio APD/RNB em termos líquidos de Portugal </a:t>
            </a:r>
            <a:r>
              <a:rPr lang="pt-PT" b="1" dirty="0">
                <a:solidFill>
                  <a:srgbClr val="FF0000"/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referente aos </a:t>
            </a:r>
            <a:r>
              <a:rPr lang="pt-PT" b="1" dirty="0" err="1">
                <a:solidFill>
                  <a:srgbClr val="FF0000"/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PMAs</a:t>
            </a:r>
            <a:r>
              <a:rPr lang="pt-PT" b="1" dirty="0">
                <a:solidFill>
                  <a:srgbClr val="FF0000"/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foi de 6,8% em 2015 e 9,1% em 2017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13AFDDF-31F3-45E5-BCDB-773E4252FA27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94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1D60A24-77B1-4B13-94F8-C3EB79C9A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016339"/>
              </p:ext>
            </p:extLst>
          </p:nvPr>
        </p:nvGraphicFramePr>
        <p:xfrm>
          <a:off x="3613355" y="811673"/>
          <a:ext cx="3259393" cy="5815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419">
                  <a:extLst>
                    <a:ext uri="{9D8B030D-6E8A-4147-A177-3AD203B41FA5}">
                      <a16:colId xmlns:a16="http://schemas.microsoft.com/office/drawing/2014/main" val="2177597823"/>
                    </a:ext>
                  </a:extLst>
                </a:gridCol>
                <a:gridCol w="1268361">
                  <a:extLst>
                    <a:ext uri="{9D8B030D-6E8A-4147-A177-3AD203B41FA5}">
                      <a16:colId xmlns:a16="http://schemas.microsoft.com/office/drawing/2014/main" val="3164566437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3440127592"/>
                    </a:ext>
                  </a:extLst>
                </a:gridCol>
              </a:tblGrid>
              <a:tr h="234028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Portugal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CAD - média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4100316454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1996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0.205608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780766189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1997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0.248291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824960253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1998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0.242254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677697067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1999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0.25595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290797843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0.260725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775589941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     0.25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721286577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0.27166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813261517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0.219662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833761511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0.627145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234830249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0.211066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87304404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0.211769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092253224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0.219604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4174430125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0.270296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817763027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2009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0.234207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693100170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     0.29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701066275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0.308898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355298867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0.280527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259567065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0.226705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706272898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0.189519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984038930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0.158186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326142380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0.171298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010503300"/>
                  </a:ext>
                </a:extLst>
              </a:tr>
              <a:tr h="234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0.179115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4256494236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9F81BC79-FEC7-4F52-9AEE-6455D374172B}"/>
              </a:ext>
            </a:extLst>
          </p:cNvPr>
          <p:cNvSpPr/>
          <p:nvPr/>
        </p:nvSpPr>
        <p:spPr>
          <a:xfrm>
            <a:off x="1061883" y="442341"/>
            <a:ext cx="109433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Ajuda Pública ao Desenvolvimento em percentagem do Rendimento Nacional Bruto por País</a:t>
            </a:r>
            <a:r>
              <a:rPr lang="pt-BR" dirty="0"/>
              <a:t> </a:t>
            </a:r>
            <a:endParaRPr lang="en-US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82FFE2A-8E5B-477C-87F3-ED2EAF881C29}"/>
              </a:ext>
            </a:extLst>
          </p:cNvPr>
          <p:cNvSpPr/>
          <p:nvPr/>
        </p:nvSpPr>
        <p:spPr>
          <a:xfrm>
            <a:off x="489155" y="0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36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DB65BD3-870A-41F9-B333-DF0B07668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36809"/>
              </p:ext>
            </p:extLst>
          </p:nvPr>
        </p:nvGraphicFramePr>
        <p:xfrm>
          <a:off x="657727" y="1540042"/>
          <a:ext cx="10748207" cy="3612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6547">
                  <a:extLst>
                    <a:ext uri="{9D8B030D-6E8A-4147-A177-3AD203B41FA5}">
                      <a16:colId xmlns:a16="http://schemas.microsoft.com/office/drawing/2014/main" val="4067264533"/>
                    </a:ext>
                  </a:extLst>
                </a:gridCol>
                <a:gridCol w="866273">
                  <a:extLst>
                    <a:ext uri="{9D8B030D-6E8A-4147-A177-3AD203B41FA5}">
                      <a16:colId xmlns:a16="http://schemas.microsoft.com/office/drawing/2014/main" val="3328760864"/>
                    </a:ext>
                  </a:extLst>
                </a:gridCol>
                <a:gridCol w="1122948">
                  <a:extLst>
                    <a:ext uri="{9D8B030D-6E8A-4147-A177-3AD203B41FA5}">
                      <a16:colId xmlns:a16="http://schemas.microsoft.com/office/drawing/2014/main" val="4091052071"/>
                    </a:ext>
                  </a:extLst>
                </a:gridCol>
                <a:gridCol w="1235242">
                  <a:extLst>
                    <a:ext uri="{9D8B030D-6E8A-4147-A177-3AD203B41FA5}">
                      <a16:colId xmlns:a16="http://schemas.microsoft.com/office/drawing/2014/main" val="2761379268"/>
                    </a:ext>
                  </a:extLst>
                </a:gridCol>
                <a:gridCol w="1171074">
                  <a:extLst>
                    <a:ext uri="{9D8B030D-6E8A-4147-A177-3AD203B41FA5}">
                      <a16:colId xmlns:a16="http://schemas.microsoft.com/office/drawing/2014/main" val="3612589737"/>
                    </a:ext>
                  </a:extLst>
                </a:gridCol>
                <a:gridCol w="1058778">
                  <a:extLst>
                    <a:ext uri="{9D8B030D-6E8A-4147-A177-3AD203B41FA5}">
                      <a16:colId xmlns:a16="http://schemas.microsoft.com/office/drawing/2014/main" val="1117646106"/>
                    </a:ext>
                  </a:extLst>
                </a:gridCol>
                <a:gridCol w="1106906">
                  <a:extLst>
                    <a:ext uri="{9D8B030D-6E8A-4147-A177-3AD203B41FA5}">
                      <a16:colId xmlns:a16="http://schemas.microsoft.com/office/drawing/2014/main" val="2517561114"/>
                    </a:ext>
                  </a:extLst>
                </a:gridCol>
                <a:gridCol w="930439">
                  <a:extLst>
                    <a:ext uri="{9D8B030D-6E8A-4147-A177-3AD203B41FA5}">
                      <a16:colId xmlns:a16="http://schemas.microsoft.com/office/drawing/2014/main" val="2741507982"/>
                    </a:ext>
                  </a:extLst>
                </a:gridCol>
              </a:tblGrid>
              <a:tr h="161949">
                <a:tc>
                  <a:txBody>
                    <a:bodyPr/>
                    <a:lstStyle/>
                    <a:p>
                      <a:pPr algn="l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1996</a:t>
                      </a:r>
                      <a:endParaRPr lang="en-US" sz="26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en-US" sz="26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1" u="sng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2005</a:t>
                      </a:r>
                      <a:endParaRPr lang="en-US" sz="2600" b="1" i="0" u="sng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n-US" sz="26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n-US" sz="26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26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US" sz="26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extLst>
                  <a:ext uri="{0D108BD9-81ED-4DB2-BD59-A6C34878D82A}">
                    <a16:rowId xmlns:a16="http://schemas.microsoft.com/office/drawing/2014/main" val="2991951780"/>
                  </a:ext>
                </a:extLst>
              </a:tr>
              <a:tr h="161949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Angola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7%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-3%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-13%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-18%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-20%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987787307"/>
                  </a:ext>
                </a:extLst>
              </a:tr>
              <a:tr h="161949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Cabo Verde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10%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13%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36%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34%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21%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397014656"/>
                  </a:ext>
                </a:extLst>
              </a:tr>
              <a:tr h="215932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Guinea-Bissau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6%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9%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9%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50954468"/>
                  </a:ext>
                </a:extLst>
              </a:tr>
              <a:tr h="215932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Mozambique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33%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13%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19%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22%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3424805612"/>
                  </a:ext>
                </a:extLst>
              </a:tr>
              <a:tr h="215932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Sao Tome and Principe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17%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10%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3016502405"/>
                  </a:ext>
                </a:extLst>
              </a:tr>
              <a:tr h="161949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Brazil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1470174226"/>
                  </a:ext>
                </a:extLst>
              </a:tr>
              <a:tr h="161949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Timor-Leste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29%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9%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12%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13%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3505999798"/>
                  </a:ext>
                </a:extLst>
              </a:tr>
              <a:tr h="161949">
                <a:tc>
                  <a:txBody>
                    <a:bodyPr/>
                    <a:lstStyle/>
                    <a:p>
                      <a:pPr algn="r" fontAlgn="t"/>
                      <a:r>
                        <a:rPr lang="en-US" sz="2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CPLP</a:t>
                      </a:r>
                      <a:endParaRPr lang="en-US" sz="26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92%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69%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82%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71%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59%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4267743074"/>
                  </a:ext>
                </a:extLst>
              </a:tr>
            </a:tbl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371A1AAE-6BD1-4A34-A260-D9DBAE5AA416}"/>
              </a:ext>
            </a:extLst>
          </p:cNvPr>
          <p:cNvSpPr/>
          <p:nvPr/>
        </p:nvSpPr>
        <p:spPr>
          <a:xfrm>
            <a:off x="2551164" y="1005709"/>
            <a:ext cx="776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Verdana" panose="020B0604030504040204" pitchFamily="34" charset="0"/>
              </a:rPr>
              <a:t>Portugal: APD líquida nos países da CPLP (em % do total)</a:t>
            </a:r>
            <a:r>
              <a:rPr lang="pt-BR" b="1" dirty="0"/>
              <a:t> </a:t>
            </a:r>
            <a:endParaRPr lang="en-US" b="1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A025545-BD96-4D05-92EC-EF8388B2F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969017"/>
              </p:ext>
            </p:extLst>
          </p:nvPr>
        </p:nvGraphicFramePr>
        <p:xfrm>
          <a:off x="657726" y="5317958"/>
          <a:ext cx="10748207" cy="401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6547">
                  <a:extLst>
                    <a:ext uri="{9D8B030D-6E8A-4147-A177-3AD203B41FA5}">
                      <a16:colId xmlns:a16="http://schemas.microsoft.com/office/drawing/2014/main" val="2857541559"/>
                    </a:ext>
                  </a:extLst>
                </a:gridCol>
                <a:gridCol w="866273">
                  <a:extLst>
                    <a:ext uri="{9D8B030D-6E8A-4147-A177-3AD203B41FA5}">
                      <a16:colId xmlns:a16="http://schemas.microsoft.com/office/drawing/2014/main" val="3289015756"/>
                    </a:ext>
                  </a:extLst>
                </a:gridCol>
                <a:gridCol w="1122948">
                  <a:extLst>
                    <a:ext uri="{9D8B030D-6E8A-4147-A177-3AD203B41FA5}">
                      <a16:colId xmlns:a16="http://schemas.microsoft.com/office/drawing/2014/main" val="1976099333"/>
                    </a:ext>
                  </a:extLst>
                </a:gridCol>
                <a:gridCol w="1235242">
                  <a:extLst>
                    <a:ext uri="{9D8B030D-6E8A-4147-A177-3AD203B41FA5}">
                      <a16:colId xmlns:a16="http://schemas.microsoft.com/office/drawing/2014/main" val="3413096740"/>
                    </a:ext>
                  </a:extLst>
                </a:gridCol>
                <a:gridCol w="1171074">
                  <a:extLst>
                    <a:ext uri="{9D8B030D-6E8A-4147-A177-3AD203B41FA5}">
                      <a16:colId xmlns:a16="http://schemas.microsoft.com/office/drawing/2014/main" val="3417272816"/>
                    </a:ext>
                  </a:extLst>
                </a:gridCol>
                <a:gridCol w="1058778">
                  <a:extLst>
                    <a:ext uri="{9D8B030D-6E8A-4147-A177-3AD203B41FA5}">
                      <a16:colId xmlns:a16="http://schemas.microsoft.com/office/drawing/2014/main" val="837933303"/>
                    </a:ext>
                  </a:extLst>
                </a:gridCol>
                <a:gridCol w="1106906">
                  <a:extLst>
                    <a:ext uri="{9D8B030D-6E8A-4147-A177-3AD203B41FA5}">
                      <a16:colId xmlns:a16="http://schemas.microsoft.com/office/drawing/2014/main" val="2404145372"/>
                    </a:ext>
                  </a:extLst>
                </a:gridCol>
                <a:gridCol w="930439">
                  <a:extLst>
                    <a:ext uri="{9D8B030D-6E8A-4147-A177-3AD203B41FA5}">
                      <a16:colId xmlns:a16="http://schemas.microsoft.com/office/drawing/2014/main" val="3822542937"/>
                    </a:ext>
                  </a:extLst>
                </a:gridCol>
              </a:tblGrid>
              <a:tr h="161949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Guiné</a:t>
                      </a:r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-Equatorial</a:t>
                      </a: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</a:rPr>
                        <a:t>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1192844021"/>
                  </a:ext>
                </a:extLst>
              </a:tr>
            </a:tbl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id="{99E953FB-17E2-4BF0-B989-2BDD1CB8BC92}"/>
              </a:ext>
            </a:extLst>
          </p:cNvPr>
          <p:cNvSpPr/>
          <p:nvPr/>
        </p:nvSpPr>
        <p:spPr>
          <a:xfrm>
            <a:off x="717268" y="6030225"/>
            <a:ext cx="8418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Verdana" panose="020B0604030504040204" pitchFamily="34" charset="0"/>
              </a:rPr>
              <a:t>Nota: 0% = valor absoluto muito baixo, estatisticamente insignificante</a:t>
            </a:r>
            <a:r>
              <a:rPr lang="pt-BR" dirty="0"/>
              <a:t> </a:t>
            </a:r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1B61EAB-BA08-40BB-9B1A-55FB22073EAF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1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4A0E32D3-20D5-4AA8-8CB2-542211DA0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5406" y="1143000"/>
            <a:ext cx="10205884" cy="2819400"/>
          </a:xfrm>
        </p:spPr>
        <p:txBody>
          <a:bodyPr/>
          <a:lstStyle/>
          <a:p>
            <a:r>
              <a:rPr lang="pt-PT" altLang="pt-PT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Objectivos</a:t>
            </a:r>
            <a:r>
              <a:rPr lang="pt-PT" altLang="pt-PT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de Desenvolvimento do Milénio (2000-2015)</a:t>
            </a:r>
            <a:br>
              <a:rPr lang="pt-PT" altLang="pt-PT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pt-PT" altLang="pt-PT" sz="2800" b="1" dirty="0">
                <a:latin typeface="Times New Roman" panose="02020603050405020304" pitchFamily="18" charset="0"/>
              </a:rPr>
            </a:br>
            <a:r>
              <a:rPr lang="pt-PT" altLang="pt-PT" sz="2600" b="1" dirty="0"/>
              <a:t>Declaração do Milénio</a:t>
            </a:r>
            <a:r>
              <a:rPr lang="pt-PT" altLang="pt-PT" sz="2600" dirty="0"/>
              <a:t> das Nações Unidas, </a:t>
            </a:r>
            <a:r>
              <a:rPr lang="pt-PT" altLang="pt-PT" sz="2600" dirty="0" err="1"/>
              <a:t>adoptada</a:t>
            </a:r>
            <a:r>
              <a:rPr lang="pt-PT" altLang="pt-PT" sz="2600" dirty="0"/>
              <a:t> pelos 191 estados membros no dia 8 de Setembro de 2000.</a:t>
            </a:r>
          </a:p>
        </p:txBody>
      </p:sp>
      <p:sp>
        <p:nvSpPr>
          <p:cNvPr id="10243" name="Rectângulo 3">
            <a:extLst>
              <a:ext uri="{FF2B5EF4-FFF2-40B4-BE49-F238E27FC236}">
                <a16:creationId xmlns:a16="http://schemas.microsoft.com/office/drawing/2014/main" id="{DB69E019-564D-4684-BA2A-D15BE9F3F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810000"/>
            <a:ext cx="7391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2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800" b="1"/>
              <a:t>8 Objectivos</a:t>
            </a:r>
            <a:br>
              <a:rPr lang="pt-PT" altLang="pt-PT" sz="2800" b="1"/>
            </a:br>
            <a:br>
              <a:rPr lang="pt-PT" altLang="pt-PT" sz="2800" b="1"/>
            </a:br>
            <a:r>
              <a:rPr lang="pt-PT" altLang="pt-PT" sz="2800" b="1"/>
              <a:t>18 Metas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D08F37F-7A8C-4DF0-BFBE-E0E76D3BCBB4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05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DC5B3E9-1BD9-425E-A7F8-DBE8473767BC}"/>
              </a:ext>
            </a:extLst>
          </p:cNvPr>
          <p:cNvGraphicFramePr>
            <a:graphicFrameLocks noGrp="1"/>
          </p:cNvGraphicFramePr>
          <p:nvPr/>
        </p:nvGraphicFramePr>
        <p:xfrm>
          <a:off x="471948" y="1769807"/>
          <a:ext cx="11073581" cy="321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5652">
                  <a:extLst>
                    <a:ext uri="{9D8B030D-6E8A-4147-A177-3AD203B41FA5}">
                      <a16:colId xmlns:a16="http://schemas.microsoft.com/office/drawing/2014/main" val="1922335800"/>
                    </a:ext>
                  </a:extLst>
                </a:gridCol>
                <a:gridCol w="1324897">
                  <a:extLst>
                    <a:ext uri="{9D8B030D-6E8A-4147-A177-3AD203B41FA5}">
                      <a16:colId xmlns:a16="http://schemas.microsoft.com/office/drawing/2014/main" val="1989633143"/>
                    </a:ext>
                  </a:extLst>
                </a:gridCol>
                <a:gridCol w="1873045">
                  <a:extLst>
                    <a:ext uri="{9D8B030D-6E8A-4147-A177-3AD203B41FA5}">
                      <a16:colId xmlns:a16="http://schemas.microsoft.com/office/drawing/2014/main" val="1102573483"/>
                    </a:ext>
                  </a:extLst>
                </a:gridCol>
                <a:gridCol w="1578078">
                  <a:extLst>
                    <a:ext uri="{9D8B030D-6E8A-4147-A177-3AD203B41FA5}">
                      <a16:colId xmlns:a16="http://schemas.microsoft.com/office/drawing/2014/main" val="2500523946"/>
                    </a:ext>
                  </a:extLst>
                </a:gridCol>
                <a:gridCol w="1710812">
                  <a:extLst>
                    <a:ext uri="{9D8B030D-6E8A-4147-A177-3AD203B41FA5}">
                      <a16:colId xmlns:a16="http://schemas.microsoft.com/office/drawing/2014/main" val="4249858987"/>
                    </a:ext>
                  </a:extLst>
                </a:gridCol>
                <a:gridCol w="1401097">
                  <a:extLst>
                    <a:ext uri="{9D8B030D-6E8A-4147-A177-3AD203B41FA5}">
                      <a16:colId xmlns:a16="http://schemas.microsoft.com/office/drawing/2014/main" val="4147922957"/>
                    </a:ext>
                  </a:extLst>
                </a:gridCol>
              </a:tblGrid>
              <a:tr h="188845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u="none" strike="noStrike" dirty="0"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1" u="none" strike="noStrike" dirty="0">
                          <a:effectLst/>
                        </a:rPr>
                        <a:t>1996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1" u="none" strike="noStrike" dirty="0">
                          <a:effectLst/>
                        </a:rPr>
                        <a:t>2000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1" u="none" strike="noStrike" dirty="0">
                          <a:effectLst/>
                        </a:rPr>
                        <a:t>2005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1" u="none" strike="noStrike" dirty="0">
                          <a:effectLst/>
                        </a:rPr>
                        <a:t>2010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1" u="none" strike="noStrike" dirty="0">
                          <a:effectLst/>
                        </a:rPr>
                        <a:t>2017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1779954411"/>
                  </a:ext>
                </a:extLst>
              </a:tr>
              <a:tr h="188845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Angola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8%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-5%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-10%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1122005835"/>
                  </a:ext>
                </a:extLst>
              </a:tr>
              <a:tr h="188845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Cabo Verde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14%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42%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2889444984"/>
                  </a:ext>
                </a:extLst>
              </a:tr>
              <a:tr h="245558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Guinea-Bissau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19%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12%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9%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2805763133"/>
                  </a:ext>
                </a:extLst>
              </a:tr>
              <a:tr h="188845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Mozambique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1%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3757060957"/>
                  </a:ext>
                </a:extLst>
              </a:tr>
              <a:tr h="245558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Sao Tome and Principe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31%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34%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35%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51%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29%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2272789853"/>
                  </a:ext>
                </a:extLst>
              </a:tr>
              <a:tr h="188845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Brazil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1%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2251251298"/>
                  </a:ext>
                </a:extLst>
              </a:tr>
              <a:tr h="188845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1" u="none" strike="noStrike" dirty="0">
                          <a:effectLst/>
                        </a:rPr>
                        <a:t>Timor-Leste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5" marR="5195" marT="519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64%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23%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18%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11%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5" marR="5195" marT="5195" marB="0" anchor="b"/>
                </a:tc>
                <a:extLst>
                  <a:ext uri="{0D108BD9-81ED-4DB2-BD59-A6C34878D82A}">
                    <a16:rowId xmlns:a16="http://schemas.microsoft.com/office/drawing/2014/main" val="2435854408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368FDA88-4D23-4581-8EFC-DD2F5EBB9951}"/>
              </a:ext>
            </a:extLst>
          </p:cNvPr>
          <p:cNvSpPr/>
          <p:nvPr/>
        </p:nvSpPr>
        <p:spPr>
          <a:xfrm>
            <a:off x="2426208" y="1188356"/>
            <a:ext cx="8654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Verdana" panose="020B0604030504040204" pitchFamily="34" charset="0"/>
              </a:rPr>
              <a:t>APD líquida de Portugal/Total Doadores Oficiais (bil/mul/n-cad)</a:t>
            </a:r>
            <a:r>
              <a:rPr lang="pt-BR" b="1" dirty="0"/>
              <a:t> </a:t>
            </a:r>
            <a:endParaRPr lang="en-US" b="1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7E5C9C3-6C98-410E-BC21-4295F6527321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994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F05AF1E-93C2-4244-87E8-2B75A3D75FAD}"/>
              </a:ext>
            </a:extLst>
          </p:cNvPr>
          <p:cNvSpPr/>
          <p:nvPr/>
        </p:nvSpPr>
        <p:spPr>
          <a:xfrm>
            <a:off x="668348" y="588875"/>
            <a:ext cx="10869562" cy="3341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000" b="1" dirty="0">
                <a:solidFill>
                  <a:srgbClr val="FF0000"/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CPLP: Cooperação Sul-Sul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Pelo menos o Brasil e Timor-Leste também aparecem como doadores fora daquele grupo e não estão obrigado à regra do rácio APD/RNB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Embora o Brasil desembolse (estimativa) montantes semelhantes aos de Portugal, não só o referido rácio é extremamente baixo como o valor que se dirige para os </a:t>
            </a:r>
            <a:r>
              <a:rPr lang="pt-P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receptores</a:t>
            </a:r>
            <a:r>
              <a:rPr lang="pt-P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CPLP não é tão alto como o português. Embora se saiba que há diversos </a:t>
            </a:r>
            <a:r>
              <a:rPr lang="pt-P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projectos</a:t>
            </a:r>
            <a:r>
              <a:rPr lang="pt-P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cooperação brasileira é difícil, sistematizar os seus valores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Por outro lado, Timor-Leste também pratica APD e que a OCDE regista: 97% para África em 2014 e 14% em 2015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153CAB2-A54D-4C64-B7DE-D38416088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49397"/>
              </p:ext>
            </p:extLst>
          </p:nvPr>
        </p:nvGraphicFramePr>
        <p:xfrm>
          <a:off x="668348" y="4036925"/>
          <a:ext cx="10725519" cy="2775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5664">
                  <a:extLst>
                    <a:ext uri="{9D8B030D-6E8A-4147-A177-3AD203B41FA5}">
                      <a16:colId xmlns:a16="http://schemas.microsoft.com/office/drawing/2014/main" val="1504586238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77737002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876076764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260657216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845707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094140441"/>
                    </a:ext>
                  </a:extLst>
                </a:gridCol>
                <a:gridCol w="1058935">
                  <a:extLst>
                    <a:ext uri="{9D8B030D-6E8A-4147-A177-3AD203B41FA5}">
                      <a16:colId xmlns:a16="http://schemas.microsoft.com/office/drawing/2014/main" val="2827489099"/>
                    </a:ext>
                  </a:extLst>
                </a:gridCol>
              </a:tblGrid>
              <a:tr h="2870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n-US" sz="2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US" sz="2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n-US" sz="2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en-US" sz="2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062800"/>
                  </a:ext>
                </a:extLst>
              </a:tr>
              <a:tr h="8316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</a:rPr>
                        <a:t>BRASIL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</a:rPr>
                        <a:t>              APD/RNB: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500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 (para África: 18%)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0,02%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469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O,017%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411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0.016%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316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0,012%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7411799"/>
                  </a:ext>
                </a:extLst>
              </a:tr>
              <a:tr h="8879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</a:rPr>
                        <a:t>TIMOR-LESTE: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</a:rPr>
                        <a:t>     Cabo Verde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</a:rPr>
                        <a:t>   Guiné-Bissau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3,3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        0,5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         0,7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         0,5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922851"/>
                  </a:ext>
                </a:extLst>
              </a:tr>
              <a:tr h="2870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 err="1">
                          <a:solidFill>
                            <a:schemeClr val="tx1"/>
                          </a:solidFill>
                          <a:effectLst/>
                        </a:rPr>
                        <a:t>memo:PORTUGAL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>
                          <a:effectLst/>
                        </a:rPr>
                        <a:t>431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>
                          <a:effectLst/>
                        </a:rPr>
                        <a:t>515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435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>
                          <a:effectLst/>
                        </a:rPr>
                        <a:t>342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8127327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1022329B-87BD-4EE5-8C0E-F5F85478C390}"/>
              </a:ext>
            </a:extLst>
          </p:cNvPr>
          <p:cNvSpPr/>
          <p:nvPr/>
        </p:nvSpPr>
        <p:spPr>
          <a:xfrm>
            <a:off x="3753768" y="3650129"/>
            <a:ext cx="4698722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APD (valores brutos em milhões de USD</a:t>
            </a:r>
            <a:r>
              <a:rPr lang="pt-PT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A808A258-3E76-49EA-B7BC-72E3B0A69957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889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CA915F4-1ACE-4264-AA67-FFCB3AF35917}"/>
              </a:ext>
            </a:extLst>
          </p:cNvPr>
          <p:cNvSpPr/>
          <p:nvPr/>
        </p:nvSpPr>
        <p:spPr>
          <a:xfrm>
            <a:off x="619432" y="1147153"/>
            <a:ext cx="10722078" cy="3430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 ENTÃO O PAPEL DA AJUDA EXTERNA?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PT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Será que a APD tem impacto no crescimento e desenvolvimento dos países </a:t>
            </a:r>
            <a:r>
              <a:rPr lang="pt-PT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receptores</a:t>
            </a:r>
            <a:r>
              <a:rPr lang="pt-PT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pt-PT" sz="2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Fosu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2013, por exemplo, a</a:t>
            </a:r>
            <a:r>
              <a:rPr lang="pt-PT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ajuda externa desempenhou importante papel na situação de pós-conflito e de Estados frágeis </a:t>
            </a:r>
            <a:r>
              <a:rPr lang="pt-PT" sz="2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não pode ser ligado ao desenvolvimento de longo-prazo.</a:t>
            </a:r>
            <a:endParaRPr lang="pt-PT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PT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F56C265-3E9B-4154-949B-7ACE9A63F535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266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707923" y="753839"/>
            <a:ext cx="1063358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primeira geração de autores eram </a:t>
            </a:r>
            <a:r>
              <a:rPr lang="pt-PT" sz="2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‘optimistas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pt-PT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sobre o papel da ajuda no crescimento (</a:t>
            </a:r>
            <a:r>
              <a:rPr lang="pt-PT" sz="23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Chenery</a:t>
            </a:r>
            <a:r>
              <a:rPr lang="pt-PT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PT" sz="23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Strout</a:t>
            </a:r>
            <a:r>
              <a:rPr lang="pt-PT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1966, </a:t>
            </a:r>
            <a:r>
              <a:rPr lang="pt-PT" sz="23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pt-PT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1992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 argumentaram que </a:t>
            </a:r>
            <a:r>
              <a:rPr lang="pt-PT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ajuda ‘preenche’ os gaps do investimento e das exportações que erodem o crescimento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pt-PT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Contudo, autores </a:t>
            </a:r>
            <a:r>
              <a:rPr lang="pt-PT" sz="2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 recentes "pessimistas</a:t>
            </a:r>
            <a:r>
              <a:rPr lang="pt-PT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referem que longe de ser uma panaceia para os países em desenvolvimento, </a:t>
            </a:r>
            <a:r>
              <a:rPr lang="pt-PT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ajuda só promove o crescimento </a:t>
            </a:r>
            <a:r>
              <a:rPr lang="pt-PT" sz="23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condições económicas ou políticas benéficas</a:t>
            </a:r>
            <a:r>
              <a:rPr lang="pt-PT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Burnside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Dollar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2000,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Easterly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2001, 2003, 2006).</a:t>
            </a:r>
          </a:p>
          <a:p>
            <a:pPr algn="just"/>
            <a:endParaRPr lang="pt-PT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Outros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destacam que a consideração de que </a:t>
            </a:r>
            <a:r>
              <a:rPr lang="pt-PT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ajuda é positiva 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crescimento nada mais é do que um </a:t>
            </a:r>
            <a:r>
              <a:rPr lang="pt-PT" sz="2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"mito" </a:t>
            </a:r>
            <a:r>
              <a:rPr lang="pt-PT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PT" sz="2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Moyo</a:t>
            </a:r>
            <a:r>
              <a:rPr lang="pt-PT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2009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pt-PT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série de testes empíricos da relação entre ajuda e crescimento só acrescentou mais ambiguidade, uma vez que </a:t>
            </a:r>
            <a:r>
              <a:rPr lang="pt-PT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numerosos académicos relatam não encontrar impacto significativo da ajuda no crescimento em qualquer uma das direcções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Rajan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Subramanian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2005,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Doucouliagos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Paldam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2006,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Paldam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Herbertsson</a:t>
            </a:r>
            <a:r>
              <a:rPr lang="pt-P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BDBC255-E8AB-4D3E-8342-90D4CBC54535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24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619432" y="692696"/>
            <a:ext cx="1110553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Outra perspectiva 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defende que há um </a:t>
            </a:r>
            <a:r>
              <a:rPr lang="pt-PT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efeito não-linear 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relação ajuda-crescimento </a:t>
            </a:r>
            <a:r>
              <a:rPr lang="pt-P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virtude dos rendimentos decrescentes da ajuda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Lensink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2001)</a:t>
            </a:r>
          </a:p>
          <a:p>
            <a:pPr algn="just"/>
            <a:endParaRPr lang="pt-P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Finalmente, nos finais dos anos 90 e princípios deste século, emergiu uma </a:t>
            </a:r>
            <a:r>
              <a:rPr lang="pt-PT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 que assenta no factor ‘condicionalidade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pt-P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argumentos separados na mesma esteira: </a:t>
            </a:r>
          </a:p>
          <a:p>
            <a:pPr marL="457200" indent="-457200" algn="just">
              <a:buAutoNum type="alphaLcParenR"/>
            </a:pP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primeiro é o </a:t>
            </a:r>
            <a:r>
              <a:rPr lang="pt-PT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‘modelo de boas políticas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’, isto é, </a:t>
            </a:r>
            <a:r>
              <a:rPr lang="pt-PT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ajuda funciona se o receptor aplica boas políticas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(Banco Mundial, começa em 1995,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Burnside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Dollar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(2000, 2004)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Collier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Dollar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(2002);</a:t>
            </a:r>
          </a:p>
          <a:p>
            <a:pPr marL="457200" indent="-457200" algn="just">
              <a:buAutoNum type="alphaLcParenR"/>
            </a:pPr>
            <a:endParaRPr lang="pt-P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segundo é o </a:t>
            </a:r>
            <a:r>
              <a:rPr lang="pt-PT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‘modelo médico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que diz que </a:t>
            </a:r>
            <a:r>
              <a:rPr lang="pt-PT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ajuda é benéfica em doses correctas mas prejudicial ou ineficaz se em sobredoses 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Collier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Hoeffler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2004,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Dalgaard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al. 2004,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Roodman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2004,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Jensen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Paldam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2006);</a:t>
            </a:r>
          </a:p>
          <a:p>
            <a:pPr marL="457200" indent="-457200" algn="just">
              <a:buAutoNum type="alphaLcParenR"/>
            </a:pPr>
            <a:endParaRPr lang="pt-P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terceiro, os </a:t>
            </a:r>
            <a:r>
              <a:rPr lang="pt-PT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‘modelos instituciona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is’ (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Doucouliagos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Paldam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2006), defendem que </a:t>
            </a:r>
            <a:r>
              <a:rPr lang="pt-PT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ajuda funciona se existirem instituições governamentais credíveis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98513DA-B06A-4679-9FB8-7D18233DD276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06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459C62B-436B-4A4F-8E00-B2102D819049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19C7D53-0B97-4C26-A6F1-5B1B67D5BCC2}"/>
              </a:ext>
            </a:extLst>
          </p:cNvPr>
          <p:cNvSpPr/>
          <p:nvPr/>
        </p:nvSpPr>
        <p:spPr>
          <a:xfrm>
            <a:off x="3911374" y="2076999"/>
            <a:ext cx="3228769" cy="46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2400" b="1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Interrrogações</a:t>
            </a:r>
            <a:r>
              <a:rPr lang="pt-PT" sz="2400" b="1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finais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62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48360B0-4F3C-43BC-BBE2-F2C75B15E7C6}"/>
              </a:ext>
            </a:extLst>
          </p:cNvPr>
          <p:cNvSpPr/>
          <p:nvPr/>
        </p:nvSpPr>
        <p:spPr>
          <a:xfrm>
            <a:off x="489155" y="667818"/>
            <a:ext cx="11213690" cy="6173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acordo como o </a:t>
            </a:r>
            <a:r>
              <a:rPr lang="pt-PT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objectivo</a:t>
            </a: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 dos ODS, apela-se para o papel e responsabilidade dos países doadores. 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deverá assim repousar a responsabilidade da APD apenas nos países do Norte (Portugal) numa relação Norte/Sul?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deverá associar-se o papel dos outros países (Brasil, nomeadamente…) numa relação Sul/Sul?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neste caso há espaço para uma cooperação triangular?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 viabilidade isso tem quando a APD é um instrumento de política externa?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seja, é possível passar para segundo plano as motivações diversas que determinam a </a:t>
            </a:r>
            <a:r>
              <a:rPr lang="pt-PT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afectação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APD </a:t>
            </a: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PT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perspectiva</a:t>
            </a: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egoísta) 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favor de uma </a:t>
            </a:r>
            <a:r>
              <a:rPr lang="pt-PT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perspectiva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comunitária (solidária/altruísta)?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 necessidade de se compatibilizarem regras e conceitos derivados da matriz original do CAD/OCDE a que Portugal está sujeito com as que os países do Sul (Brasil) podem praticar?</a:t>
            </a:r>
          </a:p>
          <a:p>
            <a:pPr marL="342900" indent="-342900" algn="just">
              <a:buFontTx/>
              <a:buChar char="-"/>
            </a:pPr>
            <a:r>
              <a:rPr lang="pt-PT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será que afinal tudo se resume a os países doadores cumprirem a meta dos 0.7% do RNB?</a:t>
            </a:r>
            <a:endParaRPr lang="pt-PT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pt-PT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estratégia </a:t>
            </a:r>
            <a:r>
              <a:rPr lang="pt-PT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correcta</a:t>
            </a:r>
            <a:r>
              <a:rPr lang="pt-PT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 ter políticas claras para </a:t>
            </a:r>
            <a:r>
              <a:rPr lang="pt-PT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melhorar a mobilização de recursos internos e a sua aplicação?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E97E66D-9E10-432B-B122-5F98B0B273A9}"/>
              </a:ext>
            </a:extLst>
          </p:cNvPr>
          <p:cNvSpPr/>
          <p:nvPr/>
        </p:nvSpPr>
        <p:spPr>
          <a:xfrm>
            <a:off x="489155" y="0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1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Nétó\Desktop\ed11_p11_info.jpg">
            <a:extLst>
              <a:ext uri="{FF2B5EF4-FFF2-40B4-BE49-F238E27FC236}">
                <a16:creationId xmlns:a16="http://schemas.microsoft.com/office/drawing/2014/main" id="{120490FB-B8FA-4DC6-883E-53F331733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1057275"/>
            <a:ext cx="8304213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B21194A-E7F0-4F2A-BAD4-E60CB2E6BDB1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65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B97C122-DABF-4A60-8C96-FF698D357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838" y="1408003"/>
            <a:ext cx="8942851" cy="30686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78435DC8-4F26-48F0-9B33-8F08508C5977}"/>
              </a:ext>
            </a:extLst>
          </p:cNvPr>
          <p:cNvSpPr/>
          <p:nvPr/>
        </p:nvSpPr>
        <p:spPr>
          <a:xfrm>
            <a:off x="961591" y="4982368"/>
            <a:ext cx="9791463" cy="9653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2400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Não há uma referência explícita à Ajuda Pública ao Desenvolvimento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2400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e que se enquadra na temática do Financiamento do Desenvolvimento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0BCD0B9-9649-4D2E-89F5-4C031F81673E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32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58CCB319-2BBE-4CFD-8C5F-F1FC8EFA7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344864"/>
            <a:ext cx="7994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1676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676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676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67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67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7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7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7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7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PT" sz="18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PT" sz="18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PT" sz="18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PT" sz="1800"/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03FAEA6A-57C8-4C32-900E-3B512CABE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916" y="914401"/>
            <a:ext cx="11017045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400" b="1" dirty="0"/>
              <a:t>Financiamento do desenvolvimento e ajuda externa: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2000" b="1" dirty="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pt-PT" altLang="pt-PT" sz="2200" b="1" dirty="0"/>
              <a:t>Fluxos privados</a:t>
            </a:r>
            <a:r>
              <a:rPr lang="pt-PT" altLang="pt-PT" sz="2200" dirty="0"/>
              <a:t>, nomeadamente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dirty="0"/>
              <a:t>	a1) investimentos </a:t>
            </a:r>
            <a:r>
              <a:rPr lang="pt-PT" altLang="pt-PT" sz="2200" dirty="0" err="1"/>
              <a:t>directos</a:t>
            </a:r>
            <a:endParaRPr lang="pt-PT" altLang="pt-PT" sz="2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dirty="0"/>
              <a:t>	a2) investimentos em carteira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dirty="0"/>
              <a:t>	a3) empréstimos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dirty="0"/>
              <a:t>	a4) remessas de emigrantes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dirty="0"/>
              <a:t>	a5) créditos para a exportação 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pt-PT" altLang="pt-PT" sz="2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b="1" dirty="0"/>
              <a:t>b)</a:t>
            </a:r>
            <a:r>
              <a:rPr lang="pt-PT" altLang="pt-PT" sz="2200" dirty="0"/>
              <a:t> </a:t>
            </a:r>
            <a:r>
              <a:rPr lang="pt-PT" altLang="pt-PT" sz="2200" b="1" dirty="0"/>
              <a:t>Fluxos públicos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dirty="0"/>
              <a:t>	b1) </a:t>
            </a:r>
            <a:r>
              <a:rPr lang="pt-PT" altLang="pt-PT" sz="2200" b="1" i="1" dirty="0">
                <a:solidFill>
                  <a:srgbClr val="FF0000"/>
                </a:solidFill>
              </a:rPr>
              <a:t>Ajuda Pública ao Desenvolvimento (APD)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dirty="0"/>
              <a:t>	b2) Outros Fluxos Oficiais (OFO)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 dirty="0"/>
          </a:p>
          <a:p>
            <a:pPr algn="just">
              <a:spcBef>
                <a:spcPct val="0"/>
              </a:spcBef>
              <a:buNone/>
            </a:pPr>
            <a:r>
              <a:rPr lang="pt-PT" sz="1600" b="1" dirty="0"/>
              <a:t>APD</a:t>
            </a:r>
            <a:r>
              <a:rPr lang="pt-PT" sz="1600" dirty="0"/>
              <a:t>: Engloba as transferências de recursos (empréstimos e doações), em meios financeiros, assistência técnica ou em espécie fornecidas: a) por organismos oficiais do sector público aos PVD; b) com o </a:t>
            </a:r>
            <a:r>
              <a:rPr lang="pt-PT" sz="1600" dirty="0" err="1"/>
              <a:t>objectivo</a:t>
            </a:r>
            <a:r>
              <a:rPr lang="pt-PT" sz="1600" dirty="0"/>
              <a:t> de favorecer o desenvolvimento económico e aumentar o nível de vida das populações; c) manifestando um carácter favorável face às condições de mercado e comportando um elemento de liberalidade ou </a:t>
            </a:r>
            <a:r>
              <a:rPr lang="pt-PT" sz="1600" dirty="0" err="1"/>
              <a:t>concessionalidade</a:t>
            </a:r>
            <a:r>
              <a:rPr lang="pt-PT" sz="1600" dirty="0"/>
              <a:t> de, pelo menos, 25 por cento (no caso de se tratar de um empréstimo)</a:t>
            </a:r>
            <a:endParaRPr lang="en-US" sz="16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41EF8ED-9C42-4274-91BE-48DB189B2BA5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92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7A2FE5D-9B25-437F-97E7-0EB45909F855}"/>
              </a:ext>
            </a:extLst>
          </p:cNvPr>
          <p:cNvSpPr/>
          <p:nvPr/>
        </p:nvSpPr>
        <p:spPr>
          <a:xfrm>
            <a:off x="752167" y="937326"/>
            <a:ext cx="10132142" cy="5704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Addis Ababa Action Agenda of the Third International Conference on Financing for Development (2015)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(Addis Ababa, Ethiopia, 13–16 July 2015 and endorsed by the General Assembly in its resolution 69/313 of 27 July 2015)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public finance plays an important role in complementing the efforts of countries to mobilize public resources domestically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especially in the poorest and most vulnerable countries with limited domestic resources.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 providers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reaffirm their respective ODA commitments, including the commitment by many developed countries to achieve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target of 0.7 per cent of ODA/GNI and 0.15 to 0.20 per cent of ODA/GNI to least developed countries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recognize the importance of focusing the most concessional resources on those with the greatest needs and least ability to mobilize other resources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872D204-9939-4F3A-8058-08E6913D3D30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104A6E3-7637-4CDE-9D02-2C4284A09D7D}"/>
              </a:ext>
            </a:extLst>
          </p:cNvPr>
          <p:cNvSpPr/>
          <p:nvPr/>
        </p:nvSpPr>
        <p:spPr>
          <a:xfrm>
            <a:off x="604684" y="910939"/>
            <a:ext cx="10884310" cy="543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South-South cooperation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an important element of international cooperation for development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a complement, not a substitute, to North-South cooperation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South-South cooperation should be seen as an expression of solidarity among peoples and countries of the South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based on their shared experiences and objectives.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encourage developing countries to voluntarily step up their efforts to strengthen South-South cooperation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to further improve its development effectiveness in accordance with the provisions of the Nairobi outcome document of the High-level United Nations Conference on South-South Cooperation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also commit to strengthening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triangular cooperation (North-South/South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3662409-C544-4F3D-B29B-060CA5E72117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4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DD0B44F-648E-4924-9858-5FAFF8E6E5BE}"/>
              </a:ext>
            </a:extLst>
          </p:cNvPr>
          <p:cNvSpPr/>
          <p:nvPr/>
        </p:nvSpPr>
        <p:spPr>
          <a:xfrm>
            <a:off x="1017638" y="1170734"/>
            <a:ext cx="10279628" cy="435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pt-P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Objectivos</a:t>
            </a:r>
            <a:r>
              <a:rPr lang="pt-P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Desenvolvimento Sustentável (2016-2030)</a:t>
            </a:r>
            <a:endParaRPr lang="pt-PT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pt-PT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t-PT" sz="2800" dirty="0">
                <a:solidFill>
                  <a:srgbClr val="000000"/>
                </a:solidFill>
                <a:latin typeface="Whitney-Book"/>
                <a:ea typeface="Calibri" panose="020F0502020204030204" pitchFamily="34" charset="0"/>
                <a:cs typeface="Whitney-Book"/>
              </a:rPr>
              <a:t>Aprovada em 25 de setembro de 2015 pela ONU, a 1 de janeiro de 2016 entrou em vigor a resolução da Organização das Nações Unidas (ONU) intitulada “Transformar o nosso mundo: Agenda 2030 do  Desenvolvimento Sustentável”</a:t>
            </a:r>
          </a:p>
          <a:p>
            <a:pPr>
              <a:lnSpc>
                <a:spcPct val="107000"/>
              </a:lnSpc>
            </a:pPr>
            <a:endParaRPr lang="pt-PT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pt-PT" sz="3200" b="1" dirty="0">
                <a:solidFill>
                  <a:srgbClr val="000000"/>
                </a:solidFill>
                <a:effectLst/>
                <a:latin typeface="GiorgioSans-Bold"/>
                <a:ea typeface="Calibri" panose="020F0502020204030204" pitchFamily="34" charset="0"/>
                <a:cs typeface="GiorgioSans-Bold"/>
              </a:rPr>
              <a:t>	17 objetivos </a:t>
            </a:r>
          </a:p>
          <a:p>
            <a:pPr>
              <a:lnSpc>
                <a:spcPct val="107000"/>
              </a:lnSpc>
            </a:pPr>
            <a:r>
              <a:rPr lang="pt-PT" sz="3200" b="1" dirty="0">
                <a:solidFill>
                  <a:srgbClr val="000000"/>
                </a:solidFill>
                <a:effectLst/>
                <a:latin typeface="GiorgioSans-Bold"/>
                <a:ea typeface="Calibri" panose="020F0502020204030204" pitchFamily="34" charset="0"/>
                <a:cs typeface="GiorgioSans-Bold"/>
              </a:rPr>
              <a:t>	169 metas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F767CD1-BE02-46DD-AC66-D3FED4EC7F2E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6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8610A7E-8C44-484F-9245-13971CF34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95" y="1165354"/>
            <a:ext cx="5425786" cy="541934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BEF5AA7-9B0E-4AFD-A3D4-7841CE67A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181" y="1165354"/>
            <a:ext cx="5425787" cy="5476877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022691F9-4363-4EF3-8905-7C291CED5EE2}"/>
              </a:ext>
            </a:extLst>
          </p:cNvPr>
          <p:cNvSpPr/>
          <p:nvPr/>
        </p:nvSpPr>
        <p:spPr>
          <a:xfrm>
            <a:off x="489155" y="157046"/>
            <a:ext cx="11213690" cy="47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FORUM DE ECONOMISTAS DAS CIDADES DE LÍNGUA PORTUGUESA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16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1650</Words>
  <Application>Microsoft Office PowerPoint</Application>
  <PresentationFormat>Ecrã Panorâmico</PresentationFormat>
  <Paragraphs>382</Paragraphs>
  <Slides>26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26</vt:i4>
      </vt:variant>
    </vt:vector>
  </HeadingPairs>
  <TitlesOfParts>
    <vt:vector size="38" baseType="lpstr">
      <vt:lpstr>Arial</vt:lpstr>
      <vt:lpstr>Calibri</vt:lpstr>
      <vt:lpstr>Calibri Light</vt:lpstr>
      <vt:lpstr>FuturaStd-Heavy</vt:lpstr>
      <vt:lpstr>GiorgioSans-Bold</vt:lpstr>
      <vt:lpstr>Helvetica Neue</vt:lpstr>
      <vt:lpstr>Roboto</vt:lpstr>
      <vt:lpstr>Times New Roman</vt:lpstr>
      <vt:lpstr>Verdana</vt:lpstr>
      <vt:lpstr>Whitney-Book</vt:lpstr>
      <vt:lpstr>Whitney-BookItalic</vt:lpstr>
      <vt:lpstr>Tema do Office</vt:lpstr>
      <vt:lpstr>Apresentação do PowerPoint</vt:lpstr>
      <vt:lpstr>Objectivos de Desenvolvimento do Milénio (2000-2015)  Declaração do Milénio das Nações Unidas, adoptada pelos 191 estados membros no dia 8 de Setembro de 2000.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manuel ferreira</dc:creator>
  <cp:lastModifiedBy>manuel ferreira</cp:lastModifiedBy>
  <cp:revision>19</cp:revision>
  <dcterms:created xsi:type="dcterms:W3CDTF">2019-05-24T09:10:30Z</dcterms:created>
  <dcterms:modified xsi:type="dcterms:W3CDTF">2019-05-24T20:38:44Z</dcterms:modified>
</cp:coreProperties>
</file>