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6" r:id="rId4"/>
    <p:sldId id="263" r:id="rId5"/>
    <p:sldId id="264" r:id="rId6"/>
    <p:sldId id="267" r:id="rId7"/>
    <p:sldId id="274" r:id="rId8"/>
    <p:sldId id="265" r:id="rId9"/>
    <p:sldId id="270" r:id="rId10"/>
    <p:sldId id="262" r:id="rId11"/>
    <p:sldId id="299" r:id="rId12"/>
    <p:sldId id="295" r:id="rId13"/>
    <p:sldId id="275" r:id="rId14"/>
    <p:sldId id="277" r:id="rId15"/>
    <p:sldId id="280" r:id="rId16"/>
    <p:sldId id="278" r:id="rId17"/>
    <p:sldId id="293" r:id="rId18"/>
    <p:sldId id="279" r:id="rId19"/>
    <p:sldId id="294" r:id="rId20"/>
    <p:sldId id="281" r:id="rId21"/>
    <p:sldId id="282" r:id="rId22"/>
    <p:sldId id="283" r:id="rId23"/>
    <p:sldId id="284" r:id="rId24"/>
    <p:sldId id="291" r:id="rId25"/>
    <p:sldId id="285" r:id="rId26"/>
    <p:sldId id="286" r:id="rId27"/>
    <p:sldId id="292" r:id="rId28"/>
    <p:sldId id="288" r:id="rId29"/>
    <p:sldId id="289" r:id="rId30"/>
    <p:sldId id="300" r:id="rId31"/>
    <p:sldId id="297" r:id="rId32"/>
    <p:sldId id="298" r:id="rId33"/>
    <p:sldId id="301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E37"/>
    <a:srgbClr val="202E54"/>
    <a:srgbClr val="FF2549"/>
    <a:srgbClr val="1D3A00"/>
    <a:srgbClr val="007033"/>
    <a:srgbClr val="5EEC3C"/>
    <a:srgbClr val="990099"/>
    <a:srgbClr val="CC0099"/>
    <a:srgbClr val="FE9202"/>
    <a:srgbClr val="6C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571750"/>
            <a:ext cx="824607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946096"/>
            <a:ext cx="8231372" cy="92084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39290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359507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29" y="281175"/>
            <a:ext cx="6260905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29" y="1044700"/>
            <a:ext cx="6260905" cy="3511061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739290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808224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80621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808224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80621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2571750"/>
            <a:ext cx="8246070" cy="1374345"/>
          </a:xfrm>
        </p:spPr>
        <p:txBody>
          <a:bodyPr>
            <a:normAutofit fontScale="90000"/>
          </a:bodyPr>
          <a:lstStyle/>
          <a:p>
            <a:r>
              <a:rPr lang="en-US" dirty="0"/>
              <a:t>As </a:t>
            </a:r>
            <a:r>
              <a:rPr lang="en-US" dirty="0" err="1"/>
              <a:t>Cidades</a:t>
            </a:r>
            <a:r>
              <a:rPr lang="en-US" dirty="0"/>
              <a:t> </a:t>
            </a:r>
            <a:r>
              <a:rPr lang="en-US" dirty="0" err="1"/>
              <a:t>Portuárias</a:t>
            </a:r>
            <a:r>
              <a:rPr lang="en-US" dirty="0"/>
              <a:t> de </a:t>
            </a:r>
            <a:r>
              <a:rPr lang="en-US" dirty="0" err="1"/>
              <a:t>Língua</a:t>
            </a:r>
            <a:r>
              <a:rPr lang="en-US" dirty="0"/>
              <a:t> Portuguesa</a:t>
            </a:r>
            <a:br>
              <a:rPr lang="en-US" dirty="0"/>
            </a:br>
            <a:r>
              <a:rPr lang="en-US" dirty="0"/>
              <a:t>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pt-PT" dirty="0"/>
              <a:t>Objetivos</a:t>
            </a:r>
            <a:r>
              <a:rPr lang="en-US" dirty="0"/>
              <a:t> de </a:t>
            </a:r>
            <a:r>
              <a:rPr lang="pt-PT" dirty="0"/>
              <a:t>Desenvolvimento</a:t>
            </a:r>
            <a:r>
              <a:rPr lang="en-US" dirty="0"/>
              <a:t> </a:t>
            </a:r>
            <a:r>
              <a:rPr lang="pt-PT" dirty="0"/>
              <a:t>Sustentável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5527" y="4556915"/>
            <a:ext cx="3054098" cy="356694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Regina Salvador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287A4B5-1463-4A95-BAF6-C24362A095A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172" y="56814"/>
            <a:ext cx="4118828" cy="106893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18FA7B9-4809-4F96-ADF4-825504367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24" y="4251505"/>
            <a:ext cx="703591" cy="64564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6573C46-8E70-43A5-BE1B-8C79FEAF69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05" y="4267961"/>
            <a:ext cx="610820" cy="645648"/>
          </a:xfrm>
          <a:prstGeom prst="rect">
            <a:avLst/>
          </a:prstGeom>
        </p:spPr>
      </p:pic>
      <p:pic>
        <p:nvPicPr>
          <p:cNvPr id="9" name="Picture 2" descr="Resultado de imagem para cicsnova">
            <a:extLst>
              <a:ext uri="{FF2B5EF4-FFF2-40B4-BE49-F238E27FC236}">
                <a16:creationId xmlns:a16="http://schemas.microsoft.com/office/drawing/2014/main" id="{9CB4C388-B36E-440F-9543-B03796E36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95" y="4267961"/>
            <a:ext cx="1221640" cy="61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Effective Presentations</a:t>
            </a:r>
          </a:p>
          <a:p>
            <a:r>
              <a:rPr lang="en-US" dirty="0"/>
              <a:t>Using Awesome Backgrounds</a:t>
            </a:r>
          </a:p>
          <a:p>
            <a:r>
              <a:rPr lang="en-US" dirty="0"/>
              <a:t>Engage your Audience</a:t>
            </a:r>
          </a:p>
          <a:p>
            <a:r>
              <a:rPr lang="en-US" dirty="0"/>
              <a:t>Capture Audience Attention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AA8B23DA-D498-48BB-9A9C-971D0A4B3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92" y="891995"/>
            <a:ext cx="3393944" cy="412303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Os oceanos relacionam-se virtualmente com todos os ‘</a:t>
            </a:r>
            <a:r>
              <a:rPr lang="pt-PT" sz="1600" dirty="0" err="1">
                <a:solidFill>
                  <a:schemeClr val="bg1"/>
                </a:solidFill>
              </a:rPr>
              <a:t>Objectivos</a:t>
            </a:r>
            <a:r>
              <a:rPr lang="pt-PT" sz="1600" dirty="0">
                <a:solidFill>
                  <a:schemeClr val="bg1"/>
                </a:solidFill>
              </a:rPr>
              <a:t> de Desenvolvimento Sustentável’. 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bg1"/>
                </a:solidFill>
              </a:rPr>
              <a:t> Um </a:t>
            </a:r>
            <a:r>
              <a:rPr lang="en-GB" sz="1600" dirty="0" err="1">
                <a:solidFill>
                  <a:schemeClr val="bg1"/>
                </a:solidFill>
              </a:rPr>
              <a:t>relatório</a:t>
            </a:r>
            <a:r>
              <a:rPr lang="en-GB" sz="1600" dirty="0">
                <a:solidFill>
                  <a:schemeClr val="bg1"/>
                </a:solidFill>
              </a:rPr>
              <a:t> da OCDE de 2016 </a:t>
            </a:r>
            <a:r>
              <a:rPr lang="en-GB" sz="1600" dirty="0" err="1">
                <a:solidFill>
                  <a:schemeClr val="bg1"/>
                </a:solidFill>
              </a:rPr>
              <a:t>afirma</a:t>
            </a:r>
            <a:r>
              <a:rPr lang="en-GB" sz="1600" dirty="0">
                <a:solidFill>
                  <a:schemeClr val="bg1"/>
                </a:solidFill>
              </a:rPr>
              <a:t> que a </a:t>
            </a:r>
            <a:r>
              <a:rPr lang="en-GB" sz="1600" dirty="0" err="1">
                <a:solidFill>
                  <a:schemeClr val="bg1"/>
                </a:solidFill>
              </a:rPr>
              <a:t>economia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marítima</a:t>
            </a:r>
            <a:r>
              <a:rPr lang="en-GB" sz="1600" dirty="0">
                <a:solidFill>
                  <a:schemeClr val="bg1"/>
                </a:solidFill>
              </a:rPr>
              <a:t> – </a:t>
            </a:r>
            <a:r>
              <a:rPr lang="en-GB" sz="1600" dirty="0" err="1">
                <a:solidFill>
                  <a:schemeClr val="bg1"/>
                </a:solidFill>
              </a:rPr>
              <a:t>incluindo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todos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os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seus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sectores</a:t>
            </a:r>
            <a:r>
              <a:rPr lang="en-GB" sz="1600" dirty="0">
                <a:solidFill>
                  <a:schemeClr val="bg1"/>
                </a:solidFill>
              </a:rPr>
              <a:t> – </a:t>
            </a:r>
            <a:r>
              <a:rPr lang="en-GB" sz="1600" dirty="0" err="1">
                <a:solidFill>
                  <a:schemeClr val="bg1"/>
                </a:solidFill>
              </a:rPr>
              <a:t>duplicará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nos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próximos</a:t>
            </a:r>
            <a:r>
              <a:rPr lang="en-GB" sz="1600" dirty="0">
                <a:solidFill>
                  <a:schemeClr val="bg1"/>
                </a:solidFill>
              </a:rPr>
              <a:t> 15 </a:t>
            </a:r>
            <a:r>
              <a:rPr lang="en-GB" sz="1600" dirty="0" err="1">
                <a:solidFill>
                  <a:schemeClr val="bg1"/>
                </a:solidFill>
              </a:rPr>
              <a:t>anos</a:t>
            </a:r>
            <a:r>
              <a:rPr lang="en-GB" sz="1600" dirty="0">
                <a:solidFill>
                  <a:schemeClr val="bg1"/>
                </a:solidFill>
              </a:rPr>
              <a:t>. </a:t>
            </a:r>
            <a:r>
              <a:rPr lang="en-GB" sz="1600" dirty="0" err="1">
                <a:solidFill>
                  <a:schemeClr val="bg1"/>
                </a:solidFill>
              </a:rPr>
              <a:t>Passará</a:t>
            </a:r>
            <a:r>
              <a:rPr lang="en-GB" sz="1600" dirty="0">
                <a:solidFill>
                  <a:schemeClr val="bg1"/>
                </a:solidFill>
              </a:rPr>
              <a:t> de 1 500 mil </a:t>
            </a:r>
            <a:r>
              <a:rPr lang="en-GB" sz="1600" dirty="0" err="1">
                <a:solidFill>
                  <a:schemeClr val="bg1"/>
                </a:solidFill>
              </a:rPr>
              <a:t>milhões</a:t>
            </a:r>
            <a:r>
              <a:rPr lang="en-GB" sz="1600" dirty="0">
                <a:solidFill>
                  <a:schemeClr val="bg1"/>
                </a:solidFill>
              </a:rPr>
              <a:t> € para 3 000 mil </a:t>
            </a:r>
            <a:r>
              <a:rPr lang="en-GB" sz="1600" dirty="0" err="1">
                <a:solidFill>
                  <a:schemeClr val="bg1"/>
                </a:solidFill>
              </a:rPr>
              <a:t>milhões</a:t>
            </a:r>
            <a:r>
              <a:rPr lang="en-GB" sz="1600" dirty="0">
                <a:solidFill>
                  <a:schemeClr val="bg1"/>
                </a:solidFill>
              </a:rPr>
              <a:t> €, </a:t>
            </a:r>
            <a:r>
              <a:rPr lang="en-GB" sz="1600" dirty="0" err="1">
                <a:solidFill>
                  <a:schemeClr val="bg1"/>
                </a:solidFill>
              </a:rPr>
              <a:t>em</a:t>
            </a:r>
            <a:r>
              <a:rPr lang="en-GB" sz="1600" dirty="0">
                <a:solidFill>
                  <a:schemeClr val="bg1"/>
                </a:solidFill>
              </a:rPr>
              <a:t> 2030. </a:t>
            </a:r>
          </a:p>
          <a:p>
            <a:pPr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GB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GB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2050" name="Picture 2" descr="Image result for objetivos de desenvolvimento sustentÃ¡vel">
            <a:extLst>
              <a:ext uri="{FF2B5EF4-FFF2-40B4-BE49-F238E27FC236}">
                <a16:creationId xmlns:a16="http://schemas.microsoft.com/office/drawing/2014/main" id="{09466C62-8FEF-47E6-90FF-7381F7DA7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076325"/>
            <a:ext cx="5497380" cy="351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15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CEC526-42EF-441A-8368-BCB0D856B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B98CAA0-8161-40DC-BA6D-8AA47DD8DA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indent="-228600">
              <a:lnSpc>
                <a:spcPct val="90000"/>
              </a:lnSpc>
              <a:buClr>
                <a:srgbClr val="00B0F0"/>
              </a:buClr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economia</a:t>
            </a:r>
            <a:r>
              <a:rPr lang="en-US" dirty="0">
                <a:solidFill>
                  <a:schemeClr val="bg1"/>
                </a:solidFill>
              </a:rPr>
              <a:t> e o </a:t>
            </a:r>
            <a:r>
              <a:rPr lang="en-US" dirty="0" err="1">
                <a:solidFill>
                  <a:schemeClr val="bg1"/>
                </a:solidFill>
              </a:rPr>
              <a:t>comércio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marítimos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constituirão</a:t>
            </a:r>
            <a:r>
              <a:rPr lang="en-US" dirty="0">
                <a:solidFill>
                  <a:schemeClr val="bg1"/>
                </a:solidFill>
              </a:rPr>
              <a:t> pois </a:t>
            </a:r>
            <a:r>
              <a:rPr lang="en-US" dirty="0" err="1">
                <a:solidFill>
                  <a:schemeClr val="bg1"/>
                </a:solidFill>
              </a:rPr>
              <a:t>dois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grandes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motores</a:t>
            </a:r>
            <a:r>
              <a:rPr lang="en-US" dirty="0">
                <a:solidFill>
                  <a:schemeClr val="bg1"/>
                </a:solidFill>
              </a:rPr>
              <a:t> do </a:t>
            </a:r>
            <a:r>
              <a:rPr lang="en-US" dirty="0" err="1">
                <a:solidFill>
                  <a:schemeClr val="bg1"/>
                </a:solidFill>
              </a:rPr>
              <a:t>crescimento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mundial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sustentável</a:t>
            </a:r>
            <a:r>
              <a:rPr lang="en-US" dirty="0">
                <a:solidFill>
                  <a:schemeClr val="bg1"/>
                </a:solidFill>
              </a:rPr>
              <a:t> (ODS 1, 7,8,9, 14, 15).</a:t>
            </a:r>
          </a:p>
          <a:p>
            <a:pPr indent="-228600">
              <a:lnSpc>
                <a:spcPct val="90000"/>
              </a:lnSpc>
              <a:buClr>
                <a:srgbClr val="00B0F0"/>
              </a:buClr>
            </a:pPr>
            <a:r>
              <a:rPr lang="en-US" dirty="0">
                <a:solidFill>
                  <a:schemeClr val="bg1"/>
                </a:solidFill>
              </a:rPr>
              <a:t>O mar é </a:t>
            </a:r>
            <a:r>
              <a:rPr lang="en-US" dirty="0" err="1">
                <a:solidFill>
                  <a:schemeClr val="bg1"/>
                </a:solidFill>
              </a:rPr>
              <a:t>uma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reserva</a:t>
            </a:r>
            <a:r>
              <a:rPr lang="en-US" dirty="0">
                <a:solidFill>
                  <a:schemeClr val="bg1"/>
                </a:solidFill>
              </a:rPr>
              <a:t> para resolver o </a:t>
            </a:r>
            <a:r>
              <a:rPr lang="en-US" dirty="0" err="1">
                <a:solidFill>
                  <a:schemeClr val="bg1"/>
                </a:solidFill>
              </a:rPr>
              <a:t>desafio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alimentar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uma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população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mundial</a:t>
            </a:r>
            <a:r>
              <a:rPr lang="en-US" dirty="0">
                <a:solidFill>
                  <a:schemeClr val="bg1"/>
                </a:solidFill>
              </a:rPr>
              <a:t> de 10  mil </a:t>
            </a:r>
            <a:r>
              <a:rPr lang="en-US" dirty="0" err="1">
                <a:solidFill>
                  <a:schemeClr val="bg1"/>
                </a:solidFill>
              </a:rPr>
              <a:t>milhões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pessoas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bg1"/>
                </a:solidFill>
              </a:rPr>
              <a:t> 2050 (ODS 2,14) . </a:t>
            </a:r>
          </a:p>
          <a:p>
            <a:pPr indent="-228600">
              <a:lnSpc>
                <a:spcPct val="90000"/>
              </a:lnSpc>
              <a:buClr>
                <a:srgbClr val="00B0F0"/>
              </a:buClr>
            </a:pPr>
            <a:endParaRPr lang="en-US" dirty="0">
              <a:solidFill>
                <a:schemeClr val="bg1"/>
              </a:solidFill>
            </a:endParaRPr>
          </a:p>
          <a:p>
            <a:endParaRPr lang="pt-PT" dirty="0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D06796BC-949D-4436-ADF2-E1AA697389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7410" y="1350110"/>
            <a:ext cx="4038600" cy="262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69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D95AB-654D-4BDA-BC07-CB1656F64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56543B4-9673-45DA-B8FC-90CA41780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GB" dirty="0"/>
              <a:t>Mas </a:t>
            </a:r>
            <a:r>
              <a:rPr lang="en-GB" dirty="0" err="1"/>
              <a:t>há</a:t>
            </a:r>
            <a:r>
              <a:rPr lang="en-GB" dirty="0"/>
              <a:t> </a:t>
            </a:r>
            <a:r>
              <a:rPr lang="en-GB" dirty="0" err="1"/>
              <a:t>também</a:t>
            </a:r>
            <a:r>
              <a:rPr lang="en-GB" dirty="0"/>
              <a:t> -  entre outros - o </a:t>
            </a:r>
            <a:r>
              <a:rPr lang="en-GB" dirty="0" err="1"/>
              <a:t>petróleo</a:t>
            </a:r>
            <a:r>
              <a:rPr lang="en-GB" dirty="0"/>
              <a:t> e o </a:t>
            </a:r>
            <a:r>
              <a:rPr lang="en-GB" dirty="0" err="1"/>
              <a:t>gás</a:t>
            </a:r>
            <a:r>
              <a:rPr lang="en-GB" dirty="0"/>
              <a:t>, as </a:t>
            </a:r>
            <a:r>
              <a:rPr lang="en-GB" dirty="0" err="1"/>
              <a:t>centrais</a:t>
            </a:r>
            <a:r>
              <a:rPr lang="en-GB" dirty="0"/>
              <a:t> de </a:t>
            </a:r>
            <a:r>
              <a:rPr lang="en-GB" dirty="0" err="1"/>
              <a:t>energia</a:t>
            </a:r>
            <a:r>
              <a:rPr lang="en-GB" dirty="0"/>
              <a:t> </a:t>
            </a:r>
            <a:r>
              <a:rPr lang="en-GB" dirty="0" err="1"/>
              <a:t>eólicas</a:t>
            </a:r>
            <a:r>
              <a:rPr lang="en-GB" dirty="0"/>
              <a:t>,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recursos</a:t>
            </a:r>
            <a:r>
              <a:rPr lang="en-GB" dirty="0"/>
              <a:t> </a:t>
            </a:r>
            <a:r>
              <a:rPr lang="en-GB" dirty="0" err="1"/>
              <a:t>minerais</a:t>
            </a:r>
            <a:r>
              <a:rPr lang="en-GB" dirty="0"/>
              <a:t> do </a:t>
            </a:r>
            <a:r>
              <a:rPr lang="en-GB" dirty="0" err="1"/>
              <a:t>fundo</a:t>
            </a:r>
            <a:r>
              <a:rPr lang="en-GB" dirty="0"/>
              <a:t> dos </a:t>
            </a:r>
            <a:r>
              <a:rPr lang="en-GB" dirty="0" err="1"/>
              <a:t>oceanos</a:t>
            </a:r>
            <a:r>
              <a:rPr lang="en-GB" dirty="0"/>
              <a:t> (ODS 7, 8, 9, 12, 14). 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9F94D49-BD85-40FC-BBEF-1BCEB3AF8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90" y="2996784"/>
            <a:ext cx="2749534" cy="18655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897F246-987D-44F1-B7FC-4EDC4A0A9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513" y="2996784"/>
            <a:ext cx="2462997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82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5E43CFF-CF5F-4AFB-995C-FC68C5EE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441" y="723899"/>
            <a:ext cx="5074558" cy="36957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As </a:t>
            </a:r>
            <a:r>
              <a:rPr lang="en-US" sz="4100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cidades</a:t>
            </a:r>
            <a:r>
              <a:rPr lang="en-US" sz="41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100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língua</a:t>
            </a:r>
            <a:r>
              <a:rPr lang="en-US" sz="41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portuguesa</a:t>
            </a:r>
            <a:endParaRPr lang="en-US" sz="4100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7645A581-1CDB-404B-B10F-FFA5587DC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442" y="723898"/>
            <a:ext cx="2030953" cy="3695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4100" b="1" dirty="0">
                <a:solidFill>
                  <a:srgbClr val="0070C0"/>
                </a:solidFill>
              </a:rPr>
              <a:t>3.</a:t>
            </a:r>
            <a:endParaRPr lang="en-US" sz="4100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1543049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405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6B247-E624-4663-A85F-F47984885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AA5D1383-91DF-4639-B85F-1B0027023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09390" cy="339447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PT" dirty="0">
                <a:solidFill>
                  <a:schemeClr val="bg1"/>
                </a:solidFill>
              </a:rPr>
              <a:t>As cidades da CPLP concentram uma crescente percentagem da população, com os consequentes problemas ambientais, de transporte, sociais, económicos.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dirty="0">
                <a:solidFill>
                  <a:schemeClr val="bg1"/>
                </a:solidFill>
              </a:rPr>
              <a:t>As cidades portuárias, em particular, controlam o comércio (90% do comércio mundial é marítimo) e as cadeias de valor. </a:t>
            </a:r>
          </a:p>
        </p:txBody>
      </p:sp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2F1ACE95-F2EF-4BE7-A8B9-835C9A2CB2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31300" y="1655520"/>
            <a:ext cx="4343608" cy="244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46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55E8194-2514-4E5F-891F-01B1F7990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ACB646DC-AC8F-42B3-A708-DD7926BFB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891995"/>
            <a:ext cx="8246070" cy="397032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L</a:t>
            </a:r>
            <a:r>
              <a:rPr lang="pt-PT" dirty="0" err="1"/>
              <a:t>ideram</a:t>
            </a:r>
            <a:r>
              <a:rPr lang="pt-PT" dirty="0"/>
              <a:t> também o caminho em termos de força económica: “</a:t>
            </a:r>
            <a:r>
              <a:rPr lang="pt-PT" i="1" dirty="0"/>
              <a:t>14 das 20 cidades economicamente mais fortes do mundo são cidades portuárias e também 36 das 50 cidades mais competitivas são cidades portuárias</a:t>
            </a:r>
            <a:r>
              <a:rPr lang="pt-PT" dirty="0"/>
              <a:t>” (</a:t>
            </a:r>
            <a:r>
              <a:rPr lang="pt-BR" dirty="0"/>
              <a:t>Fusco</a:t>
            </a:r>
            <a:r>
              <a:rPr lang="pt-PT" dirty="0"/>
              <a:t>, 2013).</a:t>
            </a:r>
          </a:p>
          <a:p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Segundo Merk (2010) e Kamienski (2016), o primeiro passo é a criação de </a:t>
            </a:r>
            <a:r>
              <a:rPr lang="pt-BR" i="1" dirty="0"/>
              <a:t>clusters</a:t>
            </a:r>
            <a:r>
              <a:rPr lang="pt-BR" dirty="0"/>
              <a:t> em áreas estratégicas para as cidades e seus “</a:t>
            </a:r>
            <a:r>
              <a:rPr lang="pt-BR" i="1" dirty="0"/>
              <a:t>hinterlands</a:t>
            </a:r>
            <a:r>
              <a:rPr lang="pt-BR" dirty="0"/>
              <a:t>” - envolvendo empresas, universidades, laboratórios de I&amp;D, inovação, formação profissional.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2424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50E1E-507D-424D-A69F-F0B0D3E5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30E848D-4877-4C54-A449-8216266E7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75" y="1044700"/>
            <a:ext cx="8246070" cy="3817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As </a:t>
            </a:r>
            <a:r>
              <a:rPr lang="pt-BR" i="1" dirty="0"/>
              <a:t>cidades portuárias inteligentes</a:t>
            </a:r>
            <a:r>
              <a:rPr lang="pt-BR" dirty="0"/>
              <a:t> são o futuro dos complexos urbano-portuários a nível global.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As infraestruturas portuárias passam por uma digitalização crescente, com melhoria da performance na carga e descarga e no planeamento de centros logísticos - mas, ao mesmo tempo, minimizando o impacto ambiental e estabelecendo sinergias com a economia urbana. </a:t>
            </a:r>
          </a:p>
          <a:p>
            <a:endParaRPr lang="pt-BR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27569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1301187-4CFC-4DFB-8EB8-567F4A9C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E3BC9754-944B-46DF-95E5-D4E9067DBF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/>
                </a:solidFill>
              </a:rPr>
              <a:t>A resiliência aos perigos derivados das alterações climáticas (ODS 11,12, 13,15) e aos eventos extemos - que podem por em causa a sua operacionalidade e a segurança de pessoas e bens – têm também que ser assegurados.</a:t>
            </a:r>
            <a:endParaRPr lang="pt-PT" dirty="0">
              <a:solidFill>
                <a:schemeClr val="bg1"/>
              </a:solidFill>
            </a:endParaRPr>
          </a:p>
          <a:p>
            <a:endParaRPr lang="pt-PT" dirty="0"/>
          </a:p>
        </p:txBody>
      </p:sp>
      <p:pic>
        <p:nvPicPr>
          <p:cNvPr id="7" name="Marcador de Posição de Conteúdo 6">
            <a:extLst>
              <a:ext uri="{FF2B5EF4-FFF2-40B4-BE49-F238E27FC236}">
                <a16:creationId xmlns:a16="http://schemas.microsoft.com/office/drawing/2014/main" id="{EF00C64E-0F56-485F-A668-EB480428D1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7410" y="3086377"/>
            <a:ext cx="2747551" cy="157699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D5F31C9-E8C7-42A5-BB2F-379468F26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312" y="739291"/>
            <a:ext cx="3498875" cy="198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16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1614996-9A98-41BE-8ED3-8388BEA3E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C9BD80EB-4EFB-482A-82CE-D8FF2A9E0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891995"/>
            <a:ext cx="8246070" cy="44284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Por um lado, as indústrias dependentes dos portos precisam de se localizar na sua proximidade.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Por outro lado, com a globalização das cadeias de valor e a revolução nos transportes, os centros logísticos na vizinhança das grandes cidades portuárias tornam-se centros de atração de IDE.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17667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85340A7-AFFF-4F2C-9E72-26383DAA8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7" name="Marcador de Posição de Conteúdo 6">
            <a:extLst>
              <a:ext uri="{FF2B5EF4-FFF2-40B4-BE49-F238E27FC236}">
                <a16:creationId xmlns:a16="http://schemas.microsoft.com/office/drawing/2014/main" id="{702DD3CC-1B31-4471-BB14-DF815A8A41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1670" y="1332736"/>
            <a:ext cx="2748690" cy="1679755"/>
          </a:xfrm>
          <a:prstGeom prst="rect">
            <a:avLst/>
          </a:prstGeom>
        </p:spPr>
      </p:pic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C598905-BCB2-4D52-BF1D-7D43D1CBC8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/>
                </a:solidFill>
              </a:rPr>
              <a:t>Aproveitam as economias de escala e de aglomeração resultantes da vizinhança das facilidades portuárias e das grandes rotas marítimas, mas também da proximidade de trabalho especializado, centros de pesquisa ou instituições financeiras.</a:t>
            </a:r>
            <a:endParaRPr lang="pt-PT" dirty="0">
              <a:solidFill>
                <a:schemeClr val="bg1"/>
              </a:solidFill>
            </a:endParaRPr>
          </a:p>
          <a:p>
            <a:endParaRPr lang="pt-PT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A597710-4A93-4EE7-B82F-C26D02B38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199" y="3281999"/>
            <a:ext cx="2950775" cy="165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PT" dirty="0"/>
            </a:br>
            <a:br>
              <a:rPr lang="pt-PT" dirty="0"/>
            </a:br>
            <a:r>
              <a:rPr lang="pt-PT" dirty="0">
                <a:solidFill>
                  <a:schemeClr val="bg1"/>
                </a:solidFill>
              </a:rPr>
              <a:t>Estrutura</a:t>
            </a:r>
            <a:br>
              <a:rPr lang="pt-PT" dirty="0"/>
            </a:br>
            <a:br>
              <a:rPr lang="pt-PT" dirty="0"/>
            </a:b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02815"/>
            <a:ext cx="8551479" cy="3359507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 err="1">
                <a:solidFill>
                  <a:srgbClr val="00B0F0"/>
                </a:solidFill>
              </a:rPr>
              <a:t>Os</a:t>
            </a:r>
            <a:r>
              <a:rPr lang="en-US" sz="2600" dirty="0">
                <a:solidFill>
                  <a:srgbClr val="00B0F0"/>
                </a:solidFill>
              </a:rPr>
              <a:t> </a:t>
            </a:r>
            <a:r>
              <a:rPr lang="en-US" sz="2600" dirty="0" err="1">
                <a:solidFill>
                  <a:srgbClr val="00B0F0"/>
                </a:solidFill>
              </a:rPr>
              <a:t>Oceanos</a:t>
            </a:r>
            <a:r>
              <a:rPr lang="en-US" sz="2600" dirty="0">
                <a:solidFill>
                  <a:srgbClr val="00B0F0"/>
                </a:solidFill>
              </a:rPr>
              <a:t> da CPLP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err="1">
                <a:solidFill>
                  <a:srgbClr val="00B0F0"/>
                </a:solidFill>
              </a:rPr>
              <a:t>Os</a:t>
            </a:r>
            <a:r>
              <a:rPr lang="en-US" sz="2600" dirty="0">
                <a:solidFill>
                  <a:srgbClr val="00B0F0"/>
                </a:solidFill>
              </a:rPr>
              <a:t> </a:t>
            </a:r>
            <a:r>
              <a:rPr lang="en-US" sz="2600" dirty="0" err="1">
                <a:solidFill>
                  <a:srgbClr val="00B0F0"/>
                </a:solidFill>
              </a:rPr>
              <a:t>Objectivos</a:t>
            </a:r>
            <a:r>
              <a:rPr lang="en-US" sz="2600" dirty="0">
                <a:solidFill>
                  <a:srgbClr val="00B0F0"/>
                </a:solidFill>
              </a:rPr>
              <a:t> do </a:t>
            </a:r>
            <a:r>
              <a:rPr lang="en-US" sz="2600" dirty="0" err="1">
                <a:solidFill>
                  <a:srgbClr val="00B0F0"/>
                </a:solidFill>
              </a:rPr>
              <a:t>Desenvolvimento</a:t>
            </a:r>
            <a:r>
              <a:rPr lang="en-US" sz="2600" dirty="0">
                <a:solidFill>
                  <a:srgbClr val="00B0F0"/>
                </a:solidFill>
              </a:rPr>
              <a:t> </a:t>
            </a:r>
            <a:r>
              <a:rPr lang="en-US" sz="2600" dirty="0" err="1">
                <a:solidFill>
                  <a:srgbClr val="00B0F0"/>
                </a:solidFill>
              </a:rPr>
              <a:t>Sustentável</a:t>
            </a:r>
            <a:r>
              <a:rPr lang="en-US" sz="2600" dirty="0">
                <a:solidFill>
                  <a:srgbClr val="00B0F0"/>
                </a:solidFill>
              </a:rPr>
              <a:t> (2015-30)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00B0F0"/>
                </a:solidFill>
              </a:rPr>
              <a:t>As </a:t>
            </a:r>
            <a:r>
              <a:rPr lang="en-US" sz="2600" dirty="0" err="1">
                <a:solidFill>
                  <a:srgbClr val="00B0F0"/>
                </a:solidFill>
              </a:rPr>
              <a:t>Cidades</a:t>
            </a:r>
            <a:r>
              <a:rPr lang="en-US" sz="2600" dirty="0">
                <a:solidFill>
                  <a:srgbClr val="00B0F0"/>
                </a:solidFill>
              </a:rPr>
              <a:t> de </a:t>
            </a:r>
            <a:r>
              <a:rPr lang="en-US" sz="2600" dirty="0" err="1">
                <a:solidFill>
                  <a:srgbClr val="00B0F0"/>
                </a:solidFill>
              </a:rPr>
              <a:t>Língua</a:t>
            </a:r>
            <a:r>
              <a:rPr lang="en-US" sz="2600" dirty="0">
                <a:solidFill>
                  <a:srgbClr val="00B0F0"/>
                </a:solidFill>
              </a:rPr>
              <a:t> Portuguesa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00B0F0"/>
                </a:solidFill>
              </a:rPr>
              <a:t>A </a:t>
            </a:r>
            <a:r>
              <a:rPr lang="en-US" sz="2600" dirty="0" err="1">
                <a:solidFill>
                  <a:srgbClr val="00B0F0"/>
                </a:solidFill>
              </a:rPr>
              <a:t>Cooperação</a:t>
            </a:r>
            <a:r>
              <a:rPr lang="en-US" sz="2600" dirty="0">
                <a:solidFill>
                  <a:srgbClr val="00B0F0"/>
                </a:solidFill>
              </a:rPr>
              <a:t> das </a:t>
            </a:r>
            <a:r>
              <a:rPr lang="en-US" sz="2600" dirty="0" err="1">
                <a:solidFill>
                  <a:srgbClr val="00B0F0"/>
                </a:solidFill>
              </a:rPr>
              <a:t>Cidades</a:t>
            </a:r>
            <a:r>
              <a:rPr lang="en-US" sz="2600" dirty="0">
                <a:solidFill>
                  <a:srgbClr val="00B0F0"/>
                </a:solidFill>
              </a:rPr>
              <a:t> </a:t>
            </a:r>
            <a:r>
              <a:rPr lang="en-US" sz="2600" dirty="0" err="1">
                <a:solidFill>
                  <a:srgbClr val="00B0F0"/>
                </a:solidFill>
              </a:rPr>
              <a:t>Portuárias</a:t>
            </a:r>
            <a:r>
              <a:rPr lang="en-US" sz="2600" dirty="0">
                <a:solidFill>
                  <a:srgbClr val="00B0F0"/>
                </a:solidFill>
              </a:rPr>
              <a:t> de </a:t>
            </a:r>
            <a:r>
              <a:rPr lang="en-US" sz="2600" dirty="0" err="1">
                <a:solidFill>
                  <a:srgbClr val="00B0F0"/>
                </a:solidFill>
              </a:rPr>
              <a:t>Língua</a:t>
            </a:r>
            <a:r>
              <a:rPr lang="en-US" sz="2600" dirty="0">
                <a:solidFill>
                  <a:srgbClr val="00B0F0"/>
                </a:solidFill>
              </a:rPr>
              <a:t> Portuguesa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err="1">
                <a:solidFill>
                  <a:srgbClr val="00B0F0"/>
                </a:solidFill>
              </a:rPr>
              <a:t>Proposta</a:t>
            </a:r>
            <a:r>
              <a:rPr lang="en-US" sz="2600" dirty="0">
                <a:solidFill>
                  <a:srgbClr val="00B0F0"/>
                </a:solidFill>
              </a:rPr>
              <a:t> de </a:t>
            </a:r>
            <a:r>
              <a:rPr lang="en-US" sz="2600" dirty="0" err="1">
                <a:solidFill>
                  <a:srgbClr val="00B0F0"/>
                </a:solidFill>
              </a:rPr>
              <a:t>estratégias</a:t>
            </a:r>
            <a:endParaRPr lang="en-US" sz="2600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7AD6EC3-DBC5-44C9-A9EF-04E8B6AAF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A947B12C-E880-478A-B867-C0C887B00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739291"/>
            <a:ext cx="8246070" cy="4123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As cidades portuárias inteligentes devem ainda assegurar operações portuárias amigas do ambiente (limpeza de tanques, transporte  interior das cidades), na eficiência energética, na segurança e no alargamento dos serviços oferecidos com base nas TIC e na digitalização (sensores, </a:t>
            </a:r>
            <a:r>
              <a:rPr lang="pt-BR" i="1" dirty="0"/>
              <a:t>Internet of Things, Inteligência Artificial</a:t>
            </a:r>
            <a:r>
              <a:rPr lang="pt-BR" dirty="0"/>
              <a:t>).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71846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D0D1749-0B02-4129-9DE3-5BC36182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2AC378E0-950D-4B96-8172-17E7EFDC5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891995"/>
            <a:ext cx="8246070" cy="3970327"/>
          </a:xfrm>
        </p:spPr>
        <p:txBody>
          <a:bodyPr/>
          <a:lstStyle/>
          <a:p>
            <a:r>
              <a:rPr lang="pt-BR" dirty="0"/>
              <a:t>Também as orlas marítimas e estuarinas capitalizam o património portuário e marítimo, como no caso de projetos de regeneração urbana de áreas portuárias. Dinamizam assim o turismo, as indústrias culturais e criativas, o comércio tradicional. </a:t>
            </a:r>
            <a:endParaRPr lang="pt-PT" dirty="0"/>
          </a:p>
          <a:p>
            <a:endParaRPr lang="pt-PT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C768CFD-FF71-43DD-93C2-CC1B05E9B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245" y="3029865"/>
            <a:ext cx="3379496" cy="20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7F4EE92-C5C5-49A5-AD5A-B154071CD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739290"/>
            <a:ext cx="8246070" cy="45719"/>
          </a:xfrm>
        </p:spPr>
        <p:txBody>
          <a:bodyPr>
            <a:normAutofit fontScale="90000"/>
          </a:bodyPr>
          <a:lstStyle/>
          <a:p>
            <a:endParaRPr lang="pt-PT" dirty="0"/>
          </a:p>
        </p:txBody>
      </p:sp>
      <p:sp>
        <p:nvSpPr>
          <p:cNvPr id="8" name="Marcador de Posição de Conteúdo 7">
            <a:extLst>
              <a:ext uri="{FF2B5EF4-FFF2-40B4-BE49-F238E27FC236}">
                <a16:creationId xmlns:a16="http://schemas.microsoft.com/office/drawing/2014/main" id="{982189BA-64A6-48E6-9AE1-120984B8D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marR="60325" indent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PT" dirty="0">
                <a:latin typeface="Bookman Old Style" panose="020506040505050202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 CPLP necessita desenvolver a sua </a:t>
            </a:r>
            <a:r>
              <a:rPr lang="pt-PT" b="1" dirty="0">
                <a:solidFill>
                  <a:srgbClr val="00B0F0"/>
                </a:solidFill>
                <a:latin typeface="Bookman Old Style" panose="020506040505050202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construção naval</a:t>
            </a:r>
            <a:r>
              <a:rPr lang="pt-PT" dirty="0">
                <a:latin typeface="Bookman Old Style" panose="020506040505050202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, na medida em que tem grandes áreas marítimas, tem vantagens em desenvolver o seu transporte marítimo e tem ótimas localizações para construir e articular estaleiros navais. </a:t>
            </a:r>
          </a:p>
          <a:p>
            <a:pPr marL="0" marR="60325" indent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PT" dirty="0">
                <a:latin typeface="Bookman Old Style" panose="02050604050505020204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 defesa das suas áreas marítimas também obriga à capacitação das marinhas de guerra que necessitam de equipamentos navais. </a:t>
            </a:r>
            <a:endParaRPr lang="pt-PT" sz="1800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75565" marR="6032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endParaRPr lang="pt-PT" sz="1800" dirty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7705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8F4B867C-E8EB-4745-8B2D-D045EB23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graphicFrame>
        <p:nvGraphicFramePr>
          <p:cNvPr id="7" name="Marcador de Posição de Conteúdo 6">
            <a:extLst>
              <a:ext uri="{FF2B5EF4-FFF2-40B4-BE49-F238E27FC236}">
                <a16:creationId xmlns:a16="http://schemas.microsoft.com/office/drawing/2014/main" id="{2D966C68-EF5D-49F1-9E67-928D36A1261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34254050"/>
              </p:ext>
            </p:extLst>
          </p:nvPr>
        </p:nvGraphicFramePr>
        <p:xfrm>
          <a:off x="457200" y="1200150"/>
          <a:ext cx="3656686" cy="3215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343">
                  <a:extLst>
                    <a:ext uri="{9D8B030D-6E8A-4147-A177-3AD203B41FA5}">
                      <a16:colId xmlns:a16="http://schemas.microsoft.com/office/drawing/2014/main" val="485670721"/>
                    </a:ext>
                  </a:extLst>
                </a:gridCol>
                <a:gridCol w="1828343">
                  <a:extLst>
                    <a:ext uri="{9D8B030D-6E8A-4147-A177-3AD203B41FA5}">
                      <a16:colId xmlns:a16="http://schemas.microsoft.com/office/drawing/2014/main" val="224075092"/>
                    </a:ext>
                  </a:extLst>
                </a:gridCol>
              </a:tblGrid>
              <a:tr h="2966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País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3" marR="71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%  Petróleo e Gás Offshore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3" marR="71513" marT="0" marB="0"/>
                </a:tc>
                <a:extLst>
                  <a:ext uri="{0D108BD9-81ED-4DB2-BD59-A6C34878D82A}">
                    <a16:rowId xmlns:a16="http://schemas.microsoft.com/office/drawing/2014/main" val="785309221"/>
                  </a:ext>
                </a:extLst>
              </a:tr>
              <a:tr h="2966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Angola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3" marR="71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38%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3" marR="71513" marT="0" marB="0"/>
                </a:tc>
                <a:extLst>
                  <a:ext uri="{0D108BD9-81ED-4DB2-BD59-A6C34878D82A}">
                    <a16:rowId xmlns:a16="http://schemas.microsoft.com/office/drawing/2014/main" val="1277557073"/>
                  </a:ext>
                </a:extLst>
              </a:tr>
              <a:tr h="2966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Brasil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3" marR="71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51%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3" marR="71513" marT="0" marB="0"/>
                </a:tc>
                <a:extLst>
                  <a:ext uri="{0D108BD9-81ED-4DB2-BD59-A6C34878D82A}">
                    <a16:rowId xmlns:a16="http://schemas.microsoft.com/office/drawing/2014/main" val="2169403966"/>
                  </a:ext>
                </a:extLst>
              </a:tr>
              <a:tr h="2966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Cabo Verde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3" marR="71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0%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3" marR="71513" marT="0" marB="0"/>
                </a:tc>
                <a:extLst>
                  <a:ext uri="{0D108BD9-81ED-4DB2-BD59-A6C34878D82A}">
                    <a16:rowId xmlns:a16="http://schemas.microsoft.com/office/drawing/2014/main" val="324097286"/>
                  </a:ext>
                </a:extLst>
              </a:tr>
              <a:tr h="2491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Guiné Bissau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3" marR="71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0%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3" marR="71513" marT="0" marB="0"/>
                </a:tc>
                <a:extLst>
                  <a:ext uri="{0D108BD9-81ED-4DB2-BD59-A6C34878D82A}">
                    <a16:rowId xmlns:a16="http://schemas.microsoft.com/office/drawing/2014/main" val="3189565290"/>
                  </a:ext>
                </a:extLst>
              </a:tr>
              <a:tr h="2966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Guiné Equatorial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3" marR="71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8%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3" marR="71513" marT="0" marB="0"/>
                </a:tc>
                <a:extLst>
                  <a:ext uri="{0D108BD9-81ED-4DB2-BD59-A6C34878D82A}">
                    <a16:rowId xmlns:a16="http://schemas.microsoft.com/office/drawing/2014/main" val="3768291517"/>
                  </a:ext>
                </a:extLst>
              </a:tr>
              <a:tr h="2966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Moçambique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3" marR="71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0%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3" marR="71513" marT="0" marB="0"/>
                </a:tc>
                <a:extLst>
                  <a:ext uri="{0D108BD9-81ED-4DB2-BD59-A6C34878D82A}">
                    <a16:rowId xmlns:a16="http://schemas.microsoft.com/office/drawing/2014/main" val="1176938301"/>
                  </a:ext>
                </a:extLst>
              </a:tr>
              <a:tr h="2966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Portugal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3" marR="71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0%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3" marR="71513" marT="0" marB="0"/>
                </a:tc>
                <a:extLst>
                  <a:ext uri="{0D108BD9-81ED-4DB2-BD59-A6C34878D82A}">
                    <a16:rowId xmlns:a16="http://schemas.microsoft.com/office/drawing/2014/main" val="757686496"/>
                  </a:ext>
                </a:extLst>
              </a:tr>
              <a:tr h="2966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São Tomé e Príncipe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3" marR="71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0%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3" marR="71513" marT="0" marB="0"/>
                </a:tc>
                <a:extLst>
                  <a:ext uri="{0D108BD9-81ED-4DB2-BD59-A6C34878D82A}">
                    <a16:rowId xmlns:a16="http://schemas.microsoft.com/office/drawing/2014/main" val="1656546993"/>
                  </a:ext>
                </a:extLst>
              </a:tr>
              <a:tr h="2966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Timor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3" marR="71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3%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3" marR="71513" marT="0" marB="0"/>
                </a:tc>
                <a:extLst>
                  <a:ext uri="{0D108BD9-81ED-4DB2-BD59-A6C34878D82A}">
                    <a16:rowId xmlns:a16="http://schemas.microsoft.com/office/drawing/2014/main" val="1732245046"/>
                  </a:ext>
                </a:extLst>
              </a:tr>
              <a:tr h="2966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Total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3" marR="71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100%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513" marR="71513" marT="0" marB="0"/>
                </a:tc>
                <a:extLst>
                  <a:ext uri="{0D108BD9-81ED-4DB2-BD59-A6C34878D82A}">
                    <a16:rowId xmlns:a16="http://schemas.microsoft.com/office/drawing/2014/main" val="158166000"/>
                  </a:ext>
                </a:extLst>
              </a:tr>
            </a:tbl>
          </a:graphicData>
        </a:graphic>
      </p:graphicFrame>
      <p:sp>
        <p:nvSpPr>
          <p:cNvPr id="13" name="Marcador de Posição de Conteúdo 12">
            <a:extLst>
              <a:ext uri="{FF2B5EF4-FFF2-40B4-BE49-F238E27FC236}">
                <a16:creationId xmlns:a16="http://schemas.microsoft.com/office/drawing/2014/main" id="{2C1E1943-26B3-4F83-9B95-0BCE65CC3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295" y="586584"/>
            <a:ext cx="4428445" cy="412303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PT" dirty="0">
                <a:solidFill>
                  <a:schemeClr val="bg1"/>
                </a:solidFill>
              </a:rPr>
              <a:t>O total de produção de energia fóssil offshore (petróleo &amp; gás) da CPLP (cerca de 1824 milhões </a:t>
            </a:r>
            <a:r>
              <a:rPr lang="pt-PT" dirty="0" err="1">
                <a:solidFill>
                  <a:schemeClr val="bg1"/>
                </a:solidFill>
              </a:rPr>
              <a:t>Kbbl</a:t>
            </a:r>
            <a:r>
              <a:rPr lang="pt-PT" dirty="0">
                <a:solidFill>
                  <a:schemeClr val="bg1"/>
                </a:solidFill>
              </a:rPr>
              <a:t>/d), supera a do maior produtor mundial - a Arábia Saudita (cerca de 1572 milhões </a:t>
            </a:r>
            <a:r>
              <a:rPr lang="pt-PT" dirty="0" err="1">
                <a:solidFill>
                  <a:schemeClr val="bg1"/>
                </a:solidFill>
              </a:rPr>
              <a:t>Kbbl</a:t>
            </a:r>
            <a:r>
              <a:rPr lang="pt-PT" dirty="0">
                <a:solidFill>
                  <a:schemeClr val="bg1"/>
                </a:solidFill>
              </a:rPr>
              <a:t>/d).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dirty="0">
                <a:solidFill>
                  <a:schemeClr val="bg1"/>
                </a:solidFill>
              </a:rPr>
              <a:t>Através de Portugal, a CPLP está também no top 15 mundial da energia renovável eólica offshore. </a:t>
            </a: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75744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A08BE4C-1C83-4B7B-A0B5-9EE795D28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graphicFrame>
        <p:nvGraphicFramePr>
          <p:cNvPr id="8" name="Marcador de Posição de Conteúdo 7">
            <a:extLst>
              <a:ext uri="{FF2B5EF4-FFF2-40B4-BE49-F238E27FC236}">
                <a16:creationId xmlns:a16="http://schemas.microsoft.com/office/drawing/2014/main" id="{6E3CCB46-50B9-44A7-88BC-E18B657125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221716"/>
              </p:ext>
            </p:extLst>
          </p:nvPr>
        </p:nvGraphicFramePr>
        <p:xfrm>
          <a:off x="4419294" y="1197405"/>
          <a:ext cx="4267506" cy="3360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753">
                  <a:extLst>
                    <a:ext uri="{9D8B030D-6E8A-4147-A177-3AD203B41FA5}">
                      <a16:colId xmlns:a16="http://schemas.microsoft.com/office/drawing/2014/main" val="3434181722"/>
                    </a:ext>
                  </a:extLst>
                </a:gridCol>
                <a:gridCol w="2133753">
                  <a:extLst>
                    <a:ext uri="{9D8B030D-6E8A-4147-A177-3AD203B41FA5}">
                      <a16:colId xmlns:a16="http://schemas.microsoft.com/office/drawing/2014/main" val="2270132788"/>
                    </a:ext>
                  </a:extLst>
                </a:gridCol>
              </a:tblGrid>
              <a:tr h="8204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País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%  Porta-aviões + Fragatas + Destroyers + Corvetas + Submarinos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2188835709"/>
                  </a:ext>
                </a:extLst>
              </a:tr>
              <a:tr h="2539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Angola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0%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36854075"/>
                  </a:ext>
                </a:extLst>
              </a:tr>
              <a:tr h="2539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Brasil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58%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732513520"/>
                  </a:ext>
                </a:extLst>
              </a:tr>
              <a:tr h="2539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Cabo Verde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0%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1251358267"/>
                  </a:ext>
                </a:extLst>
              </a:tr>
              <a:tr h="2539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Guiné Bissau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0%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2263744574"/>
                  </a:ext>
                </a:extLst>
              </a:tr>
              <a:tr h="2539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Guiné Equatorial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0%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1699688021"/>
                  </a:ext>
                </a:extLst>
              </a:tr>
              <a:tr h="2539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Moçambique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0%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1148146746"/>
                  </a:ext>
                </a:extLst>
              </a:tr>
              <a:tr h="2539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Portugal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42%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4249183514"/>
                  </a:ext>
                </a:extLst>
              </a:tr>
              <a:tr h="2539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São Tomé e Príncipe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0%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4232065795"/>
                  </a:ext>
                </a:extLst>
              </a:tr>
              <a:tr h="2539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Timor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0%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2505561921"/>
                  </a:ext>
                </a:extLst>
              </a:tr>
              <a:tr h="2539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Total</a:t>
                      </a:r>
                      <a:endParaRPr lang="pt-PT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100%</a:t>
                      </a:r>
                      <a:endParaRPr lang="pt-PT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/>
                </a:tc>
                <a:extLst>
                  <a:ext uri="{0D108BD9-81ED-4DB2-BD59-A6C34878D82A}">
                    <a16:rowId xmlns:a16="http://schemas.microsoft.com/office/drawing/2014/main" val="707069408"/>
                  </a:ext>
                </a:extLst>
              </a:tr>
            </a:tbl>
          </a:graphicData>
        </a:graphic>
      </p:graphicFrame>
      <p:sp>
        <p:nvSpPr>
          <p:cNvPr id="7" name="Marcador de Posição do Texto 6">
            <a:extLst>
              <a:ext uri="{FF2B5EF4-FFF2-40B4-BE49-F238E27FC236}">
                <a16:creationId xmlns:a16="http://schemas.microsoft.com/office/drawing/2014/main" id="{0E2C3CCD-D7C5-4AA0-B133-C274CD799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656684" cy="3518297"/>
          </a:xfrm>
        </p:spPr>
        <p:txBody>
          <a:bodyPr>
            <a:norm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endParaRPr lang="pt-PT" sz="2000">
              <a:solidFill>
                <a:schemeClr val="bg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t-PT" sz="2000">
                <a:solidFill>
                  <a:schemeClr val="bg1"/>
                </a:solidFill>
              </a:rPr>
              <a:t>Em </a:t>
            </a:r>
            <a:r>
              <a:rPr lang="pt-PT" sz="2000" dirty="0">
                <a:solidFill>
                  <a:schemeClr val="bg1"/>
                </a:solidFill>
              </a:rPr>
              <a:t>2016 o total de porta-aviões, fragatas, destroyers, corvetas e submarinos dos países da CPLP ascendeu a </a:t>
            </a:r>
            <a:r>
              <a:rPr lang="pt-PT" sz="2000" b="1" dirty="0">
                <a:solidFill>
                  <a:schemeClr val="bg1"/>
                </a:solidFill>
              </a:rPr>
              <a:t>33</a:t>
            </a:r>
            <a:r>
              <a:rPr lang="pt-PT" sz="2000" dirty="0">
                <a:solidFill>
                  <a:schemeClr val="bg1"/>
                </a:solidFill>
              </a:rPr>
              <a:t>, o que equivale à 11.ª posição no ranking mundial de marinhas, considerando apenas o número de equipamentos pesados.</a:t>
            </a:r>
          </a:p>
        </p:txBody>
      </p:sp>
    </p:spTree>
    <p:extLst>
      <p:ext uri="{BB962C8B-B14F-4D97-AF65-F5344CB8AC3E}">
        <p14:creationId xmlns:p14="http://schemas.microsoft.com/office/powerpoint/2010/main" val="431552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03C9038-0C76-4A8D-847C-89BFE7F01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441" y="723899"/>
            <a:ext cx="5074558" cy="36957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 COOPERAÇÃO ENTRE CIDADES DA </a:t>
            </a:r>
            <a:r>
              <a:rPr lang="en-US" sz="4100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cplp</a:t>
            </a:r>
            <a:r>
              <a:rPr lang="en-US" sz="41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NO PASSADO E NO FUTURO</a:t>
            </a:r>
          </a:p>
        </p:txBody>
      </p:sp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AE2A36D6-F01F-42F2-8646-934B3B830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442" y="723898"/>
            <a:ext cx="2030953" cy="3695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41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4.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1543049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312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A03386-EB1D-4D2C-96AC-CB3C83862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291304F3-2A6C-4956-B5C5-13A394BE6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503980" cy="3394472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anose="05000000000000000000" pitchFamily="2" charset="2"/>
              <a:buChar char="Ø"/>
            </a:pPr>
            <a:endParaRPr lang="en-MY" dirty="0">
              <a:solidFill>
                <a:schemeClr val="bg1"/>
              </a:solidFill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en-MY" dirty="0">
                <a:solidFill>
                  <a:schemeClr val="bg1"/>
                </a:solidFill>
              </a:rPr>
              <a:t>No sec. XVI, </a:t>
            </a:r>
            <a:r>
              <a:rPr lang="en-MY" dirty="0" err="1">
                <a:solidFill>
                  <a:schemeClr val="bg1"/>
                </a:solidFill>
              </a:rPr>
              <a:t>Lisboa</a:t>
            </a:r>
            <a:r>
              <a:rPr lang="en-MY" dirty="0">
                <a:solidFill>
                  <a:schemeClr val="bg1"/>
                </a:solidFill>
              </a:rPr>
              <a:t> </a:t>
            </a:r>
            <a:r>
              <a:rPr lang="en-MY" dirty="0" err="1">
                <a:solidFill>
                  <a:schemeClr val="bg1"/>
                </a:solidFill>
              </a:rPr>
              <a:t>foi</a:t>
            </a:r>
            <a:r>
              <a:rPr lang="en-MY" dirty="0">
                <a:solidFill>
                  <a:schemeClr val="bg1"/>
                </a:solidFill>
              </a:rPr>
              <a:t> a </a:t>
            </a:r>
            <a:r>
              <a:rPr lang="en-MY" dirty="0" err="1">
                <a:solidFill>
                  <a:schemeClr val="bg1"/>
                </a:solidFill>
              </a:rPr>
              <a:t>primeira</a:t>
            </a:r>
            <a:r>
              <a:rPr lang="en-MY" dirty="0">
                <a:solidFill>
                  <a:schemeClr val="bg1"/>
                </a:solidFill>
              </a:rPr>
              <a:t> </a:t>
            </a:r>
            <a:r>
              <a:rPr lang="en-MY" dirty="0" err="1">
                <a:solidFill>
                  <a:schemeClr val="bg1"/>
                </a:solidFill>
              </a:rPr>
              <a:t>cidade</a:t>
            </a:r>
            <a:r>
              <a:rPr lang="en-MY" dirty="0">
                <a:solidFill>
                  <a:schemeClr val="bg1"/>
                </a:solidFill>
              </a:rPr>
              <a:t> global </a:t>
            </a:r>
            <a:r>
              <a:rPr lang="en-MY" dirty="0" err="1">
                <a:solidFill>
                  <a:schemeClr val="bg1"/>
                </a:solidFill>
              </a:rPr>
              <a:t>europeia</a:t>
            </a:r>
            <a:r>
              <a:rPr lang="en-MY" dirty="0">
                <a:solidFill>
                  <a:schemeClr val="bg1"/>
                </a:solidFill>
              </a:rPr>
              <a:t>, com </a:t>
            </a:r>
            <a:r>
              <a:rPr lang="en-MY" dirty="0" err="1">
                <a:solidFill>
                  <a:schemeClr val="bg1"/>
                </a:solidFill>
              </a:rPr>
              <a:t>os</a:t>
            </a:r>
            <a:r>
              <a:rPr lang="en-MY" dirty="0">
                <a:solidFill>
                  <a:schemeClr val="bg1"/>
                </a:solidFill>
              </a:rPr>
              <a:t> </a:t>
            </a:r>
            <a:r>
              <a:rPr lang="en-MY" dirty="0" err="1">
                <a:solidFill>
                  <a:schemeClr val="bg1"/>
                </a:solidFill>
              </a:rPr>
              <a:t>seus</a:t>
            </a:r>
            <a:r>
              <a:rPr lang="en-MY" dirty="0">
                <a:solidFill>
                  <a:schemeClr val="bg1"/>
                </a:solidFill>
              </a:rPr>
              <a:t> </a:t>
            </a:r>
            <a:r>
              <a:rPr lang="en-MY" dirty="0" err="1">
                <a:solidFill>
                  <a:schemeClr val="bg1"/>
                </a:solidFill>
              </a:rPr>
              <a:t>mercadores</a:t>
            </a:r>
            <a:r>
              <a:rPr lang="en-MY" dirty="0">
                <a:solidFill>
                  <a:schemeClr val="bg1"/>
                </a:solidFill>
              </a:rPr>
              <a:t>, </a:t>
            </a:r>
            <a:r>
              <a:rPr lang="en-MY" dirty="0" err="1">
                <a:solidFill>
                  <a:schemeClr val="bg1"/>
                </a:solidFill>
              </a:rPr>
              <a:t>músicos</a:t>
            </a:r>
            <a:r>
              <a:rPr lang="en-MY" dirty="0">
                <a:solidFill>
                  <a:schemeClr val="bg1"/>
                </a:solidFill>
              </a:rPr>
              <a:t>, </a:t>
            </a:r>
            <a:r>
              <a:rPr lang="en-MY" dirty="0" err="1">
                <a:solidFill>
                  <a:schemeClr val="bg1"/>
                </a:solidFill>
              </a:rPr>
              <a:t>vendedores</a:t>
            </a:r>
            <a:r>
              <a:rPr lang="en-MY" dirty="0">
                <a:solidFill>
                  <a:schemeClr val="bg1"/>
                </a:solidFill>
              </a:rPr>
              <a:t> de </a:t>
            </a:r>
            <a:r>
              <a:rPr lang="en-MY" dirty="0" err="1">
                <a:solidFill>
                  <a:schemeClr val="bg1"/>
                </a:solidFill>
              </a:rPr>
              <a:t>rua</a:t>
            </a:r>
            <a:r>
              <a:rPr lang="en-MY" dirty="0">
                <a:solidFill>
                  <a:schemeClr val="bg1"/>
                </a:solidFill>
              </a:rPr>
              <a:t>, </a:t>
            </a:r>
            <a:r>
              <a:rPr lang="en-MY" dirty="0" err="1">
                <a:solidFill>
                  <a:schemeClr val="bg1"/>
                </a:solidFill>
              </a:rPr>
              <a:t>cavaleiros</a:t>
            </a:r>
            <a:r>
              <a:rPr lang="en-MY" dirty="0">
                <a:solidFill>
                  <a:schemeClr val="bg1"/>
                </a:solidFill>
              </a:rPr>
              <a:t>, </a:t>
            </a:r>
            <a:r>
              <a:rPr lang="en-MY" dirty="0" err="1">
                <a:solidFill>
                  <a:schemeClr val="bg1"/>
                </a:solidFill>
              </a:rPr>
              <a:t>joias</a:t>
            </a:r>
            <a:r>
              <a:rPr lang="en-MY" dirty="0">
                <a:solidFill>
                  <a:schemeClr val="bg1"/>
                </a:solidFill>
              </a:rPr>
              <a:t>, </a:t>
            </a:r>
            <a:r>
              <a:rPr lang="en-MY" dirty="0" err="1">
                <a:solidFill>
                  <a:schemeClr val="bg1"/>
                </a:solidFill>
              </a:rPr>
              <a:t>sedas</a:t>
            </a:r>
            <a:r>
              <a:rPr lang="en-MY" dirty="0">
                <a:solidFill>
                  <a:schemeClr val="bg1"/>
                </a:solidFill>
              </a:rPr>
              <a:t>, </a:t>
            </a:r>
            <a:r>
              <a:rPr lang="en-MY" dirty="0" err="1">
                <a:solidFill>
                  <a:schemeClr val="bg1"/>
                </a:solidFill>
              </a:rPr>
              <a:t>especiarias</a:t>
            </a:r>
            <a:r>
              <a:rPr lang="en-MY" dirty="0">
                <a:solidFill>
                  <a:schemeClr val="bg1"/>
                </a:solidFill>
              </a:rPr>
              <a:t> e </a:t>
            </a:r>
            <a:r>
              <a:rPr lang="en-MY" dirty="0" err="1">
                <a:solidFill>
                  <a:schemeClr val="bg1"/>
                </a:solidFill>
              </a:rPr>
              <a:t>animais</a:t>
            </a:r>
            <a:r>
              <a:rPr lang="en-MY" dirty="0">
                <a:solidFill>
                  <a:schemeClr val="bg1"/>
                </a:solidFill>
              </a:rPr>
              <a:t> </a:t>
            </a:r>
            <a:r>
              <a:rPr lang="en-MY" dirty="0" err="1">
                <a:solidFill>
                  <a:schemeClr val="bg1"/>
                </a:solidFill>
              </a:rPr>
              <a:t>exóticos</a:t>
            </a:r>
            <a:r>
              <a:rPr lang="en-MY" dirty="0">
                <a:solidFill>
                  <a:schemeClr val="bg1"/>
                </a:solidFill>
              </a:rPr>
              <a:t>.  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3B1778F2-C9AD-41EA-A52F-C4F94E6859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9295" y="1655520"/>
            <a:ext cx="4581149" cy="27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26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F34B6-305E-48D5-9515-5AF8D52B7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0F12CFD-1554-4B0B-87C6-89AE2D3F3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MY" dirty="0"/>
              <a:t>Mas a rede das </a:t>
            </a:r>
            <a:r>
              <a:rPr lang="en-MY" dirty="0" err="1"/>
              <a:t>cidades</a:t>
            </a:r>
            <a:r>
              <a:rPr lang="en-MY" dirty="0"/>
              <a:t> de </a:t>
            </a:r>
            <a:r>
              <a:rPr lang="en-MY" dirty="0" err="1"/>
              <a:t>língua</a:t>
            </a:r>
            <a:r>
              <a:rPr lang="en-MY" dirty="0"/>
              <a:t> </a:t>
            </a:r>
            <a:r>
              <a:rPr lang="en-MY" dirty="0" err="1"/>
              <a:t>portuguesa</a:t>
            </a:r>
            <a:r>
              <a:rPr lang="en-MY" dirty="0"/>
              <a:t> </a:t>
            </a:r>
            <a:r>
              <a:rPr lang="en-MY" dirty="0" err="1"/>
              <a:t>tinha</a:t>
            </a:r>
            <a:r>
              <a:rPr lang="en-MY" dirty="0"/>
              <a:t> </a:t>
            </a:r>
            <a:r>
              <a:rPr lang="en-MY" dirty="0" err="1"/>
              <a:t>também</a:t>
            </a:r>
            <a:r>
              <a:rPr lang="en-MY" dirty="0"/>
              <a:t> um </a:t>
            </a:r>
            <a:r>
              <a:rPr lang="en-MY" dirty="0" err="1"/>
              <a:t>carácter</a:t>
            </a:r>
            <a:r>
              <a:rPr lang="en-MY" dirty="0"/>
              <a:t> global, pois as </a:t>
            </a:r>
            <a:r>
              <a:rPr lang="en-MY" dirty="0" err="1"/>
              <a:t>ligações</a:t>
            </a:r>
            <a:r>
              <a:rPr lang="en-MY" dirty="0"/>
              <a:t> </a:t>
            </a:r>
            <a:r>
              <a:rPr lang="en-MY" dirty="0" err="1"/>
              <a:t>não</a:t>
            </a:r>
            <a:r>
              <a:rPr lang="en-MY" dirty="0"/>
              <a:t> se </a:t>
            </a:r>
            <a:r>
              <a:rPr lang="en-MY" dirty="0" err="1"/>
              <a:t>limitavam</a:t>
            </a:r>
            <a:r>
              <a:rPr lang="en-MY" dirty="0"/>
              <a:t> a </a:t>
            </a:r>
            <a:r>
              <a:rPr lang="en-MY" dirty="0" err="1"/>
              <a:t>Lisboa</a:t>
            </a:r>
            <a:r>
              <a:rPr lang="en-MY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MY" dirty="0"/>
              <a:t>As </a:t>
            </a:r>
            <a:r>
              <a:rPr lang="en-MY" dirty="0" err="1"/>
              <a:t>cidades</a:t>
            </a:r>
            <a:r>
              <a:rPr lang="en-MY" dirty="0"/>
              <a:t> </a:t>
            </a:r>
            <a:r>
              <a:rPr lang="en-MY" dirty="0" err="1"/>
              <a:t>desenvolveram</a:t>
            </a:r>
            <a:r>
              <a:rPr lang="en-MY" dirty="0"/>
              <a:t> </a:t>
            </a:r>
            <a:r>
              <a:rPr lang="en-MY" dirty="0" err="1"/>
              <a:t>ligações</a:t>
            </a:r>
            <a:r>
              <a:rPr lang="en-MY" dirty="0"/>
              <a:t> entre </a:t>
            </a:r>
            <a:r>
              <a:rPr lang="en-MY" dirty="0" err="1"/>
              <a:t>si</a:t>
            </a:r>
            <a:r>
              <a:rPr lang="en-MY" dirty="0"/>
              <a:t> e com </a:t>
            </a:r>
            <a:r>
              <a:rPr lang="en-MY" dirty="0" err="1"/>
              <a:t>cidades</a:t>
            </a:r>
            <a:r>
              <a:rPr lang="en-MY" dirty="0"/>
              <a:t> </a:t>
            </a:r>
            <a:r>
              <a:rPr lang="en-MY" dirty="0" err="1"/>
              <a:t>vizinhas</a:t>
            </a:r>
            <a:r>
              <a:rPr lang="en-MY" dirty="0"/>
              <a:t>. </a:t>
            </a:r>
            <a:r>
              <a:rPr lang="en-MY" dirty="0" err="1"/>
              <a:t>Foi</a:t>
            </a:r>
            <a:r>
              <a:rPr lang="en-MY" dirty="0"/>
              <a:t> o </a:t>
            </a:r>
            <a:r>
              <a:rPr lang="en-MY" dirty="0" err="1"/>
              <a:t>caso</a:t>
            </a:r>
            <a:r>
              <a:rPr lang="en-MY" dirty="0"/>
              <a:t> de Luanda, do Rio de Janeiro, de Goa (</a:t>
            </a:r>
            <a:r>
              <a:rPr lang="en-MY" dirty="0" err="1"/>
              <a:t>sede</a:t>
            </a:r>
            <a:r>
              <a:rPr lang="en-MY" dirty="0"/>
              <a:t> do </a:t>
            </a:r>
            <a:r>
              <a:rPr lang="en-MY" dirty="0" err="1"/>
              <a:t>comércio</a:t>
            </a:r>
            <a:r>
              <a:rPr lang="en-MY" dirty="0"/>
              <a:t> para o resto da </a:t>
            </a:r>
            <a:r>
              <a:rPr lang="en-MY" dirty="0" err="1"/>
              <a:t>Ásia</a:t>
            </a:r>
            <a:r>
              <a:rPr lang="en-MY" dirty="0"/>
              <a:t>), de Macau (</a:t>
            </a:r>
            <a:r>
              <a:rPr lang="en-MY" dirty="0" err="1"/>
              <a:t>porto</a:t>
            </a:r>
            <a:r>
              <a:rPr lang="en-MY" dirty="0"/>
              <a:t> </a:t>
            </a:r>
            <a:r>
              <a:rPr lang="en-MY" dirty="0" err="1"/>
              <a:t>estratégico</a:t>
            </a:r>
            <a:r>
              <a:rPr lang="en-MY" dirty="0"/>
              <a:t>  do </a:t>
            </a:r>
            <a:r>
              <a:rPr lang="en-MY" dirty="0" err="1"/>
              <a:t>comércio</a:t>
            </a:r>
            <a:r>
              <a:rPr lang="en-MY" dirty="0"/>
              <a:t> com a China, </a:t>
            </a:r>
            <a:r>
              <a:rPr lang="en-MY" dirty="0" err="1"/>
              <a:t>Japão</a:t>
            </a:r>
            <a:r>
              <a:rPr lang="en-MY" dirty="0"/>
              <a:t>, Filipinas e </a:t>
            </a:r>
            <a:r>
              <a:rPr lang="en-MY" dirty="0" err="1"/>
              <a:t>Indonésia</a:t>
            </a:r>
            <a:r>
              <a:rPr lang="en-MY" dirty="0"/>
              <a:t>) </a:t>
            </a:r>
            <a:r>
              <a:rPr lang="en-MY" dirty="0" err="1"/>
              <a:t>ou</a:t>
            </a:r>
            <a:r>
              <a:rPr lang="en-MY" dirty="0"/>
              <a:t> de Maputo.</a:t>
            </a:r>
            <a:endParaRPr lang="pt-PT" dirty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90550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AD78CD-F279-421D-9A88-6B6C87C4B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10DADD5-F67D-4F95-84E0-6057B827E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MY" dirty="0"/>
          </a:p>
          <a:p>
            <a:pPr>
              <a:buFont typeface="Wingdings" panose="05000000000000000000" pitchFamily="2" charset="2"/>
              <a:buChar char="Ø"/>
            </a:pPr>
            <a:r>
              <a:rPr lang="en-MY" dirty="0"/>
              <a:t>O Rio de Janeiro </a:t>
            </a:r>
            <a:r>
              <a:rPr lang="en-MY" dirty="0" err="1"/>
              <a:t>tornou</a:t>
            </a:r>
            <a:r>
              <a:rPr lang="en-MY" dirty="0"/>
              <a:t>-se a “</a:t>
            </a:r>
            <a:r>
              <a:rPr lang="en-MY" dirty="0" err="1"/>
              <a:t>cidade</a:t>
            </a:r>
            <a:r>
              <a:rPr lang="en-MY" dirty="0"/>
              <a:t> da </a:t>
            </a:r>
            <a:r>
              <a:rPr lang="en-MY" dirty="0" err="1"/>
              <a:t>construção</a:t>
            </a:r>
            <a:r>
              <a:rPr lang="en-MY" dirty="0"/>
              <a:t> naval”. As </a:t>
            </a:r>
            <a:r>
              <a:rPr lang="en-MY" dirty="0" err="1"/>
              <a:t>especiarias</a:t>
            </a:r>
            <a:r>
              <a:rPr lang="en-MY" dirty="0"/>
              <a:t> do </a:t>
            </a:r>
            <a:r>
              <a:rPr lang="en-MY" dirty="0" err="1"/>
              <a:t>Oriente</a:t>
            </a:r>
            <a:r>
              <a:rPr lang="en-MY" dirty="0"/>
              <a:t> (</a:t>
            </a:r>
            <a:r>
              <a:rPr lang="en-MY" dirty="0" err="1"/>
              <a:t>pimenta</a:t>
            </a:r>
            <a:r>
              <a:rPr lang="en-MY" dirty="0"/>
              <a:t>, </a:t>
            </a:r>
            <a:r>
              <a:rPr lang="en-MY" dirty="0" err="1"/>
              <a:t>canela</a:t>
            </a:r>
            <a:r>
              <a:rPr lang="en-MY" dirty="0"/>
              <a:t>, </a:t>
            </a:r>
            <a:r>
              <a:rPr lang="en-MY" dirty="0" err="1"/>
              <a:t>caril</a:t>
            </a:r>
            <a:r>
              <a:rPr lang="en-MY" dirty="0"/>
              <a:t>), para </a:t>
            </a:r>
            <a:r>
              <a:rPr lang="en-MY" dirty="0" err="1"/>
              <a:t>além</a:t>
            </a:r>
            <a:r>
              <a:rPr lang="en-MY" dirty="0"/>
              <a:t> do </a:t>
            </a:r>
            <a:r>
              <a:rPr lang="en-MY" dirty="0" err="1"/>
              <a:t>chá</a:t>
            </a:r>
            <a:r>
              <a:rPr lang="en-MY" dirty="0"/>
              <a:t>, café, </a:t>
            </a:r>
            <a:r>
              <a:rPr lang="en-MY" dirty="0" err="1"/>
              <a:t>novas</a:t>
            </a:r>
            <a:r>
              <a:rPr lang="en-MY" dirty="0"/>
              <a:t> </a:t>
            </a:r>
            <a:r>
              <a:rPr lang="en-MY" dirty="0" err="1"/>
              <a:t>ou</a:t>
            </a:r>
            <a:r>
              <a:rPr lang="en-MY" dirty="0"/>
              <a:t> “</a:t>
            </a:r>
            <a:r>
              <a:rPr lang="en-MY" dirty="0" err="1"/>
              <a:t>velhas</a:t>
            </a:r>
            <a:r>
              <a:rPr lang="en-MY" dirty="0"/>
              <a:t>” </a:t>
            </a:r>
            <a:r>
              <a:rPr lang="en-MY" dirty="0" err="1"/>
              <a:t>plantas</a:t>
            </a:r>
            <a:r>
              <a:rPr lang="en-MY" dirty="0"/>
              <a:t> (</a:t>
            </a:r>
            <a:r>
              <a:rPr lang="en-MY" dirty="0" err="1"/>
              <a:t>milho</a:t>
            </a:r>
            <a:r>
              <a:rPr lang="en-MY" dirty="0"/>
              <a:t>, </a:t>
            </a:r>
            <a:r>
              <a:rPr lang="en-MY" dirty="0" err="1"/>
              <a:t>açúcar</a:t>
            </a:r>
            <a:r>
              <a:rPr lang="en-MY" dirty="0"/>
              <a:t>, </a:t>
            </a:r>
            <a:r>
              <a:rPr lang="en-MY" dirty="0" err="1"/>
              <a:t>algodão</a:t>
            </a:r>
            <a:r>
              <a:rPr lang="en-MY" dirty="0"/>
              <a:t>, </a:t>
            </a:r>
            <a:r>
              <a:rPr lang="en-MY" dirty="0" err="1"/>
              <a:t>tabaco,borracha</a:t>
            </a:r>
            <a:r>
              <a:rPr lang="en-MY" dirty="0"/>
              <a:t>) e </a:t>
            </a:r>
            <a:r>
              <a:rPr lang="en-MY" dirty="0" err="1"/>
              <a:t>metais</a:t>
            </a:r>
            <a:r>
              <a:rPr lang="en-MY" dirty="0"/>
              <a:t> </a:t>
            </a:r>
            <a:r>
              <a:rPr lang="en-MY" dirty="0" err="1"/>
              <a:t>preciosos</a:t>
            </a:r>
            <a:r>
              <a:rPr lang="en-MY" dirty="0"/>
              <a:t> </a:t>
            </a:r>
            <a:r>
              <a:rPr lang="en-MY" dirty="0" err="1"/>
              <a:t>mudaram</a:t>
            </a:r>
            <a:r>
              <a:rPr lang="en-MY" dirty="0"/>
              <a:t> </a:t>
            </a:r>
            <a:r>
              <a:rPr lang="en-MY" dirty="0" err="1"/>
              <a:t>os</a:t>
            </a:r>
            <a:r>
              <a:rPr lang="en-MY" dirty="0"/>
              <a:t> </a:t>
            </a:r>
            <a:r>
              <a:rPr lang="en-MY" dirty="0" err="1"/>
              <a:t>Continentes</a:t>
            </a:r>
            <a:r>
              <a:rPr lang="en-MY" dirty="0"/>
              <a:t> → a “</a:t>
            </a:r>
            <a:r>
              <a:rPr lang="en-MY" dirty="0" err="1"/>
              <a:t>primeira</a:t>
            </a:r>
            <a:r>
              <a:rPr lang="en-MY" dirty="0"/>
              <a:t> </a:t>
            </a:r>
            <a:r>
              <a:rPr lang="en-MY" dirty="0" err="1"/>
              <a:t>aldeia</a:t>
            </a:r>
            <a:r>
              <a:rPr lang="en-MY" dirty="0"/>
              <a:t> global” de Martin Page.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67473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2DE56-080D-4D39-9DD1-A34CA0FA9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5E57DCB-41B7-4965-B961-FA0E48F07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044701"/>
            <a:ext cx="8246070" cy="381762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PT" dirty="0"/>
              <a:t>A UCCLA é a herdeira cultural desta rede de cidades espalhadas pelo mundo que têm uma semelhança interessante com as “cidades globais” de </a:t>
            </a:r>
            <a:r>
              <a:rPr lang="pt-PT" dirty="0" err="1"/>
              <a:t>Saskia</a:t>
            </a:r>
            <a:r>
              <a:rPr lang="pt-PT" dirty="0"/>
              <a:t> </a:t>
            </a:r>
            <a:r>
              <a:rPr lang="pt-PT" dirty="0" err="1"/>
              <a:t>Sassen</a:t>
            </a:r>
            <a:r>
              <a:rPr lang="pt-PT" dirty="0"/>
              <a:t>.</a:t>
            </a:r>
          </a:p>
          <a:p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en-MY" dirty="0" err="1"/>
              <a:t>Lembre</a:t>
            </a:r>
            <a:r>
              <a:rPr lang="en-MY" dirty="0"/>
              <a:t>-se </a:t>
            </a:r>
            <a:r>
              <a:rPr lang="en-MY" dirty="0" err="1"/>
              <a:t>ainda</a:t>
            </a:r>
            <a:r>
              <a:rPr lang="en-MY" dirty="0"/>
              <a:t> que o </a:t>
            </a:r>
            <a:r>
              <a:rPr lang="en-MY" dirty="0" err="1"/>
              <a:t>Português</a:t>
            </a:r>
            <a:r>
              <a:rPr lang="en-MY" dirty="0"/>
              <a:t> é a 5</a:t>
            </a:r>
            <a:r>
              <a:rPr lang="en-MY" baseline="30000" dirty="0"/>
              <a:t>a</a:t>
            </a:r>
            <a:r>
              <a:rPr lang="en-MY" dirty="0"/>
              <a:t> </a:t>
            </a:r>
            <a:r>
              <a:rPr lang="en-MY" dirty="0" err="1"/>
              <a:t>língua</a:t>
            </a:r>
            <a:r>
              <a:rPr lang="en-MY" dirty="0"/>
              <a:t> </a:t>
            </a:r>
            <a:r>
              <a:rPr lang="en-MY" dirty="0" err="1"/>
              <a:t>mais</a:t>
            </a:r>
            <a:r>
              <a:rPr lang="en-MY" dirty="0"/>
              <a:t> </a:t>
            </a:r>
            <a:r>
              <a:rPr lang="en-MY" dirty="0" err="1"/>
              <a:t>falada</a:t>
            </a:r>
            <a:r>
              <a:rPr lang="en-MY" dirty="0"/>
              <a:t> a </a:t>
            </a:r>
            <a:r>
              <a:rPr lang="en-MY" dirty="0" err="1"/>
              <a:t>nível</a:t>
            </a:r>
            <a:r>
              <a:rPr lang="en-MY" dirty="0"/>
              <a:t> </a:t>
            </a:r>
            <a:r>
              <a:rPr lang="en-MY" dirty="0" err="1"/>
              <a:t>mundial</a:t>
            </a:r>
            <a:r>
              <a:rPr lang="en-MY" dirty="0"/>
              <a:t>, a 3ª no </a:t>
            </a:r>
            <a:r>
              <a:rPr lang="en-MY" dirty="0" err="1"/>
              <a:t>Hemisfério</a:t>
            </a:r>
            <a:r>
              <a:rPr lang="en-MY" dirty="0"/>
              <a:t> </a:t>
            </a:r>
            <a:r>
              <a:rPr lang="en-MY" dirty="0" err="1"/>
              <a:t>Ocidental</a:t>
            </a:r>
            <a:r>
              <a:rPr lang="en-MY" dirty="0"/>
              <a:t> e a 1ª no </a:t>
            </a:r>
            <a:r>
              <a:rPr lang="en-MY" dirty="0" err="1"/>
              <a:t>Hemisfério</a:t>
            </a:r>
            <a:r>
              <a:rPr lang="en-MY" dirty="0"/>
              <a:t> Sul.</a:t>
            </a:r>
          </a:p>
          <a:p>
            <a:pPr>
              <a:buFont typeface="Wingdings" panose="05000000000000000000" pitchFamily="2" charset="2"/>
              <a:buChar char="Ø"/>
            </a:pPr>
            <a:endParaRPr lang="en-MY" dirty="0"/>
          </a:p>
          <a:p>
            <a:pPr>
              <a:buFont typeface="Wingdings" panose="05000000000000000000" pitchFamily="2" charset="2"/>
              <a:buChar char="Ø"/>
            </a:pPr>
            <a:r>
              <a:rPr lang="en-MY" dirty="0" err="1"/>
              <a:t>Assim</a:t>
            </a:r>
            <a:r>
              <a:rPr lang="en-MY" dirty="0"/>
              <a:t>, é a </a:t>
            </a:r>
            <a:r>
              <a:rPr lang="en-MY" dirty="0" err="1"/>
              <a:t>altura</a:t>
            </a:r>
            <a:r>
              <a:rPr lang="en-MY" dirty="0"/>
              <a:t> de </a:t>
            </a:r>
            <a:r>
              <a:rPr lang="en-MY" dirty="0" err="1"/>
              <a:t>ronovar</a:t>
            </a:r>
            <a:r>
              <a:rPr lang="en-MY" dirty="0"/>
              <a:t> </a:t>
            </a:r>
            <a:r>
              <a:rPr lang="en-MY" dirty="0" err="1"/>
              <a:t>os</a:t>
            </a:r>
            <a:r>
              <a:rPr lang="en-MY" dirty="0"/>
              <a:t> </a:t>
            </a:r>
            <a:r>
              <a:rPr lang="en-MY" dirty="0" err="1"/>
              <a:t>laços</a:t>
            </a:r>
            <a:r>
              <a:rPr lang="en-MY" dirty="0"/>
              <a:t> </a:t>
            </a:r>
            <a:r>
              <a:rPr lang="en-MY" dirty="0" err="1"/>
              <a:t>centenários</a:t>
            </a:r>
            <a:r>
              <a:rPr lang="en-MY" dirty="0"/>
              <a:t>, </a:t>
            </a:r>
            <a:r>
              <a:rPr lang="en-MY" dirty="0" err="1"/>
              <a:t>baseando-nos</a:t>
            </a:r>
            <a:r>
              <a:rPr lang="en-MY" dirty="0"/>
              <a:t> </a:t>
            </a:r>
            <a:r>
              <a:rPr lang="en-MY" dirty="0" err="1"/>
              <a:t>nas</a:t>
            </a:r>
            <a:r>
              <a:rPr lang="en-MY" dirty="0"/>
              <a:t> </a:t>
            </a:r>
            <a:r>
              <a:rPr lang="en-MY" dirty="0" err="1"/>
              <a:t>ligações</a:t>
            </a:r>
            <a:r>
              <a:rPr lang="en-MY" dirty="0"/>
              <a:t>  </a:t>
            </a:r>
            <a:r>
              <a:rPr lang="en-MY" dirty="0" err="1"/>
              <a:t>presentes</a:t>
            </a:r>
            <a:r>
              <a:rPr lang="en-MY" dirty="0"/>
              <a:t> e </a:t>
            </a:r>
            <a:r>
              <a:rPr lang="en-MY" dirty="0" err="1"/>
              <a:t>potenciais</a:t>
            </a:r>
            <a:r>
              <a:rPr lang="en-MY" dirty="0"/>
              <a:t> </a:t>
            </a:r>
            <a:r>
              <a:rPr lang="en-MY" dirty="0" err="1"/>
              <a:t>na</a:t>
            </a:r>
            <a:r>
              <a:rPr lang="en-MY" dirty="0"/>
              <a:t> </a:t>
            </a:r>
            <a:r>
              <a:rPr lang="en-MY" dirty="0" err="1"/>
              <a:t>cultura</a:t>
            </a:r>
            <a:r>
              <a:rPr lang="en-MY" dirty="0"/>
              <a:t>, </a:t>
            </a:r>
            <a:r>
              <a:rPr lang="en-MY" dirty="0" err="1"/>
              <a:t>na</a:t>
            </a:r>
            <a:r>
              <a:rPr lang="en-MY" dirty="0"/>
              <a:t> </a:t>
            </a:r>
            <a:r>
              <a:rPr lang="en-MY" dirty="0" err="1"/>
              <a:t>língua</a:t>
            </a:r>
            <a:r>
              <a:rPr lang="en-MY" dirty="0"/>
              <a:t>, </a:t>
            </a:r>
            <a:r>
              <a:rPr lang="en-MY" dirty="0" err="1"/>
              <a:t>na</a:t>
            </a:r>
            <a:r>
              <a:rPr lang="en-MY" dirty="0"/>
              <a:t> </a:t>
            </a:r>
            <a:r>
              <a:rPr lang="en-MY" dirty="0" err="1"/>
              <a:t>economia</a:t>
            </a:r>
            <a:r>
              <a:rPr lang="en-MY" dirty="0"/>
              <a:t> – </a:t>
            </a:r>
            <a:r>
              <a:rPr lang="en-MY" dirty="0" err="1"/>
              <a:t>esta</a:t>
            </a:r>
            <a:r>
              <a:rPr lang="en-MY" dirty="0"/>
              <a:t> é a </a:t>
            </a:r>
            <a:r>
              <a:rPr lang="en-MY" dirty="0" err="1"/>
              <a:t>melhor</a:t>
            </a:r>
            <a:r>
              <a:rPr lang="en-MY" dirty="0"/>
              <a:t> forma de </a:t>
            </a:r>
            <a:r>
              <a:rPr lang="en-MY" dirty="0" err="1"/>
              <a:t>cumprirmos</a:t>
            </a:r>
            <a:r>
              <a:rPr lang="en-MY" dirty="0"/>
              <a:t> </a:t>
            </a:r>
            <a:r>
              <a:rPr lang="en-MY" dirty="0" err="1"/>
              <a:t>os</a:t>
            </a:r>
            <a:r>
              <a:rPr lang="en-MY" dirty="0"/>
              <a:t> ODS.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53207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E1B75C7-CD19-4782-847D-8F7B664E1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441" y="723899"/>
            <a:ext cx="5074558" cy="36957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Os</a:t>
            </a:r>
            <a:r>
              <a:rPr lang="en-US" sz="41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Oceanos</a:t>
            </a:r>
            <a:r>
              <a:rPr lang="en-US" sz="41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sz="4100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cplp</a:t>
            </a:r>
            <a:endParaRPr lang="en-US" sz="4100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Marcador de Posição do Texto 6">
            <a:extLst>
              <a:ext uri="{FF2B5EF4-FFF2-40B4-BE49-F238E27FC236}">
                <a16:creationId xmlns:a16="http://schemas.microsoft.com/office/drawing/2014/main" id="{7794BBA0-CB44-4913-AC3E-6F9009BB3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442" y="723898"/>
            <a:ext cx="2030953" cy="3695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410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1.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1543049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868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DDEA6ED-170C-4577-AE5E-6626A50F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441" y="723899"/>
            <a:ext cx="5074558" cy="36957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PROPOSTA DE ESTRATÉGIAS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73930078-5647-40F3-AEEC-D1EDA4BC9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442" y="723898"/>
            <a:ext cx="2030953" cy="3695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41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5.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1543049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168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8D7377A-DED9-41C4-B016-7F6D2CE5C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C0ECC5B0-D8F1-410F-A67F-F52A8ACF1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PT" dirty="0"/>
              <a:t>As relações de cooperação são fruto das relações históricas e culturais, bem como dos </a:t>
            </a:r>
            <a:r>
              <a:rPr lang="pt-PT" dirty="0" err="1"/>
              <a:t>actuais</a:t>
            </a:r>
            <a:r>
              <a:rPr lang="pt-PT" dirty="0"/>
              <a:t> interesses comuns – ODS 17.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dirty="0"/>
              <a:t>Há que criar uma rede transnacional de cidades marítimas inteligentes, com programas de intercâmbio e cooperação (criação de clusters do mar em cada país que deverão trabalhar em conjunto) – ODS 8,9, 11, 15.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27852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59BAB5-5C09-4810-9FF2-56FDA94E9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03C1AFB-571F-49FB-9FCB-969379FCA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Tornar as cidades resilientes face às alterações climáticas - ODS 11,13, 15.</a:t>
            </a:r>
          </a:p>
          <a:p>
            <a:r>
              <a:rPr lang="pt-BR" dirty="0"/>
              <a:t>Estimular laços educativos, de I&amp;D e de políticas públicas,  envolvendo Universidades, centros de estudos e organismos públicos (autoridades portuárias, municípios) dos diferentes países -ODS 4</a:t>
            </a:r>
          </a:p>
          <a:p>
            <a:r>
              <a:rPr lang="pt-BR" dirty="0"/>
              <a:t>Concertação de posições face às oportunidades e problemas de natureza geopolítica e geoeconómica – ODS 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40540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BC82022-7331-47F7-BDC5-2659797B9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CE065054-D55E-4213-B9B7-D4033A284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marL="0" indent="0" algn="ctr">
              <a:buNone/>
            </a:pPr>
            <a:r>
              <a:rPr lang="pt-PT" dirty="0"/>
              <a:t>MUITO OBRIGADA PELA VOSSA ATENÇÃO!</a:t>
            </a:r>
          </a:p>
        </p:txBody>
      </p:sp>
    </p:spTree>
    <p:extLst>
      <p:ext uri="{BB962C8B-B14F-4D97-AF65-F5344CB8AC3E}">
        <p14:creationId xmlns:p14="http://schemas.microsoft.com/office/powerpoint/2010/main" val="1967990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4294967295"/>
          </p:nvPr>
        </p:nvSpPr>
        <p:spPr>
          <a:xfrm>
            <a:off x="0" y="1196975"/>
            <a:ext cx="9000445" cy="366553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PT" sz="2200" dirty="0">
                <a:solidFill>
                  <a:schemeClr val="bg1"/>
                </a:solidFill>
              </a:rPr>
              <a:t>Com uma área total de Zona Económica Exclusiva (ZEE) de cerca de 8 milhões de Km2, os países que formam a CPLP têm hoje a quarta maior ZEE do mundo. </a:t>
            </a:r>
          </a:p>
          <a:p>
            <a:pPr algn="just">
              <a:buFont typeface="Wingdings" pitchFamily="2" charset="2"/>
              <a:buChar char="Ø"/>
            </a:pPr>
            <a:r>
              <a:rPr lang="pt-PT" sz="2200" dirty="0">
                <a:solidFill>
                  <a:schemeClr val="bg1"/>
                </a:solidFill>
              </a:rPr>
              <a:t>O mar é um dos elementos identitários desta comunidade de países. </a:t>
            </a:r>
          </a:p>
          <a:p>
            <a:pPr algn="just">
              <a:buFont typeface="Wingdings" pitchFamily="2" charset="2"/>
              <a:buChar char="Ø"/>
            </a:pPr>
            <a:r>
              <a:rPr lang="pt-PT" sz="2200" dirty="0">
                <a:solidFill>
                  <a:schemeClr val="bg1"/>
                </a:solidFill>
              </a:rPr>
              <a:t>Todos os países da CPLP são países costeiros e três (Cabo Verde, São Tomé e Príncipe e Timor) são arquipelágicos.</a:t>
            </a:r>
          </a:p>
          <a:p>
            <a:pPr algn="just">
              <a:buFont typeface="Wingdings" pitchFamily="2" charset="2"/>
              <a:buChar char="Ø"/>
            </a:pPr>
            <a:r>
              <a:rPr lang="pt-PT" sz="2200" dirty="0">
                <a:solidFill>
                  <a:schemeClr val="bg1"/>
                </a:solidFill>
              </a:rPr>
              <a:t>Sendo a CPLP uma comunidade de países costeiros, os </a:t>
            </a:r>
            <a:r>
              <a:rPr lang="pt-PT" sz="2200" b="1" dirty="0">
                <a:solidFill>
                  <a:schemeClr val="bg1"/>
                </a:solidFill>
              </a:rPr>
              <a:t>Transportes Marítimos, Portos e Logística</a:t>
            </a:r>
            <a:r>
              <a:rPr lang="pt-PT" sz="2200" dirty="0">
                <a:solidFill>
                  <a:schemeClr val="bg1"/>
                </a:solidFill>
              </a:rPr>
              <a:t> são vitais para o desenvolvimento dos países  membros.</a:t>
            </a:r>
          </a:p>
        </p:txBody>
      </p:sp>
    </p:spTree>
    <p:extLst>
      <p:ext uri="{BB962C8B-B14F-4D97-AF65-F5344CB8AC3E}">
        <p14:creationId xmlns:p14="http://schemas.microsoft.com/office/powerpoint/2010/main" val="1604218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Posição de Conteúdo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04153311"/>
              </p:ext>
            </p:extLst>
          </p:nvPr>
        </p:nvGraphicFramePr>
        <p:xfrm>
          <a:off x="6243638" y="1196975"/>
          <a:ext cx="2901395" cy="3429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8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País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% ZEE CPLP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8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Angola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6%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8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Brasil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47%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8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Cabo Verde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10%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8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Guiné Bissau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1%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8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Guiné Equatorial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4%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8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Moçambique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8%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8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Portugal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22%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8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São Tomé e Príncipe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1%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8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Timor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1%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07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Total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100%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Marcador de Posição do Texto 5"/>
          <p:cNvSpPr>
            <a:spLocks noGrp="1"/>
          </p:cNvSpPr>
          <p:nvPr>
            <p:ph type="body" sz="half" idx="4294967295"/>
          </p:nvPr>
        </p:nvSpPr>
        <p:spPr>
          <a:xfrm>
            <a:off x="0" y="1044575"/>
            <a:ext cx="5345113" cy="3970338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pt-PT" sz="1700" dirty="0">
                <a:solidFill>
                  <a:schemeClr val="bg1"/>
                </a:solidFill>
              </a:rPr>
              <a:t>Países como Angola ou Moçambique pelo facto de, além de terem uma grande costa, terem grandes volumes de matérias primas que necessitam ser transportadas no espaço global.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PT" sz="17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PT" sz="1700" dirty="0">
                <a:solidFill>
                  <a:schemeClr val="bg1"/>
                </a:solidFill>
              </a:rPr>
              <a:t>O Brasil pertence ao top 20 dos países em termos de frota marítima e é uma fonte de matérias-primas de grande importância.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PT" sz="17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PT" sz="1700" dirty="0">
                <a:solidFill>
                  <a:schemeClr val="bg1"/>
                </a:solidFill>
              </a:rPr>
              <a:t>Cabo Verde, São Tomé e Príncipe e Timor-Leste têm tudo a ganhar em desenvolver o transporte marítimo inter-ilhas e </a:t>
            </a:r>
            <a:r>
              <a:rPr lang="pt-PT" sz="1700" dirty="0" err="1">
                <a:solidFill>
                  <a:schemeClr val="bg1"/>
                </a:solidFill>
              </a:rPr>
              <a:t>respetiva</a:t>
            </a:r>
            <a:r>
              <a:rPr lang="pt-PT" sz="1700" dirty="0">
                <a:solidFill>
                  <a:schemeClr val="bg1"/>
                </a:solidFill>
              </a:rPr>
              <a:t> rede portuária. O mesmo se passa com a Guiné-Bissau e a Guiné Equatorial.</a:t>
            </a:r>
          </a:p>
          <a:p>
            <a:pPr algn="just"/>
            <a:endParaRPr lang="pt-PT" sz="17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PT" sz="1700" dirty="0">
                <a:solidFill>
                  <a:schemeClr val="bg1"/>
                </a:solidFill>
              </a:rPr>
              <a:t>Portugal, que não é abundante em matérias primas, tem a vantagem de se localizar no corredor de navegação com maior intensidade de tráfego comercial a nível mundial. </a:t>
            </a:r>
            <a:endParaRPr lang="en-GB" sz="17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pt-PT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PT" dirty="0">
              <a:solidFill>
                <a:schemeClr val="bg1"/>
              </a:solidFill>
            </a:endParaRPr>
          </a:p>
          <a:p>
            <a:endParaRPr lang="pt-PT" dirty="0"/>
          </a:p>
          <a:p>
            <a:endParaRPr lang="en-GB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11688" y="890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4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86EF1657-484F-4C0B-9242-77ACF406E4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044700"/>
            <a:ext cx="9144000" cy="39703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PT" sz="2000" dirty="0">
                <a:solidFill>
                  <a:schemeClr val="bg1"/>
                </a:solidFill>
              </a:rPr>
              <a:t>De acordo com a Convenção das Nações Unidas sobre o Direito do Mar, as zonas marítimas sob soberania ou jurisdição nacional, compreendem as águas interiores marítimas, o mar territorial, a Zona Económica Exclusiva (incluindo a zona contígua ao mar territorial) e a plataforma continental.</a:t>
            </a:r>
          </a:p>
          <a:p>
            <a:endParaRPr lang="pt-PT" sz="2000" dirty="0"/>
          </a:p>
          <a:p>
            <a:endParaRPr lang="pt-PT" sz="2000" dirty="0"/>
          </a:p>
          <a:p>
            <a:endParaRPr lang="pt-PT" sz="20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B6FFE7D-7A3A-4CC2-84B1-86029C423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425" y="2419046"/>
            <a:ext cx="4581150" cy="260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0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645F7-767D-4113-9566-211DB08E5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F9CAC19D-C185-42F0-9093-A4AA4F54F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8475" y="376832"/>
            <a:ext cx="5191970" cy="4389836"/>
          </a:xfrm>
          <a:prstGeom prst="rect">
            <a:avLst/>
          </a:prstGeom>
        </p:spPr>
      </p:pic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C4B3A87-F26D-45D7-8383-414C88FC1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pt-PT" sz="18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sz="1800" dirty="0">
                <a:solidFill>
                  <a:schemeClr val="bg1"/>
                </a:solidFill>
              </a:rPr>
              <a:t>Por outro lado, a Comissão de Limites da Plataforma Continental (CLPC) reconhece aos estados costeiros o direito de reclamar a soberania para além do limite da sua ZEE, ou seja, das 200 milhas. Esta negociação decorre </a:t>
            </a:r>
            <a:r>
              <a:rPr lang="pt-PT" sz="1800" dirty="0" err="1">
                <a:solidFill>
                  <a:schemeClr val="bg1"/>
                </a:solidFill>
              </a:rPr>
              <a:t>actualmente</a:t>
            </a:r>
            <a:r>
              <a:rPr lang="pt-PT" sz="1800" dirty="0">
                <a:solidFill>
                  <a:schemeClr val="bg1"/>
                </a:solidFill>
              </a:rPr>
              <a:t> no âmbito das Nações Unidas.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83874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97C6C295-E255-4EB7-82AC-EB125EBD3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2000" dirty="0" err="1">
                <a:solidFill>
                  <a:schemeClr val="bg1"/>
                </a:solidFill>
              </a:rPr>
              <a:t>Esta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última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grande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alteração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ao</a:t>
            </a:r>
            <a:r>
              <a:rPr lang="en-GB" sz="2000" dirty="0">
                <a:solidFill>
                  <a:schemeClr val="bg1"/>
                </a:solidFill>
              </a:rPr>
              <a:t> “</a:t>
            </a:r>
            <a:r>
              <a:rPr lang="en-GB" sz="2000" dirty="0" err="1">
                <a:solidFill>
                  <a:schemeClr val="bg1"/>
                </a:solidFill>
              </a:rPr>
              <a:t>Mapa</a:t>
            </a:r>
            <a:r>
              <a:rPr lang="en-GB" sz="2000" dirty="0">
                <a:solidFill>
                  <a:schemeClr val="bg1"/>
                </a:solidFill>
              </a:rPr>
              <a:t> Mundi” </a:t>
            </a:r>
            <a:r>
              <a:rPr lang="en-GB" sz="2000" dirty="0" err="1">
                <a:solidFill>
                  <a:schemeClr val="bg1"/>
                </a:solidFill>
              </a:rPr>
              <a:t>poderá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pt-PT" sz="2000" dirty="0">
                <a:solidFill>
                  <a:schemeClr val="bg1"/>
                </a:solidFill>
              </a:rPr>
              <a:t>impulsionar e explorar as ligações entre os países e as cidades da CPLP, reforçando laços histórico-culturais, económicos e geoestratégicos importantes</a:t>
            </a:r>
            <a:r>
              <a:rPr lang="pt-PT" dirty="0">
                <a:solidFill>
                  <a:schemeClr val="bg1"/>
                </a:solidFill>
              </a:rPr>
              <a:t>.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FD2F7F7-7AD3-4B86-B3A3-ADE820774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151" y="1370441"/>
            <a:ext cx="4848648" cy="3182570"/>
          </a:xfrm>
          <a:prstGeom prst="rect">
            <a:avLst/>
          </a:prstGeom>
        </p:spPr>
      </p:pic>
      <p:sp>
        <p:nvSpPr>
          <p:cNvPr id="13" name="Marcador de Posição de Conteúdo 12">
            <a:extLst>
              <a:ext uri="{FF2B5EF4-FFF2-40B4-BE49-F238E27FC236}">
                <a16:creationId xmlns:a16="http://schemas.microsoft.com/office/drawing/2014/main" id="{D66CF42A-B60A-42F5-9FFC-B36F15FA3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2523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D834A58-D963-426A-98FF-3B4DBBFFB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441" y="723899"/>
            <a:ext cx="5074558" cy="36957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Os</a:t>
            </a:r>
            <a:r>
              <a:rPr lang="en-US" sz="41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objectivos</a:t>
            </a:r>
            <a:r>
              <a:rPr lang="en-US" sz="41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4100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desenvolvimento</a:t>
            </a:r>
            <a:r>
              <a:rPr lang="en-US" sz="41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sustentável</a:t>
            </a:r>
            <a:r>
              <a:rPr lang="en-US" sz="41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2015-30</a:t>
            </a:r>
          </a:p>
        </p:txBody>
      </p:sp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7E522C91-3D6E-49BD-8FFA-764FA506E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442" y="723898"/>
            <a:ext cx="2030953" cy="3695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41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2.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1543049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478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1685</Words>
  <Application>Microsoft Office PowerPoint</Application>
  <PresentationFormat>Apresentação no Ecrã (16:9)</PresentationFormat>
  <Paragraphs>167</Paragraphs>
  <Slides>33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33</vt:i4>
      </vt:variant>
    </vt:vector>
  </HeadingPairs>
  <TitlesOfParts>
    <vt:vector size="39" baseType="lpstr">
      <vt:lpstr>Arial</vt:lpstr>
      <vt:lpstr>Bookman Old Style</vt:lpstr>
      <vt:lpstr>Calibri</vt:lpstr>
      <vt:lpstr>Georgia</vt:lpstr>
      <vt:lpstr>Wingdings</vt:lpstr>
      <vt:lpstr>Office Theme</vt:lpstr>
      <vt:lpstr>As Cidades Portuárias de Língua Portuguesa e os Objetivos de Desenvolvimento Sustentável</vt:lpstr>
      <vt:lpstr>  Estrutura  </vt:lpstr>
      <vt:lpstr>Os Oceanos da cplp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Os objectivos do desenvolvimento sustentável 2015-30</vt:lpstr>
      <vt:lpstr>Slide Title</vt:lpstr>
      <vt:lpstr>Apresentação do PowerPoint</vt:lpstr>
      <vt:lpstr>Apresentação do PowerPoint</vt:lpstr>
      <vt:lpstr>As cidades de língua portuguesa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COOPERAÇÃO ENTRE CIDADES DA cplp NO PASSADO E NO FUTURO</vt:lpstr>
      <vt:lpstr>Apresentação do PowerPoint</vt:lpstr>
      <vt:lpstr>Apresentação do PowerPoint</vt:lpstr>
      <vt:lpstr>Apresentação do PowerPoint</vt:lpstr>
      <vt:lpstr>Apresentação do PowerPoint</vt:lpstr>
      <vt:lpstr>PROPOSTA DE ESTRATÉGIAS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2019-05-24T12:49:51Z</dcterms:created>
  <dcterms:modified xsi:type="dcterms:W3CDTF">2019-05-25T08:38:44Z</dcterms:modified>
</cp:coreProperties>
</file>