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8"/>
  </p:notesMasterIdLst>
  <p:sldIdLst>
    <p:sldId id="320" r:id="rId2"/>
    <p:sldId id="291" r:id="rId3"/>
    <p:sldId id="294" r:id="rId4"/>
    <p:sldId id="295" r:id="rId5"/>
    <p:sldId id="296" r:id="rId6"/>
    <p:sldId id="297" r:id="rId7"/>
    <p:sldId id="284" r:id="rId8"/>
    <p:sldId id="283" r:id="rId9"/>
    <p:sldId id="286" r:id="rId10"/>
    <p:sldId id="321" r:id="rId11"/>
    <p:sldId id="269" r:id="rId12"/>
    <p:sldId id="317" r:id="rId13"/>
    <p:sldId id="316" r:id="rId14"/>
    <p:sldId id="318" r:id="rId15"/>
    <p:sldId id="263" r:id="rId16"/>
    <p:sldId id="275" r:id="rId17"/>
  </p:sldIdLst>
  <p:sldSz cx="9906000" cy="6858000" type="A4"/>
  <p:notesSz cx="6797675" cy="9926638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D3BC"/>
    <a:srgbClr val="243B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em Estilo, Sem Grelh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8"/>
    <p:restoredTop sz="94682"/>
  </p:normalViewPr>
  <p:slideViewPr>
    <p:cSldViewPr snapToGrid="0" snapToObjects="1">
      <p:cViewPr varScale="1">
        <p:scale>
          <a:sx n="70" d="100"/>
          <a:sy n="70" d="100"/>
        </p:scale>
        <p:origin x="1200" y="84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FA9AE8-3E70-4954-B13E-2C20B390B3BE}" type="datetimeFigureOut">
              <a:rPr lang="en-GB" smtClean="0"/>
              <a:t>12/05/2023</a:t>
            </a:fld>
            <a:endParaRPr lang="en-GB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711200" y="744538"/>
            <a:ext cx="537527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GB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7CFD50-6077-4936-9C7B-AF1E5BAE1136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5211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BCF32-90B4-8F44-AE66-18A544913387}" type="datetimeFigureOut">
              <a:rPr lang="pt-PT" smtClean="0"/>
              <a:t>12/05/2023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D7B8D-2AD8-F041-ABAD-CF3D0F8420C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10270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Editar os estilos de texto do Modelo Global
Segundo nível
Terceiro nível
Quarto nível
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BCF32-90B4-8F44-AE66-18A544913387}" type="datetimeFigureOut">
              <a:rPr lang="pt-PT" smtClean="0"/>
              <a:t>12/05/2023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D7B8D-2AD8-F041-ABAD-CF3D0F8420C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75352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pt-PT"/>
              <a:t>Editar os estilos de texto do Modelo Global
Segundo nível
Terceiro nível
Quarto nível
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BCF32-90B4-8F44-AE66-18A544913387}" type="datetimeFigureOut">
              <a:rPr lang="pt-PT" smtClean="0"/>
              <a:t>12/05/2023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D7B8D-2AD8-F041-ABAD-CF3D0F8420C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503582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950" y="2130425"/>
            <a:ext cx="8418381" cy="14684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15/06/15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B71B81C-0FF4-4B06-AB37-15E7AD105059}" type="slidenum">
              <a:rPr lang="en-GB" altLang="pt-PT"/>
              <a:pPr/>
              <a:t>‹nº›</a:t>
            </a:fld>
            <a:endParaRPr lang="en-GB" altLang="pt-PT"/>
          </a:p>
        </p:txBody>
      </p:sp>
    </p:spTree>
    <p:extLst>
      <p:ext uri="{BB962C8B-B14F-4D97-AF65-F5344CB8AC3E}">
        <p14:creationId xmlns:p14="http://schemas.microsoft.com/office/powerpoint/2010/main" val="3908996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Editar os estilos de texto do Modelo Global
Segundo nível
Terceiro nível
Quarto nível
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BCF32-90B4-8F44-AE66-18A544913387}" type="datetimeFigureOut">
              <a:rPr lang="pt-PT" smtClean="0"/>
              <a:t>12/05/2023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D7B8D-2AD8-F041-ABAD-CF3D0F8420C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45941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Editar os estilos de texto do Modelo Global
Segundo nível
Terceiro nível
Quarto nível
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BCF32-90B4-8F44-AE66-18A544913387}" type="datetimeFigureOut">
              <a:rPr lang="pt-PT" smtClean="0"/>
              <a:t>12/05/2023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D7B8D-2AD8-F041-ABAD-CF3D0F8420C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28494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pt-PT"/>
              <a:t>Editar os estilos de texto do Modelo Global
Segundo nível
Terceiro nível
Quarto nível
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pt-PT"/>
              <a:t>Editar os estilos de texto do Modelo Global
Segundo nível
Terceiro nível
Quarto nível
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BCF32-90B4-8F44-AE66-18A544913387}" type="datetimeFigureOut">
              <a:rPr lang="pt-PT" smtClean="0"/>
              <a:t>12/05/2023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D7B8D-2AD8-F041-ABAD-CF3D0F8420C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50536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
Segundo nível
Terceiro nível
Quarto nível
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pt-PT"/>
              <a:t>Editar os estilos de texto do Modelo Global
Segundo nível
Terceiro nível
Quarto nível
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
Segundo nível
Terceiro nível
Quarto nível
Quinto nível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pt-PT"/>
              <a:t>Editar os estilos de texto do Modelo Global
Segundo nível
Terceiro nível
Quarto nível
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BCF32-90B4-8F44-AE66-18A544913387}" type="datetimeFigureOut">
              <a:rPr lang="pt-PT" smtClean="0"/>
              <a:t>12/05/2023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D7B8D-2AD8-F041-ABAD-CF3D0F8420C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62477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BCF32-90B4-8F44-AE66-18A544913387}" type="datetimeFigureOut">
              <a:rPr lang="pt-PT" smtClean="0"/>
              <a:t>12/05/2023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D7B8D-2AD8-F041-ABAD-CF3D0F8420C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25591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BCF32-90B4-8F44-AE66-18A544913387}" type="datetimeFigureOut">
              <a:rPr lang="pt-PT" smtClean="0"/>
              <a:t>12/05/2023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D7B8D-2AD8-F041-ABAD-CF3D0F8420C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64672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Editar os estilos de texto do Modelo Global
Segundo nível
Terceiro nível
Quarto nível
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Editar os estilos de texto do Modelo Global
Segundo nível
Terceiro nível
Quarto nível
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BCF32-90B4-8F44-AE66-18A544913387}" type="datetimeFigureOut">
              <a:rPr lang="pt-PT" smtClean="0"/>
              <a:t>12/05/2023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D7B8D-2AD8-F041-ABAD-CF3D0F8420C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86842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Editar os estilos de texto do Modelo Global
Segundo nível
Terceiro nível
Quarto nível
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BCF32-90B4-8F44-AE66-18A544913387}" type="datetimeFigureOut">
              <a:rPr lang="pt-PT" smtClean="0"/>
              <a:t>12/05/2023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D7B8D-2AD8-F041-ABAD-CF3D0F8420C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76380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D3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Editar os estilos de texto do Modelo Global
Segundo nível
Terceiro nível
Quarto nível
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BBCF32-90B4-8F44-AE66-18A544913387}" type="datetimeFigureOut">
              <a:rPr lang="pt-PT" smtClean="0"/>
              <a:t>12/05/2023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D7B8D-2AD8-F041-ABAD-CF3D0F8420C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85223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7.emf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hyperlink" Target="http://purl.pt/26918/1/EN/index.html" TargetMode="External"/><Relationship Id="rId7" Type="http://schemas.openxmlformats.org/officeDocument/2006/relationships/image" Target="../media/image27.jpeg"/><Relationship Id="rId2" Type="http://schemas.openxmlformats.org/officeDocument/2006/relationships/hyperlink" Target="http://www.observatoriodachina.org/index.php/pt/fontes-macau-china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bservatoriodachina.org/index.php/pt/fontes-macau-china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://purl.pt/26918/1/EN/index.html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270" y="909365"/>
            <a:ext cx="5024718" cy="502471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18712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270" y="909365"/>
            <a:ext cx="5024718" cy="502471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127045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EAAAAF9D-20FE-4A23-AA20-AEA7E9E7E02F}"/>
              </a:ext>
            </a:extLst>
          </p:cNvPr>
          <p:cNvSpPr txBox="1"/>
          <p:nvPr/>
        </p:nvSpPr>
        <p:spPr>
          <a:xfrm>
            <a:off x="0" y="1160214"/>
            <a:ext cx="9905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9580" algn="ctr"/>
            <a:r>
              <a:rPr lang="pt-PT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</a:t>
            </a:r>
            <a:r>
              <a:rPr lang="pt-PT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scritores, professores agentes culturais de todos os países de Língua portuguesa: 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="" xmlns:a16="http://schemas.microsoft.com/office/drawing/2014/main" id="{D43D58AF-8BFE-42C4-AFCD-AC3CE121671A}"/>
              </a:ext>
            </a:extLst>
          </p:cNvPr>
          <p:cNvSpPr txBox="1"/>
          <p:nvPr/>
        </p:nvSpPr>
        <p:spPr>
          <a:xfrm>
            <a:off x="4952999" y="1847157"/>
            <a:ext cx="3657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Luís Costa, Timor,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sz="24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Tony </a:t>
            </a:r>
            <a:r>
              <a:rPr lang="pt-PT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Tcheka</a:t>
            </a:r>
            <a:r>
              <a:rPr lang="pt-PT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pt-PT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Guiné Bissau;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Yao</a:t>
            </a:r>
            <a:r>
              <a:rPr lang="pt-PT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pt-PT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Jing</a:t>
            </a:r>
            <a:r>
              <a:rPr lang="pt-PT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pt-PT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Ming</a:t>
            </a:r>
            <a:r>
              <a:rPr lang="pt-PT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Macau;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sz="24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João Pinto Sousa, </a:t>
            </a:r>
            <a:r>
              <a:rPr lang="pt-PT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Movimento 800 anos da Língua Portuguesa;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Rui Lourido, </a:t>
            </a:r>
            <a:r>
              <a:rPr lang="pt-PT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UCCLA.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6FCE7BAB-0B24-4314-8A47-0EF27F9BE648}"/>
              </a:ext>
            </a:extLst>
          </p:cNvPr>
          <p:cNvSpPr txBox="1"/>
          <p:nvPr/>
        </p:nvSpPr>
        <p:spPr>
          <a:xfrm>
            <a:off x="783771" y="3041780"/>
            <a:ext cx="3657600" cy="3069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sp>
        <p:nvSpPr>
          <p:cNvPr id="6" name="CaixaDeTexto 5">
            <a:extLst>
              <a:ext uri="{FF2B5EF4-FFF2-40B4-BE49-F238E27FC236}">
                <a16:creationId xmlns="" xmlns:a16="http://schemas.microsoft.com/office/drawing/2014/main" id="{46243521-D419-4164-BC83-06F255D4D9BF}"/>
              </a:ext>
            </a:extLst>
          </p:cNvPr>
          <p:cNvSpPr txBox="1"/>
          <p:nvPr/>
        </p:nvSpPr>
        <p:spPr>
          <a:xfrm>
            <a:off x="657319" y="1822309"/>
            <a:ext cx="3910503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Domício Proença, </a:t>
            </a:r>
            <a:r>
              <a:rPr lang="pt-PT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Brasil</a:t>
            </a:r>
            <a:r>
              <a:rPr lang="pt-PT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Germano Almeida, </a:t>
            </a:r>
            <a:r>
              <a:rPr lang="pt-PT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Cabo Verde;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Hélder </a:t>
            </a:r>
            <a:r>
              <a:rPr lang="pt-PT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Simbad</a:t>
            </a:r>
            <a:r>
              <a:rPr lang="pt-PT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pt-PT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Angola</a:t>
            </a:r>
            <a:r>
              <a:rPr lang="pt-PT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Inocência Mata, </a:t>
            </a:r>
            <a:r>
              <a:rPr lang="pt-PT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São Tomé e Príncipe;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José Pires Laranjeira, </a:t>
            </a:r>
            <a:r>
              <a:rPr lang="pt-PT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Portugal;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Luís Carlos </a:t>
            </a:r>
            <a:r>
              <a:rPr lang="pt-PT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Patraquim</a:t>
            </a:r>
            <a:r>
              <a:rPr lang="pt-PT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Moçambique,</a:t>
            </a:r>
            <a:r>
              <a:rPr lang="pt-PT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F1C28953-C1C6-4A1E-9634-EF7B162D3EDA}"/>
              </a:ext>
            </a:extLst>
          </p:cNvPr>
          <p:cNvSpPr txBox="1"/>
          <p:nvPr/>
        </p:nvSpPr>
        <p:spPr>
          <a:xfrm>
            <a:off x="0" y="277234"/>
            <a:ext cx="9906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400" b="1" dirty="0">
                <a:latin typeface="Times New Roman" panose="02020603050405020304" pitchFamily="18" charset="0"/>
                <a:ea typeface="Calibri" panose="020F0502020204030204" pitchFamily="34" charset="0"/>
              </a:rPr>
              <a:t>JÚRI</a:t>
            </a:r>
            <a:endParaRPr lang="pt-PT" sz="2400" dirty="0"/>
          </a:p>
        </p:txBody>
      </p:sp>
    </p:spTree>
    <p:extLst>
      <p:ext uri="{BB962C8B-B14F-4D97-AF65-F5344CB8AC3E}">
        <p14:creationId xmlns:p14="http://schemas.microsoft.com/office/powerpoint/2010/main" val="10807221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6"/>
          <a:stretch/>
        </p:blipFill>
        <p:spPr>
          <a:xfrm>
            <a:off x="2700531" y="0"/>
            <a:ext cx="7330573" cy="6810233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6"/>
          <a:stretch/>
        </p:blipFill>
        <p:spPr>
          <a:xfrm>
            <a:off x="188365" y="1401281"/>
            <a:ext cx="1523816" cy="1668340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6" name="CaixaDeTexto 5">
            <a:extLst>
              <a:ext uri="{FF2B5EF4-FFF2-40B4-BE49-F238E27FC236}">
                <a16:creationId xmlns="" xmlns:a16="http://schemas.microsoft.com/office/drawing/2014/main" id="{6273739F-91BD-4161-A1C5-3925DECF579C}"/>
              </a:ext>
            </a:extLst>
          </p:cNvPr>
          <p:cNvSpPr txBox="1"/>
          <p:nvPr/>
        </p:nvSpPr>
        <p:spPr>
          <a:xfrm>
            <a:off x="188365" y="3148014"/>
            <a:ext cx="64381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b="1" i="0" dirty="0">
                <a:effectLst/>
                <a:latin typeface="+mj-lt"/>
                <a:cs typeface="Times New Roman" panose="02020603050405020304" pitchFamily="18" charset="0"/>
              </a:rPr>
              <a:t>Alexander Siloto Assine</a:t>
            </a:r>
          </a:p>
          <a:p>
            <a:r>
              <a:rPr lang="pt-PT" sz="1600" b="1" i="1" dirty="0">
                <a:latin typeface="+mj-lt"/>
                <a:cs typeface="Times New Roman" panose="02020603050405020304" pitchFamily="18" charset="0"/>
              </a:rPr>
              <a:t>Caligrafia</a:t>
            </a:r>
            <a:r>
              <a:rPr lang="pt-PT" sz="1600" b="1" dirty="0">
                <a:latin typeface="+mj-lt"/>
                <a:cs typeface="Times New Roman" panose="02020603050405020304" pitchFamily="18" charset="0"/>
              </a:rPr>
              <a:t> </a:t>
            </a:r>
            <a:endParaRPr lang="pt-PT" sz="1200" dirty="0">
              <a:latin typeface="+mj-lt"/>
            </a:endParaRPr>
          </a:p>
        </p:txBody>
      </p:sp>
      <p:sp>
        <p:nvSpPr>
          <p:cNvPr id="8" name="Oval 7"/>
          <p:cNvSpPr/>
          <p:nvPr/>
        </p:nvSpPr>
        <p:spPr>
          <a:xfrm>
            <a:off x="310471" y="4027182"/>
            <a:ext cx="1219610" cy="1155482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200" dirty="0">
                <a:solidFill>
                  <a:schemeClr val="tx1"/>
                </a:solidFill>
              </a:rPr>
              <a:t>7.ª edição </a:t>
            </a:r>
            <a:r>
              <a:rPr lang="pt-PT" sz="1400" b="1" dirty="0">
                <a:solidFill>
                  <a:schemeClr val="tx1"/>
                </a:solidFill>
              </a:rPr>
              <a:t>2022</a:t>
            </a:r>
          </a:p>
        </p:txBody>
      </p:sp>
      <p:cxnSp>
        <p:nvCxnSpPr>
          <p:cNvPr id="10" name="Conexão reta 9"/>
          <p:cNvCxnSpPr/>
          <p:nvPr/>
        </p:nvCxnSpPr>
        <p:spPr>
          <a:xfrm>
            <a:off x="261703" y="3442407"/>
            <a:ext cx="21273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" b="1240"/>
          <a:stretch/>
        </p:blipFill>
        <p:spPr>
          <a:xfrm>
            <a:off x="1747185" y="90123"/>
            <a:ext cx="1203216" cy="1824016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="" xmlns:a16="http://schemas.microsoft.com/office/drawing/2014/main" id="{6273739F-91BD-4161-A1C5-3925DECF579C}"/>
              </a:ext>
            </a:extLst>
          </p:cNvPr>
          <p:cNvSpPr txBox="1"/>
          <p:nvPr/>
        </p:nvSpPr>
        <p:spPr>
          <a:xfrm>
            <a:off x="2019232" y="6171216"/>
            <a:ext cx="64381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b="1" i="0" dirty="0">
                <a:effectLst/>
                <a:latin typeface="+mj-lt"/>
                <a:cs typeface="Times New Roman" panose="02020603050405020304" pitchFamily="18" charset="0"/>
              </a:rPr>
              <a:t>Ricardo de Almeida</a:t>
            </a:r>
          </a:p>
          <a:p>
            <a:r>
              <a:rPr lang="pt-PT" sz="1600" b="1" i="1" dirty="0">
                <a:latin typeface="+mj-lt"/>
                <a:cs typeface="Times New Roman" panose="02020603050405020304" pitchFamily="18" charset="0"/>
              </a:rPr>
              <a:t>Três Dias em Fevereiro</a:t>
            </a:r>
            <a:endParaRPr lang="pt-PT" sz="1200" dirty="0">
              <a:latin typeface="+mj-lt"/>
            </a:endParaRPr>
          </a:p>
        </p:txBody>
      </p:sp>
      <p:cxnSp>
        <p:nvCxnSpPr>
          <p:cNvPr id="14" name="Conexão reta 13"/>
          <p:cNvCxnSpPr/>
          <p:nvPr/>
        </p:nvCxnSpPr>
        <p:spPr>
          <a:xfrm>
            <a:off x="2060176" y="6485514"/>
            <a:ext cx="21273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26" name="Picture 2" descr="https://www.novoslivros.pt/transferencias/ricardo_ferreira_de_almeida-1024x607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02" t="1230" r="1129" b="572"/>
          <a:stretch/>
        </p:blipFill>
        <p:spPr bwMode="auto">
          <a:xfrm>
            <a:off x="359334" y="5497100"/>
            <a:ext cx="1219610" cy="1252735"/>
          </a:xfrm>
          <a:prstGeom prst="ellipse">
            <a:avLst/>
          </a:prstGeom>
          <a:ln w="63500" cap="rnd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913" y="4180692"/>
            <a:ext cx="1206405" cy="1849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880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nfografia_dados gerais_versao Landscape-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700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16300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444" y="1201003"/>
            <a:ext cx="3444999" cy="428672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0" t="14327" r="27912" b="21198"/>
          <a:stretch/>
        </p:blipFill>
        <p:spPr>
          <a:xfrm>
            <a:off x="941695" y="1200779"/>
            <a:ext cx="3480179" cy="4286948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626888" y="5543299"/>
            <a:ext cx="443552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/>
              <a:t>Leonel Barbosa</a:t>
            </a:r>
            <a:r>
              <a:rPr lang="pt-PT" sz="2400" dirty="0"/>
              <a:t>, Português</a:t>
            </a:r>
          </a:p>
          <a:p>
            <a:r>
              <a:rPr lang="pt-PT" sz="2800" b="1" i="1" dirty="0"/>
              <a:t>Breviário de Medo e Malícia</a:t>
            </a:r>
            <a:r>
              <a:rPr lang="pt-PT" sz="2400" dirty="0"/>
              <a:t>, contos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2923458" y="243974"/>
            <a:ext cx="43542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200" b="1" dirty="0"/>
              <a:t>VENCEDORES EX AEQUO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5762103" y="5543299"/>
            <a:ext cx="341194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/>
              <a:t>André Bueno, </a:t>
            </a:r>
            <a:r>
              <a:rPr lang="pt-PT" sz="2400" dirty="0"/>
              <a:t>Brasileiro</a:t>
            </a:r>
          </a:p>
          <a:p>
            <a:r>
              <a:rPr lang="pt-PT" sz="2800" b="1" i="1" dirty="0"/>
              <a:t>O Sentido Litoral</a:t>
            </a:r>
            <a:r>
              <a:rPr lang="pt-PT" sz="2400" dirty="0"/>
              <a:t>, </a:t>
            </a:r>
          </a:p>
          <a:p>
            <a:r>
              <a:rPr lang="pt-PT" sz="2400" dirty="0"/>
              <a:t>poesia</a:t>
            </a:r>
          </a:p>
        </p:txBody>
      </p:sp>
    </p:spTree>
    <p:extLst>
      <p:ext uri="{BB962C8B-B14F-4D97-AF65-F5344CB8AC3E}">
        <p14:creationId xmlns:p14="http://schemas.microsoft.com/office/powerpoint/2010/main" val="620697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850" y="1044053"/>
            <a:ext cx="2773688" cy="4246444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802641" y="5521470"/>
            <a:ext cx="41960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/>
              <a:t>Paulo Marques</a:t>
            </a:r>
            <a:r>
              <a:rPr lang="pt-PT" sz="2400" dirty="0"/>
              <a:t>, português</a:t>
            </a:r>
          </a:p>
          <a:p>
            <a:r>
              <a:rPr lang="pt-PT" dirty="0"/>
              <a:t>“</a:t>
            </a:r>
            <a:r>
              <a:rPr lang="pt-PT" sz="2400" b="1" dirty="0"/>
              <a:t>Os Poemas Figurativos</a:t>
            </a:r>
            <a:r>
              <a:rPr lang="pt-PT" sz="2400" dirty="0"/>
              <a:t>”, </a:t>
            </a:r>
          </a:p>
          <a:p>
            <a:r>
              <a:rPr lang="pt-PT" sz="2400" dirty="0"/>
              <a:t>poesia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3245873" y="228306"/>
            <a:ext cx="39340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3200" b="1" dirty="0"/>
              <a:t>MENÇÕES HONROSAS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8" t="4765" r="5278"/>
          <a:stretch/>
        </p:blipFill>
        <p:spPr>
          <a:xfrm>
            <a:off x="5636526" y="1044053"/>
            <a:ext cx="2871917" cy="4246443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4866640" y="5567636"/>
            <a:ext cx="5039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/>
              <a:t>Emanuel Vasconcelos</a:t>
            </a:r>
            <a:r>
              <a:rPr lang="pt-PT" sz="2400" dirty="0"/>
              <a:t>, Cabo-verdiano </a:t>
            </a:r>
          </a:p>
          <a:p>
            <a:r>
              <a:rPr lang="pt-PT" dirty="0"/>
              <a:t>“</a:t>
            </a:r>
            <a:r>
              <a:rPr lang="pt-PT" sz="2400" b="1" dirty="0"/>
              <a:t>Sete Contos Insensatos</a:t>
            </a:r>
            <a:r>
              <a:rPr lang="pt-PT" dirty="0"/>
              <a:t>”, </a:t>
            </a:r>
          </a:p>
          <a:p>
            <a:r>
              <a:rPr lang="pt-PT" sz="2400" dirty="0"/>
              <a:t>contos</a:t>
            </a:r>
          </a:p>
        </p:txBody>
      </p:sp>
    </p:spTree>
    <p:extLst>
      <p:ext uri="{BB962C8B-B14F-4D97-AF65-F5344CB8AC3E}">
        <p14:creationId xmlns:p14="http://schemas.microsoft.com/office/powerpoint/2010/main" val="7503518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845" y="1767976"/>
            <a:ext cx="3473434" cy="3473434"/>
          </a:xfrm>
          <a:prstGeom prst="ellipse">
            <a:avLst/>
          </a:prstGeom>
        </p:spPr>
      </p:pic>
      <p:sp>
        <p:nvSpPr>
          <p:cNvPr id="3" name="Rectângulo 2"/>
          <p:cNvSpPr/>
          <p:nvPr/>
        </p:nvSpPr>
        <p:spPr>
          <a:xfrm>
            <a:off x="272955" y="559558"/>
            <a:ext cx="585489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CML e a UCCLA  </a:t>
            </a:r>
          </a:p>
          <a:p>
            <a:pPr algn="ctr"/>
            <a:endParaRPr lang="pt-PT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t-PT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DECLARAM ABERTO </a:t>
            </a:r>
          </a:p>
          <a:p>
            <a:pPr algn="ctr"/>
            <a:endParaRPr lang="pt-PT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t-PT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CONCURSO PARA  A </a:t>
            </a:r>
          </a:p>
          <a:p>
            <a:pPr algn="ctr"/>
            <a:endParaRPr lang="pt-PT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t-PT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9.ª EDIÇÃO </a:t>
            </a:r>
          </a:p>
          <a:p>
            <a:pPr algn="ctr"/>
            <a:endParaRPr lang="pt-PT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t-PT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ABERTO </a:t>
            </a:r>
            <a:r>
              <a:rPr lang="pt-PT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ATÉ</a:t>
            </a:r>
            <a:endParaRPr lang="pt-PT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pt-PT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t-PT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PT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NOVEMBRO </a:t>
            </a:r>
            <a:r>
              <a:rPr lang="pt-PT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15885022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ítulo 1"/>
          <p:cNvSpPr>
            <a:spLocks noGrp="1"/>
          </p:cNvSpPr>
          <p:nvPr>
            <p:ph type="title"/>
          </p:nvPr>
        </p:nvSpPr>
        <p:spPr>
          <a:xfrm>
            <a:off x="-3439" y="0"/>
            <a:ext cx="9909440" cy="1303506"/>
          </a:xfrm>
          <a:solidFill>
            <a:srgbClr val="C00000"/>
          </a:solidFill>
        </p:spPr>
        <p:txBody>
          <a:bodyPr>
            <a:normAutofit/>
          </a:bodyPr>
          <a:lstStyle/>
          <a:p>
            <a:pPr algn="ctr"/>
            <a:r>
              <a:rPr lang="pt-PT" altLang="pt-PT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  UCCLA PROMOVE </a:t>
            </a:r>
            <a:br>
              <a:rPr lang="pt-PT" altLang="pt-PT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PT" altLang="pt-PT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LÍNGUA PORTUGUESA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151075" y="1527718"/>
            <a:ext cx="9673828" cy="5177881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pt-PT" sz="2600" b="1" cap="small" dirty="0"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COORDENAÇÃO </a:t>
            </a:r>
            <a:r>
              <a:rPr lang="pt-PT" sz="26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COMISSÃO TEMÁTICA DE PROMOÇÃO E DIFUSÃO DA LÍNGUA PORTUGUESA DOS CONSULTORES CONSULTIVOS DA CPLP</a:t>
            </a:r>
            <a:endParaRPr lang="pt-PT" sz="26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pt-PT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ENCONTRO DE ESCRITORES DE LÍNGUA PORTUGUESA</a:t>
            </a:r>
          </a:p>
          <a:p>
            <a:pPr>
              <a:defRPr/>
            </a:pPr>
            <a:r>
              <a:rPr lang="pt-PT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EXPOSIÇÕES DE ARTE CONTEMPORÂNEA DE LÍNGUA PORTUGUESA</a:t>
            </a:r>
          </a:p>
          <a:p>
            <a:pPr lvl="1">
              <a:defRPr/>
            </a:pPr>
            <a:r>
              <a:rPr lang="pt-P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Itinerância da exposição sobre Cabo Verde na Guiné Bissau em meados de Julho</a:t>
            </a:r>
          </a:p>
          <a:p>
            <a:pPr lvl="1">
              <a:defRPr/>
            </a:pPr>
            <a:r>
              <a:rPr lang="pt-P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Itinerância da exposição sobre Urbanismos de influência  Portuguesa, no Brasil: S. Luís do Maranhão, em junho, Fortaleza, no Ceará,  em Novembro, Rio de Janeiro …</a:t>
            </a:r>
          </a:p>
          <a:p>
            <a:pPr>
              <a:buClr>
                <a:srgbClr val="000000"/>
              </a:buClr>
              <a:buSzPct val="100000"/>
            </a:pPr>
            <a:r>
              <a:rPr lang="pt-PT" altLang="pt-PT" sz="2600" b="1" dirty="0"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BIBLIOTECA DIGITAL  “Descrições de Macau-China dos Séculos XVI ao XIX”</a:t>
            </a:r>
          </a:p>
          <a:p>
            <a:pPr>
              <a:buClr>
                <a:srgbClr val="000000"/>
              </a:buClr>
              <a:buSzPct val="100000"/>
            </a:pPr>
            <a:r>
              <a:rPr lang="pt-PT" sz="2000" b="1" cap="small" dirty="0"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pt-PT" sz="2600" b="1" cap="small" dirty="0">
                <a:latin typeface="Times New Roman" panose="02020603050405020304" pitchFamily="18" charset="0"/>
                <a:ea typeface="Palatino Linotype" panose="02040502050505030304" pitchFamily="18" charset="0"/>
                <a:cs typeface="Times New Roman" panose="02020603050405020304" pitchFamily="18" charset="0"/>
              </a:rPr>
              <a:t>PRÉMIO DE REVELAÇÃO LITERÁRIA UCCLA- CML</a:t>
            </a:r>
            <a:endParaRPr lang="pt-PT" sz="2600" b="1" dirty="0">
              <a:latin typeface="Times New Roman" panose="02020603050405020304" pitchFamily="18" charset="0"/>
              <a:ea typeface="Palatino Linotype" panose="0204050205050503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000000"/>
              </a:buClr>
              <a:buSzPct val="100000"/>
            </a:pPr>
            <a:endParaRPr lang="en-GB" altLang="en-US" sz="2600" b="1" dirty="0"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</a:endParaRPr>
          </a:p>
          <a:p>
            <a:pPr>
              <a:defRPr/>
            </a:pPr>
            <a:endParaRPr lang="pt-PT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  <a:defRPr/>
            </a:pPr>
            <a:endParaRPr lang="pt-PT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556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21" y="1871118"/>
            <a:ext cx="7615224" cy="4519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CaixaDeTexto 1"/>
          <p:cNvSpPr txBox="1">
            <a:spLocks noChangeArrowheads="1"/>
          </p:cNvSpPr>
          <p:nvPr/>
        </p:nvSpPr>
        <p:spPr bwMode="auto">
          <a:xfrm>
            <a:off x="0" y="0"/>
            <a:ext cx="9906000" cy="13223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pitchFamily="34" charset="0"/>
              </a:defRPr>
            </a:lvl9pPr>
          </a:lstStyle>
          <a:p>
            <a:pPr algn="ctr"/>
            <a:r>
              <a:rPr lang="pt-PT" altLang="pt-PT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ENCONTRO DE ESCRITORES DE LÍNGUA PORTUGUESA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031" y="3275019"/>
            <a:ext cx="2267961" cy="3266786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297" y="3444020"/>
            <a:ext cx="2268969" cy="3266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117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3890963"/>
            <a:ext cx="2235729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1146175"/>
            <a:ext cx="2194454" cy="261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4025" y="-22224"/>
            <a:ext cx="8997950" cy="1143000"/>
          </a:xfrm>
        </p:spPr>
        <p:txBody>
          <a:bodyPr/>
          <a:lstStyle/>
          <a:p>
            <a:pPr algn="ctr">
              <a:defRPr/>
            </a:pPr>
            <a:r>
              <a:rPr lang="pt-PT" sz="4000" b="1" dirty="0">
                <a:solidFill>
                  <a:srgbClr val="C00000"/>
                </a:solidFill>
                <a:ea typeface="+mn-ea"/>
                <a:cs typeface="+mn-cs"/>
              </a:rPr>
              <a:t>Seis  Prémios Camões</a:t>
            </a:r>
            <a:r>
              <a:rPr lang="pt-PT" sz="1600" dirty="0">
                <a:ea typeface="+mn-ea"/>
                <a:cs typeface="+mn-cs"/>
              </a:rPr>
              <a:t/>
            </a:r>
            <a:br>
              <a:rPr lang="pt-PT" sz="1600" dirty="0">
                <a:ea typeface="+mn-ea"/>
                <a:cs typeface="+mn-cs"/>
              </a:rPr>
            </a:br>
            <a:endParaRPr lang="pt-PT" sz="1600" dirty="0">
              <a:ea typeface="+mn-ea"/>
              <a:cs typeface="+mn-cs"/>
            </a:endParaRPr>
          </a:p>
        </p:txBody>
      </p:sp>
      <p:pic>
        <p:nvPicPr>
          <p:cNvPr id="3072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628" y="3948113"/>
            <a:ext cx="2418027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962" y="1120776"/>
            <a:ext cx="2332038" cy="264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2" descr="http://images.wook.pt/getresourcesservlet/GetResource?IYAPak3QF8IrhgQSiDif2N9ftMdXtSCmTytv2x3odL8=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628" y="1131889"/>
            <a:ext cx="2418027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450" y="3890963"/>
            <a:ext cx="2402550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9" name="CaixaDeTexto 2"/>
          <p:cNvSpPr txBox="1">
            <a:spLocks noChangeArrowheads="1"/>
          </p:cNvSpPr>
          <p:nvPr/>
        </p:nvSpPr>
        <p:spPr bwMode="auto">
          <a:xfrm>
            <a:off x="495300" y="776289"/>
            <a:ext cx="214802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pitchFamily="34" charset="0"/>
              </a:defRPr>
            </a:lvl9pPr>
          </a:lstStyle>
          <a:p>
            <a:r>
              <a:rPr lang="pt-PT" altLang="pt-PT"/>
              <a:t>Pepetela, Angola</a:t>
            </a:r>
          </a:p>
        </p:txBody>
      </p:sp>
      <p:sp>
        <p:nvSpPr>
          <p:cNvPr id="30730" name="CaixaDeTexto 3"/>
          <p:cNvSpPr txBox="1">
            <a:spLocks noChangeArrowheads="1"/>
          </p:cNvSpPr>
          <p:nvPr/>
        </p:nvSpPr>
        <p:spPr bwMode="auto">
          <a:xfrm>
            <a:off x="3549650" y="776289"/>
            <a:ext cx="23320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pitchFamily="34" charset="0"/>
              </a:defRPr>
            </a:lvl9pPr>
          </a:lstStyle>
          <a:p>
            <a:r>
              <a:rPr lang="pt-PT" altLang="pt-PT"/>
              <a:t>Arménio vieira, CV</a:t>
            </a:r>
          </a:p>
        </p:txBody>
      </p:sp>
      <p:sp>
        <p:nvSpPr>
          <p:cNvPr id="30731" name="CaixaDeTexto 4"/>
          <p:cNvSpPr txBox="1">
            <a:spLocks noChangeArrowheads="1"/>
          </p:cNvSpPr>
          <p:nvPr/>
        </p:nvSpPr>
        <p:spPr bwMode="auto">
          <a:xfrm>
            <a:off x="6591963" y="762000"/>
            <a:ext cx="240254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pitchFamily="34" charset="0"/>
              </a:defRPr>
            </a:lvl9pPr>
          </a:lstStyle>
          <a:p>
            <a:r>
              <a:rPr lang="pt-PT" altLang="pt-PT"/>
              <a:t>Mia Couto, Moçam.</a:t>
            </a:r>
          </a:p>
        </p:txBody>
      </p:sp>
      <p:sp>
        <p:nvSpPr>
          <p:cNvPr id="30732" name="CaixaDeTexto 5"/>
          <p:cNvSpPr txBox="1">
            <a:spLocks noChangeArrowheads="1"/>
          </p:cNvSpPr>
          <p:nvPr/>
        </p:nvSpPr>
        <p:spPr bwMode="auto">
          <a:xfrm>
            <a:off x="350837" y="6443664"/>
            <a:ext cx="881393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pitchFamily="34" charset="0"/>
              </a:defRPr>
            </a:lvl9pPr>
          </a:lstStyle>
          <a:p>
            <a:r>
              <a:rPr lang="pt-PT" altLang="pt-PT"/>
              <a:t>João Ubaldo Ribeiro, Br. 	Eduardo Lourenço, Pt.	  Germano Almeida, CV</a:t>
            </a:r>
          </a:p>
        </p:txBody>
      </p:sp>
    </p:spTree>
    <p:extLst>
      <p:ext uri="{BB962C8B-B14F-4D97-AF65-F5344CB8AC3E}">
        <p14:creationId xmlns:p14="http://schemas.microsoft.com/office/powerpoint/2010/main" val="27590725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www.uccla.pt/sites/default/files/todos_present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7731" y="-242888"/>
            <a:ext cx="11778854" cy="776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9" descr="C:\Users\CULTURA\Desktop\LANÇAMENTO DO LIVRO LITERATURA E LUSOFONIA\Escritores\Carlos Rei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0" r="20851"/>
          <a:stretch>
            <a:fillRect/>
          </a:stretch>
        </p:blipFill>
        <p:spPr bwMode="auto">
          <a:xfrm>
            <a:off x="8151813" y="5153025"/>
            <a:ext cx="1448065" cy="158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6" descr="C:\Users\CULTURA\Desktop\LANÇAMENTO DO LIVRO LITERATURA E LUSOFONIA\Escritores\manuel_ru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693" y="5157789"/>
            <a:ext cx="1461823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12" descr="C:\Users\CULTURA\Desktop\LANÇAMENTO DO LIVRO LITERATURA E LUSOFONIA\Escritores\Tony Tchek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6" r="25626"/>
          <a:stretch>
            <a:fillRect/>
          </a:stretch>
        </p:blipFill>
        <p:spPr bwMode="auto">
          <a:xfrm>
            <a:off x="4406106" y="5202239"/>
            <a:ext cx="1336279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827" y="333376"/>
            <a:ext cx="1325959" cy="152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24438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ângulo 2"/>
          <p:cNvSpPr/>
          <p:nvPr/>
        </p:nvSpPr>
        <p:spPr>
          <a:xfrm>
            <a:off x="0" y="115889"/>
            <a:ext cx="990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t-PT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EXPOSIÇÕES DE ARTE CONTEMPORÂNEA</a:t>
            </a:r>
          </a:p>
          <a:p>
            <a:pPr algn="ctr">
              <a:defRPr/>
            </a:pPr>
            <a:r>
              <a:rPr lang="pt-PT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LÍNGUA PORTUGUESA</a:t>
            </a:r>
          </a:p>
        </p:txBody>
      </p:sp>
      <p:pic>
        <p:nvPicPr>
          <p:cNvPr id="4" name="Picture 4" descr="P:\Cultura\EXPOSIÇÕES UCCLA\19. Brasil\IMAGEM OFICIAL da EXPO\INSTAGRAM UCCLA_Exposicao Do que permane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63" y="4472760"/>
            <a:ext cx="2122189" cy="1958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81" t="673" r="1097" b="3143"/>
          <a:stretch/>
        </p:blipFill>
        <p:spPr bwMode="auto">
          <a:xfrm>
            <a:off x="2678543" y="4470916"/>
            <a:ext cx="2071721" cy="1970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32"/>
          <a:stretch/>
        </p:blipFill>
        <p:spPr bwMode="auto">
          <a:xfrm>
            <a:off x="4953000" y="4472762"/>
            <a:ext cx="2272590" cy="1970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P:\Cultura\EXPOSIÇÕES UCCLA\18. Angola\CATÁLOGO\Capa\Capa Catálogo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82"/>
          <a:stretch/>
        </p:blipFill>
        <p:spPr bwMode="auto">
          <a:xfrm>
            <a:off x="7434696" y="4472762"/>
            <a:ext cx="2109423" cy="1970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63" y="1884315"/>
            <a:ext cx="2018503" cy="2018503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989" y="1884315"/>
            <a:ext cx="1976275" cy="2018503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820" y="1884315"/>
            <a:ext cx="2250770" cy="2018503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15718" y="1884315"/>
            <a:ext cx="2028402" cy="2018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5638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ângulo 1"/>
          <p:cNvSpPr/>
          <p:nvPr/>
        </p:nvSpPr>
        <p:spPr>
          <a:xfrm>
            <a:off x="0" y="1411045"/>
            <a:ext cx="9906000" cy="8413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338" name="Rectangle 5"/>
          <p:cNvSpPr>
            <a:spLocks noChangeArrowheads="1"/>
          </p:cNvSpPr>
          <p:nvPr/>
        </p:nvSpPr>
        <p:spPr bwMode="auto">
          <a:xfrm>
            <a:off x="0" y="-9044"/>
            <a:ext cx="9906000" cy="1568206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Constantia" pitchFamily="18" charset="0"/>
                <a:cs typeface="Arial" pitchFamily="34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Constantia" pitchFamily="18" charset="0"/>
                <a:cs typeface="Arial" pitchFamily="34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Constantia" pitchFamily="18" charset="0"/>
                <a:cs typeface="Arial" pitchFamily="34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Constantia" pitchFamily="18" charset="0"/>
                <a:cs typeface="Arial" pitchFamily="34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Constantia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Constantia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Constantia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Constantia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Constantia" pitchFamily="18" charset="0"/>
                <a:cs typeface="Arial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</a:pPr>
            <a:r>
              <a:rPr lang="pt-PT" altLang="pt-PT" sz="2800" b="1" dirty="0">
                <a:solidFill>
                  <a:schemeClr val="bg1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BIBLIOTECA DIGITAL</a:t>
            </a:r>
          </a:p>
          <a:p>
            <a:pPr algn="ctr" eaLnBrk="1" hangingPunct="1">
              <a:buClr>
                <a:srgbClr val="000000"/>
              </a:buClr>
              <a:buSzPct val="100000"/>
            </a:pPr>
            <a:r>
              <a:rPr lang="pt-PT" altLang="pt-PT" sz="2800" b="1" dirty="0">
                <a:solidFill>
                  <a:schemeClr val="bg1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 “Descrições de Macau-China dos Séculos XVI ao XIX”</a:t>
            </a:r>
          </a:p>
          <a:p>
            <a:pPr algn="ctr" eaLnBrk="1" hangingPunct="1">
              <a:buClr>
                <a:srgbClr val="000000"/>
              </a:buClr>
              <a:buSzPct val="100000"/>
            </a:pPr>
            <a:r>
              <a:rPr lang="pt-PT" altLang="pt-PT" sz="2000" b="1" dirty="0"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  <a:hlinkClick r:id="rId2"/>
              </a:rPr>
              <a:t>www.observatoriodachina.org/index.php/pt/fontes-macau-china</a:t>
            </a:r>
            <a:r>
              <a:rPr lang="pt-PT" altLang="pt-PT" sz="2000" b="1" dirty="0"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 </a:t>
            </a:r>
            <a:r>
              <a:rPr lang="en-GB" altLang="en-US" sz="2000" b="1" dirty="0"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http://purl.pt/26918/1/EN/index.html</a:t>
            </a:r>
            <a:endParaRPr lang="en-GB" altLang="en-US" sz="2000" b="1" dirty="0"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  <p:sp>
        <p:nvSpPr>
          <p:cNvPr id="14339" name="TextBox 2"/>
          <p:cNvSpPr txBox="1">
            <a:spLocks noChangeArrowheads="1"/>
          </p:cNvSpPr>
          <p:nvPr/>
        </p:nvSpPr>
        <p:spPr bwMode="auto">
          <a:xfrm>
            <a:off x="76748" y="2459609"/>
            <a:ext cx="9594718" cy="4140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nstantia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itchFamily="18" charset="0"/>
                <a:cs typeface="Arial" pitchFamily="34" charset="0"/>
              </a:defRPr>
            </a:lvl9pPr>
          </a:lstStyle>
          <a:p>
            <a:pPr algn="just"/>
            <a:r>
              <a:rPr lang="pt-PT" altLang="pt-PT" sz="2400" dirty="0">
                <a:latin typeface="Times New Roman" panose="02020603050405020304" pitchFamily="18" charset="0"/>
                <a:ea typeface="MS PGothic" pitchFamily="34" charset="-128"/>
                <a:cs typeface="Times New Roman" pitchFamily="18" charset="0"/>
              </a:rPr>
              <a:t>Iniciativa do </a:t>
            </a:r>
            <a:r>
              <a:rPr lang="pt-PT" altLang="pt-PT" sz="2400" b="1" dirty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Observatório da China</a:t>
            </a:r>
            <a:r>
              <a:rPr lang="pt-PT" altLang="pt-PT" sz="2400" dirty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, em parceria com a </a:t>
            </a:r>
            <a:r>
              <a:rPr lang="pt-PT" altLang="pt-PT" sz="2400" b="1" dirty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Biblioteca Nacional de Portugal</a:t>
            </a:r>
            <a:r>
              <a:rPr lang="pt-PT" altLang="pt-PT" sz="2400" dirty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, com o apoio da </a:t>
            </a:r>
            <a:r>
              <a:rPr lang="pt-PT" altLang="pt-PT" sz="2400" b="1" dirty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União das Cidades Capitais de Língua Portuguesa</a:t>
            </a:r>
            <a:r>
              <a:rPr lang="pt-PT" altLang="pt-PT" sz="2400" dirty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 e da </a:t>
            </a:r>
            <a:r>
              <a:rPr lang="pt-PT" altLang="pt-PT" sz="2400" b="1" dirty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Comissão Temática de Promoção e Difusão da Língua Portuguesa dos Observadores Consultivos da CPLP</a:t>
            </a:r>
            <a:r>
              <a:rPr lang="pt-PT" altLang="pt-PT" sz="2400" dirty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, o patrocínio da </a:t>
            </a:r>
            <a:r>
              <a:rPr lang="pt-PT" altLang="pt-PT" sz="2400" b="1" dirty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Fundação Macau</a:t>
            </a:r>
            <a:r>
              <a:rPr lang="pt-PT" altLang="pt-PT" sz="2400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.</a:t>
            </a:r>
          </a:p>
          <a:p>
            <a:pPr algn="just"/>
            <a:endParaRPr lang="pt-PT" altLang="pt-PT" sz="2400" b="1" dirty="0">
              <a:latin typeface="Times New Roman" pitchFamily="18" charset="0"/>
              <a:ea typeface="MS PGothic" pitchFamily="34" charset="-128"/>
              <a:cs typeface="Times New Roman" pitchFamily="18" charset="0"/>
            </a:endParaRPr>
          </a:p>
          <a:p>
            <a:pPr algn="just"/>
            <a:r>
              <a:rPr lang="pt-PT" altLang="pt-PT" sz="2400" b="1" dirty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Mais de 200 mil páginas com as descrições portuguesas dos séculos XVI a XIX relativos a Macau e à </a:t>
            </a:r>
            <a:r>
              <a:rPr lang="pt-PT" altLang="pt-PT" sz="2400" b="1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China</a:t>
            </a:r>
            <a:r>
              <a:rPr lang="pt-PT" altLang="pt-PT" sz="2400" b="1" dirty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. </a:t>
            </a:r>
            <a:r>
              <a:rPr lang="pt-PT" altLang="pt-PT" sz="2400" b="1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Possui igualmente </a:t>
            </a:r>
            <a:r>
              <a:rPr lang="pt-PT" altLang="pt-PT" sz="2400" b="1" dirty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as </a:t>
            </a:r>
            <a:r>
              <a:rPr lang="pt-PT" altLang="pt-PT" sz="2400" b="1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descrições dos territórios lusófonos na restante Ásia, na América, na África.</a:t>
            </a:r>
          </a:p>
          <a:p>
            <a:pPr algn="just"/>
            <a:endParaRPr lang="pt-PT" altLang="pt-PT" sz="2400" dirty="0">
              <a:latin typeface="Times New Roman" pitchFamily="18" charset="0"/>
              <a:ea typeface="MS PGothic" pitchFamily="34" charset="-128"/>
              <a:cs typeface="Times New Roman" pitchFamily="18" charset="0"/>
            </a:endParaRPr>
          </a:p>
          <a:p>
            <a:pPr eaLnBrk="1" hangingPunct="1">
              <a:lnSpc>
                <a:spcPct val="102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pt-PT" altLang="pt-PT" sz="2400" b="1" dirty="0" smtClean="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Obras </a:t>
            </a:r>
            <a:r>
              <a:rPr lang="pt-PT" altLang="pt-PT" sz="2400" b="1" dirty="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completas</a:t>
            </a:r>
            <a:r>
              <a:rPr lang="pt-PT" altLang="pt-PT" sz="2400" dirty="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, do séc. 16 ao 19, </a:t>
            </a:r>
            <a:r>
              <a:rPr lang="pt-PT" altLang="pt-PT" sz="2400" b="1" dirty="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cartografia e periódicos </a:t>
            </a:r>
            <a:r>
              <a:rPr lang="pt-PT" altLang="pt-PT" sz="2400" dirty="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de Macau; </a:t>
            </a:r>
          </a:p>
        </p:txBody>
      </p:sp>
      <p:pic>
        <p:nvPicPr>
          <p:cNvPr id="14340" name="Picture 3" descr="BN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745" y="1550145"/>
            <a:ext cx="751548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4" descr="Cultura PP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084" y="1628809"/>
            <a:ext cx="1754188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5" descr="UCCLA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57" y="1757972"/>
            <a:ext cx="1997710" cy="398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2" descr="P:\Cultura\Observatorio da China\Secretariado\Logotipo OC\JPEG\logo_oc_versao_horizontal_eng-0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708" y="1582690"/>
            <a:ext cx="234923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Imagem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7916" y="1634781"/>
            <a:ext cx="1353477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724" y="1420724"/>
            <a:ext cx="953225" cy="87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4343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19643" t="14143" r="21140" b="3819"/>
          <a:stretch>
            <a:fillRect/>
          </a:stretch>
        </p:blipFill>
        <p:spPr bwMode="auto">
          <a:xfrm>
            <a:off x="3440" y="1296989"/>
            <a:ext cx="9931797" cy="5565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315" name="Rectangle 5"/>
          <p:cNvSpPr>
            <a:spLocks noChangeArrowheads="1"/>
          </p:cNvSpPr>
          <p:nvPr/>
        </p:nvSpPr>
        <p:spPr bwMode="auto">
          <a:xfrm>
            <a:off x="0" y="0"/>
            <a:ext cx="9906000" cy="1691317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Constantia" pitchFamily="18" charset="0"/>
                <a:cs typeface="Arial" pitchFamily="34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Constantia" pitchFamily="18" charset="0"/>
                <a:cs typeface="Arial" pitchFamily="34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Constantia" pitchFamily="18" charset="0"/>
                <a:cs typeface="Arial" pitchFamily="34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Constantia" pitchFamily="18" charset="0"/>
                <a:cs typeface="Arial" pitchFamily="34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Constantia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Constantia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Constantia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Constantia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Constantia" pitchFamily="18" charset="0"/>
                <a:cs typeface="Arial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</a:pPr>
            <a:r>
              <a:rPr lang="pt-PT" altLang="pt-PT" sz="2800" b="1" dirty="0">
                <a:solidFill>
                  <a:schemeClr val="bg1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BIBLIOTECA DIGITAL</a:t>
            </a:r>
          </a:p>
          <a:p>
            <a:pPr algn="ctr" eaLnBrk="1" hangingPunct="1">
              <a:buClr>
                <a:srgbClr val="000000"/>
              </a:buClr>
              <a:buSzPct val="100000"/>
            </a:pPr>
            <a:r>
              <a:rPr lang="pt-PT" altLang="pt-PT" sz="2800" b="1" dirty="0">
                <a:solidFill>
                  <a:schemeClr val="bg1"/>
                </a:solidFill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 “Descrições de Macau-China dos Séculos XVI ao XIX”</a:t>
            </a:r>
          </a:p>
          <a:p>
            <a:pPr algn="ctr" eaLnBrk="1" hangingPunct="1">
              <a:buClr>
                <a:srgbClr val="000000"/>
              </a:buClr>
              <a:buSzPct val="100000"/>
            </a:pPr>
            <a:r>
              <a:rPr lang="pt-PT" altLang="pt-PT" sz="2400" b="1" dirty="0"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  <a:hlinkClick r:id="rId3"/>
              </a:rPr>
              <a:t>www.observatoriodachina.org/index.php/pt/fontes-macau-china</a:t>
            </a:r>
            <a:r>
              <a:rPr lang="pt-PT" altLang="pt-PT" sz="2400" b="1" dirty="0"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</a:rPr>
              <a:t> </a:t>
            </a:r>
            <a:r>
              <a:rPr lang="en-GB" altLang="en-US" sz="2400" b="1" dirty="0">
                <a:latin typeface="Times New Roman" panose="02020603050405020304" pitchFamily="18" charset="0"/>
                <a:ea typeface="MS PGothic" pitchFamily="34" charset="-128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http://purl.pt/26918/1/EN/index.html</a:t>
            </a:r>
            <a:endParaRPr lang="en-GB" altLang="en-US" sz="2400" b="1" dirty="0">
              <a:latin typeface="Times New Roman" panose="02020603050405020304" pitchFamily="18" charset="0"/>
              <a:ea typeface="MS PGothic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588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58" y="1"/>
            <a:ext cx="9906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532035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1844</TotalTime>
  <Words>428</Words>
  <Application>Microsoft Office PowerPoint</Application>
  <PresentationFormat>Papel A4 (210x297 mm)</PresentationFormat>
  <Paragraphs>72</Paragraphs>
  <Slides>16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16</vt:i4>
      </vt:variant>
    </vt:vector>
  </HeadingPairs>
  <TitlesOfParts>
    <vt:vector size="24" baseType="lpstr">
      <vt:lpstr>MS PGothic</vt:lpstr>
      <vt:lpstr>Arial</vt:lpstr>
      <vt:lpstr>Calibri</vt:lpstr>
      <vt:lpstr>Calibri Light</vt:lpstr>
      <vt:lpstr>Constantia</vt:lpstr>
      <vt:lpstr>Palatino Linotype</vt:lpstr>
      <vt:lpstr>Times New Roman</vt:lpstr>
      <vt:lpstr>Tema do Office</vt:lpstr>
      <vt:lpstr>Apresentação do PowerPoint</vt:lpstr>
      <vt:lpstr>A   UCCLA PROMOVE  A LÍNGUA PORTUGUESA</vt:lpstr>
      <vt:lpstr>Apresentação do PowerPoint</vt:lpstr>
      <vt:lpstr>Seis  Prémios Camões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Utilizador do Microsoft Office</dc:creator>
  <cp:lastModifiedBy>Rui Lourido (SG/DRI/UCCLA)</cp:lastModifiedBy>
  <cp:revision>86</cp:revision>
  <cp:lastPrinted>2022-05-02T11:07:54Z</cp:lastPrinted>
  <dcterms:created xsi:type="dcterms:W3CDTF">2021-04-09T12:46:56Z</dcterms:created>
  <dcterms:modified xsi:type="dcterms:W3CDTF">2023-05-12T16:33:28Z</dcterms:modified>
</cp:coreProperties>
</file>