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347" r:id="rId3"/>
    <p:sldId id="348" r:id="rId4"/>
    <p:sldId id="286" r:id="rId5"/>
    <p:sldId id="339" r:id="rId6"/>
    <p:sldId id="340" r:id="rId7"/>
    <p:sldId id="362" r:id="rId8"/>
    <p:sldId id="361" r:id="rId9"/>
    <p:sldId id="356" r:id="rId10"/>
    <p:sldId id="341" r:id="rId11"/>
    <p:sldId id="357" r:id="rId12"/>
    <p:sldId id="352" r:id="rId13"/>
    <p:sldId id="353" r:id="rId14"/>
    <p:sldId id="363" r:id="rId15"/>
    <p:sldId id="358" r:id="rId16"/>
    <p:sldId id="360" r:id="rId17"/>
    <p:sldId id="359" r:id="rId18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129"/>
    <a:srgbClr val="B9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0441" autoAdjust="0"/>
    <p:restoredTop sz="94660"/>
  </p:normalViewPr>
  <p:slideViewPr>
    <p:cSldViewPr>
      <p:cViewPr>
        <p:scale>
          <a:sx n="100" d="100"/>
          <a:sy n="100" d="100"/>
        </p:scale>
        <p:origin x="103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EF49C19-FA9A-40E7-B04D-EA99C55E29A2}" type="datetimeFigureOut">
              <a:rPr lang="pt-PT" smtClean="0"/>
              <a:t>25/05/2019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6CFD491-EFFC-4259-861A-35CEAB1F05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20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FEE8769-C908-48B9-A232-718381D0545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1CF7484-E6E7-489C-ADFD-973ECD0F3E3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3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7484-E6E7-489C-ADFD-973ECD0F3E37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76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7484-E6E7-489C-ADFD-973ECD0F3E37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07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7484-E6E7-489C-ADFD-973ECD0F3E37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0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7484-E6E7-489C-ADFD-973ECD0F3E37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7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9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2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2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2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5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26B8-A25C-47EB-9BC8-FE61C301CAE7}" type="datetimeFigureOut">
              <a:rPr lang="pt-PT" smtClean="0"/>
              <a:pPr/>
              <a:t>25/05/2019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F2E-D0A4-439C-B06C-BECFDDFBF5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25/05/2019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8904" y="5042118"/>
            <a:ext cx="5889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*Docente – ISCSP/</a:t>
            </a:r>
            <a:r>
              <a:rPr kumimoji="0" lang="pt-P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ULisboa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Instituto Superior de Ciências Sociais e Políticas da Universidade de Lisboa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Investigadora no CAPP – Centro de Administração e Políticas Públicas  ISCSP/ULISBOA e no IO - Instituto do Oriente – ISCSP/ULISBOA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Direção 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APD – Associação Portuguesa de Demografia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Membro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Conselho Consultivo Multidisciplinar da APGG - Associação Portuguesa de Geriatria e 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Gerontologia</a:t>
            </a: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0694" y="407707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 Bettencourt da Câmara*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scamara@iscsp.ulisboa.pt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864"/>
            <a:ext cx="4283968" cy="18031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0694" y="2420888"/>
            <a:ext cx="5491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2º. Subtema: Que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política de cooperação no quadro atual: </a:t>
            </a:r>
            <a:endParaRPr lang="pt-P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Migrações </a:t>
            </a:r>
            <a:r>
              <a:rPr lang="pt-PT" sz="2000" b="1" dirty="0">
                <a:solidFill>
                  <a:schemeClr val="tx2">
                    <a:lumMod val="75000"/>
                  </a:schemeClr>
                </a:solidFill>
              </a:rPr>
              <a:t>e relacionamento interno na CPLP</a:t>
            </a:r>
          </a:p>
        </p:txBody>
      </p:sp>
    </p:spTree>
    <p:extLst>
      <p:ext uri="{BB962C8B-B14F-4D97-AF65-F5344CB8AC3E}">
        <p14:creationId xmlns:p14="http://schemas.microsoft.com/office/powerpoint/2010/main" val="27746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76474" y="780997"/>
            <a:ext cx="1163279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666046" y="4617627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69" y="4167584"/>
            <a:ext cx="2496923" cy="118882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32439" y="480118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15,9</a:t>
            </a:r>
          </a:p>
          <a:p>
            <a:endParaRPr lang="pt-PT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399380" y="5971297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32,4</a:t>
            </a:r>
          </a:p>
          <a:p>
            <a:pPr algn="ctr"/>
            <a:endParaRPr lang="pt-PT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061978" y="1918646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25,8</a:t>
            </a:r>
          </a:p>
          <a:p>
            <a:pPr algn="ctr"/>
            <a:endParaRPr lang="pt-PT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6282649" y="342440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18,7</a:t>
            </a:r>
          </a:p>
          <a:p>
            <a:pPr algn="ctr"/>
            <a:endParaRPr lang="pt-PT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763133" y="4811126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17,3</a:t>
            </a:r>
          </a:p>
          <a:p>
            <a:pPr algn="ctr"/>
            <a:endParaRPr lang="pt-PT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544806" y="352348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19,1</a:t>
            </a:r>
          </a:p>
          <a:p>
            <a:pPr algn="ctr"/>
            <a:endParaRPr lang="pt-PT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787924" y="2190370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17,8</a:t>
            </a:r>
          </a:p>
          <a:p>
            <a:pPr algn="ctr"/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336001" y="1091192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43,7</a:t>
            </a:r>
          </a:p>
          <a:p>
            <a:pPr algn="ctr"/>
            <a:endParaRPr lang="pt-PT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262931" y="260648"/>
            <a:ext cx="222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</a:rPr>
              <a:t>2.4. Idade Média (anos)</a:t>
            </a: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939710" y="46046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5702029" y="144334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685957" y="277739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685957" y="416758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3054221" y="5425445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445116" y="425384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195679" y="2941776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51397" y="1730642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346968" y="974545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216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65137" y="1898824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153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35412" y="3259503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207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230597" y="4678426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224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410187" y="5839200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100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822298" y="4756415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220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689148" y="3401534"/>
            <a:ext cx="737472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202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13175" y="2202701"/>
            <a:ext cx="812516" cy="5754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216</a:t>
            </a:r>
            <a:endParaRPr lang="pt-PT" sz="1600" b="1" dirty="0">
              <a:solidFill>
                <a:schemeClr val="tx1"/>
              </a:solidFill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45" y="4555806"/>
            <a:ext cx="637752" cy="637752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90" y="3269866"/>
            <a:ext cx="637752" cy="637752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93" y="2020097"/>
            <a:ext cx="637752" cy="637752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432" y="5752442"/>
            <a:ext cx="637752" cy="637752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105" y="4470534"/>
            <a:ext cx="637752" cy="637752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54" y="3204605"/>
            <a:ext cx="637752" cy="637752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102" y="1790546"/>
            <a:ext cx="637752" cy="637752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662" y="803107"/>
            <a:ext cx="637752" cy="637752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905" y="5755"/>
            <a:ext cx="1907704" cy="804388"/>
          </a:xfrm>
          <a:prstGeom prst="rect">
            <a:avLst/>
          </a:prstGeom>
        </p:spPr>
      </p:pic>
      <p:sp>
        <p:nvSpPr>
          <p:cNvPr id="69" name="CaixaDeTexto 68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76474" y="780997"/>
            <a:ext cx="1163279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666046" y="4617627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69" y="4167584"/>
            <a:ext cx="2496923" cy="118882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pic>
        <p:nvPicPr>
          <p:cNvPr id="54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86" y="929110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95" y="1882775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9" y="3247719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48" y="464977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75" y="5823746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6" y="4659890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" y="3385823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5" y="2121376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32439" y="480118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6,09</a:t>
            </a:r>
          </a:p>
          <a:p>
            <a:endParaRPr lang="pt-PT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399380" y="5971297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1,75</a:t>
            </a:r>
          </a:p>
          <a:p>
            <a:pPr algn="ctr"/>
            <a:endParaRPr lang="pt-PT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079670" y="2038667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2,21</a:t>
            </a:r>
          </a:p>
          <a:p>
            <a:pPr algn="ctr"/>
            <a:endParaRPr lang="pt-PT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6282649" y="342440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4,11</a:t>
            </a:r>
          </a:p>
          <a:p>
            <a:pPr algn="ctr"/>
            <a:endParaRPr lang="pt-PT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763133" y="4811126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5,02</a:t>
            </a:r>
          </a:p>
          <a:p>
            <a:pPr algn="ctr"/>
            <a:endParaRPr lang="pt-PT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544806" y="352348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4,67</a:t>
            </a:r>
          </a:p>
          <a:p>
            <a:pPr algn="ctr"/>
            <a:endParaRPr lang="pt-PT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787924" y="2190370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4,81</a:t>
            </a:r>
          </a:p>
          <a:p>
            <a:pPr algn="ctr"/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336001" y="1091192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1,39</a:t>
            </a:r>
          </a:p>
          <a:p>
            <a:pPr algn="ctr"/>
            <a:endParaRPr lang="pt-PT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262932" y="260648"/>
            <a:ext cx="214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</a:rPr>
              <a:t>2.5. I.S.F.</a:t>
            </a: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939710" y="46046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5702029" y="144334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685957" y="277739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685957" y="416758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3054221" y="5425445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445116" y="425384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195679" y="2941776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51397" y="1730642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346968" y="974545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213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65137" y="1898824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95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35412" y="3259503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31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230597" y="4678426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1" name="Oval 100"/>
          <p:cNvSpPr/>
          <p:nvPr/>
        </p:nvSpPr>
        <p:spPr>
          <a:xfrm>
            <a:off x="4410187" y="5839200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159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822298" y="4756415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689148" y="3401534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13175" y="2202701"/>
            <a:ext cx="737472" cy="5754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18</a:t>
            </a:r>
            <a:endParaRPr lang="pt-PT" sz="1600" b="1" dirty="0">
              <a:solidFill>
                <a:schemeClr val="tx1"/>
              </a:solidFill>
            </a:endParaRPr>
          </a:p>
        </p:txBody>
      </p:sp>
      <p:pic>
        <p:nvPicPr>
          <p:cNvPr id="105" name="Imagem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446" y="104789"/>
            <a:ext cx="1907704" cy="804388"/>
          </a:xfrm>
          <a:prstGeom prst="rect">
            <a:avLst/>
          </a:prstGeom>
        </p:spPr>
      </p:pic>
      <p:sp>
        <p:nvSpPr>
          <p:cNvPr id="106" name="CaixaDeTexto 105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76474" y="780997"/>
            <a:ext cx="1163279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666046" y="4617627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69" y="4167584"/>
            <a:ext cx="2496923" cy="118882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30118" y="461298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65,8</a:t>
            </a:r>
          </a:p>
          <a:p>
            <a:endParaRPr lang="pt-PT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454002" y="5794777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16,9</a:t>
            </a:r>
          </a:p>
          <a:p>
            <a:pPr algn="ctr"/>
            <a:endParaRPr lang="pt-PT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160835" y="1850843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21,1</a:t>
            </a:r>
          </a:p>
          <a:p>
            <a:pPr algn="ctr"/>
            <a:endParaRPr lang="pt-PT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6296115" y="322938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44,1</a:t>
            </a:r>
          </a:p>
          <a:p>
            <a:pPr algn="ctr"/>
            <a:endParaRPr lang="pt-PT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941410" y="4566660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64,0</a:t>
            </a:r>
          </a:p>
          <a:p>
            <a:pPr algn="ctr"/>
            <a:endParaRPr lang="pt-PT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704522" y="339425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33,9</a:t>
            </a:r>
          </a:p>
          <a:p>
            <a:pPr algn="ctr"/>
            <a:endParaRPr lang="pt-PT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756399" y="215304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54,8</a:t>
            </a:r>
          </a:p>
          <a:p>
            <a:pPr algn="ctr"/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267694" y="973114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2,6</a:t>
            </a:r>
          </a:p>
          <a:p>
            <a:pPr algn="ctr"/>
            <a:endParaRPr lang="pt-PT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262931" y="260648"/>
            <a:ext cx="236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</a:rPr>
              <a:t>2.6. Mortalidade Infantil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 (‰)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23" y="4427273"/>
            <a:ext cx="790454" cy="790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06" y="3288787"/>
            <a:ext cx="786452" cy="7925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79" y="1934089"/>
            <a:ext cx="786452" cy="792549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700" y="5705301"/>
            <a:ext cx="790454" cy="79045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524" y="4494599"/>
            <a:ext cx="790454" cy="79045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285" y="3093969"/>
            <a:ext cx="790454" cy="79045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86" y="1743046"/>
            <a:ext cx="790454" cy="79045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371" y="824010"/>
            <a:ext cx="790454" cy="790454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3054221" y="47082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737465" y="1445185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685957" y="277739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756000" y="416758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23411" y="4216412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077392" y="5428878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1601" y="2923688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10184" y="1680713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230499" y="3229381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41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23649" y="1840605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77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27503" y="4586644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40309" y="5788540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91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058965" y="4602083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11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793264" y="3414355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53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832485" y="2156194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10187" y="937014"/>
            <a:ext cx="737472" cy="575484"/>
          </a:xfrm>
          <a:prstGeom prst="ellipse">
            <a:avLst/>
          </a:prstGeom>
          <a:solidFill>
            <a:srgbClr val="EBC12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215</a:t>
            </a:r>
            <a:endParaRPr lang="pt-PT" sz="1600" b="1" dirty="0">
              <a:solidFill>
                <a:schemeClr val="tx1"/>
              </a:solidFill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075" y="0"/>
            <a:ext cx="1907704" cy="804388"/>
          </a:xfrm>
          <a:prstGeom prst="rect">
            <a:avLst/>
          </a:prstGeom>
        </p:spPr>
      </p:pic>
      <p:sp>
        <p:nvSpPr>
          <p:cNvPr id="70" name="CaixaDeTexto 69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51" grpId="0" animBg="1"/>
      <p:bldP spid="52" grpId="0" animBg="1"/>
      <p:bldP spid="53" grpId="0" animBg="1"/>
      <p:bldP spid="62" grpId="0" animBg="1"/>
      <p:bldP spid="63" grpId="0" animBg="1"/>
      <p:bldP spid="64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591823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3848" cy="134854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74619" y="1628800"/>
            <a:ext cx="77030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Tópicos da Sessão</a:t>
            </a:r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u="sng" dirty="0" smtClean="0"/>
          </a:p>
          <a:p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47864" y="7410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População dos Países de Língua Portuguesa: Retrato Sociodemográfico</a:t>
            </a:r>
            <a:endParaRPr lang="pt-PT" sz="2400" b="1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2563" y="2348880"/>
            <a:ext cx="443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/>
              <a:t>3 – Síntese: Pirâmides etárias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6370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" y="2393503"/>
            <a:ext cx="3032348" cy="19888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51" y="4733503"/>
            <a:ext cx="2751218" cy="19888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3" y="4725144"/>
            <a:ext cx="3049141" cy="1988839"/>
          </a:xfrm>
          <a:prstGeom prst="rect">
            <a:avLst/>
          </a:prstGeo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859" y="2398836"/>
            <a:ext cx="3049141" cy="19888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4" y="277886"/>
            <a:ext cx="3049141" cy="19442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723" y="2349028"/>
            <a:ext cx="2751218" cy="20333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551" y="287969"/>
            <a:ext cx="2726729" cy="19888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8516" y="255574"/>
            <a:ext cx="2967980" cy="198883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300192" y="63347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7704" cy="804388"/>
          </a:xfrm>
          <a:prstGeom prst="rect">
            <a:avLst/>
          </a:prstGeom>
        </p:spPr>
      </p:pic>
      <p:sp>
        <p:nvSpPr>
          <p:cNvPr id="11" name="Retângulo arredondado 10"/>
          <p:cNvSpPr/>
          <p:nvPr/>
        </p:nvSpPr>
        <p:spPr>
          <a:xfrm>
            <a:off x="827584" y="1556792"/>
            <a:ext cx="7344816" cy="3458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A População é, com o Território e o Governo, um dos elementos clássicos do Estado.</a:t>
            </a:r>
          </a:p>
          <a:p>
            <a:pPr algn="ctr"/>
            <a:r>
              <a:rPr lang="pt-PT" sz="2800" dirty="0" smtClean="0"/>
              <a:t>Pode mesmo pensar-se que a população ocupa entre esses elementos um lugar privilegiado.</a:t>
            </a:r>
          </a:p>
          <a:p>
            <a:pPr algn="r"/>
            <a:r>
              <a:rPr lang="pt-PT" dirty="0" smtClean="0"/>
              <a:t>Barata, O.S. (1968)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2175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População dos Países de Língua Portuguesa: Retrato Sociodemográfico</a:t>
            </a:r>
            <a:endParaRPr lang="pt-P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756592" y="630484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35" y="5468788"/>
            <a:ext cx="5889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*Docente – ISCSP/</a:t>
            </a:r>
            <a:r>
              <a:rPr lang="pt-PT" sz="1200" dirty="0" err="1" smtClean="0">
                <a:solidFill>
                  <a:srgbClr val="EEECE1">
                    <a:lumMod val="10000"/>
                  </a:srgbClr>
                </a:solidFill>
              </a:rPr>
              <a:t>ULisboa</a:t>
            </a: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 – Instituto Superior de Ciências Sociais e Políticas da Universidade de Lisboa </a:t>
            </a:r>
          </a:p>
          <a:p>
            <a:pPr>
              <a:defRPr/>
            </a:pP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Investigadora no CAPP – Centro de Administração e Políticas Públicas  ISCSP/ULISBOA e no IO - Instituto do Oriente – ISCSP/ULISBOA</a:t>
            </a:r>
          </a:p>
          <a:p>
            <a:pPr>
              <a:defRPr/>
            </a:pPr>
            <a:r>
              <a:rPr lang="en-US" sz="1200" dirty="0" smtClean="0">
                <a:solidFill>
                  <a:srgbClr val="EEECE1">
                    <a:lumMod val="10000"/>
                  </a:srgbClr>
                </a:solidFill>
              </a:rPr>
              <a:t>* </a:t>
            </a:r>
            <a:r>
              <a:rPr lang="en-US" sz="1200" dirty="0" err="1" smtClean="0">
                <a:solidFill>
                  <a:srgbClr val="EEECE1">
                    <a:lumMod val="10000"/>
                  </a:srgbClr>
                </a:solidFill>
              </a:rPr>
              <a:t>Membro</a:t>
            </a:r>
            <a:r>
              <a:rPr lang="en-US" sz="1200" dirty="0" smtClean="0">
                <a:solidFill>
                  <a:srgbClr val="EEECE1">
                    <a:lumMod val="10000"/>
                  </a:srgbClr>
                </a:solidFill>
              </a:rPr>
              <a:t> da Direção  </a:t>
            </a:r>
            <a:r>
              <a:rPr lang="pt-PT" sz="1200" dirty="0">
                <a:solidFill>
                  <a:srgbClr val="EEECE1">
                    <a:lumMod val="10000"/>
                  </a:srgbClr>
                </a:solidFill>
              </a:rPr>
              <a:t>da APD – Associação Portuguesa de Demografia</a:t>
            </a: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.</a:t>
            </a:r>
            <a:endParaRPr lang="en-US" sz="12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defRPr/>
            </a:pP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Membro </a:t>
            </a:r>
            <a:r>
              <a:rPr lang="pt-PT" sz="1200" dirty="0">
                <a:solidFill>
                  <a:srgbClr val="EEECE1">
                    <a:lumMod val="10000"/>
                  </a:srgbClr>
                </a:solidFill>
              </a:rPr>
              <a:t>do Conselho Consultivo Multidisciplinar da APGG - Associação Portuguesa de Geriatria e </a:t>
            </a:r>
            <a:r>
              <a:rPr lang="pt-PT" sz="1200" dirty="0" smtClean="0">
                <a:solidFill>
                  <a:srgbClr val="EEECE1">
                    <a:lumMod val="10000"/>
                  </a:srgbClr>
                </a:solidFill>
              </a:rPr>
              <a:t>Gerontologia</a:t>
            </a:r>
            <a:endParaRPr lang="pt-PT" sz="1200" dirty="0" smtClean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80528" y="43651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b="1" dirty="0" smtClean="0">
                <a:solidFill>
                  <a:srgbClr val="1F497D">
                    <a:lumMod val="75000"/>
                  </a:srgbClr>
                </a:solidFill>
              </a:rPr>
              <a:t>Stella Bettencourt da Câmara*</a:t>
            </a:r>
          </a:p>
          <a:p>
            <a:pPr algn="ctr">
              <a:defRPr/>
            </a:pPr>
            <a:r>
              <a:rPr lang="pt-PT" b="1" dirty="0" smtClean="0">
                <a:solidFill>
                  <a:srgbClr val="1F497D">
                    <a:lumMod val="75000"/>
                  </a:srgbClr>
                </a:solidFill>
              </a:rPr>
              <a:t>scamara@iscsp.ulisboa.pt</a:t>
            </a:r>
            <a:endParaRPr lang="pt-PT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" y="0"/>
            <a:ext cx="2837721" cy="13609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3938" y="3232680"/>
            <a:ext cx="383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</a:rPr>
              <a:t>MUITO OBRIGADA </a:t>
            </a:r>
            <a:endParaRPr lang="pt-PT" sz="3600" b="1" dirty="0">
              <a:solidFill>
                <a:srgbClr val="002060"/>
              </a:solidFill>
            </a:endParaRPr>
          </a:p>
        </p:txBody>
      </p:sp>
      <p:sp>
        <p:nvSpPr>
          <p:cNvPr id="8" name="Sorriso 7"/>
          <p:cNvSpPr/>
          <p:nvPr/>
        </p:nvSpPr>
        <p:spPr>
          <a:xfrm>
            <a:off x="4067944" y="2910220"/>
            <a:ext cx="1440160" cy="1291250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07504" y="1642902"/>
            <a:ext cx="528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População dos Países de Língua Portuguesa: Retrato Sociodemográfico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7504" y="5288340"/>
            <a:ext cx="588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*Docente – ISCSP/</a:t>
            </a:r>
            <a:r>
              <a:rPr kumimoji="0" lang="pt-P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ULisboa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Instituto Superior de Ciências Sociais e Políticas da Universidade de Lisboa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Investigadora no CAPP – Centro de Administração e Políticas Públicas  ISCSP/ULISBOA e no IO - Instituto do Oriente – ISCSP/ULISBOA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Direção 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APD – Associação Portuguesa de Demografia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Membro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Conselho Consultivo Multidisciplinar da APGG - Associação Portuguesa de Geriatria e </a:t>
            </a: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Gerontologia</a:t>
            </a: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80528" y="43651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 Bettencourt da Câmara*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scamara@iscsp.ulisboa.pt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4283968" cy="18031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343038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2060"/>
                </a:solidFill>
              </a:rPr>
              <a:t>População dos Países de Língua Portuguesa: Retrato Sociodemográfico</a:t>
            </a:r>
            <a:endParaRPr lang="pt-P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591823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3848" cy="134854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74619" y="1628800"/>
            <a:ext cx="7703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Tópicos da Sessão</a:t>
            </a:r>
          </a:p>
          <a:p>
            <a:endParaRPr lang="pt-PT" sz="2000" dirty="0"/>
          </a:p>
          <a:p>
            <a:r>
              <a:rPr lang="pt-PT" sz="2000" dirty="0" smtClean="0"/>
              <a:t>1 – Contexto;</a:t>
            </a:r>
          </a:p>
          <a:p>
            <a:endParaRPr lang="pt-PT" sz="2000" dirty="0" smtClean="0"/>
          </a:p>
          <a:p>
            <a:r>
              <a:rPr lang="pt-PT" sz="2000" dirty="0" smtClean="0"/>
              <a:t>2 – Retrato Sociodemográfico: Indicadores Demográficos Atuais:</a:t>
            </a:r>
          </a:p>
          <a:p>
            <a:r>
              <a:rPr lang="pt-PT" sz="2000" dirty="0"/>
              <a:t>  </a:t>
            </a:r>
            <a:r>
              <a:rPr lang="pt-PT" sz="2000" dirty="0" smtClean="0"/>
              <a:t>     2.1. Total da População;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2.2. Crescimento da População;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2.3. Estrutura Etária;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2.4. Idade Média;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2.5. I.S.F.;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2.6. Mortalidade Infantil.</a:t>
            </a:r>
          </a:p>
          <a:p>
            <a:endParaRPr lang="pt-PT" sz="2000" u="sng" dirty="0" smtClean="0"/>
          </a:p>
          <a:p>
            <a:r>
              <a:rPr lang="pt-PT" sz="2000" dirty="0" smtClean="0"/>
              <a:t>3 – Síntese: Pirâmides etárias</a:t>
            </a:r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47864" y="7410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População dos Países de Língua Portuguesa: Retrato Sociodemográfico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7704" cy="804388"/>
          </a:xfrm>
          <a:prstGeom prst="rect">
            <a:avLst/>
          </a:prstGeom>
        </p:spPr>
      </p:pic>
      <p:sp>
        <p:nvSpPr>
          <p:cNvPr id="11" name="Retângulo arredondado 10"/>
          <p:cNvSpPr/>
          <p:nvPr/>
        </p:nvSpPr>
        <p:spPr>
          <a:xfrm>
            <a:off x="395536" y="2492896"/>
            <a:ext cx="7344816" cy="3458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A População é, com o Território e o Governo, um dos elementos clássicos do Estado.</a:t>
            </a:r>
          </a:p>
          <a:p>
            <a:pPr algn="ctr"/>
            <a:r>
              <a:rPr lang="pt-PT" sz="2800" dirty="0" smtClean="0"/>
              <a:t>Pode mesmo pensar-se que a população ocupa entre esses elementos um lugar privilegiado.</a:t>
            </a:r>
          </a:p>
          <a:p>
            <a:pPr algn="r"/>
            <a:r>
              <a:rPr lang="pt-PT" dirty="0" smtClean="0"/>
              <a:t>Barata, O.S. (1968)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2175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População dos Países de Língua Portuguesa: Retrato Sociodemográfico</a:t>
            </a:r>
            <a:endParaRPr lang="pt-P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9913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Tópico da Sessão : 1 – Contexto </a:t>
            </a:r>
            <a:endParaRPr lang="pt-PT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-756592" y="630484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28799"/>
            <a:ext cx="4345184" cy="26593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15616" y="836712"/>
            <a:ext cx="4824536" cy="38164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/>
          <p:cNvSpPr/>
          <p:nvPr/>
        </p:nvSpPr>
        <p:spPr>
          <a:xfrm>
            <a:off x="4585468" y="116632"/>
            <a:ext cx="315488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População Mundial = 7,503,828,180* </a:t>
            </a:r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2339752" y="2369002"/>
            <a:ext cx="2736304" cy="14401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2123728" y="3809162"/>
            <a:ext cx="25562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População CPLP</a:t>
            </a:r>
          </a:p>
          <a:p>
            <a:pPr algn="ctr"/>
            <a:r>
              <a:rPr lang="pt-PT" dirty="0" smtClean="0"/>
              <a:t>280,720,057* (3,7%)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576" y="648345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* Dados retirados de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World</a:t>
            </a:r>
            <a:r>
              <a:rPr lang="pt-PT" sz="1400" dirty="0" smtClean="0"/>
              <a:t> </a:t>
            </a:r>
            <a:r>
              <a:rPr lang="pt-PT" sz="1400" dirty="0" err="1" smtClean="0"/>
              <a:t>FactBook</a:t>
            </a:r>
            <a:r>
              <a:rPr lang="pt-PT" sz="1400" dirty="0" smtClean="0"/>
              <a:t> – CIA (estimativas 2018)</a:t>
            </a:r>
            <a:endParaRPr lang="pt-PT" sz="1400" dirty="0"/>
          </a:p>
        </p:txBody>
      </p:sp>
      <p:sp>
        <p:nvSpPr>
          <p:cNvPr id="8" name="Oval 7"/>
          <p:cNvSpPr/>
          <p:nvPr/>
        </p:nvSpPr>
        <p:spPr>
          <a:xfrm>
            <a:off x="4452688" y="4189324"/>
            <a:ext cx="27003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Em 2050 392,600,000  (4%)</a:t>
            </a:r>
            <a:endParaRPr lang="pt-PT" dirty="0"/>
          </a:p>
        </p:txBody>
      </p:sp>
      <p:sp>
        <p:nvSpPr>
          <p:cNvPr id="10" name="Seta curvada para cima 9"/>
          <p:cNvSpPr/>
          <p:nvPr/>
        </p:nvSpPr>
        <p:spPr>
          <a:xfrm rot="1227865">
            <a:off x="2123728" y="5013176"/>
            <a:ext cx="2808312" cy="85955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5940152" y="3068960"/>
            <a:ext cx="2386628" cy="10177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Taxa de Variação positiva de 40% 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7704" cy="80438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591823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3848" cy="134854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74619" y="1628800"/>
            <a:ext cx="77030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Tópicos da Sessão</a:t>
            </a:r>
          </a:p>
          <a:p>
            <a:endParaRPr lang="pt-PT" sz="2000" dirty="0"/>
          </a:p>
          <a:p>
            <a:endParaRPr lang="pt-PT" sz="2000" dirty="0" smtClean="0"/>
          </a:p>
          <a:p>
            <a:r>
              <a:rPr lang="pt-PT" sz="2000" dirty="0" smtClean="0"/>
              <a:t>2 – Retrato Sociodemográfico: Indicadores Demográficos Atuais:</a:t>
            </a:r>
          </a:p>
          <a:p>
            <a:r>
              <a:rPr lang="pt-PT" sz="2000" dirty="0"/>
              <a:t>  </a:t>
            </a:r>
            <a:r>
              <a:rPr lang="pt-PT" sz="2000" dirty="0" smtClean="0"/>
              <a:t>     2.1. Total da População;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2.2. Crescimento da População;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2.3. Estrutura Etária;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2.4. Idade Média;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2.5. I.S.F.;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 2.6. Mortalidade Infantil.</a:t>
            </a:r>
          </a:p>
          <a:p>
            <a:endParaRPr lang="pt-PT" sz="2000" u="sng" dirty="0" smtClean="0"/>
          </a:p>
          <a:p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347864" y="74105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População dos Países de Língua Portuguesa: Retrato Sociodemográfico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76474" y="780997"/>
            <a:ext cx="1163279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666046" y="4617627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469" y="4167584"/>
            <a:ext cx="2496923" cy="118882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14166" y="4826143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endParaRPr lang="pt-PT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478060" y="5838844"/>
            <a:ext cx="1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208,846,892</a:t>
            </a:r>
          </a:p>
          <a:p>
            <a:pPr algn="ctr"/>
            <a:endParaRPr lang="pt-PT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219140" y="1708494"/>
            <a:ext cx="115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400" b="1" dirty="0" smtClean="0"/>
          </a:p>
          <a:p>
            <a:pPr algn="ctr"/>
            <a:r>
              <a:rPr lang="pt-PT" sz="1400" b="1" dirty="0" smtClean="0"/>
              <a:t>568,373</a:t>
            </a:r>
            <a:endParaRPr lang="pt-PT" sz="14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6282649" y="3375339"/>
            <a:ext cx="11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204,454</a:t>
            </a:r>
          </a:p>
          <a:p>
            <a:pPr algn="ctr"/>
            <a:endParaRPr lang="pt-PT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926903" y="4781745"/>
            <a:ext cx="11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27,233,789</a:t>
            </a:r>
          </a:p>
          <a:p>
            <a:pPr algn="ctr"/>
            <a:endParaRPr lang="pt-PT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797470" y="3431078"/>
            <a:ext cx="11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1,321,929</a:t>
            </a:r>
          </a:p>
          <a:p>
            <a:pPr algn="ctr"/>
            <a:endParaRPr lang="pt-PT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787924" y="2190370"/>
            <a:ext cx="11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1,833,247</a:t>
            </a:r>
          </a:p>
          <a:p>
            <a:pPr algn="ctr"/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261978" y="957731"/>
            <a:ext cx="141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/>
              <a:t>10,355,493</a:t>
            </a:r>
          </a:p>
          <a:p>
            <a:pPr algn="ctr"/>
            <a:endParaRPr lang="pt-PT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49643" y="15439"/>
            <a:ext cx="257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</a:rPr>
              <a:t>2.1. Total da População </a:t>
            </a:r>
            <a:endParaRPr lang="pt-P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939710" y="46046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5702029" y="144334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685957" y="277739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685957" y="416758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3054221" y="5425445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445116" y="425384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359091" y="291191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51397" y="1730642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557374" y="815061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87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242897" y="1794652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173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242897" y="3229925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184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342574" y="4570585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45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726847" y="5746294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2" name="Oval 101"/>
          <p:cNvSpPr/>
          <p:nvPr/>
        </p:nvSpPr>
        <p:spPr>
          <a:xfrm>
            <a:off x="2077830" y="4725227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50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992060" y="3394267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156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13175" y="2202701"/>
            <a:ext cx="812516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153</a:t>
            </a:r>
            <a:endParaRPr lang="pt-PT" sz="1600" b="1" dirty="0">
              <a:solidFill>
                <a:schemeClr val="tx1"/>
              </a:solidFill>
            </a:endParaRPr>
          </a:p>
        </p:txBody>
      </p:sp>
      <p:pic>
        <p:nvPicPr>
          <p:cNvPr id="74" name="Imagem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446" y="104789"/>
            <a:ext cx="1907704" cy="804388"/>
          </a:xfrm>
          <a:prstGeom prst="rect">
            <a:avLst/>
          </a:prstGeom>
        </p:spPr>
      </p:pic>
      <p:sp>
        <p:nvSpPr>
          <p:cNvPr id="75" name="CaixaDeTexto 74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301" y="788297"/>
            <a:ext cx="608770" cy="6060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558" y="5639794"/>
            <a:ext cx="681127" cy="67725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7083" y="1774888"/>
            <a:ext cx="653075" cy="650172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476" y="2023274"/>
            <a:ext cx="770659" cy="767234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094" y="4602833"/>
            <a:ext cx="669603" cy="666627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5968" y="4569169"/>
            <a:ext cx="695303" cy="692213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09" y="3149893"/>
            <a:ext cx="833545" cy="829840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3265" y="3189826"/>
            <a:ext cx="718028" cy="7148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68959" y="4690635"/>
            <a:ext cx="101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30,355,880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389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76474" y="780997"/>
            <a:ext cx="1163279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666046" y="4617627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69" y="4167584"/>
            <a:ext cx="2496923" cy="118882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32439" y="480118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3,49%</a:t>
            </a:r>
          </a:p>
          <a:p>
            <a:endParaRPr lang="pt-PT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3399380" y="5971297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0,71%</a:t>
            </a:r>
          </a:p>
          <a:p>
            <a:pPr algn="ctr"/>
            <a:endParaRPr lang="pt-PT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6184485" y="2004450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1,32%</a:t>
            </a:r>
          </a:p>
          <a:p>
            <a:pPr algn="ctr"/>
            <a:endParaRPr lang="pt-PT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6282649" y="342440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1,66%</a:t>
            </a:r>
          </a:p>
          <a:p>
            <a:pPr algn="ctr"/>
            <a:endParaRPr lang="pt-PT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763133" y="4811126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2,46%</a:t>
            </a:r>
          </a:p>
          <a:p>
            <a:pPr algn="ctr"/>
            <a:endParaRPr lang="pt-PT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544806" y="3523481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2,23%</a:t>
            </a:r>
          </a:p>
          <a:p>
            <a:pPr algn="ctr"/>
            <a:endParaRPr lang="pt-PT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787924" y="2190370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2,48%</a:t>
            </a:r>
          </a:p>
          <a:p>
            <a:pPr algn="ctr"/>
            <a:endParaRPr lang="pt-PT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449047" y="1023168"/>
            <a:ext cx="11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- 0,27%</a:t>
            </a:r>
          </a:p>
          <a:p>
            <a:pPr algn="ctr"/>
            <a:endParaRPr lang="pt-PT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49643" y="15439"/>
            <a:ext cx="248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</a:rPr>
              <a:t>2.2. Crescimento Populacional (%) </a:t>
            </a:r>
            <a:endParaRPr lang="pt-P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939710" y="46046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5702029" y="1443340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685957" y="277739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685957" y="4167584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3054221" y="5425445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445116" y="4253849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195679" y="2941776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51397" y="1730642"/>
            <a:ext cx="23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557374" y="901346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216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65137" y="1898824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83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35412" y="3259503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62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230597" y="4678426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410187" y="5839200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140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822298" y="4756415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25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689148" y="3401534"/>
            <a:ext cx="737472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32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13175" y="2202701"/>
            <a:ext cx="812516" cy="5754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tx1"/>
                </a:solidFill>
              </a:rPr>
              <a:t>23</a:t>
            </a:r>
            <a:endParaRPr lang="pt-PT" sz="1600" b="1" dirty="0">
              <a:solidFill>
                <a:schemeClr val="tx1"/>
              </a:solidFill>
            </a:endParaRP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64" y="4651610"/>
            <a:ext cx="602300" cy="602300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76" y="3360335"/>
            <a:ext cx="602300" cy="602300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62" y="2042217"/>
            <a:ext cx="602300" cy="602300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755" y="857058"/>
            <a:ext cx="602300" cy="602300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87" y="1813040"/>
            <a:ext cx="602300" cy="60230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162" y="3172384"/>
            <a:ext cx="602300" cy="602300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677" y="4441857"/>
            <a:ext cx="602300" cy="602300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606" y="5803859"/>
            <a:ext cx="602300" cy="602300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446" y="104789"/>
            <a:ext cx="1907704" cy="804388"/>
          </a:xfrm>
          <a:prstGeom prst="rect">
            <a:avLst/>
          </a:prstGeom>
        </p:spPr>
      </p:pic>
      <p:sp>
        <p:nvSpPr>
          <p:cNvPr id="75" name="CaixaDeTexto 74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scamara@iscsp.ulisboa.pt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44" y="2151566"/>
            <a:ext cx="2933280" cy="2933280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 rot="5400000">
            <a:off x="6226040" y="730564"/>
            <a:ext cx="1264145" cy="248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 rot="16200000">
            <a:off x="822008" y="214897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 rot="5400000">
            <a:off x="3578575" y="4530157"/>
            <a:ext cx="133821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arredondado 15"/>
          <p:cNvSpPr/>
          <p:nvPr/>
        </p:nvSpPr>
        <p:spPr>
          <a:xfrm rot="16200000">
            <a:off x="1050121" y="3454348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146" y="2151565"/>
            <a:ext cx="392825" cy="43152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163" y="1880005"/>
            <a:ext cx="329213" cy="2865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475" y="1532473"/>
            <a:ext cx="329213" cy="323116"/>
          </a:xfrm>
          <a:prstGeom prst="rect">
            <a:avLst/>
          </a:prstGeom>
        </p:spPr>
      </p:pic>
      <p:sp>
        <p:nvSpPr>
          <p:cNvPr id="23" name="Retângulo arredondado 22"/>
          <p:cNvSpPr/>
          <p:nvPr/>
        </p:nvSpPr>
        <p:spPr>
          <a:xfrm rot="5400000">
            <a:off x="863222" y="880160"/>
            <a:ext cx="1163279" cy="2736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536" y="2780928"/>
            <a:ext cx="2349857" cy="118882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765" y="2856731"/>
            <a:ext cx="329213" cy="32311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37" y="3230586"/>
            <a:ext cx="329213" cy="286537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18" y="3517123"/>
            <a:ext cx="438964" cy="40260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668" y="4126291"/>
            <a:ext cx="2496923" cy="118882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445" y="4273062"/>
            <a:ext cx="329213" cy="32311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646" y="473982"/>
            <a:ext cx="2761727" cy="1182727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7448" y="4651625"/>
            <a:ext cx="327762" cy="284772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855" y="4923714"/>
            <a:ext cx="419819" cy="357623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4903" y="540878"/>
            <a:ext cx="327762" cy="32776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491" y="5474053"/>
            <a:ext cx="327762" cy="32776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32" y="1764356"/>
            <a:ext cx="327762" cy="32776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572" y="3033277"/>
            <a:ext cx="327762" cy="32776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453" y="4352640"/>
            <a:ext cx="327762" cy="32776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8501" y="5871728"/>
            <a:ext cx="327762" cy="284772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9563" y="938553"/>
            <a:ext cx="327762" cy="284772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932" y="2164744"/>
            <a:ext cx="327762" cy="284772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24" y="3433653"/>
            <a:ext cx="327762" cy="284772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77" y="4757499"/>
            <a:ext cx="327762" cy="28477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6428" y="1242172"/>
            <a:ext cx="404712" cy="342151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897" y="2462187"/>
            <a:ext cx="404712" cy="342151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124" y="3718777"/>
            <a:ext cx="404712" cy="342151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2823" y="6139092"/>
            <a:ext cx="404712" cy="342151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005" y="5042271"/>
            <a:ext cx="404712" cy="342151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248295" y="375430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ST</a:t>
            </a:r>
            <a:endParaRPr lang="pt-PT" sz="8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767780" y="4585744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237978" y="454205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/>
              <a:t>M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3816514" y="4720703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B</a:t>
            </a:r>
            <a:endParaRPr lang="pt-PT" sz="8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147659" y="2925555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CV</a:t>
            </a:r>
            <a:endParaRPr lang="pt-PT" sz="8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499854" y="2710111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GB</a:t>
            </a:r>
            <a:endParaRPr lang="pt-PT" sz="8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556426" y="3812006"/>
            <a:ext cx="316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TL</a:t>
            </a:r>
            <a:endParaRPr lang="pt-PT" sz="8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093754" y="1444351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28,7</a:t>
            </a:r>
          </a:p>
          <a:p>
            <a:endParaRPr lang="pt-PT" sz="1400" dirty="0"/>
          </a:p>
          <a:p>
            <a:r>
              <a:rPr lang="pt-PT" sz="1400" dirty="0" smtClean="0"/>
              <a:t>66,1</a:t>
            </a:r>
          </a:p>
          <a:p>
            <a:endParaRPr lang="pt-PT" sz="1400" dirty="0" smtClean="0"/>
          </a:p>
          <a:p>
            <a:r>
              <a:rPr lang="pt-PT" sz="1400" dirty="0" smtClean="0"/>
              <a:t>5,2</a:t>
            </a:r>
            <a:endParaRPr lang="pt-PT" sz="14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6236083" y="2771940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41,2</a:t>
            </a:r>
          </a:p>
          <a:p>
            <a:endParaRPr lang="pt-PT" sz="1400" dirty="0"/>
          </a:p>
          <a:p>
            <a:r>
              <a:rPr lang="pt-PT" sz="1400" dirty="0" smtClean="0"/>
              <a:t>56,0</a:t>
            </a:r>
          </a:p>
          <a:p>
            <a:endParaRPr lang="pt-PT" sz="1400" dirty="0" smtClean="0"/>
          </a:p>
          <a:p>
            <a:r>
              <a:rPr lang="pt-PT" sz="1400" dirty="0" smtClean="0"/>
              <a:t>2,8</a:t>
            </a:r>
            <a:endParaRPr lang="pt-PT" sz="14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6125811" y="4193365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48,1</a:t>
            </a:r>
          </a:p>
          <a:p>
            <a:endParaRPr lang="pt-PT" sz="1400" dirty="0"/>
          </a:p>
          <a:p>
            <a:r>
              <a:rPr lang="pt-PT" sz="1400" dirty="0" smtClean="0"/>
              <a:t>49,6</a:t>
            </a:r>
          </a:p>
          <a:p>
            <a:endParaRPr lang="pt-PT" sz="1400" dirty="0" smtClean="0"/>
          </a:p>
          <a:p>
            <a:r>
              <a:rPr lang="pt-PT" sz="1400" dirty="0" smtClean="0"/>
              <a:t>2,3</a:t>
            </a:r>
            <a:endParaRPr lang="pt-PT" sz="14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3408001" y="5429338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21,9</a:t>
            </a:r>
          </a:p>
          <a:p>
            <a:endParaRPr lang="pt-PT" sz="1400" dirty="0"/>
          </a:p>
          <a:p>
            <a:r>
              <a:rPr lang="pt-PT" sz="1400" dirty="0" smtClean="0"/>
              <a:t>69,5</a:t>
            </a:r>
          </a:p>
          <a:p>
            <a:endParaRPr lang="pt-PT" sz="1400" dirty="0" smtClean="0"/>
          </a:p>
          <a:p>
            <a:r>
              <a:rPr lang="pt-PT" sz="1400" dirty="0" smtClean="0"/>
              <a:t>8,6</a:t>
            </a:r>
            <a:endParaRPr lang="pt-PT" sz="14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88261" y="4240861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44,5</a:t>
            </a:r>
          </a:p>
          <a:p>
            <a:endParaRPr lang="pt-PT" sz="1400" dirty="0"/>
          </a:p>
          <a:p>
            <a:r>
              <a:rPr lang="pt-PT" sz="1400" dirty="0" smtClean="0"/>
              <a:t>52,6</a:t>
            </a:r>
          </a:p>
          <a:p>
            <a:endParaRPr lang="pt-PT" sz="1400" dirty="0" smtClean="0"/>
          </a:p>
          <a:p>
            <a:r>
              <a:rPr lang="pt-PT" sz="1400" dirty="0" smtClean="0"/>
              <a:t>2,9</a:t>
            </a:r>
            <a:endParaRPr lang="pt-PT" sz="14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547405" y="2946436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40,4</a:t>
            </a:r>
          </a:p>
          <a:p>
            <a:endParaRPr lang="pt-PT" sz="1400" dirty="0"/>
          </a:p>
          <a:p>
            <a:r>
              <a:rPr lang="pt-PT" sz="1400" dirty="0" smtClean="0"/>
              <a:t>55,6</a:t>
            </a:r>
          </a:p>
          <a:p>
            <a:endParaRPr lang="pt-PT" sz="1400" dirty="0" smtClean="0"/>
          </a:p>
          <a:p>
            <a:r>
              <a:rPr lang="pt-PT" sz="1400" dirty="0" smtClean="0"/>
              <a:t>3,9</a:t>
            </a:r>
            <a:endParaRPr lang="pt-PT" sz="14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604450" y="1694031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43,5</a:t>
            </a:r>
          </a:p>
          <a:p>
            <a:endParaRPr lang="pt-PT" sz="1400" dirty="0"/>
          </a:p>
          <a:p>
            <a:r>
              <a:rPr lang="pt-PT" sz="1400" dirty="0" smtClean="0"/>
              <a:t>53,4</a:t>
            </a:r>
          </a:p>
          <a:p>
            <a:endParaRPr lang="pt-PT" sz="1400" dirty="0" smtClean="0"/>
          </a:p>
          <a:p>
            <a:r>
              <a:rPr lang="pt-PT" sz="1400" dirty="0" smtClean="0"/>
              <a:t>3,3</a:t>
            </a:r>
            <a:endParaRPr lang="pt-PT" sz="1400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3256323" y="445924"/>
            <a:ext cx="9696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14,0</a:t>
            </a:r>
          </a:p>
          <a:p>
            <a:endParaRPr lang="pt-PT" sz="1400" dirty="0"/>
          </a:p>
          <a:p>
            <a:r>
              <a:rPr lang="pt-PT" sz="1400" dirty="0" smtClean="0"/>
              <a:t>65,7</a:t>
            </a:r>
          </a:p>
          <a:p>
            <a:endParaRPr lang="pt-PT" sz="1400" dirty="0" smtClean="0"/>
          </a:p>
          <a:p>
            <a:r>
              <a:rPr lang="pt-PT" sz="1400" dirty="0" smtClean="0"/>
              <a:t>20,3</a:t>
            </a:r>
            <a:endParaRPr lang="pt-PT" sz="1400" dirty="0"/>
          </a:p>
        </p:txBody>
      </p:sp>
      <p:pic>
        <p:nvPicPr>
          <p:cNvPr id="73" name="Imagem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16" y="5882174"/>
            <a:ext cx="327762" cy="327762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227650"/>
            <a:ext cx="327762" cy="284772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511420"/>
            <a:ext cx="404712" cy="342151"/>
          </a:xfrm>
          <a:prstGeom prst="rect">
            <a:avLst/>
          </a:prstGeom>
        </p:spPr>
      </p:pic>
      <p:sp>
        <p:nvSpPr>
          <p:cNvPr id="76" name="CaixaDeTexto 75"/>
          <p:cNvSpPr txBox="1"/>
          <p:nvPr/>
        </p:nvSpPr>
        <p:spPr>
          <a:xfrm>
            <a:off x="292169" y="5882174"/>
            <a:ext cx="66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/>
              <a:t>0-14 anos</a:t>
            </a:r>
            <a:endParaRPr lang="pt-PT" sz="800" dirty="0"/>
          </a:p>
          <a:p>
            <a:endParaRPr lang="pt-PT" sz="800" dirty="0" smtClean="0"/>
          </a:p>
          <a:p>
            <a:endParaRPr lang="pt-PT" sz="800" dirty="0"/>
          </a:p>
          <a:p>
            <a:r>
              <a:rPr lang="pt-PT" sz="800" dirty="0" smtClean="0"/>
              <a:t>15-64 anos</a:t>
            </a:r>
          </a:p>
          <a:p>
            <a:endParaRPr lang="pt-PT" sz="800" dirty="0"/>
          </a:p>
          <a:p>
            <a:endParaRPr lang="pt-PT" sz="800" dirty="0" smtClean="0"/>
          </a:p>
          <a:p>
            <a:r>
              <a:rPr lang="pt-PT" sz="800" dirty="0" smtClean="0"/>
              <a:t>65 e + anos</a:t>
            </a:r>
            <a:endParaRPr lang="pt-PT" sz="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2932" y="260648"/>
            <a:ext cx="214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</a:rPr>
              <a:t>2.3. Estrutura Etária da População (%)</a:t>
            </a: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22694" y="1722786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Cabo Verde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 rot="16200000">
            <a:off x="7701907" y="5545568"/>
            <a:ext cx="24412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tx2">
                    <a:lumMod val="75000"/>
                  </a:schemeClr>
                </a:solidFill>
              </a:rPr>
              <a:t>Stella Bettencourt da Câmara*</a:t>
            </a:r>
          </a:p>
          <a:p>
            <a:pPr algn="ctr"/>
            <a:r>
              <a:rPr lang="pt-PT" sz="1050" b="1" dirty="0" err="1" smtClean="0">
                <a:solidFill>
                  <a:schemeClr val="tx2">
                    <a:lumMod val="75000"/>
                  </a:schemeClr>
                </a:solidFill>
              </a:rPr>
              <a:t>scamara@iscsp.ulisboa.pterde</a:t>
            </a:r>
            <a:endParaRPr lang="pt-PT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6808927" y="3038489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São Tomé e Príncipe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95568" y="4572833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Angola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3914455" y="857329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Portugal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1285729" y="2094140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Guiné Bissau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1133311" y="334153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Timor Leste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1278362" y="4652108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Moçambique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4016486" y="5829447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Brasil  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889</Words>
  <Application>Microsoft Office PowerPoint</Application>
  <PresentationFormat>Apresentação no Ecrã (4:3)</PresentationFormat>
  <Paragraphs>324</Paragraphs>
  <Slides>16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Arial</vt:lpstr>
      <vt:lpstr>Calibri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Stella</dc:creator>
  <cp:lastModifiedBy>eu</cp:lastModifiedBy>
  <cp:revision>221</cp:revision>
  <cp:lastPrinted>2019-05-25T02:33:53Z</cp:lastPrinted>
  <dcterms:created xsi:type="dcterms:W3CDTF">2012-09-26T16:57:33Z</dcterms:created>
  <dcterms:modified xsi:type="dcterms:W3CDTF">2019-05-25T02:41:03Z</dcterms:modified>
</cp:coreProperties>
</file>