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A1734B-C82D-4AC9-85F9-CA8E300A7410}" type="datetimeFigureOut">
              <a:rPr lang="pt-PT" smtClean="0"/>
              <a:t>09/10/2017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7E0EA9-2DE0-4AB1-807A-A53BB9EAAA2B}" type="slidenum">
              <a:rPr lang="pt-PT" smtClean="0"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28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734B-C82D-4AC9-85F9-CA8E300A7410}" type="datetimeFigureOut">
              <a:rPr lang="pt-PT" smtClean="0"/>
              <a:t>09/10/2017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EA9-2DE0-4AB1-807A-A53BB9EAAA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778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734B-C82D-4AC9-85F9-CA8E300A7410}" type="datetimeFigureOut">
              <a:rPr lang="pt-PT" smtClean="0"/>
              <a:t>09/10/2017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EA9-2DE0-4AB1-807A-A53BB9EAAA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802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734B-C82D-4AC9-85F9-CA8E300A7410}" type="datetimeFigureOut">
              <a:rPr lang="pt-PT" smtClean="0"/>
              <a:t>09/10/2017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EA9-2DE0-4AB1-807A-A53BB9EAAA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63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734B-C82D-4AC9-85F9-CA8E300A7410}" type="datetimeFigureOut">
              <a:rPr lang="pt-PT" smtClean="0"/>
              <a:t>09/10/2017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EA9-2DE0-4AB1-807A-A53BB9EAAA2B}" type="slidenum">
              <a:rPr lang="pt-PT" smtClean="0"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72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734B-C82D-4AC9-85F9-CA8E300A7410}" type="datetimeFigureOut">
              <a:rPr lang="pt-PT" smtClean="0"/>
              <a:t>09/10/2017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EA9-2DE0-4AB1-807A-A53BB9EAAA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683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734B-C82D-4AC9-85F9-CA8E300A7410}" type="datetimeFigureOut">
              <a:rPr lang="pt-PT" smtClean="0"/>
              <a:t>09/10/2017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EA9-2DE0-4AB1-807A-A53BB9EAAA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345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734B-C82D-4AC9-85F9-CA8E300A7410}" type="datetimeFigureOut">
              <a:rPr lang="pt-PT" smtClean="0"/>
              <a:t>09/10/2017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EA9-2DE0-4AB1-807A-A53BB9EAAA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067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734B-C82D-4AC9-85F9-CA8E300A7410}" type="datetimeFigureOut">
              <a:rPr lang="pt-PT" smtClean="0"/>
              <a:t>09/10/2017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EA9-2DE0-4AB1-807A-A53BB9EAAA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73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734B-C82D-4AC9-85F9-CA8E300A7410}" type="datetimeFigureOut">
              <a:rPr lang="pt-PT" smtClean="0"/>
              <a:t>09/10/2017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EA9-2DE0-4AB1-807A-A53BB9EAAA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6994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734B-C82D-4AC9-85F9-CA8E300A7410}" type="datetimeFigureOut">
              <a:rPr lang="pt-PT" smtClean="0"/>
              <a:t>09/10/2017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EA9-2DE0-4AB1-807A-A53BB9EAAA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977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9A1734B-C82D-4AC9-85F9-CA8E300A7410}" type="datetimeFigureOut">
              <a:rPr lang="pt-PT" smtClean="0"/>
              <a:t>09/10/2017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A7E0EA9-2DE0-4AB1-807A-A53BB9EAAA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97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46AFF-2A2B-420B-841D-729FC9B24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O Sentido de Uma Comunidade Médica de Língua Portuguesa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48B02-7934-4186-AE2F-0C0BE8F0A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29" y="3869635"/>
            <a:ext cx="8888697" cy="393894"/>
          </a:xfrm>
        </p:spPr>
        <p:txBody>
          <a:bodyPr>
            <a:normAutofit/>
          </a:bodyPr>
          <a:lstStyle/>
          <a:p>
            <a:r>
              <a:rPr lang="pt-PT" dirty="0"/>
              <a:t>Norberto Canha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D8A34FF-805A-416E-8F78-71982FD516EE}"/>
              </a:ext>
            </a:extLst>
          </p:cNvPr>
          <p:cNvSpPr txBox="1"/>
          <p:nvPr/>
        </p:nvSpPr>
        <p:spPr>
          <a:xfrm>
            <a:off x="8824510" y="5056741"/>
            <a:ext cx="29097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pt-PT" dirty="0"/>
          </a:p>
          <a:p>
            <a:pPr algn="r"/>
            <a:r>
              <a:rPr lang="pt-PT" dirty="0"/>
              <a:t>Seminário Medicina Tropical </a:t>
            </a:r>
          </a:p>
          <a:p>
            <a:pPr algn="r"/>
            <a:r>
              <a:rPr lang="pt-PT" dirty="0"/>
              <a:t>– Direitos e Desafios</a:t>
            </a:r>
          </a:p>
          <a:p>
            <a:pPr algn="r"/>
            <a:r>
              <a:rPr lang="pt-PT" sz="1400" dirty="0">
                <a:solidFill>
                  <a:schemeClr val="bg1">
                    <a:lumMod val="85000"/>
                  </a:schemeClr>
                </a:solidFill>
              </a:rPr>
              <a:t>11.10.2017</a:t>
            </a:r>
          </a:p>
          <a:p>
            <a:pPr algn="r"/>
            <a:r>
              <a:rPr lang="pt-PT" sz="1400" dirty="0">
                <a:solidFill>
                  <a:schemeClr val="bg1">
                    <a:lumMod val="85000"/>
                  </a:schemeClr>
                </a:solidFill>
              </a:rPr>
              <a:t>UCCLA / ALDIS/ CEIS 20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7005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4BFCE7A-64B2-4C19-971C-F62D267F4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4" t="20241" r="32590" b="15181"/>
          <a:stretch/>
        </p:blipFill>
        <p:spPr>
          <a:xfrm>
            <a:off x="3271352" y="248140"/>
            <a:ext cx="5971799" cy="63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3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A5F44-ACB0-4C4D-A0D4-5F20BDDA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Norberto Canha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898139F-6363-4F0D-B47C-E02986B8C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489424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t-PT" dirty="0"/>
              <a:t>Livros publicados:</a:t>
            </a:r>
          </a:p>
          <a:p>
            <a:r>
              <a:rPr lang="pt-PT" i="1" dirty="0">
                <a:solidFill>
                  <a:schemeClr val="tx1"/>
                </a:solidFill>
              </a:rPr>
              <a:t>Nova Ordem Mundial</a:t>
            </a:r>
            <a:r>
              <a:rPr lang="pt-PT" dirty="0">
                <a:solidFill>
                  <a:schemeClr val="tx1"/>
                </a:solidFill>
              </a:rPr>
              <a:t> (2005)</a:t>
            </a:r>
          </a:p>
          <a:p>
            <a:r>
              <a:rPr lang="pt-PT" dirty="0">
                <a:solidFill>
                  <a:schemeClr val="tx1"/>
                </a:solidFill>
              </a:rPr>
              <a:t>Momento – Esperanças e Certezas</a:t>
            </a:r>
          </a:p>
          <a:p>
            <a:r>
              <a:rPr lang="pt-PT" dirty="0">
                <a:solidFill>
                  <a:schemeClr val="tx1"/>
                </a:solidFill>
              </a:rPr>
              <a:t>Voo Adormecido</a:t>
            </a:r>
          </a:p>
          <a:p>
            <a:r>
              <a:rPr lang="pt-PT" i="1" dirty="0" err="1">
                <a:solidFill>
                  <a:schemeClr val="tx1"/>
                </a:solidFill>
              </a:rPr>
              <a:t>Cognitaria</a:t>
            </a:r>
            <a:r>
              <a:rPr lang="pt-PT" i="1" dirty="0">
                <a:solidFill>
                  <a:schemeClr val="tx1"/>
                </a:solidFill>
              </a:rPr>
              <a:t>, Cidade do Conhecimento – Ensino, Formação, Educação, Investigação</a:t>
            </a:r>
            <a:r>
              <a:rPr lang="pt-PT" dirty="0">
                <a:solidFill>
                  <a:schemeClr val="tx1"/>
                </a:solidFill>
              </a:rPr>
              <a:t> (2009)</a:t>
            </a:r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4DF1E502-C254-4035-B191-3A6E575BAE4A}"/>
              </a:ext>
            </a:extLst>
          </p:cNvPr>
          <p:cNvSpPr txBox="1">
            <a:spLocks/>
          </p:cNvSpPr>
          <p:nvPr/>
        </p:nvSpPr>
        <p:spPr>
          <a:xfrm>
            <a:off x="6124277" y="2057400"/>
            <a:ext cx="489424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i="1" dirty="0">
                <a:solidFill>
                  <a:schemeClr val="tx1"/>
                </a:solidFill>
              </a:rPr>
              <a:t>Amar Portugal – Apelo Ao Senso, À Verdade, Ao Reconhecimento</a:t>
            </a:r>
            <a:r>
              <a:rPr lang="pt-PT" dirty="0">
                <a:solidFill>
                  <a:schemeClr val="tx1"/>
                </a:solidFill>
              </a:rPr>
              <a:t> (2011)</a:t>
            </a:r>
          </a:p>
          <a:p>
            <a:r>
              <a:rPr lang="pt-PT" i="1" dirty="0">
                <a:solidFill>
                  <a:schemeClr val="tx1"/>
                </a:solidFill>
              </a:rPr>
              <a:t>Nosso Mundo – O Ecoar de Coimbra</a:t>
            </a:r>
            <a:r>
              <a:rPr lang="pt-PT" dirty="0">
                <a:solidFill>
                  <a:schemeClr val="tx1"/>
                </a:solidFill>
              </a:rPr>
              <a:t> (2015)</a:t>
            </a:r>
          </a:p>
          <a:p>
            <a:r>
              <a:rPr lang="pt-PT" i="1" dirty="0">
                <a:solidFill>
                  <a:schemeClr val="tx1"/>
                </a:solidFill>
              </a:rPr>
              <a:t>EIVA – E o Futuro</a:t>
            </a:r>
            <a:r>
              <a:rPr lang="pt-PT" dirty="0">
                <a:solidFill>
                  <a:schemeClr val="tx1"/>
                </a:solidFill>
              </a:rPr>
              <a:t> (2016)</a:t>
            </a:r>
          </a:p>
          <a:p>
            <a:r>
              <a:rPr lang="pt-PT" i="1" dirty="0">
                <a:solidFill>
                  <a:schemeClr val="tx1"/>
                </a:solidFill>
              </a:rPr>
              <a:t>Justiça</a:t>
            </a:r>
            <a:r>
              <a:rPr lang="pt-PT" dirty="0">
                <a:solidFill>
                  <a:schemeClr val="tx1"/>
                </a:solidFill>
              </a:rPr>
              <a:t> (2017)</a:t>
            </a:r>
          </a:p>
          <a:p>
            <a:r>
              <a:rPr lang="pt-PT" i="1" dirty="0">
                <a:solidFill>
                  <a:schemeClr val="tx1"/>
                </a:solidFill>
              </a:rPr>
              <a:t>Capitalismo – Queda e Renascer do Primeiro e Último Império</a:t>
            </a:r>
            <a:r>
              <a:rPr lang="pt-PT" dirty="0">
                <a:solidFill>
                  <a:schemeClr val="tx1"/>
                </a:solidFill>
              </a:rPr>
              <a:t> (2017)</a:t>
            </a:r>
          </a:p>
          <a:p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6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C4A91-058B-4543-93F5-27E0496C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Norberto Canha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D1195A4-BCD3-4322-9950-049FBAADC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4927294" cy="40386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pt-PT" dirty="0"/>
              <a:t>Alguns trabalhos científicos:</a:t>
            </a:r>
          </a:p>
          <a:p>
            <a:r>
              <a:rPr lang="pt-PT" b="1" i="1" dirty="0">
                <a:solidFill>
                  <a:schemeClr val="tx1"/>
                </a:solidFill>
              </a:rPr>
              <a:t>Exploração Linfática dos Membros Inferiores</a:t>
            </a:r>
            <a:r>
              <a:rPr lang="pt-PT" b="1" dirty="0">
                <a:solidFill>
                  <a:schemeClr val="tx1"/>
                </a:solidFill>
              </a:rPr>
              <a:t> (1967) – Tese de Doutoramento</a:t>
            </a:r>
          </a:p>
          <a:p>
            <a:r>
              <a:rPr lang="pt-PT" i="1" dirty="0">
                <a:solidFill>
                  <a:schemeClr val="tx1"/>
                </a:solidFill>
              </a:rPr>
              <a:t>Achados </a:t>
            </a:r>
            <a:r>
              <a:rPr lang="pt-PT" i="1" dirty="0" err="1">
                <a:solidFill>
                  <a:schemeClr val="tx1"/>
                </a:solidFill>
              </a:rPr>
              <a:t>linfangiográficos</a:t>
            </a:r>
            <a:r>
              <a:rPr lang="pt-PT" i="1" dirty="0">
                <a:solidFill>
                  <a:schemeClr val="tx1"/>
                </a:solidFill>
              </a:rPr>
              <a:t> da mama: displasia linfática primitiva da mama</a:t>
            </a:r>
            <a:r>
              <a:rPr lang="pt-PT" dirty="0">
                <a:solidFill>
                  <a:schemeClr val="tx1"/>
                </a:solidFill>
              </a:rPr>
              <a:t> (1977)</a:t>
            </a:r>
          </a:p>
          <a:p>
            <a:r>
              <a:rPr lang="pt-PT" i="1" dirty="0" err="1">
                <a:solidFill>
                  <a:schemeClr val="tx1"/>
                </a:solidFill>
              </a:rPr>
              <a:t>Linfografia</a:t>
            </a:r>
            <a:r>
              <a:rPr lang="pt-PT" i="1" dirty="0">
                <a:solidFill>
                  <a:schemeClr val="tx1"/>
                </a:solidFill>
              </a:rPr>
              <a:t> articular </a:t>
            </a:r>
            <a:r>
              <a:rPr lang="pt-PT" i="1" dirty="0" err="1">
                <a:solidFill>
                  <a:schemeClr val="tx1"/>
                </a:solidFill>
              </a:rPr>
              <a:t>indirecta</a:t>
            </a:r>
            <a:r>
              <a:rPr lang="pt-PT" i="1" dirty="0">
                <a:solidFill>
                  <a:schemeClr val="tx1"/>
                </a:solidFill>
              </a:rPr>
              <a:t> morfológica com </a:t>
            </a:r>
            <a:r>
              <a:rPr lang="pt-PT" i="1" dirty="0" err="1">
                <a:solidFill>
                  <a:schemeClr val="tx1"/>
                </a:solidFill>
              </a:rPr>
              <a:t>dextrano</a:t>
            </a:r>
            <a:r>
              <a:rPr lang="pt-PT" i="1" dirty="0">
                <a:solidFill>
                  <a:schemeClr val="tx1"/>
                </a:solidFill>
              </a:rPr>
              <a:t> TC99M</a:t>
            </a:r>
            <a:r>
              <a:rPr lang="pt-PT" dirty="0">
                <a:solidFill>
                  <a:schemeClr val="tx1"/>
                </a:solidFill>
              </a:rPr>
              <a:t> (PM=70 000) (1982)</a:t>
            </a:r>
          </a:p>
          <a:p>
            <a:r>
              <a:rPr lang="pt-PT" i="1" dirty="0" err="1">
                <a:solidFill>
                  <a:schemeClr val="tx1"/>
                </a:solidFill>
              </a:rPr>
              <a:t>Linfocintigrafia</a:t>
            </a:r>
            <a:r>
              <a:rPr lang="pt-PT" i="1" dirty="0">
                <a:solidFill>
                  <a:schemeClr val="tx1"/>
                </a:solidFill>
              </a:rPr>
              <a:t> com </a:t>
            </a:r>
            <a:r>
              <a:rPr lang="pt-PT" i="1" dirty="0" err="1">
                <a:solidFill>
                  <a:schemeClr val="tx1"/>
                </a:solidFill>
              </a:rPr>
              <a:t>dextrano</a:t>
            </a:r>
            <a:r>
              <a:rPr lang="pt-PT" i="1" dirty="0">
                <a:solidFill>
                  <a:schemeClr val="tx1"/>
                </a:solidFill>
              </a:rPr>
              <a:t> 99mTc (PM=70 000)</a:t>
            </a:r>
            <a:r>
              <a:rPr lang="pt-PT" dirty="0">
                <a:solidFill>
                  <a:schemeClr val="tx1"/>
                </a:solidFill>
              </a:rPr>
              <a:t> (1984)</a:t>
            </a:r>
          </a:p>
          <a:p>
            <a:r>
              <a:rPr lang="pt-PT" i="1" dirty="0">
                <a:solidFill>
                  <a:schemeClr val="tx1"/>
                </a:solidFill>
              </a:rPr>
              <a:t>Manual de Ortopedia</a:t>
            </a:r>
            <a:r>
              <a:rPr lang="pt-PT" dirty="0">
                <a:solidFill>
                  <a:schemeClr val="tx1"/>
                </a:solidFill>
              </a:rPr>
              <a:t> (1986)</a:t>
            </a:r>
          </a:p>
          <a:p>
            <a:r>
              <a:rPr lang="pt-PT" i="1" dirty="0">
                <a:solidFill>
                  <a:schemeClr val="tx1"/>
                </a:solidFill>
              </a:rPr>
              <a:t>Organização de um banco de ossos</a:t>
            </a:r>
            <a:r>
              <a:rPr lang="pt-PT" dirty="0">
                <a:solidFill>
                  <a:schemeClr val="tx1"/>
                </a:solidFill>
              </a:rPr>
              <a:t> (1986)</a:t>
            </a:r>
          </a:p>
          <a:p>
            <a:r>
              <a:rPr lang="pt-PT" i="1" dirty="0">
                <a:solidFill>
                  <a:schemeClr val="tx1"/>
                </a:solidFill>
              </a:rPr>
              <a:t>Classificação das </a:t>
            </a:r>
            <a:r>
              <a:rPr lang="pt-PT" i="1" dirty="0" err="1">
                <a:solidFill>
                  <a:schemeClr val="tx1"/>
                </a:solidFill>
              </a:rPr>
              <a:t>Fracturas</a:t>
            </a:r>
            <a:r>
              <a:rPr lang="pt-PT" i="1" dirty="0">
                <a:solidFill>
                  <a:schemeClr val="tx1"/>
                </a:solidFill>
              </a:rPr>
              <a:t> e Luxações: uma proposta</a:t>
            </a:r>
            <a:r>
              <a:rPr lang="pt-PT" dirty="0">
                <a:solidFill>
                  <a:schemeClr val="tx1"/>
                </a:solidFill>
              </a:rPr>
              <a:t> (1986)</a:t>
            </a:r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BC5ED8FE-1C4E-4CEE-B535-CAE73791241F}"/>
              </a:ext>
            </a:extLst>
          </p:cNvPr>
          <p:cNvSpPr txBox="1">
            <a:spLocks/>
          </p:cNvSpPr>
          <p:nvPr/>
        </p:nvSpPr>
        <p:spPr>
          <a:xfrm>
            <a:off x="6091226" y="2057400"/>
            <a:ext cx="4927294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i="1" dirty="0" err="1">
                <a:solidFill>
                  <a:schemeClr val="tx1"/>
                </a:solidFill>
              </a:rPr>
              <a:t>Linfografia</a:t>
            </a:r>
            <a:r>
              <a:rPr lang="pt-PT" i="1" dirty="0">
                <a:solidFill>
                  <a:schemeClr val="tx1"/>
                </a:solidFill>
              </a:rPr>
              <a:t> articular com </a:t>
            </a:r>
            <a:r>
              <a:rPr lang="pt-PT" i="1" dirty="0" err="1">
                <a:solidFill>
                  <a:schemeClr val="tx1"/>
                </a:solidFill>
              </a:rPr>
              <a:t>dextrano</a:t>
            </a:r>
            <a:r>
              <a:rPr lang="pt-PT" i="1" dirty="0">
                <a:solidFill>
                  <a:schemeClr val="tx1"/>
                </a:solidFill>
              </a:rPr>
              <a:t> 99mTC (</a:t>
            </a:r>
            <a:r>
              <a:rPr lang="pt-PT" i="1" dirty="0" err="1">
                <a:solidFill>
                  <a:schemeClr val="tx1"/>
                </a:solidFill>
              </a:rPr>
              <a:t>pm</a:t>
            </a:r>
            <a:r>
              <a:rPr lang="pt-PT" i="1" dirty="0">
                <a:solidFill>
                  <a:schemeClr val="tx1"/>
                </a:solidFill>
              </a:rPr>
              <a:t>=70 000)</a:t>
            </a:r>
            <a:r>
              <a:rPr lang="pt-PT" dirty="0">
                <a:solidFill>
                  <a:schemeClr val="tx1"/>
                </a:solidFill>
              </a:rPr>
              <a:t> (1987)</a:t>
            </a:r>
          </a:p>
          <a:p>
            <a:r>
              <a:rPr lang="pt-PT" i="1" dirty="0">
                <a:solidFill>
                  <a:schemeClr val="tx1"/>
                </a:solidFill>
              </a:rPr>
              <a:t>A nossa experiência no tratamento de </a:t>
            </a:r>
            <a:r>
              <a:rPr lang="pt-PT" i="1" dirty="0" err="1">
                <a:solidFill>
                  <a:schemeClr val="tx1"/>
                </a:solidFill>
              </a:rPr>
              <a:t>fracturas</a:t>
            </a:r>
            <a:r>
              <a:rPr lang="pt-PT" i="1" dirty="0">
                <a:solidFill>
                  <a:schemeClr val="tx1"/>
                </a:solidFill>
              </a:rPr>
              <a:t> da diáfise tibial</a:t>
            </a:r>
            <a:r>
              <a:rPr lang="pt-PT" dirty="0">
                <a:solidFill>
                  <a:schemeClr val="tx1"/>
                </a:solidFill>
              </a:rPr>
              <a:t> (1989)</a:t>
            </a:r>
          </a:p>
          <a:p>
            <a:r>
              <a:rPr lang="pt-PT" b="1" i="1" dirty="0">
                <a:solidFill>
                  <a:schemeClr val="tx1"/>
                </a:solidFill>
              </a:rPr>
              <a:t>Filariose Linfática: terapêutica cirúrgica – resultados preliminares</a:t>
            </a:r>
            <a:r>
              <a:rPr lang="pt-PT" b="1" dirty="0">
                <a:solidFill>
                  <a:schemeClr val="tx1"/>
                </a:solidFill>
              </a:rPr>
              <a:t> (1991)</a:t>
            </a:r>
          </a:p>
          <a:p>
            <a:r>
              <a:rPr lang="pt-PT" i="1" dirty="0">
                <a:solidFill>
                  <a:schemeClr val="tx1"/>
                </a:solidFill>
              </a:rPr>
              <a:t>Doença de </a:t>
            </a:r>
            <a:r>
              <a:rPr lang="pt-PT" i="1" dirty="0" err="1">
                <a:solidFill>
                  <a:schemeClr val="tx1"/>
                </a:solidFill>
              </a:rPr>
              <a:t>Blount</a:t>
            </a:r>
            <a:r>
              <a:rPr lang="pt-PT" i="1" dirty="0">
                <a:solidFill>
                  <a:schemeClr val="tx1"/>
                </a:solidFill>
              </a:rPr>
              <a:t> Bilateral: caso clínico </a:t>
            </a:r>
            <a:r>
              <a:rPr lang="pt-PT" dirty="0">
                <a:solidFill>
                  <a:schemeClr val="tx1"/>
                </a:solidFill>
              </a:rPr>
              <a:t>(1994)</a:t>
            </a:r>
          </a:p>
          <a:p>
            <a:r>
              <a:rPr lang="pt-PT" i="1" dirty="0">
                <a:solidFill>
                  <a:schemeClr val="tx1"/>
                </a:solidFill>
              </a:rPr>
              <a:t>Revisões de Próteses da Anca: Reconstrução das lises ósseas com enxertos alógenos</a:t>
            </a:r>
            <a:r>
              <a:rPr lang="pt-PT" dirty="0">
                <a:solidFill>
                  <a:schemeClr val="tx1"/>
                </a:solidFill>
              </a:rPr>
              <a:t> (1996)</a:t>
            </a:r>
          </a:p>
          <a:p>
            <a:r>
              <a:rPr lang="pt-PT" i="1" dirty="0" err="1">
                <a:solidFill>
                  <a:schemeClr val="tx1"/>
                </a:solidFill>
              </a:rPr>
              <a:t>Fracturas</a:t>
            </a:r>
            <a:r>
              <a:rPr lang="pt-PT" i="1" dirty="0">
                <a:solidFill>
                  <a:schemeClr val="tx1"/>
                </a:solidFill>
              </a:rPr>
              <a:t> dos ossos longos – “Um </a:t>
            </a:r>
            <a:r>
              <a:rPr lang="pt-PT" i="1" dirty="0" err="1">
                <a:solidFill>
                  <a:schemeClr val="tx1"/>
                </a:solidFill>
              </a:rPr>
              <a:t>projecto</a:t>
            </a:r>
            <a:r>
              <a:rPr lang="pt-PT" i="1" dirty="0">
                <a:solidFill>
                  <a:schemeClr val="tx1"/>
                </a:solidFill>
              </a:rPr>
              <a:t> para o futuro</a:t>
            </a:r>
            <a:r>
              <a:rPr lang="pt-PT" dirty="0">
                <a:solidFill>
                  <a:schemeClr val="tx1"/>
                </a:solidFill>
              </a:rPr>
              <a:t>” (1998)</a:t>
            </a:r>
          </a:p>
        </p:txBody>
      </p:sp>
    </p:spTree>
    <p:extLst>
      <p:ext uri="{BB962C8B-B14F-4D97-AF65-F5344CB8AC3E}">
        <p14:creationId xmlns:p14="http://schemas.microsoft.com/office/powerpoint/2010/main" val="226234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9D85911D-C827-4EE0-93BB-AECA3F279153}"/>
              </a:ext>
            </a:extLst>
          </p:cNvPr>
          <p:cNvSpPr/>
          <p:nvPr/>
        </p:nvSpPr>
        <p:spPr>
          <a:xfrm rot="10800000">
            <a:off x="4186808" y="583029"/>
            <a:ext cx="1452245" cy="124968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/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A5FB9C10-1992-4F90-9492-21A91D33303F}"/>
              </a:ext>
            </a:extLst>
          </p:cNvPr>
          <p:cNvSpPr/>
          <p:nvPr/>
        </p:nvSpPr>
        <p:spPr>
          <a:xfrm rot="10800000">
            <a:off x="6641083" y="596999"/>
            <a:ext cx="1452245" cy="124968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/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D9E533F8-DB9A-4CB6-B811-0E30DC14FC81}"/>
              </a:ext>
            </a:extLst>
          </p:cNvPr>
          <p:cNvSpPr/>
          <p:nvPr/>
        </p:nvSpPr>
        <p:spPr>
          <a:xfrm rot="10800000">
            <a:off x="5146928" y="2421354"/>
            <a:ext cx="2001520" cy="178244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/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A2EA87E5-ABD2-4604-B2EA-EE0070818EA0}"/>
              </a:ext>
            </a:extLst>
          </p:cNvPr>
          <p:cNvCxnSpPr/>
          <p:nvPr/>
        </p:nvCxnSpPr>
        <p:spPr>
          <a:xfrm>
            <a:off x="5272023" y="1179294"/>
            <a:ext cx="841375" cy="1249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50949443-D983-4083-A810-4C80DBEA3BA7}"/>
              </a:ext>
            </a:extLst>
          </p:cNvPr>
          <p:cNvCxnSpPr/>
          <p:nvPr/>
        </p:nvCxnSpPr>
        <p:spPr>
          <a:xfrm flipH="1">
            <a:off x="6123558" y="1115794"/>
            <a:ext cx="814705" cy="128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54B525B1-555C-45F0-8B6D-F5C81F277093}"/>
              </a:ext>
            </a:extLst>
          </p:cNvPr>
          <p:cNvCxnSpPr/>
          <p:nvPr/>
        </p:nvCxnSpPr>
        <p:spPr>
          <a:xfrm>
            <a:off x="6702678" y="3243044"/>
            <a:ext cx="995680" cy="633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C55B78F3-95BE-4D21-A9D3-80338DA113C4}"/>
              </a:ext>
            </a:extLst>
          </p:cNvPr>
          <p:cNvCxnSpPr>
            <a:cxnSpLocks/>
          </p:cNvCxnSpPr>
          <p:nvPr/>
        </p:nvCxnSpPr>
        <p:spPr>
          <a:xfrm flipV="1">
            <a:off x="4737253" y="3170654"/>
            <a:ext cx="814805" cy="70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 de Texto 2">
            <a:extLst>
              <a:ext uri="{FF2B5EF4-FFF2-40B4-BE49-F238E27FC236}">
                <a16:creationId xmlns:a16="http://schemas.microsoft.com/office/drawing/2014/main" id="{94AAE213-26B0-44D6-A10C-97DF908C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1721" y="3782145"/>
            <a:ext cx="72096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EIVA</a:t>
            </a:r>
          </a:p>
        </p:txBody>
      </p:sp>
      <p:sp>
        <p:nvSpPr>
          <p:cNvPr id="19" name="Caixa de Texto 2">
            <a:extLst>
              <a:ext uri="{FF2B5EF4-FFF2-40B4-BE49-F238E27FC236}">
                <a16:creationId xmlns:a16="http://schemas.microsoft.com/office/drawing/2014/main" id="{4F2DB56B-0E89-42C5-919E-A12B15952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230" y="610645"/>
            <a:ext cx="1037949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Deveres</a:t>
            </a:r>
          </a:p>
        </p:txBody>
      </p:sp>
      <p:sp>
        <p:nvSpPr>
          <p:cNvPr id="20" name="Caixa de Texto 2">
            <a:extLst>
              <a:ext uri="{FF2B5EF4-FFF2-40B4-BE49-F238E27FC236}">
                <a16:creationId xmlns:a16="http://schemas.microsoft.com/office/drawing/2014/main" id="{3F9A84DA-466D-4137-931F-D0ADB46C4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628" y="2655787"/>
            <a:ext cx="1189042" cy="52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SAÚDE</a:t>
            </a:r>
          </a:p>
        </p:txBody>
      </p:sp>
      <p:sp>
        <p:nvSpPr>
          <p:cNvPr id="22" name="Caixa de Texto 2">
            <a:extLst>
              <a:ext uri="{FF2B5EF4-FFF2-40B4-BE49-F238E27FC236}">
                <a16:creationId xmlns:a16="http://schemas.microsoft.com/office/drawing/2014/main" id="{68536A23-C4E6-4582-A805-BEE637B21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244" y="597310"/>
            <a:ext cx="1055371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Direitos</a:t>
            </a:r>
          </a:p>
        </p:txBody>
      </p:sp>
      <p:sp>
        <p:nvSpPr>
          <p:cNvPr id="23" name="Caixa de Texto 2">
            <a:extLst>
              <a:ext uri="{FF2B5EF4-FFF2-40B4-BE49-F238E27FC236}">
                <a16:creationId xmlns:a16="http://schemas.microsoft.com/office/drawing/2014/main" id="{889A791E-6F7D-44DC-AA12-C72E9A0A7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847" y="3782145"/>
            <a:ext cx="72096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ELVA</a:t>
            </a:r>
          </a:p>
        </p:txBody>
      </p: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10B2BA6B-D7F2-44CE-A61B-297510276822}"/>
              </a:ext>
            </a:extLst>
          </p:cNvPr>
          <p:cNvCxnSpPr>
            <a:cxnSpLocks/>
          </p:cNvCxnSpPr>
          <p:nvPr/>
        </p:nvCxnSpPr>
        <p:spPr>
          <a:xfrm>
            <a:off x="3260993" y="3312576"/>
            <a:ext cx="743135" cy="564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43AE53F2-88C0-4726-8578-9BF742200B6A}"/>
              </a:ext>
            </a:extLst>
          </p:cNvPr>
          <p:cNvCxnSpPr>
            <a:cxnSpLocks/>
          </p:cNvCxnSpPr>
          <p:nvPr/>
        </p:nvCxnSpPr>
        <p:spPr>
          <a:xfrm>
            <a:off x="3044941" y="3997838"/>
            <a:ext cx="817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7C6BDCD6-D6C8-46AC-AB6D-92E465E87235}"/>
              </a:ext>
            </a:extLst>
          </p:cNvPr>
          <p:cNvCxnSpPr>
            <a:cxnSpLocks/>
          </p:cNvCxnSpPr>
          <p:nvPr/>
        </p:nvCxnSpPr>
        <p:spPr>
          <a:xfrm flipV="1">
            <a:off x="3413830" y="4174585"/>
            <a:ext cx="594863" cy="527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CF8ECFB-C523-4298-9341-9E13247424E0}"/>
              </a:ext>
            </a:extLst>
          </p:cNvPr>
          <p:cNvCxnSpPr>
            <a:cxnSpLocks/>
          </p:cNvCxnSpPr>
          <p:nvPr/>
        </p:nvCxnSpPr>
        <p:spPr>
          <a:xfrm flipV="1">
            <a:off x="8453809" y="3312576"/>
            <a:ext cx="727035" cy="563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14ECB8D0-85DA-4626-B427-FD409FE7F345}"/>
              </a:ext>
            </a:extLst>
          </p:cNvPr>
          <p:cNvCxnSpPr>
            <a:cxnSpLocks/>
          </p:cNvCxnSpPr>
          <p:nvPr/>
        </p:nvCxnSpPr>
        <p:spPr>
          <a:xfrm>
            <a:off x="8575674" y="3992972"/>
            <a:ext cx="817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DF34A0C8-47B1-425A-B5E6-4B0AEBC93B1D}"/>
              </a:ext>
            </a:extLst>
          </p:cNvPr>
          <p:cNvCxnSpPr>
            <a:cxnSpLocks/>
          </p:cNvCxnSpPr>
          <p:nvPr/>
        </p:nvCxnSpPr>
        <p:spPr>
          <a:xfrm flipH="1" flipV="1">
            <a:off x="8488298" y="4174585"/>
            <a:ext cx="692546" cy="527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3BCA2C3-FA97-4420-A31A-60DC8568B1D4}"/>
              </a:ext>
            </a:extLst>
          </p:cNvPr>
          <p:cNvSpPr txBox="1"/>
          <p:nvPr/>
        </p:nvSpPr>
        <p:spPr>
          <a:xfrm>
            <a:off x="858762" y="2985988"/>
            <a:ext cx="239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Energia Alimentar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AEDE4ECF-AFDF-461B-A317-66D74585A8C8}"/>
              </a:ext>
            </a:extLst>
          </p:cNvPr>
          <p:cNvSpPr txBox="1"/>
          <p:nvPr/>
        </p:nvSpPr>
        <p:spPr>
          <a:xfrm>
            <a:off x="440675" y="3801276"/>
            <a:ext cx="264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Energia </a:t>
            </a:r>
            <a:r>
              <a:rPr lang="pt-PT" dirty="0" err="1"/>
              <a:t>Electromagnética</a:t>
            </a:r>
            <a:endParaRPr lang="pt-PT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8B36C95B-FBAB-4C13-AF50-6D9DEB6C161D}"/>
              </a:ext>
            </a:extLst>
          </p:cNvPr>
          <p:cNvSpPr txBox="1"/>
          <p:nvPr/>
        </p:nvSpPr>
        <p:spPr>
          <a:xfrm>
            <a:off x="734210" y="4640357"/>
            <a:ext cx="264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Energia do Pensamento e das Ideias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43125D09-F9FF-4592-8753-C478D4BC55AE}"/>
              </a:ext>
            </a:extLst>
          </p:cNvPr>
          <p:cNvSpPr txBox="1"/>
          <p:nvPr/>
        </p:nvSpPr>
        <p:spPr>
          <a:xfrm>
            <a:off x="9180844" y="2974085"/>
            <a:ext cx="828655" cy="37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Fome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40630128-0392-40BF-AF44-1115744281A4}"/>
              </a:ext>
            </a:extLst>
          </p:cNvPr>
          <p:cNvSpPr txBox="1"/>
          <p:nvPr/>
        </p:nvSpPr>
        <p:spPr>
          <a:xfrm>
            <a:off x="9393609" y="3782145"/>
            <a:ext cx="111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Poluição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C4EBA35F-E9DE-4618-AD0F-B1F91AFD6C68}"/>
              </a:ext>
            </a:extLst>
          </p:cNvPr>
          <p:cNvSpPr txBox="1"/>
          <p:nvPr/>
        </p:nvSpPr>
        <p:spPr>
          <a:xfrm>
            <a:off x="9215333" y="4587122"/>
            <a:ext cx="202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Impreparação dos políticos</a:t>
            </a:r>
          </a:p>
        </p:txBody>
      </p:sp>
      <p:cxnSp>
        <p:nvCxnSpPr>
          <p:cNvPr id="57" name="Conexão reta 56">
            <a:extLst>
              <a:ext uri="{FF2B5EF4-FFF2-40B4-BE49-F238E27FC236}">
                <a16:creationId xmlns:a16="http://schemas.microsoft.com/office/drawing/2014/main" id="{4486CB7E-A1D3-4A7B-821E-20B3F383BF7F}"/>
              </a:ext>
            </a:extLst>
          </p:cNvPr>
          <p:cNvCxnSpPr>
            <a:cxnSpLocks/>
          </p:cNvCxnSpPr>
          <p:nvPr/>
        </p:nvCxnSpPr>
        <p:spPr>
          <a:xfrm>
            <a:off x="4722683" y="4894044"/>
            <a:ext cx="1525407" cy="530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F57E8D3F-EFE2-4045-A835-4BF8E800DC3E}"/>
              </a:ext>
            </a:extLst>
          </p:cNvPr>
          <p:cNvCxnSpPr>
            <a:cxnSpLocks/>
          </p:cNvCxnSpPr>
          <p:nvPr/>
        </p:nvCxnSpPr>
        <p:spPr>
          <a:xfrm flipH="1">
            <a:off x="6270316" y="4894044"/>
            <a:ext cx="1452244" cy="52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1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6F276591-42A3-4FA1-9069-4534DD2FE78B}"/>
              </a:ext>
            </a:extLst>
          </p:cNvPr>
          <p:cNvSpPr/>
          <p:nvPr/>
        </p:nvSpPr>
        <p:spPr>
          <a:xfrm rot="10800000">
            <a:off x="4957591" y="956474"/>
            <a:ext cx="2212883" cy="189689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/>
          </a:p>
        </p:txBody>
      </p:sp>
      <p:sp>
        <p:nvSpPr>
          <p:cNvPr id="5" name="Caixa de Texto 2">
            <a:extLst>
              <a:ext uri="{FF2B5EF4-FFF2-40B4-BE49-F238E27FC236}">
                <a16:creationId xmlns:a16="http://schemas.microsoft.com/office/drawing/2014/main" id="{9D30490E-A2C2-46AE-BEE1-2BBE0D77D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110" y="525418"/>
            <a:ext cx="1559843" cy="50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1.º MUNDO</a:t>
            </a:r>
          </a:p>
        </p:txBody>
      </p:sp>
      <p:sp>
        <p:nvSpPr>
          <p:cNvPr id="6" name="Caixa de Texto 2">
            <a:extLst>
              <a:ext uri="{FF2B5EF4-FFF2-40B4-BE49-F238E27FC236}">
                <a16:creationId xmlns:a16="http://schemas.microsoft.com/office/drawing/2014/main" id="{6FE8BDAC-BE17-4280-BD2B-88A0CC92C2E7}"/>
              </a:ext>
            </a:extLst>
          </p:cNvPr>
          <p:cNvSpPr txBox="1">
            <a:spLocks noChangeArrowheads="1"/>
          </p:cNvSpPr>
          <p:nvPr/>
        </p:nvSpPr>
        <p:spPr bwMode="auto">
          <a:xfrm rot="3646422">
            <a:off x="4317701" y="1644946"/>
            <a:ext cx="1520628" cy="51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2.º MUNDO</a:t>
            </a:r>
          </a:p>
        </p:txBody>
      </p:sp>
      <p:sp>
        <p:nvSpPr>
          <p:cNvPr id="7" name="Caixa de Texto 2">
            <a:extLst>
              <a:ext uri="{FF2B5EF4-FFF2-40B4-BE49-F238E27FC236}">
                <a16:creationId xmlns:a16="http://schemas.microsoft.com/office/drawing/2014/main" id="{F4A85CC8-80B7-4BDF-95F1-50DFBF312C6D}"/>
              </a:ext>
            </a:extLst>
          </p:cNvPr>
          <p:cNvSpPr txBox="1">
            <a:spLocks noChangeArrowheads="1"/>
          </p:cNvSpPr>
          <p:nvPr/>
        </p:nvSpPr>
        <p:spPr bwMode="auto">
          <a:xfrm rot="17914570">
            <a:off x="6295864" y="1628575"/>
            <a:ext cx="1520628" cy="51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3.º MUNDO</a:t>
            </a:r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6A21EBA-EAAB-47C2-99D4-67A88DC4A58D}"/>
              </a:ext>
            </a:extLst>
          </p:cNvPr>
          <p:cNvSpPr/>
          <p:nvPr/>
        </p:nvSpPr>
        <p:spPr>
          <a:xfrm rot="10800000">
            <a:off x="3124254" y="3216426"/>
            <a:ext cx="1903095" cy="155194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A7902695-2A78-4F25-8940-1B8C985A1193}"/>
              </a:ext>
            </a:extLst>
          </p:cNvPr>
          <p:cNvSpPr/>
          <p:nvPr/>
        </p:nvSpPr>
        <p:spPr>
          <a:xfrm rot="10800000">
            <a:off x="5160699" y="3229761"/>
            <a:ext cx="1903095" cy="155194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6A6BAD6A-AA8C-4D79-B5DE-D0DB969624F1}"/>
              </a:ext>
            </a:extLst>
          </p:cNvPr>
          <p:cNvSpPr/>
          <p:nvPr/>
        </p:nvSpPr>
        <p:spPr>
          <a:xfrm rot="10800000">
            <a:off x="7170474" y="3240556"/>
            <a:ext cx="1903095" cy="155194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/>
          </a:p>
        </p:txBody>
      </p:sp>
      <p:sp>
        <p:nvSpPr>
          <p:cNvPr id="11" name="Caixa de Texto 2">
            <a:extLst>
              <a:ext uri="{FF2B5EF4-FFF2-40B4-BE49-F238E27FC236}">
                <a16:creationId xmlns:a16="http://schemas.microsoft.com/office/drawing/2014/main" id="{F51A4B4E-A837-4D5B-A327-E122A6588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62" y="3216426"/>
            <a:ext cx="1474478" cy="73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Capitalismo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Estado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Caixa de Texto 2">
            <a:extLst>
              <a:ext uri="{FF2B5EF4-FFF2-40B4-BE49-F238E27FC236}">
                <a16:creationId xmlns:a16="http://schemas.microsoft.com/office/drawing/2014/main" id="{41973C10-BA38-4646-A87D-A92F47833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531" y="3260241"/>
            <a:ext cx="1764666" cy="73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Capitalismo </a:t>
            </a:r>
            <a:r>
              <a:rPr lang="pt-PT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P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Capitalistas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Caixa de Texto 2">
            <a:extLst>
              <a:ext uri="{FF2B5EF4-FFF2-40B4-BE49-F238E27FC236}">
                <a16:creationId xmlns:a16="http://schemas.microsoft.com/office/drawing/2014/main" id="{325B164B-A5F7-4EF5-8155-C893399CA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840" y="3251320"/>
            <a:ext cx="1542361" cy="73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Capitalismo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Perverso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Chaveta à esquerda 13">
            <a:extLst>
              <a:ext uri="{FF2B5EF4-FFF2-40B4-BE49-F238E27FC236}">
                <a16:creationId xmlns:a16="http://schemas.microsoft.com/office/drawing/2014/main" id="{5E6A5DB9-3856-4027-82EB-C4B8DC6E0446}"/>
              </a:ext>
            </a:extLst>
          </p:cNvPr>
          <p:cNvSpPr/>
          <p:nvPr/>
        </p:nvSpPr>
        <p:spPr>
          <a:xfrm rot="16200000">
            <a:off x="5967149" y="2902736"/>
            <a:ext cx="265430" cy="45072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/>
          </a:p>
        </p:txBody>
      </p:sp>
      <p:sp>
        <p:nvSpPr>
          <p:cNvPr id="15" name="Caixa de Texto 2">
            <a:extLst>
              <a:ext uri="{FF2B5EF4-FFF2-40B4-BE49-F238E27FC236}">
                <a16:creationId xmlns:a16="http://schemas.microsoft.com/office/drawing/2014/main" id="{A4A761D2-7D52-4B94-B230-AA17C511D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256" y="5531000"/>
            <a:ext cx="4761979" cy="98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Ensino | Formação | Educação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12E804C-C714-4947-A0D1-3CD052A301F2}"/>
              </a:ext>
            </a:extLst>
          </p:cNvPr>
          <p:cNvSpPr txBox="1"/>
          <p:nvPr/>
        </p:nvSpPr>
        <p:spPr>
          <a:xfrm>
            <a:off x="10025349" y="4891489"/>
            <a:ext cx="18398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Sem racismo, com miscelânea de raças, com tolerância religiosa, com </a:t>
            </a:r>
            <a:r>
              <a:rPr lang="pt-PT" dirty="0" err="1"/>
              <a:t>afectos</a:t>
            </a:r>
            <a:r>
              <a:rPr lang="pt-PT" dirty="0"/>
              <a:t>...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3499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A9833-CBA9-4B02-BA3A-17BC16769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Filariose Linfática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DBBBE2C8-BF5D-4BF1-A16A-9C218690C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53" y="2070448"/>
            <a:ext cx="3243568" cy="4324758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EF593DB-A470-45C8-911E-B8018BF72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21" y="2070449"/>
            <a:ext cx="3243568" cy="432475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7B7FBB-99FF-457D-AD17-4F965404F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00" y="2070448"/>
            <a:ext cx="3274757" cy="43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7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D9CBD28-4182-4ACF-8C61-E9867C9C8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74" t="25221" r="19036" b="32048"/>
          <a:stretch/>
        </p:blipFill>
        <p:spPr>
          <a:xfrm>
            <a:off x="649995" y="998782"/>
            <a:ext cx="10833454" cy="43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1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2F39F5C-A141-4E52-9EF7-52B17E4A6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3" t="23936" r="19307" b="11646"/>
          <a:stretch/>
        </p:blipFill>
        <p:spPr>
          <a:xfrm>
            <a:off x="760162" y="451690"/>
            <a:ext cx="10267721" cy="59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7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58A2C75-3512-4949-AAD0-31DAB6DA4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87" t="31165" r="26355" b="20803"/>
          <a:stretch/>
        </p:blipFill>
        <p:spPr>
          <a:xfrm>
            <a:off x="1345017" y="451691"/>
            <a:ext cx="9517614" cy="57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5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9F894AD-AF40-4E5E-B941-16C614D65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23454" r="27982" b="28193"/>
          <a:stretch/>
        </p:blipFill>
        <p:spPr>
          <a:xfrm>
            <a:off x="1340985" y="425651"/>
            <a:ext cx="8968240" cy="58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9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C0E90A-4964-44B8-8AEB-4BDBE6D24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58" t="17350" r="29518" b="48594"/>
          <a:stretch/>
        </p:blipFill>
        <p:spPr>
          <a:xfrm>
            <a:off x="3007604" y="1311007"/>
            <a:ext cx="3051673" cy="37181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4A434C8-7660-49DC-84DB-D7C3290B8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49" t="50763" r="29428" b="14377"/>
          <a:stretch/>
        </p:blipFill>
        <p:spPr>
          <a:xfrm>
            <a:off x="6224529" y="1311006"/>
            <a:ext cx="2996589" cy="37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58789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59</TotalTime>
  <Words>337</Words>
  <Application>Microsoft Office PowerPoint</Application>
  <PresentationFormat>Ecrã Panorâmico</PresentationFormat>
  <Paragraphs>59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6" baseType="lpstr">
      <vt:lpstr>Calibri</vt:lpstr>
      <vt:lpstr>Corbel</vt:lpstr>
      <vt:lpstr>Times New Roman</vt:lpstr>
      <vt:lpstr>Base</vt:lpstr>
      <vt:lpstr>O Sentido de Uma Comunidade Médica de Língua Portuguesa</vt:lpstr>
      <vt:lpstr>Apresentação do PowerPoint</vt:lpstr>
      <vt:lpstr>Apresentação do PowerPoint</vt:lpstr>
      <vt:lpstr>Filariose Linfática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Norberto Canha</vt:lpstr>
      <vt:lpstr>Norberto Canha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Sentido de Uma Comunidade Médica de Língua Portuguesa</dc:title>
  <dc:creator>Maria Inês</dc:creator>
  <cp:lastModifiedBy>Maria Inês</cp:lastModifiedBy>
  <cp:revision>8</cp:revision>
  <dcterms:created xsi:type="dcterms:W3CDTF">2017-10-09T09:13:08Z</dcterms:created>
  <dcterms:modified xsi:type="dcterms:W3CDTF">2017-10-09T10:12:40Z</dcterms:modified>
</cp:coreProperties>
</file>