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92" r:id="rId1"/>
  </p:sldMasterIdLst>
  <p:notesMasterIdLst>
    <p:notesMasterId r:id="rId24"/>
  </p:notesMasterIdLst>
  <p:handoutMasterIdLst>
    <p:handoutMasterId r:id="rId25"/>
  </p:handoutMasterIdLst>
  <p:sldIdLst>
    <p:sldId id="256" r:id="rId2"/>
    <p:sldId id="296" r:id="rId3"/>
    <p:sldId id="257" r:id="rId4"/>
    <p:sldId id="290" r:id="rId5"/>
    <p:sldId id="270" r:id="rId6"/>
    <p:sldId id="286" r:id="rId7"/>
    <p:sldId id="276" r:id="rId8"/>
    <p:sldId id="258" r:id="rId9"/>
    <p:sldId id="277" r:id="rId10"/>
    <p:sldId id="274" r:id="rId11"/>
    <p:sldId id="265" r:id="rId12"/>
    <p:sldId id="275" r:id="rId13"/>
    <p:sldId id="292" r:id="rId14"/>
    <p:sldId id="293" r:id="rId15"/>
    <p:sldId id="291" r:id="rId16"/>
    <p:sldId id="261" r:id="rId17"/>
    <p:sldId id="279" r:id="rId18"/>
    <p:sldId id="263" r:id="rId19"/>
    <p:sldId id="294" r:id="rId20"/>
    <p:sldId id="295" r:id="rId21"/>
    <p:sldId id="259" r:id="rId22"/>
    <p:sldId id="297" r:id="rId23"/>
  </p:sldIdLst>
  <p:sldSz cx="12192000" cy="6858000"/>
  <p:notesSz cx="6797675" cy="9926638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27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5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103663-D352-43E2-A1D1-91E6F3D66DC6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EEBE5C0A-C6D5-4D72-AA1C-6C64B6935E3A}">
      <dgm:prSet phldrT="[Texto]"/>
      <dgm:spPr/>
      <dgm:t>
        <a:bodyPr/>
        <a:lstStyle/>
        <a:p>
          <a:r>
            <a:rPr lang="pt-PT" dirty="0" smtClean="0"/>
            <a:t>Plano global para integrar melhor a água, o saneamento e serviços de higiene (</a:t>
          </a:r>
          <a:r>
            <a:rPr lang="pt-PT" i="1" dirty="0" smtClean="0"/>
            <a:t>WASH</a:t>
          </a:r>
          <a:r>
            <a:rPr lang="pt-PT" dirty="0" smtClean="0"/>
            <a:t>)</a:t>
          </a:r>
        </a:p>
        <a:p>
          <a:endParaRPr lang="pt-PT" dirty="0" smtClean="0"/>
        </a:p>
        <a:p>
          <a:r>
            <a:rPr lang="pt-PT" dirty="0" smtClean="0"/>
            <a:t>WHO, 2015</a:t>
          </a:r>
          <a:endParaRPr lang="pt-PT" dirty="0"/>
        </a:p>
      </dgm:t>
    </dgm:pt>
    <dgm:pt modelId="{64E60771-0664-4D3E-B6B5-9B1566329750}" type="parTrans" cxnId="{E5EB1BA8-E37C-4278-BA5F-DD2A6226D642}">
      <dgm:prSet/>
      <dgm:spPr/>
      <dgm:t>
        <a:bodyPr/>
        <a:lstStyle/>
        <a:p>
          <a:endParaRPr lang="pt-PT"/>
        </a:p>
      </dgm:t>
    </dgm:pt>
    <dgm:pt modelId="{7A7DC07F-4DA7-4354-80C2-65C534FADC49}" type="sibTrans" cxnId="{E5EB1BA8-E37C-4278-BA5F-DD2A6226D642}">
      <dgm:prSet/>
      <dgm:spPr/>
      <dgm:t>
        <a:bodyPr/>
        <a:lstStyle/>
        <a:p>
          <a:endParaRPr lang="pt-PT"/>
        </a:p>
      </dgm:t>
    </dgm:pt>
    <dgm:pt modelId="{C8E2D138-89BC-4CE1-9F3E-4B2CAEB60DB8}">
      <dgm:prSet phldrT="[Texto]"/>
      <dgm:spPr/>
      <dgm:t>
        <a:bodyPr/>
        <a:lstStyle/>
        <a:p>
          <a:r>
            <a:rPr lang="pt-PT" dirty="0" smtClean="0"/>
            <a:t>quimioterapia preventiva</a:t>
          </a:r>
          <a:endParaRPr lang="pt-PT" dirty="0"/>
        </a:p>
      </dgm:t>
    </dgm:pt>
    <dgm:pt modelId="{CFBA6CA8-1C03-4E0D-8CF2-562D300D736F}" type="parTrans" cxnId="{87667B33-3820-480B-AE33-0543EAB3031C}">
      <dgm:prSet/>
      <dgm:spPr/>
      <dgm:t>
        <a:bodyPr/>
        <a:lstStyle/>
        <a:p>
          <a:endParaRPr lang="pt-PT"/>
        </a:p>
      </dgm:t>
    </dgm:pt>
    <dgm:pt modelId="{C7F88FC2-EED7-4E45-9627-4620C65B8E19}" type="sibTrans" cxnId="{87667B33-3820-480B-AE33-0543EAB3031C}">
      <dgm:prSet/>
      <dgm:spPr/>
      <dgm:t>
        <a:bodyPr/>
        <a:lstStyle/>
        <a:p>
          <a:endParaRPr lang="pt-PT"/>
        </a:p>
      </dgm:t>
    </dgm:pt>
    <dgm:pt modelId="{8DF2DA3C-629C-4093-98DF-A272E158A764}">
      <dgm:prSet phldrT="[Texto]"/>
      <dgm:spPr/>
      <dgm:t>
        <a:bodyPr/>
        <a:lstStyle/>
        <a:p>
          <a:r>
            <a:rPr lang="pt-PT" dirty="0" smtClean="0"/>
            <a:t>gestão inovadora e intensificada de doenças</a:t>
          </a:r>
          <a:endParaRPr lang="pt-PT" dirty="0"/>
        </a:p>
      </dgm:t>
    </dgm:pt>
    <dgm:pt modelId="{3035B7A0-BA5E-4A9E-8C9E-7F328029E7C3}" type="parTrans" cxnId="{C3383FEA-0B9D-43EB-91CA-93F226525982}">
      <dgm:prSet/>
      <dgm:spPr/>
      <dgm:t>
        <a:bodyPr/>
        <a:lstStyle/>
        <a:p>
          <a:endParaRPr lang="pt-PT"/>
        </a:p>
      </dgm:t>
    </dgm:pt>
    <dgm:pt modelId="{4B94E1FE-F064-48E7-BD55-267BC8981856}" type="sibTrans" cxnId="{C3383FEA-0B9D-43EB-91CA-93F226525982}">
      <dgm:prSet/>
      <dgm:spPr/>
      <dgm:t>
        <a:bodyPr/>
        <a:lstStyle/>
        <a:p>
          <a:endParaRPr lang="pt-PT"/>
        </a:p>
      </dgm:t>
    </dgm:pt>
    <dgm:pt modelId="{587E2A3D-1448-46B7-A5AF-748DEDFDF8D9}">
      <dgm:prSet phldrT="[Texto]"/>
      <dgm:spPr/>
      <dgm:t>
        <a:bodyPr/>
        <a:lstStyle/>
        <a:p>
          <a:r>
            <a:rPr lang="pt-PT" dirty="0" smtClean="0"/>
            <a:t>controlo de vetores </a:t>
          </a:r>
          <a:endParaRPr lang="pt-PT" dirty="0"/>
        </a:p>
      </dgm:t>
    </dgm:pt>
    <dgm:pt modelId="{06B264FC-2662-4D9F-A999-E14E89AA996F}" type="parTrans" cxnId="{A04AC835-A0D7-470F-A0C2-387B51175C69}">
      <dgm:prSet/>
      <dgm:spPr/>
      <dgm:t>
        <a:bodyPr/>
        <a:lstStyle/>
        <a:p>
          <a:endParaRPr lang="pt-PT"/>
        </a:p>
      </dgm:t>
    </dgm:pt>
    <dgm:pt modelId="{87FBAEEB-E23D-4B6A-B47C-BF43365E189E}" type="sibTrans" cxnId="{A04AC835-A0D7-470F-A0C2-387B51175C69}">
      <dgm:prSet/>
      <dgm:spPr/>
      <dgm:t>
        <a:bodyPr/>
        <a:lstStyle/>
        <a:p>
          <a:endParaRPr lang="pt-PT"/>
        </a:p>
      </dgm:t>
    </dgm:pt>
    <dgm:pt modelId="{860BF8B5-3B2F-4442-8897-25157E213805}">
      <dgm:prSet phldrT="[Texto]"/>
      <dgm:spPr/>
      <dgm:t>
        <a:bodyPr/>
        <a:lstStyle/>
        <a:p>
          <a:r>
            <a:rPr lang="pt-PT" dirty="0" smtClean="0"/>
            <a:t>serviços de saúde pública veterinária</a:t>
          </a:r>
          <a:endParaRPr lang="pt-PT" dirty="0"/>
        </a:p>
      </dgm:t>
    </dgm:pt>
    <dgm:pt modelId="{9B13917F-EF86-4398-A8AC-28129D0C649A}" type="parTrans" cxnId="{061074C1-2F7B-438E-81DA-7282081C867A}">
      <dgm:prSet/>
      <dgm:spPr/>
      <dgm:t>
        <a:bodyPr/>
        <a:lstStyle/>
        <a:p>
          <a:endParaRPr lang="pt-PT"/>
        </a:p>
      </dgm:t>
    </dgm:pt>
    <dgm:pt modelId="{E0877BC3-314E-44B3-B4DD-C28A9766D625}" type="sibTrans" cxnId="{061074C1-2F7B-438E-81DA-7282081C867A}">
      <dgm:prSet/>
      <dgm:spPr/>
      <dgm:t>
        <a:bodyPr/>
        <a:lstStyle/>
        <a:p>
          <a:endParaRPr lang="pt-PT"/>
        </a:p>
      </dgm:t>
    </dgm:pt>
    <dgm:pt modelId="{E87FE6CF-7001-4C7B-80DC-9127E4C0ACB2}" type="pres">
      <dgm:prSet presAssocID="{FC103663-D352-43E2-A1D1-91E6F3D66DC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t-PT"/>
        </a:p>
      </dgm:t>
    </dgm:pt>
    <dgm:pt modelId="{22D3CFBB-81AA-48D5-8E88-E2CB084E9803}" type="pres">
      <dgm:prSet presAssocID="{EEBE5C0A-C6D5-4D72-AA1C-6C64B6935E3A}" presName="thickLine" presStyleLbl="alignNode1" presStyleIdx="0" presStyleCnt="1"/>
      <dgm:spPr/>
    </dgm:pt>
    <dgm:pt modelId="{B0A8FB36-2BFD-43F7-A3A9-827E00795863}" type="pres">
      <dgm:prSet presAssocID="{EEBE5C0A-C6D5-4D72-AA1C-6C64B6935E3A}" presName="horz1" presStyleCnt="0"/>
      <dgm:spPr/>
    </dgm:pt>
    <dgm:pt modelId="{A4E569BA-DBEE-45CD-84D2-500F99050A6D}" type="pres">
      <dgm:prSet presAssocID="{EEBE5C0A-C6D5-4D72-AA1C-6C64B6935E3A}" presName="tx1" presStyleLbl="revTx" presStyleIdx="0" presStyleCnt="5"/>
      <dgm:spPr/>
      <dgm:t>
        <a:bodyPr/>
        <a:lstStyle/>
        <a:p>
          <a:endParaRPr lang="pt-PT"/>
        </a:p>
      </dgm:t>
    </dgm:pt>
    <dgm:pt modelId="{D195951E-27C2-4419-87E0-CB38F7587866}" type="pres">
      <dgm:prSet presAssocID="{EEBE5C0A-C6D5-4D72-AA1C-6C64B6935E3A}" presName="vert1" presStyleCnt="0"/>
      <dgm:spPr/>
    </dgm:pt>
    <dgm:pt modelId="{91D7BB45-688F-475D-A3C4-E3D168C447C7}" type="pres">
      <dgm:prSet presAssocID="{C8E2D138-89BC-4CE1-9F3E-4B2CAEB60DB8}" presName="vertSpace2a" presStyleCnt="0"/>
      <dgm:spPr/>
    </dgm:pt>
    <dgm:pt modelId="{64EF811E-1FC6-4002-AFF0-452B14F58D62}" type="pres">
      <dgm:prSet presAssocID="{C8E2D138-89BC-4CE1-9F3E-4B2CAEB60DB8}" presName="horz2" presStyleCnt="0"/>
      <dgm:spPr/>
    </dgm:pt>
    <dgm:pt modelId="{7FC9E086-3324-451F-A132-D45F39978EEB}" type="pres">
      <dgm:prSet presAssocID="{C8E2D138-89BC-4CE1-9F3E-4B2CAEB60DB8}" presName="horzSpace2" presStyleCnt="0"/>
      <dgm:spPr/>
    </dgm:pt>
    <dgm:pt modelId="{BF30BFC7-000C-4160-8357-C6D752F63F45}" type="pres">
      <dgm:prSet presAssocID="{C8E2D138-89BC-4CE1-9F3E-4B2CAEB60DB8}" presName="tx2" presStyleLbl="revTx" presStyleIdx="1" presStyleCnt="5"/>
      <dgm:spPr/>
      <dgm:t>
        <a:bodyPr/>
        <a:lstStyle/>
        <a:p>
          <a:endParaRPr lang="pt-PT"/>
        </a:p>
      </dgm:t>
    </dgm:pt>
    <dgm:pt modelId="{1B3D40E7-CCA2-41D5-84AD-7FFABC29D4B4}" type="pres">
      <dgm:prSet presAssocID="{C8E2D138-89BC-4CE1-9F3E-4B2CAEB60DB8}" presName="vert2" presStyleCnt="0"/>
      <dgm:spPr/>
    </dgm:pt>
    <dgm:pt modelId="{ACADDDD0-B517-4085-A904-73D50424AC84}" type="pres">
      <dgm:prSet presAssocID="{C8E2D138-89BC-4CE1-9F3E-4B2CAEB60DB8}" presName="thinLine2b" presStyleLbl="callout" presStyleIdx="0" presStyleCnt="4"/>
      <dgm:spPr/>
    </dgm:pt>
    <dgm:pt modelId="{C55CDD26-9F2E-418B-8230-5E3CB1803F5E}" type="pres">
      <dgm:prSet presAssocID="{C8E2D138-89BC-4CE1-9F3E-4B2CAEB60DB8}" presName="vertSpace2b" presStyleCnt="0"/>
      <dgm:spPr/>
    </dgm:pt>
    <dgm:pt modelId="{A470D1D0-FBF2-4D9F-ADFB-5881A0DAE22F}" type="pres">
      <dgm:prSet presAssocID="{8DF2DA3C-629C-4093-98DF-A272E158A764}" presName="horz2" presStyleCnt="0"/>
      <dgm:spPr/>
    </dgm:pt>
    <dgm:pt modelId="{6E038C8B-0AC2-438C-866E-17038D04D61E}" type="pres">
      <dgm:prSet presAssocID="{8DF2DA3C-629C-4093-98DF-A272E158A764}" presName="horzSpace2" presStyleCnt="0"/>
      <dgm:spPr/>
    </dgm:pt>
    <dgm:pt modelId="{1D90CC4F-F532-45B2-A77C-46822844791F}" type="pres">
      <dgm:prSet presAssocID="{8DF2DA3C-629C-4093-98DF-A272E158A764}" presName="tx2" presStyleLbl="revTx" presStyleIdx="2" presStyleCnt="5"/>
      <dgm:spPr/>
      <dgm:t>
        <a:bodyPr/>
        <a:lstStyle/>
        <a:p>
          <a:endParaRPr lang="pt-PT"/>
        </a:p>
      </dgm:t>
    </dgm:pt>
    <dgm:pt modelId="{33BF331C-11D8-4F89-81DA-589DE190D94A}" type="pres">
      <dgm:prSet presAssocID="{8DF2DA3C-629C-4093-98DF-A272E158A764}" presName="vert2" presStyleCnt="0"/>
      <dgm:spPr/>
    </dgm:pt>
    <dgm:pt modelId="{7B128E18-F356-4904-8DDF-EA5C8CA97106}" type="pres">
      <dgm:prSet presAssocID="{8DF2DA3C-629C-4093-98DF-A272E158A764}" presName="thinLine2b" presStyleLbl="callout" presStyleIdx="1" presStyleCnt="4"/>
      <dgm:spPr/>
    </dgm:pt>
    <dgm:pt modelId="{30218FA3-FD59-4ED2-9A09-8B2F26731634}" type="pres">
      <dgm:prSet presAssocID="{8DF2DA3C-629C-4093-98DF-A272E158A764}" presName="vertSpace2b" presStyleCnt="0"/>
      <dgm:spPr/>
    </dgm:pt>
    <dgm:pt modelId="{3DF68F0D-7202-4E10-A5EC-4E4E5E93A333}" type="pres">
      <dgm:prSet presAssocID="{587E2A3D-1448-46B7-A5AF-748DEDFDF8D9}" presName="horz2" presStyleCnt="0"/>
      <dgm:spPr/>
    </dgm:pt>
    <dgm:pt modelId="{64D4FE7C-1723-477D-842C-9127FF0EE856}" type="pres">
      <dgm:prSet presAssocID="{587E2A3D-1448-46B7-A5AF-748DEDFDF8D9}" presName="horzSpace2" presStyleCnt="0"/>
      <dgm:spPr/>
    </dgm:pt>
    <dgm:pt modelId="{78270C38-127C-4C69-95BA-87AB7D8723D4}" type="pres">
      <dgm:prSet presAssocID="{587E2A3D-1448-46B7-A5AF-748DEDFDF8D9}" presName="tx2" presStyleLbl="revTx" presStyleIdx="3" presStyleCnt="5"/>
      <dgm:spPr/>
      <dgm:t>
        <a:bodyPr/>
        <a:lstStyle/>
        <a:p>
          <a:endParaRPr lang="pt-PT"/>
        </a:p>
      </dgm:t>
    </dgm:pt>
    <dgm:pt modelId="{F97E117B-BE96-4150-B5CF-07211508D2D4}" type="pres">
      <dgm:prSet presAssocID="{587E2A3D-1448-46B7-A5AF-748DEDFDF8D9}" presName="vert2" presStyleCnt="0"/>
      <dgm:spPr/>
    </dgm:pt>
    <dgm:pt modelId="{097BF92E-209C-4BC0-AE05-DDD45E50D1B3}" type="pres">
      <dgm:prSet presAssocID="{587E2A3D-1448-46B7-A5AF-748DEDFDF8D9}" presName="thinLine2b" presStyleLbl="callout" presStyleIdx="2" presStyleCnt="4"/>
      <dgm:spPr/>
    </dgm:pt>
    <dgm:pt modelId="{34E5EC2C-81B8-48EE-8098-10CD46206249}" type="pres">
      <dgm:prSet presAssocID="{587E2A3D-1448-46B7-A5AF-748DEDFDF8D9}" presName="vertSpace2b" presStyleCnt="0"/>
      <dgm:spPr/>
    </dgm:pt>
    <dgm:pt modelId="{BF9DA811-2F4A-4744-A738-6A1006947DF6}" type="pres">
      <dgm:prSet presAssocID="{860BF8B5-3B2F-4442-8897-25157E213805}" presName="horz2" presStyleCnt="0"/>
      <dgm:spPr/>
    </dgm:pt>
    <dgm:pt modelId="{C63D7448-077D-420E-9229-A5F6C413C169}" type="pres">
      <dgm:prSet presAssocID="{860BF8B5-3B2F-4442-8897-25157E213805}" presName="horzSpace2" presStyleCnt="0"/>
      <dgm:spPr/>
    </dgm:pt>
    <dgm:pt modelId="{13A5BD9E-551A-46DC-A16A-FC7FFE188909}" type="pres">
      <dgm:prSet presAssocID="{860BF8B5-3B2F-4442-8897-25157E213805}" presName="tx2" presStyleLbl="revTx" presStyleIdx="4" presStyleCnt="5"/>
      <dgm:spPr/>
      <dgm:t>
        <a:bodyPr/>
        <a:lstStyle/>
        <a:p>
          <a:endParaRPr lang="pt-PT"/>
        </a:p>
      </dgm:t>
    </dgm:pt>
    <dgm:pt modelId="{11F94E8D-BA16-4E32-BD0A-ECBC93EE69A0}" type="pres">
      <dgm:prSet presAssocID="{860BF8B5-3B2F-4442-8897-25157E213805}" presName="vert2" presStyleCnt="0"/>
      <dgm:spPr/>
    </dgm:pt>
    <dgm:pt modelId="{418AEADC-1FA3-4297-9C77-1E349305BC3A}" type="pres">
      <dgm:prSet presAssocID="{860BF8B5-3B2F-4442-8897-25157E213805}" presName="thinLine2b" presStyleLbl="callout" presStyleIdx="3" presStyleCnt="4"/>
      <dgm:spPr/>
    </dgm:pt>
    <dgm:pt modelId="{A03D4469-C804-426D-9769-FBE79767CB15}" type="pres">
      <dgm:prSet presAssocID="{860BF8B5-3B2F-4442-8897-25157E213805}" presName="vertSpace2b" presStyleCnt="0"/>
      <dgm:spPr/>
    </dgm:pt>
  </dgm:ptLst>
  <dgm:cxnLst>
    <dgm:cxn modelId="{A04AC835-A0D7-470F-A0C2-387B51175C69}" srcId="{EEBE5C0A-C6D5-4D72-AA1C-6C64B6935E3A}" destId="{587E2A3D-1448-46B7-A5AF-748DEDFDF8D9}" srcOrd="2" destOrd="0" parTransId="{06B264FC-2662-4D9F-A999-E14E89AA996F}" sibTransId="{87FBAEEB-E23D-4B6A-B47C-BF43365E189E}"/>
    <dgm:cxn modelId="{E56C737F-C771-4496-A2A7-A8C3A1C2089C}" type="presOf" srcId="{FC103663-D352-43E2-A1D1-91E6F3D66DC6}" destId="{E87FE6CF-7001-4C7B-80DC-9127E4C0ACB2}" srcOrd="0" destOrd="0" presId="urn:microsoft.com/office/officeart/2008/layout/LinedList"/>
    <dgm:cxn modelId="{8A2EFEC3-6B01-4856-9C29-1F8355178732}" type="presOf" srcId="{587E2A3D-1448-46B7-A5AF-748DEDFDF8D9}" destId="{78270C38-127C-4C69-95BA-87AB7D8723D4}" srcOrd="0" destOrd="0" presId="urn:microsoft.com/office/officeart/2008/layout/LinedList"/>
    <dgm:cxn modelId="{058C6224-AAAC-46C4-A984-54B4FB016B6C}" type="presOf" srcId="{8DF2DA3C-629C-4093-98DF-A272E158A764}" destId="{1D90CC4F-F532-45B2-A77C-46822844791F}" srcOrd="0" destOrd="0" presId="urn:microsoft.com/office/officeart/2008/layout/LinedList"/>
    <dgm:cxn modelId="{C3383FEA-0B9D-43EB-91CA-93F226525982}" srcId="{EEBE5C0A-C6D5-4D72-AA1C-6C64B6935E3A}" destId="{8DF2DA3C-629C-4093-98DF-A272E158A764}" srcOrd="1" destOrd="0" parTransId="{3035B7A0-BA5E-4A9E-8C9E-7F328029E7C3}" sibTransId="{4B94E1FE-F064-48E7-BD55-267BC8981856}"/>
    <dgm:cxn modelId="{061074C1-2F7B-438E-81DA-7282081C867A}" srcId="{EEBE5C0A-C6D5-4D72-AA1C-6C64B6935E3A}" destId="{860BF8B5-3B2F-4442-8897-25157E213805}" srcOrd="3" destOrd="0" parTransId="{9B13917F-EF86-4398-A8AC-28129D0C649A}" sibTransId="{E0877BC3-314E-44B3-B4DD-C28A9766D625}"/>
    <dgm:cxn modelId="{87667B33-3820-480B-AE33-0543EAB3031C}" srcId="{EEBE5C0A-C6D5-4D72-AA1C-6C64B6935E3A}" destId="{C8E2D138-89BC-4CE1-9F3E-4B2CAEB60DB8}" srcOrd="0" destOrd="0" parTransId="{CFBA6CA8-1C03-4E0D-8CF2-562D300D736F}" sibTransId="{C7F88FC2-EED7-4E45-9627-4620C65B8E19}"/>
    <dgm:cxn modelId="{E6B3B28D-1608-4B34-8660-5804A05CB428}" type="presOf" srcId="{EEBE5C0A-C6D5-4D72-AA1C-6C64B6935E3A}" destId="{A4E569BA-DBEE-45CD-84D2-500F99050A6D}" srcOrd="0" destOrd="0" presId="urn:microsoft.com/office/officeart/2008/layout/LinedList"/>
    <dgm:cxn modelId="{E5EB1BA8-E37C-4278-BA5F-DD2A6226D642}" srcId="{FC103663-D352-43E2-A1D1-91E6F3D66DC6}" destId="{EEBE5C0A-C6D5-4D72-AA1C-6C64B6935E3A}" srcOrd="0" destOrd="0" parTransId="{64E60771-0664-4D3E-B6B5-9B1566329750}" sibTransId="{7A7DC07F-4DA7-4354-80C2-65C534FADC49}"/>
    <dgm:cxn modelId="{385A1F3C-1ACB-4B7D-BE2F-1F14D34615D5}" type="presOf" srcId="{C8E2D138-89BC-4CE1-9F3E-4B2CAEB60DB8}" destId="{BF30BFC7-000C-4160-8357-C6D752F63F45}" srcOrd="0" destOrd="0" presId="urn:microsoft.com/office/officeart/2008/layout/LinedList"/>
    <dgm:cxn modelId="{D94E46E4-437C-418B-A91D-EDB5D516B7CD}" type="presOf" srcId="{860BF8B5-3B2F-4442-8897-25157E213805}" destId="{13A5BD9E-551A-46DC-A16A-FC7FFE188909}" srcOrd="0" destOrd="0" presId="urn:microsoft.com/office/officeart/2008/layout/LinedList"/>
    <dgm:cxn modelId="{AD99DEA5-666C-4F49-9285-2FA2D55053EF}" type="presParOf" srcId="{E87FE6CF-7001-4C7B-80DC-9127E4C0ACB2}" destId="{22D3CFBB-81AA-48D5-8E88-E2CB084E9803}" srcOrd="0" destOrd="0" presId="urn:microsoft.com/office/officeart/2008/layout/LinedList"/>
    <dgm:cxn modelId="{7E783A34-0A04-446D-8ABA-1814C164FDFA}" type="presParOf" srcId="{E87FE6CF-7001-4C7B-80DC-9127E4C0ACB2}" destId="{B0A8FB36-2BFD-43F7-A3A9-827E00795863}" srcOrd="1" destOrd="0" presId="urn:microsoft.com/office/officeart/2008/layout/LinedList"/>
    <dgm:cxn modelId="{C9CA17C2-AD4E-45FF-A656-EFAFB8EEF2DE}" type="presParOf" srcId="{B0A8FB36-2BFD-43F7-A3A9-827E00795863}" destId="{A4E569BA-DBEE-45CD-84D2-500F99050A6D}" srcOrd="0" destOrd="0" presId="urn:microsoft.com/office/officeart/2008/layout/LinedList"/>
    <dgm:cxn modelId="{DA116DAD-04C9-46D3-B156-2B50D264E6B4}" type="presParOf" srcId="{B0A8FB36-2BFD-43F7-A3A9-827E00795863}" destId="{D195951E-27C2-4419-87E0-CB38F7587866}" srcOrd="1" destOrd="0" presId="urn:microsoft.com/office/officeart/2008/layout/LinedList"/>
    <dgm:cxn modelId="{96639134-1607-4D90-89B8-063269627208}" type="presParOf" srcId="{D195951E-27C2-4419-87E0-CB38F7587866}" destId="{91D7BB45-688F-475D-A3C4-E3D168C447C7}" srcOrd="0" destOrd="0" presId="urn:microsoft.com/office/officeart/2008/layout/LinedList"/>
    <dgm:cxn modelId="{DCADF795-74C4-4134-9D5D-A99963FB21A2}" type="presParOf" srcId="{D195951E-27C2-4419-87E0-CB38F7587866}" destId="{64EF811E-1FC6-4002-AFF0-452B14F58D62}" srcOrd="1" destOrd="0" presId="urn:microsoft.com/office/officeart/2008/layout/LinedList"/>
    <dgm:cxn modelId="{88037FC3-7519-4888-A624-A92F1AC0325B}" type="presParOf" srcId="{64EF811E-1FC6-4002-AFF0-452B14F58D62}" destId="{7FC9E086-3324-451F-A132-D45F39978EEB}" srcOrd="0" destOrd="0" presId="urn:microsoft.com/office/officeart/2008/layout/LinedList"/>
    <dgm:cxn modelId="{7C7AF1CB-48E8-4F42-8662-7DCC57D62A4F}" type="presParOf" srcId="{64EF811E-1FC6-4002-AFF0-452B14F58D62}" destId="{BF30BFC7-000C-4160-8357-C6D752F63F45}" srcOrd="1" destOrd="0" presId="urn:microsoft.com/office/officeart/2008/layout/LinedList"/>
    <dgm:cxn modelId="{B804C0CE-647A-4047-8166-BD35B793F593}" type="presParOf" srcId="{64EF811E-1FC6-4002-AFF0-452B14F58D62}" destId="{1B3D40E7-CCA2-41D5-84AD-7FFABC29D4B4}" srcOrd="2" destOrd="0" presId="urn:microsoft.com/office/officeart/2008/layout/LinedList"/>
    <dgm:cxn modelId="{F32E030B-A715-4180-9704-CAB69EB8554B}" type="presParOf" srcId="{D195951E-27C2-4419-87E0-CB38F7587866}" destId="{ACADDDD0-B517-4085-A904-73D50424AC84}" srcOrd="2" destOrd="0" presId="urn:microsoft.com/office/officeart/2008/layout/LinedList"/>
    <dgm:cxn modelId="{00E9CECA-2A86-448A-9CD4-269F39D2B770}" type="presParOf" srcId="{D195951E-27C2-4419-87E0-CB38F7587866}" destId="{C55CDD26-9F2E-418B-8230-5E3CB1803F5E}" srcOrd="3" destOrd="0" presId="urn:microsoft.com/office/officeart/2008/layout/LinedList"/>
    <dgm:cxn modelId="{8BA1B515-BE3E-48FA-AB55-1F21A966652E}" type="presParOf" srcId="{D195951E-27C2-4419-87E0-CB38F7587866}" destId="{A470D1D0-FBF2-4D9F-ADFB-5881A0DAE22F}" srcOrd="4" destOrd="0" presId="urn:microsoft.com/office/officeart/2008/layout/LinedList"/>
    <dgm:cxn modelId="{044D7D5D-006B-4BB1-8DE9-11A05A9B70A1}" type="presParOf" srcId="{A470D1D0-FBF2-4D9F-ADFB-5881A0DAE22F}" destId="{6E038C8B-0AC2-438C-866E-17038D04D61E}" srcOrd="0" destOrd="0" presId="urn:microsoft.com/office/officeart/2008/layout/LinedList"/>
    <dgm:cxn modelId="{4A7D6F21-5FE3-4C27-A4B1-1CB741457B2C}" type="presParOf" srcId="{A470D1D0-FBF2-4D9F-ADFB-5881A0DAE22F}" destId="{1D90CC4F-F532-45B2-A77C-46822844791F}" srcOrd="1" destOrd="0" presId="urn:microsoft.com/office/officeart/2008/layout/LinedList"/>
    <dgm:cxn modelId="{BF730F9D-5653-4250-9E27-17AC57DE9968}" type="presParOf" srcId="{A470D1D0-FBF2-4D9F-ADFB-5881A0DAE22F}" destId="{33BF331C-11D8-4F89-81DA-589DE190D94A}" srcOrd="2" destOrd="0" presId="urn:microsoft.com/office/officeart/2008/layout/LinedList"/>
    <dgm:cxn modelId="{37BDD658-8675-418F-9EB2-424B7423CADB}" type="presParOf" srcId="{D195951E-27C2-4419-87E0-CB38F7587866}" destId="{7B128E18-F356-4904-8DDF-EA5C8CA97106}" srcOrd="5" destOrd="0" presId="urn:microsoft.com/office/officeart/2008/layout/LinedList"/>
    <dgm:cxn modelId="{26859DD6-1D4F-4EAD-BEE8-5C1B44A2730F}" type="presParOf" srcId="{D195951E-27C2-4419-87E0-CB38F7587866}" destId="{30218FA3-FD59-4ED2-9A09-8B2F26731634}" srcOrd="6" destOrd="0" presId="urn:microsoft.com/office/officeart/2008/layout/LinedList"/>
    <dgm:cxn modelId="{279B65E1-06F6-4871-B3D1-86F5F06DD6C6}" type="presParOf" srcId="{D195951E-27C2-4419-87E0-CB38F7587866}" destId="{3DF68F0D-7202-4E10-A5EC-4E4E5E93A333}" srcOrd="7" destOrd="0" presId="urn:microsoft.com/office/officeart/2008/layout/LinedList"/>
    <dgm:cxn modelId="{6E9DB2EF-837F-454E-9001-441671766B56}" type="presParOf" srcId="{3DF68F0D-7202-4E10-A5EC-4E4E5E93A333}" destId="{64D4FE7C-1723-477D-842C-9127FF0EE856}" srcOrd="0" destOrd="0" presId="urn:microsoft.com/office/officeart/2008/layout/LinedList"/>
    <dgm:cxn modelId="{0053DADB-55B8-463B-B8E7-FB015CAB6185}" type="presParOf" srcId="{3DF68F0D-7202-4E10-A5EC-4E4E5E93A333}" destId="{78270C38-127C-4C69-95BA-87AB7D8723D4}" srcOrd="1" destOrd="0" presId="urn:microsoft.com/office/officeart/2008/layout/LinedList"/>
    <dgm:cxn modelId="{BB537F2B-BBF1-417A-8EEE-BB8EF348ED98}" type="presParOf" srcId="{3DF68F0D-7202-4E10-A5EC-4E4E5E93A333}" destId="{F97E117B-BE96-4150-B5CF-07211508D2D4}" srcOrd="2" destOrd="0" presId="urn:microsoft.com/office/officeart/2008/layout/LinedList"/>
    <dgm:cxn modelId="{C6C3CD4E-C575-4D55-A2A7-994301FBE17C}" type="presParOf" srcId="{D195951E-27C2-4419-87E0-CB38F7587866}" destId="{097BF92E-209C-4BC0-AE05-DDD45E50D1B3}" srcOrd="8" destOrd="0" presId="urn:microsoft.com/office/officeart/2008/layout/LinedList"/>
    <dgm:cxn modelId="{2A00F548-EB20-4C66-8927-0C3A49171387}" type="presParOf" srcId="{D195951E-27C2-4419-87E0-CB38F7587866}" destId="{34E5EC2C-81B8-48EE-8098-10CD46206249}" srcOrd="9" destOrd="0" presId="urn:microsoft.com/office/officeart/2008/layout/LinedList"/>
    <dgm:cxn modelId="{B41A3E68-919F-484E-9FD9-3C5572CBD40F}" type="presParOf" srcId="{D195951E-27C2-4419-87E0-CB38F7587866}" destId="{BF9DA811-2F4A-4744-A738-6A1006947DF6}" srcOrd="10" destOrd="0" presId="urn:microsoft.com/office/officeart/2008/layout/LinedList"/>
    <dgm:cxn modelId="{12E8EC75-FBFD-4EBE-8372-B17E339E2AA1}" type="presParOf" srcId="{BF9DA811-2F4A-4744-A738-6A1006947DF6}" destId="{C63D7448-077D-420E-9229-A5F6C413C169}" srcOrd="0" destOrd="0" presId="urn:microsoft.com/office/officeart/2008/layout/LinedList"/>
    <dgm:cxn modelId="{D347F8BA-9268-4986-892C-3EF5E7439057}" type="presParOf" srcId="{BF9DA811-2F4A-4744-A738-6A1006947DF6}" destId="{13A5BD9E-551A-46DC-A16A-FC7FFE188909}" srcOrd="1" destOrd="0" presId="urn:microsoft.com/office/officeart/2008/layout/LinedList"/>
    <dgm:cxn modelId="{FACDD362-7CE3-4201-8FF2-17B6451121BA}" type="presParOf" srcId="{BF9DA811-2F4A-4744-A738-6A1006947DF6}" destId="{11F94E8D-BA16-4E32-BD0A-ECBC93EE69A0}" srcOrd="2" destOrd="0" presId="urn:microsoft.com/office/officeart/2008/layout/LinedList"/>
    <dgm:cxn modelId="{41B7E457-6E4E-4726-93A2-B8F3AC9B89D6}" type="presParOf" srcId="{D195951E-27C2-4419-87E0-CB38F7587866}" destId="{418AEADC-1FA3-4297-9C77-1E349305BC3A}" srcOrd="11" destOrd="0" presId="urn:microsoft.com/office/officeart/2008/layout/LinedList"/>
    <dgm:cxn modelId="{E6C1554B-C9E5-4DB5-8965-235F5A8C3437}" type="presParOf" srcId="{D195951E-27C2-4419-87E0-CB38F7587866}" destId="{A03D4469-C804-426D-9769-FBE79767CB15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2F7B72-35E6-46C7-9F10-3EB46B5E756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1C242283-7460-456C-BD79-AE6A303E7F6F}">
      <dgm:prSet phldrT="[Texto]" custT="1"/>
      <dgm:spPr/>
      <dgm:t>
        <a:bodyPr/>
        <a:lstStyle/>
        <a:p>
          <a:r>
            <a:rPr lang="pt-PT" sz="1400" dirty="0" smtClean="0"/>
            <a:t>1. Abordar as questões relacionadas com a água, o saneamento e os fatores relativos ao meio ambiente </a:t>
          </a:r>
          <a:endParaRPr lang="pt-PT" sz="1400" dirty="0"/>
        </a:p>
      </dgm:t>
    </dgm:pt>
    <dgm:pt modelId="{F1B6F511-6746-406F-8708-9FA51F29DAF7}" type="parTrans" cxnId="{06A53FF6-49CB-4EFF-8C83-EC9FF2A14F7C}">
      <dgm:prSet/>
      <dgm:spPr/>
      <dgm:t>
        <a:bodyPr/>
        <a:lstStyle/>
        <a:p>
          <a:endParaRPr lang="pt-PT" sz="2000"/>
        </a:p>
      </dgm:t>
    </dgm:pt>
    <dgm:pt modelId="{1AFD3AE6-3673-4B0B-8CDB-7159B7E6D8DF}" type="sibTrans" cxnId="{06A53FF6-49CB-4EFF-8C83-EC9FF2A14F7C}">
      <dgm:prSet/>
      <dgm:spPr/>
      <dgm:t>
        <a:bodyPr/>
        <a:lstStyle/>
        <a:p>
          <a:endParaRPr lang="pt-PT" sz="2000"/>
        </a:p>
      </dgm:t>
    </dgm:pt>
    <dgm:pt modelId="{6A1D16F9-C147-4EA3-9F8C-16D32DFC8B86}">
      <dgm:prSet phldrT="[Texto]" custT="1"/>
      <dgm:spPr/>
      <dgm:t>
        <a:bodyPr/>
        <a:lstStyle/>
        <a:p>
          <a:r>
            <a:rPr lang="pt-PT" sz="1400" dirty="0" smtClean="0"/>
            <a:t>2. Reduzir os fatores de risco ambientais </a:t>
          </a:r>
          <a:endParaRPr lang="pt-PT" sz="1400" dirty="0"/>
        </a:p>
      </dgm:t>
    </dgm:pt>
    <dgm:pt modelId="{3B0BB792-356F-4B43-BB1B-2478047056A8}" type="parTrans" cxnId="{CFD97759-A28E-47EF-A6D5-75419353D09E}">
      <dgm:prSet/>
      <dgm:spPr/>
      <dgm:t>
        <a:bodyPr/>
        <a:lstStyle/>
        <a:p>
          <a:endParaRPr lang="pt-PT" sz="2000"/>
        </a:p>
      </dgm:t>
    </dgm:pt>
    <dgm:pt modelId="{A9FE6DAF-FA6D-4A53-85A9-730035D9B0ED}" type="sibTrans" cxnId="{CFD97759-A28E-47EF-A6D5-75419353D09E}">
      <dgm:prSet/>
      <dgm:spPr/>
      <dgm:t>
        <a:bodyPr/>
        <a:lstStyle/>
        <a:p>
          <a:endParaRPr lang="pt-PT" sz="2000"/>
        </a:p>
      </dgm:t>
    </dgm:pt>
    <dgm:pt modelId="{4AD92151-7CA5-4E1A-AB98-6F9459F92588}">
      <dgm:prSet phldrT="[Texto]" custT="1"/>
      <dgm:spPr/>
      <dgm:t>
        <a:bodyPr/>
        <a:lstStyle/>
        <a:p>
          <a:r>
            <a:rPr lang="pt-PT" sz="1400" dirty="0" smtClean="0"/>
            <a:t>3. Melhorar a saúde das populações migratórias </a:t>
          </a:r>
          <a:endParaRPr lang="pt-PT" sz="1400" dirty="0"/>
        </a:p>
      </dgm:t>
    </dgm:pt>
    <dgm:pt modelId="{B5FC7C83-7B4A-4E8C-BAD8-35DD9A3ECAF4}" type="parTrans" cxnId="{1BAFCE57-E278-4022-8F3F-56FA71A94569}">
      <dgm:prSet/>
      <dgm:spPr/>
      <dgm:t>
        <a:bodyPr/>
        <a:lstStyle/>
        <a:p>
          <a:endParaRPr lang="pt-PT" sz="2000"/>
        </a:p>
      </dgm:t>
    </dgm:pt>
    <dgm:pt modelId="{85E5C0AE-4498-459C-9D1B-11A8452B3634}" type="sibTrans" cxnId="{1BAFCE57-E278-4022-8F3F-56FA71A94569}">
      <dgm:prSet/>
      <dgm:spPr/>
      <dgm:t>
        <a:bodyPr/>
        <a:lstStyle/>
        <a:p>
          <a:endParaRPr lang="pt-PT" sz="2000"/>
        </a:p>
      </dgm:t>
    </dgm:pt>
    <dgm:pt modelId="{5FF82DBA-4125-4FFE-871B-621195E03488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PT" sz="1400" dirty="0" smtClean="0"/>
            <a:t>6. Criar sistemas de avaliação de risco e vigilância</a:t>
          </a:r>
          <a:endParaRPr lang="pt-PT" sz="1400" dirty="0"/>
        </a:p>
      </dgm:t>
    </dgm:pt>
    <dgm:pt modelId="{893C4385-482B-420C-9816-07D5342FF965}" type="parTrans" cxnId="{BAE5FDF9-946A-44B9-9538-3D051EBBAC82}">
      <dgm:prSet/>
      <dgm:spPr/>
      <dgm:t>
        <a:bodyPr/>
        <a:lstStyle/>
        <a:p>
          <a:endParaRPr lang="pt-PT" sz="2000"/>
        </a:p>
      </dgm:t>
    </dgm:pt>
    <dgm:pt modelId="{DF556686-A5A4-4BE2-A2E9-6E6538809E19}" type="sibTrans" cxnId="{BAE5FDF9-946A-44B9-9538-3D051EBBAC82}">
      <dgm:prSet/>
      <dgm:spPr/>
      <dgm:t>
        <a:bodyPr/>
        <a:lstStyle/>
        <a:p>
          <a:endParaRPr lang="pt-PT" sz="2000"/>
        </a:p>
      </dgm:t>
    </dgm:pt>
    <dgm:pt modelId="{6B332AB6-63DC-4C9D-916C-5EB18F2CFDB1}">
      <dgm:prSet phldrT="[Texto]" custT="1"/>
      <dgm:spPr/>
      <dgm:t>
        <a:bodyPr/>
        <a:lstStyle/>
        <a:p>
          <a:r>
            <a:rPr lang="pt-PT" sz="1400" dirty="0" smtClean="0"/>
            <a:t>4. Reduzir a desigualdade derivada de fatores socioculturais e género </a:t>
          </a:r>
          <a:endParaRPr lang="pt-PT" sz="1400" dirty="0"/>
        </a:p>
      </dgm:t>
    </dgm:pt>
    <dgm:pt modelId="{31B9C4ED-6942-4FF4-94B8-D3A3159EE4D7}" type="parTrans" cxnId="{CA10DF46-6C98-44F2-AA13-C99E5CF46329}">
      <dgm:prSet/>
      <dgm:spPr/>
      <dgm:t>
        <a:bodyPr/>
        <a:lstStyle/>
        <a:p>
          <a:endParaRPr lang="pt-PT" sz="2000"/>
        </a:p>
      </dgm:t>
    </dgm:pt>
    <dgm:pt modelId="{D79BD2A0-7A6A-4813-8B54-B473BBDD301D}" type="sibTrans" cxnId="{CA10DF46-6C98-44F2-AA13-C99E5CF46329}">
      <dgm:prSet/>
      <dgm:spPr/>
      <dgm:t>
        <a:bodyPr/>
        <a:lstStyle/>
        <a:p>
          <a:endParaRPr lang="pt-PT" sz="2000"/>
        </a:p>
      </dgm:t>
    </dgm:pt>
    <dgm:pt modelId="{3576F3A5-F515-43A7-BD9F-D90FA81354C6}">
      <dgm:prSet phldrT="[Texto]" custT="1"/>
      <dgm:spPr/>
      <dgm:t>
        <a:bodyPr/>
        <a:lstStyle/>
        <a:p>
          <a:r>
            <a:rPr lang="pt-PT" sz="1400" dirty="0" smtClean="0"/>
            <a:t>5. Reduzir a pobreza nas populações que vicem em zonas endémicas de Doenças Tropicais Negligenciadas </a:t>
          </a:r>
          <a:endParaRPr lang="pt-PT" sz="1400" dirty="0"/>
        </a:p>
      </dgm:t>
    </dgm:pt>
    <dgm:pt modelId="{18A74213-D7A3-4FAB-8E32-848BD28057A9}" type="parTrans" cxnId="{9F195073-F2C6-425A-9C8F-E92A05D2FEF8}">
      <dgm:prSet/>
      <dgm:spPr/>
      <dgm:t>
        <a:bodyPr/>
        <a:lstStyle/>
        <a:p>
          <a:endParaRPr lang="pt-PT" sz="2000"/>
        </a:p>
      </dgm:t>
    </dgm:pt>
    <dgm:pt modelId="{E28D8396-F5AA-404A-9C9E-E15410A7572F}" type="sibTrans" cxnId="{9F195073-F2C6-425A-9C8F-E92A05D2FEF8}">
      <dgm:prSet/>
      <dgm:spPr/>
      <dgm:t>
        <a:bodyPr/>
        <a:lstStyle/>
        <a:p>
          <a:endParaRPr lang="pt-PT" sz="2000"/>
        </a:p>
      </dgm:t>
    </dgm:pt>
    <dgm:pt modelId="{A10283C0-748F-47DF-A801-BD9396355D15}" type="pres">
      <dgm:prSet presAssocID="{FC2F7B72-35E6-46C7-9F10-3EB46B5E756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F8FD535E-0B3F-410B-A832-A370E5EBACAD}" type="pres">
      <dgm:prSet presAssocID="{1C242283-7460-456C-BD79-AE6A303E7F6F}" presName="parentLin" presStyleCnt="0"/>
      <dgm:spPr/>
    </dgm:pt>
    <dgm:pt modelId="{DA13BF0C-A514-479E-8CDA-FF6350A4565A}" type="pres">
      <dgm:prSet presAssocID="{1C242283-7460-456C-BD79-AE6A303E7F6F}" presName="parentLeftMargin" presStyleLbl="node1" presStyleIdx="0" presStyleCnt="6"/>
      <dgm:spPr/>
      <dgm:t>
        <a:bodyPr/>
        <a:lstStyle/>
        <a:p>
          <a:endParaRPr lang="pt-PT"/>
        </a:p>
      </dgm:t>
    </dgm:pt>
    <dgm:pt modelId="{E81DF82D-C126-41B1-AA99-BB0A516D45EE}" type="pres">
      <dgm:prSet presAssocID="{1C242283-7460-456C-BD79-AE6A303E7F6F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E21F11E-7EFD-4B61-A055-FD4162B67CB3}" type="pres">
      <dgm:prSet presAssocID="{1C242283-7460-456C-BD79-AE6A303E7F6F}" presName="negativeSpace" presStyleCnt="0"/>
      <dgm:spPr/>
    </dgm:pt>
    <dgm:pt modelId="{C89ABBF0-AF3A-4BE0-88FB-F339046F678E}" type="pres">
      <dgm:prSet presAssocID="{1C242283-7460-456C-BD79-AE6A303E7F6F}" presName="childText" presStyleLbl="conFgAcc1" presStyleIdx="0" presStyleCnt="6">
        <dgm:presLayoutVars>
          <dgm:bulletEnabled val="1"/>
        </dgm:presLayoutVars>
      </dgm:prSet>
      <dgm:spPr/>
    </dgm:pt>
    <dgm:pt modelId="{2589B53A-D22A-4ECA-9B79-7974D3311FB9}" type="pres">
      <dgm:prSet presAssocID="{1AFD3AE6-3673-4B0B-8CDB-7159B7E6D8DF}" presName="spaceBetweenRectangles" presStyleCnt="0"/>
      <dgm:spPr/>
    </dgm:pt>
    <dgm:pt modelId="{9BD8ED3F-6591-46DB-A87F-4F6F1F814AA4}" type="pres">
      <dgm:prSet presAssocID="{6A1D16F9-C147-4EA3-9F8C-16D32DFC8B86}" presName="parentLin" presStyleCnt="0"/>
      <dgm:spPr/>
    </dgm:pt>
    <dgm:pt modelId="{EBCAE369-A96A-40E9-A9D3-F25F1077DAE3}" type="pres">
      <dgm:prSet presAssocID="{6A1D16F9-C147-4EA3-9F8C-16D32DFC8B86}" presName="parentLeftMargin" presStyleLbl="node1" presStyleIdx="0" presStyleCnt="6"/>
      <dgm:spPr/>
      <dgm:t>
        <a:bodyPr/>
        <a:lstStyle/>
        <a:p>
          <a:endParaRPr lang="pt-PT"/>
        </a:p>
      </dgm:t>
    </dgm:pt>
    <dgm:pt modelId="{3BEC320F-2E39-48A4-B18E-CEE3FA884059}" type="pres">
      <dgm:prSet presAssocID="{6A1D16F9-C147-4EA3-9F8C-16D32DFC8B86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96610F96-DC11-4CCE-A0C8-7A4383B03A06}" type="pres">
      <dgm:prSet presAssocID="{6A1D16F9-C147-4EA3-9F8C-16D32DFC8B86}" presName="negativeSpace" presStyleCnt="0"/>
      <dgm:spPr/>
    </dgm:pt>
    <dgm:pt modelId="{9B35F682-E9DC-4981-9847-8A78CCEB3259}" type="pres">
      <dgm:prSet presAssocID="{6A1D16F9-C147-4EA3-9F8C-16D32DFC8B86}" presName="childText" presStyleLbl="conFgAcc1" presStyleIdx="1" presStyleCnt="6">
        <dgm:presLayoutVars>
          <dgm:bulletEnabled val="1"/>
        </dgm:presLayoutVars>
      </dgm:prSet>
      <dgm:spPr/>
    </dgm:pt>
    <dgm:pt modelId="{EBC815FD-BC9D-4733-8821-168201F32D6D}" type="pres">
      <dgm:prSet presAssocID="{A9FE6DAF-FA6D-4A53-85A9-730035D9B0ED}" presName="spaceBetweenRectangles" presStyleCnt="0"/>
      <dgm:spPr/>
    </dgm:pt>
    <dgm:pt modelId="{99F38FC7-18FA-4930-9854-AB4F565428E9}" type="pres">
      <dgm:prSet presAssocID="{4AD92151-7CA5-4E1A-AB98-6F9459F92588}" presName="parentLin" presStyleCnt="0"/>
      <dgm:spPr/>
    </dgm:pt>
    <dgm:pt modelId="{02B6207A-A63A-4246-B15F-A0C9DFE5291A}" type="pres">
      <dgm:prSet presAssocID="{4AD92151-7CA5-4E1A-AB98-6F9459F92588}" presName="parentLeftMargin" presStyleLbl="node1" presStyleIdx="1" presStyleCnt="6"/>
      <dgm:spPr/>
      <dgm:t>
        <a:bodyPr/>
        <a:lstStyle/>
        <a:p>
          <a:endParaRPr lang="pt-PT"/>
        </a:p>
      </dgm:t>
    </dgm:pt>
    <dgm:pt modelId="{39DF6753-7595-4F32-B423-2ECF5B17DC24}" type="pres">
      <dgm:prSet presAssocID="{4AD92151-7CA5-4E1A-AB98-6F9459F92588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8644457B-65A9-437D-9A13-EB1A8570A373}" type="pres">
      <dgm:prSet presAssocID="{4AD92151-7CA5-4E1A-AB98-6F9459F92588}" presName="negativeSpace" presStyleCnt="0"/>
      <dgm:spPr/>
    </dgm:pt>
    <dgm:pt modelId="{D4352FF1-C467-4FC1-9DF7-4F8005F96718}" type="pres">
      <dgm:prSet presAssocID="{4AD92151-7CA5-4E1A-AB98-6F9459F92588}" presName="childText" presStyleLbl="conFgAcc1" presStyleIdx="2" presStyleCnt="6">
        <dgm:presLayoutVars>
          <dgm:bulletEnabled val="1"/>
        </dgm:presLayoutVars>
      </dgm:prSet>
      <dgm:spPr/>
    </dgm:pt>
    <dgm:pt modelId="{EE3AE21B-DFF7-48AA-8411-D318FC22B021}" type="pres">
      <dgm:prSet presAssocID="{85E5C0AE-4498-459C-9D1B-11A8452B3634}" presName="spaceBetweenRectangles" presStyleCnt="0"/>
      <dgm:spPr/>
    </dgm:pt>
    <dgm:pt modelId="{D36C246C-E033-48BF-9552-9802879E8F80}" type="pres">
      <dgm:prSet presAssocID="{6B332AB6-63DC-4C9D-916C-5EB18F2CFDB1}" presName="parentLin" presStyleCnt="0"/>
      <dgm:spPr/>
    </dgm:pt>
    <dgm:pt modelId="{BE9D45C9-9CE3-43B6-A45A-17BEDEF7911F}" type="pres">
      <dgm:prSet presAssocID="{6B332AB6-63DC-4C9D-916C-5EB18F2CFDB1}" presName="parentLeftMargin" presStyleLbl="node1" presStyleIdx="2" presStyleCnt="6"/>
      <dgm:spPr/>
      <dgm:t>
        <a:bodyPr/>
        <a:lstStyle/>
        <a:p>
          <a:endParaRPr lang="pt-PT"/>
        </a:p>
      </dgm:t>
    </dgm:pt>
    <dgm:pt modelId="{F59FCF16-06E0-4819-90DF-C2D37C1BC049}" type="pres">
      <dgm:prSet presAssocID="{6B332AB6-63DC-4C9D-916C-5EB18F2CFDB1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D7CB6609-0734-4956-92A8-5586E1E1772F}" type="pres">
      <dgm:prSet presAssocID="{6B332AB6-63DC-4C9D-916C-5EB18F2CFDB1}" presName="negativeSpace" presStyleCnt="0"/>
      <dgm:spPr/>
    </dgm:pt>
    <dgm:pt modelId="{663A3120-9DAE-4FC2-95E5-11951A77B835}" type="pres">
      <dgm:prSet presAssocID="{6B332AB6-63DC-4C9D-916C-5EB18F2CFDB1}" presName="childText" presStyleLbl="conFgAcc1" presStyleIdx="3" presStyleCnt="6">
        <dgm:presLayoutVars>
          <dgm:bulletEnabled val="1"/>
        </dgm:presLayoutVars>
      </dgm:prSet>
      <dgm:spPr/>
    </dgm:pt>
    <dgm:pt modelId="{F2019A32-80D7-4090-BBB9-F0D12D51EDED}" type="pres">
      <dgm:prSet presAssocID="{D79BD2A0-7A6A-4813-8B54-B473BBDD301D}" presName="spaceBetweenRectangles" presStyleCnt="0"/>
      <dgm:spPr/>
    </dgm:pt>
    <dgm:pt modelId="{8E494637-2A09-4AEC-B0CC-037C0FF0DE10}" type="pres">
      <dgm:prSet presAssocID="{3576F3A5-F515-43A7-BD9F-D90FA81354C6}" presName="parentLin" presStyleCnt="0"/>
      <dgm:spPr/>
    </dgm:pt>
    <dgm:pt modelId="{426F295C-EC11-4E52-B038-A20739D20A44}" type="pres">
      <dgm:prSet presAssocID="{3576F3A5-F515-43A7-BD9F-D90FA81354C6}" presName="parentLeftMargin" presStyleLbl="node1" presStyleIdx="3" presStyleCnt="6"/>
      <dgm:spPr/>
      <dgm:t>
        <a:bodyPr/>
        <a:lstStyle/>
        <a:p>
          <a:endParaRPr lang="pt-PT"/>
        </a:p>
      </dgm:t>
    </dgm:pt>
    <dgm:pt modelId="{C8B024EC-A52B-474A-B5E2-D011E9015CD7}" type="pres">
      <dgm:prSet presAssocID="{3576F3A5-F515-43A7-BD9F-D90FA81354C6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CAB7250-91C7-4EF9-858E-57CF5278B56F}" type="pres">
      <dgm:prSet presAssocID="{3576F3A5-F515-43A7-BD9F-D90FA81354C6}" presName="negativeSpace" presStyleCnt="0"/>
      <dgm:spPr/>
    </dgm:pt>
    <dgm:pt modelId="{EB0AC9A5-E354-48E7-B392-5FE265168F11}" type="pres">
      <dgm:prSet presAssocID="{3576F3A5-F515-43A7-BD9F-D90FA81354C6}" presName="childText" presStyleLbl="conFgAcc1" presStyleIdx="4" presStyleCnt="6">
        <dgm:presLayoutVars>
          <dgm:bulletEnabled val="1"/>
        </dgm:presLayoutVars>
      </dgm:prSet>
      <dgm:spPr/>
    </dgm:pt>
    <dgm:pt modelId="{71F587F4-150B-41A0-9963-7995646C314B}" type="pres">
      <dgm:prSet presAssocID="{E28D8396-F5AA-404A-9C9E-E15410A7572F}" presName="spaceBetweenRectangles" presStyleCnt="0"/>
      <dgm:spPr/>
    </dgm:pt>
    <dgm:pt modelId="{0C0B3BAE-2E1F-467E-A157-541E1A2803D1}" type="pres">
      <dgm:prSet presAssocID="{5FF82DBA-4125-4FFE-871B-621195E03488}" presName="parentLin" presStyleCnt="0"/>
      <dgm:spPr/>
    </dgm:pt>
    <dgm:pt modelId="{70D69EFC-B955-4054-A92D-04284F1735AB}" type="pres">
      <dgm:prSet presAssocID="{5FF82DBA-4125-4FFE-871B-621195E03488}" presName="parentLeftMargin" presStyleLbl="node1" presStyleIdx="4" presStyleCnt="6"/>
      <dgm:spPr/>
      <dgm:t>
        <a:bodyPr/>
        <a:lstStyle/>
        <a:p>
          <a:endParaRPr lang="pt-PT"/>
        </a:p>
      </dgm:t>
    </dgm:pt>
    <dgm:pt modelId="{EE474150-14B7-42F4-BA6E-AE8F06950B25}" type="pres">
      <dgm:prSet presAssocID="{5FF82DBA-4125-4FFE-871B-621195E03488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6B69F3D6-DF44-4942-849B-D4C4D63FEEB3}" type="pres">
      <dgm:prSet presAssocID="{5FF82DBA-4125-4FFE-871B-621195E03488}" presName="negativeSpace" presStyleCnt="0"/>
      <dgm:spPr/>
    </dgm:pt>
    <dgm:pt modelId="{5CD82C83-5825-45AA-8A38-53CF951D440E}" type="pres">
      <dgm:prSet presAssocID="{5FF82DBA-4125-4FFE-871B-621195E03488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9F195073-F2C6-425A-9C8F-E92A05D2FEF8}" srcId="{FC2F7B72-35E6-46C7-9F10-3EB46B5E7564}" destId="{3576F3A5-F515-43A7-BD9F-D90FA81354C6}" srcOrd="4" destOrd="0" parTransId="{18A74213-D7A3-4FAB-8E32-848BD28057A9}" sibTransId="{E28D8396-F5AA-404A-9C9E-E15410A7572F}"/>
    <dgm:cxn modelId="{6F0756E2-DD8D-4701-95EF-121B53E61CF2}" type="presOf" srcId="{6B332AB6-63DC-4C9D-916C-5EB18F2CFDB1}" destId="{BE9D45C9-9CE3-43B6-A45A-17BEDEF7911F}" srcOrd="0" destOrd="0" presId="urn:microsoft.com/office/officeart/2005/8/layout/list1"/>
    <dgm:cxn modelId="{EB5CDE44-8286-4740-8B21-54BF57D72E7E}" type="presOf" srcId="{3576F3A5-F515-43A7-BD9F-D90FA81354C6}" destId="{C8B024EC-A52B-474A-B5E2-D011E9015CD7}" srcOrd="1" destOrd="0" presId="urn:microsoft.com/office/officeart/2005/8/layout/list1"/>
    <dgm:cxn modelId="{1DD34C79-B13E-4E14-99D1-EA078CBD3B5B}" type="presOf" srcId="{6A1D16F9-C147-4EA3-9F8C-16D32DFC8B86}" destId="{3BEC320F-2E39-48A4-B18E-CEE3FA884059}" srcOrd="1" destOrd="0" presId="urn:microsoft.com/office/officeart/2005/8/layout/list1"/>
    <dgm:cxn modelId="{B3E74A27-021C-45B5-9EF6-91ED10A46423}" type="presOf" srcId="{4AD92151-7CA5-4E1A-AB98-6F9459F92588}" destId="{39DF6753-7595-4F32-B423-2ECF5B17DC24}" srcOrd="1" destOrd="0" presId="urn:microsoft.com/office/officeart/2005/8/layout/list1"/>
    <dgm:cxn modelId="{BAE5FDF9-946A-44B9-9538-3D051EBBAC82}" srcId="{FC2F7B72-35E6-46C7-9F10-3EB46B5E7564}" destId="{5FF82DBA-4125-4FFE-871B-621195E03488}" srcOrd="5" destOrd="0" parTransId="{893C4385-482B-420C-9816-07D5342FF965}" sibTransId="{DF556686-A5A4-4BE2-A2E9-6E6538809E19}"/>
    <dgm:cxn modelId="{0C4171F1-DCA1-4265-B528-FC26800F7C5F}" type="presOf" srcId="{5FF82DBA-4125-4FFE-871B-621195E03488}" destId="{EE474150-14B7-42F4-BA6E-AE8F06950B25}" srcOrd="1" destOrd="0" presId="urn:microsoft.com/office/officeart/2005/8/layout/list1"/>
    <dgm:cxn modelId="{6DC776F6-1BC2-474A-81D7-D5E2246F8B81}" type="presOf" srcId="{6A1D16F9-C147-4EA3-9F8C-16D32DFC8B86}" destId="{EBCAE369-A96A-40E9-A9D3-F25F1077DAE3}" srcOrd="0" destOrd="0" presId="urn:microsoft.com/office/officeart/2005/8/layout/list1"/>
    <dgm:cxn modelId="{1BAFCE57-E278-4022-8F3F-56FA71A94569}" srcId="{FC2F7B72-35E6-46C7-9F10-3EB46B5E7564}" destId="{4AD92151-7CA5-4E1A-AB98-6F9459F92588}" srcOrd="2" destOrd="0" parTransId="{B5FC7C83-7B4A-4E8C-BAD8-35DD9A3ECAF4}" sibTransId="{85E5C0AE-4498-459C-9D1B-11A8452B3634}"/>
    <dgm:cxn modelId="{B3DBF40F-276E-48EE-ABB5-D67EE5B455A4}" type="presOf" srcId="{1C242283-7460-456C-BD79-AE6A303E7F6F}" destId="{DA13BF0C-A514-479E-8CDA-FF6350A4565A}" srcOrd="0" destOrd="0" presId="urn:microsoft.com/office/officeart/2005/8/layout/list1"/>
    <dgm:cxn modelId="{06A53FF6-49CB-4EFF-8C83-EC9FF2A14F7C}" srcId="{FC2F7B72-35E6-46C7-9F10-3EB46B5E7564}" destId="{1C242283-7460-456C-BD79-AE6A303E7F6F}" srcOrd="0" destOrd="0" parTransId="{F1B6F511-6746-406F-8708-9FA51F29DAF7}" sibTransId="{1AFD3AE6-3673-4B0B-8CDB-7159B7E6D8DF}"/>
    <dgm:cxn modelId="{2A033F44-6070-4289-9B04-45CB9AD9AFC5}" type="presOf" srcId="{FC2F7B72-35E6-46C7-9F10-3EB46B5E7564}" destId="{A10283C0-748F-47DF-A801-BD9396355D15}" srcOrd="0" destOrd="0" presId="urn:microsoft.com/office/officeart/2005/8/layout/list1"/>
    <dgm:cxn modelId="{54015E45-6C68-436E-B8AC-3D311C4286DE}" type="presOf" srcId="{6B332AB6-63DC-4C9D-916C-5EB18F2CFDB1}" destId="{F59FCF16-06E0-4819-90DF-C2D37C1BC049}" srcOrd="1" destOrd="0" presId="urn:microsoft.com/office/officeart/2005/8/layout/list1"/>
    <dgm:cxn modelId="{CFD97759-A28E-47EF-A6D5-75419353D09E}" srcId="{FC2F7B72-35E6-46C7-9F10-3EB46B5E7564}" destId="{6A1D16F9-C147-4EA3-9F8C-16D32DFC8B86}" srcOrd="1" destOrd="0" parTransId="{3B0BB792-356F-4B43-BB1B-2478047056A8}" sibTransId="{A9FE6DAF-FA6D-4A53-85A9-730035D9B0ED}"/>
    <dgm:cxn modelId="{238D2A2B-4951-4841-B8EC-C9555A510059}" type="presOf" srcId="{5FF82DBA-4125-4FFE-871B-621195E03488}" destId="{70D69EFC-B955-4054-A92D-04284F1735AB}" srcOrd="0" destOrd="0" presId="urn:microsoft.com/office/officeart/2005/8/layout/list1"/>
    <dgm:cxn modelId="{CA10DF46-6C98-44F2-AA13-C99E5CF46329}" srcId="{FC2F7B72-35E6-46C7-9F10-3EB46B5E7564}" destId="{6B332AB6-63DC-4C9D-916C-5EB18F2CFDB1}" srcOrd="3" destOrd="0" parTransId="{31B9C4ED-6942-4FF4-94B8-D3A3159EE4D7}" sibTransId="{D79BD2A0-7A6A-4813-8B54-B473BBDD301D}"/>
    <dgm:cxn modelId="{90A4470D-35A2-4D7F-BBD1-626977BC309D}" type="presOf" srcId="{3576F3A5-F515-43A7-BD9F-D90FA81354C6}" destId="{426F295C-EC11-4E52-B038-A20739D20A44}" srcOrd="0" destOrd="0" presId="urn:microsoft.com/office/officeart/2005/8/layout/list1"/>
    <dgm:cxn modelId="{F0A4229A-F724-4323-B209-BF3218526F2A}" type="presOf" srcId="{1C242283-7460-456C-BD79-AE6A303E7F6F}" destId="{E81DF82D-C126-41B1-AA99-BB0A516D45EE}" srcOrd="1" destOrd="0" presId="urn:microsoft.com/office/officeart/2005/8/layout/list1"/>
    <dgm:cxn modelId="{E74A9656-9208-4584-B5C1-5FD1CAD94C19}" type="presOf" srcId="{4AD92151-7CA5-4E1A-AB98-6F9459F92588}" destId="{02B6207A-A63A-4246-B15F-A0C9DFE5291A}" srcOrd="0" destOrd="0" presId="urn:microsoft.com/office/officeart/2005/8/layout/list1"/>
    <dgm:cxn modelId="{DFFB6E34-D604-4992-A82F-5C3F492FB6D4}" type="presParOf" srcId="{A10283C0-748F-47DF-A801-BD9396355D15}" destId="{F8FD535E-0B3F-410B-A832-A370E5EBACAD}" srcOrd="0" destOrd="0" presId="urn:microsoft.com/office/officeart/2005/8/layout/list1"/>
    <dgm:cxn modelId="{B94FD52C-7140-4486-99D4-236C15CE2B34}" type="presParOf" srcId="{F8FD535E-0B3F-410B-A832-A370E5EBACAD}" destId="{DA13BF0C-A514-479E-8CDA-FF6350A4565A}" srcOrd="0" destOrd="0" presId="urn:microsoft.com/office/officeart/2005/8/layout/list1"/>
    <dgm:cxn modelId="{046A1166-DD09-4E47-8728-4FFF1C140F3D}" type="presParOf" srcId="{F8FD535E-0B3F-410B-A832-A370E5EBACAD}" destId="{E81DF82D-C126-41B1-AA99-BB0A516D45EE}" srcOrd="1" destOrd="0" presId="urn:microsoft.com/office/officeart/2005/8/layout/list1"/>
    <dgm:cxn modelId="{EFB3F85E-AD62-45FD-81C9-72425010E708}" type="presParOf" srcId="{A10283C0-748F-47DF-A801-BD9396355D15}" destId="{EE21F11E-7EFD-4B61-A055-FD4162B67CB3}" srcOrd="1" destOrd="0" presId="urn:microsoft.com/office/officeart/2005/8/layout/list1"/>
    <dgm:cxn modelId="{3A5C794E-E0F8-4A6C-B2C2-27CE898C1B2B}" type="presParOf" srcId="{A10283C0-748F-47DF-A801-BD9396355D15}" destId="{C89ABBF0-AF3A-4BE0-88FB-F339046F678E}" srcOrd="2" destOrd="0" presId="urn:microsoft.com/office/officeart/2005/8/layout/list1"/>
    <dgm:cxn modelId="{70034830-C592-40C1-9D37-1AF9D44D5357}" type="presParOf" srcId="{A10283C0-748F-47DF-A801-BD9396355D15}" destId="{2589B53A-D22A-4ECA-9B79-7974D3311FB9}" srcOrd="3" destOrd="0" presId="urn:microsoft.com/office/officeart/2005/8/layout/list1"/>
    <dgm:cxn modelId="{0BD50E45-9801-4FC3-AF89-09DF4E928D39}" type="presParOf" srcId="{A10283C0-748F-47DF-A801-BD9396355D15}" destId="{9BD8ED3F-6591-46DB-A87F-4F6F1F814AA4}" srcOrd="4" destOrd="0" presId="urn:microsoft.com/office/officeart/2005/8/layout/list1"/>
    <dgm:cxn modelId="{767ADD77-E726-4C74-A8AA-E3F34D5494D2}" type="presParOf" srcId="{9BD8ED3F-6591-46DB-A87F-4F6F1F814AA4}" destId="{EBCAE369-A96A-40E9-A9D3-F25F1077DAE3}" srcOrd="0" destOrd="0" presId="urn:microsoft.com/office/officeart/2005/8/layout/list1"/>
    <dgm:cxn modelId="{E9B7D8E0-2F2A-4E3B-A302-0F9E89A2C2C6}" type="presParOf" srcId="{9BD8ED3F-6591-46DB-A87F-4F6F1F814AA4}" destId="{3BEC320F-2E39-48A4-B18E-CEE3FA884059}" srcOrd="1" destOrd="0" presId="urn:microsoft.com/office/officeart/2005/8/layout/list1"/>
    <dgm:cxn modelId="{483300AF-86DE-4DCB-8211-380E26A08C39}" type="presParOf" srcId="{A10283C0-748F-47DF-A801-BD9396355D15}" destId="{96610F96-DC11-4CCE-A0C8-7A4383B03A06}" srcOrd="5" destOrd="0" presId="urn:microsoft.com/office/officeart/2005/8/layout/list1"/>
    <dgm:cxn modelId="{E261B12A-C639-4535-B6A3-40C14262CA84}" type="presParOf" srcId="{A10283C0-748F-47DF-A801-BD9396355D15}" destId="{9B35F682-E9DC-4981-9847-8A78CCEB3259}" srcOrd="6" destOrd="0" presId="urn:microsoft.com/office/officeart/2005/8/layout/list1"/>
    <dgm:cxn modelId="{0C287F01-B0A5-41BD-8C04-6CE6D05E1490}" type="presParOf" srcId="{A10283C0-748F-47DF-A801-BD9396355D15}" destId="{EBC815FD-BC9D-4733-8821-168201F32D6D}" srcOrd="7" destOrd="0" presId="urn:microsoft.com/office/officeart/2005/8/layout/list1"/>
    <dgm:cxn modelId="{F5252F68-B3FE-4F27-ADAC-922584DBA73D}" type="presParOf" srcId="{A10283C0-748F-47DF-A801-BD9396355D15}" destId="{99F38FC7-18FA-4930-9854-AB4F565428E9}" srcOrd="8" destOrd="0" presId="urn:microsoft.com/office/officeart/2005/8/layout/list1"/>
    <dgm:cxn modelId="{D6C9D57B-512E-4D33-A0A1-187DBC1CA5FC}" type="presParOf" srcId="{99F38FC7-18FA-4930-9854-AB4F565428E9}" destId="{02B6207A-A63A-4246-B15F-A0C9DFE5291A}" srcOrd="0" destOrd="0" presId="urn:microsoft.com/office/officeart/2005/8/layout/list1"/>
    <dgm:cxn modelId="{4EB67A3C-03F3-4385-8A66-D44CD0075FE9}" type="presParOf" srcId="{99F38FC7-18FA-4930-9854-AB4F565428E9}" destId="{39DF6753-7595-4F32-B423-2ECF5B17DC24}" srcOrd="1" destOrd="0" presId="urn:microsoft.com/office/officeart/2005/8/layout/list1"/>
    <dgm:cxn modelId="{216A156B-EED3-4649-94EA-0D044957D813}" type="presParOf" srcId="{A10283C0-748F-47DF-A801-BD9396355D15}" destId="{8644457B-65A9-437D-9A13-EB1A8570A373}" srcOrd="9" destOrd="0" presId="urn:microsoft.com/office/officeart/2005/8/layout/list1"/>
    <dgm:cxn modelId="{AD622221-67FB-40AA-AF49-DD87DA482C09}" type="presParOf" srcId="{A10283C0-748F-47DF-A801-BD9396355D15}" destId="{D4352FF1-C467-4FC1-9DF7-4F8005F96718}" srcOrd="10" destOrd="0" presId="urn:microsoft.com/office/officeart/2005/8/layout/list1"/>
    <dgm:cxn modelId="{1ACED3E9-C12B-446D-B763-7ECF4622F29B}" type="presParOf" srcId="{A10283C0-748F-47DF-A801-BD9396355D15}" destId="{EE3AE21B-DFF7-48AA-8411-D318FC22B021}" srcOrd="11" destOrd="0" presId="urn:microsoft.com/office/officeart/2005/8/layout/list1"/>
    <dgm:cxn modelId="{1DD84800-377A-4E0B-AC75-8B4077129D0B}" type="presParOf" srcId="{A10283C0-748F-47DF-A801-BD9396355D15}" destId="{D36C246C-E033-48BF-9552-9802879E8F80}" srcOrd="12" destOrd="0" presId="urn:microsoft.com/office/officeart/2005/8/layout/list1"/>
    <dgm:cxn modelId="{87602D10-1593-4C07-8DC8-B538F35B7966}" type="presParOf" srcId="{D36C246C-E033-48BF-9552-9802879E8F80}" destId="{BE9D45C9-9CE3-43B6-A45A-17BEDEF7911F}" srcOrd="0" destOrd="0" presId="urn:microsoft.com/office/officeart/2005/8/layout/list1"/>
    <dgm:cxn modelId="{BC78E427-075D-4BF1-963B-E742F8CFC23A}" type="presParOf" srcId="{D36C246C-E033-48BF-9552-9802879E8F80}" destId="{F59FCF16-06E0-4819-90DF-C2D37C1BC049}" srcOrd="1" destOrd="0" presId="urn:microsoft.com/office/officeart/2005/8/layout/list1"/>
    <dgm:cxn modelId="{22D673E5-AF17-46AA-A236-F83F2A8CB69D}" type="presParOf" srcId="{A10283C0-748F-47DF-A801-BD9396355D15}" destId="{D7CB6609-0734-4956-92A8-5586E1E1772F}" srcOrd="13" destOrd="0" presId="urn:microsoft.com/office/officeart/2005/8/layout/list1"/>
    <dgm:cxn modelId="{1CDEEF2E-F491-49F3-A1D4-1C1ED86715EA}" type="presParOf" srcId="{A10283C0-748F-47DF-A801-BD9396355D15}" destId="{663A3120-9DAE-4FC2-95E5-11951A77B835}" srcOrd="14" destOrd="0" presId="urn:microsoft.com/office/officeart/2005/8/layout/list1"/>
    <dgm:cxn modelId="{A9DB3A22-19FE-4B9D-B651-E3D1C0305A80}" type="presParOf" srcId="{A10283C0-748F-47DF-A801-BD9396355D15}" destId="{F2019A32-80D7-4090-BBB9-F0D12D51EDED}" srcOrd="15" destOrd="0" presId="urn:microsoft.com/office/officeart/2005/8/layout/list1"/>
    <dgm:cxn modelId="{148B68D9-E203-41CC-A673-CA6A1ACBCFB5}" type="presParOf" srcId="{A10283C0-748F-47DF-A801-BD9396355D15}" destId="{8E494637-2A09-4AEC-B0CC-037C0FF0DE10}" srcOrd="16" destOrd="0" presId="urn:microsoft.com/office/officeart/2005/8/layout/list1"/>
    <dgm:cxn modelId="{CFEE9C7E-55BE-4257-BD80-30A7D84686D8}" type="presParOf" srcId="{8E494637-2A09-4AEC-B0CC-037C0FF0DE10}" destId="{426F295C-EC11-4E52-B038-A20739D20A44}" srcOrd="0" destOrd="0" presId="urn:microsoft.com/office/officeart/2005/8/layout/list1"/>
    <dgm:cxn modelId="{38EA8E68-C51B-4DA2-AA46-9EB8E716E5B2}" type="presParOf" srcId="{8E494637-2A09-4AEC-B0CC-037C0FF0DE10}" destId="{C8B024EC-A52B-474A-B5E2-D011E9015CD7}" srcOrd="1" destOrd="0" presId="urn:microsoft.com/office/officeart/2005/8/layout/list1"/>
    <dgm:cxn modelId="{75B19A37-D934-46DF-9061-71F618DD9540}" type="presParOf" srcId="{A10283C0-748F-47DF-A801-BD9396355D15}" destId="{ACAB7250-91C7-4EF9-858E-57CF5278B56F}" srcOrd="17" destOrd="0" presId="urn:microsoft.com/office/officeart/2005/8/layout/list1"/>
    <dgm:cxn modelId="{27C0FCAA-FB18-4539-B325-A03AE7CEF70B}" type="presParOf" srcId="{A10283C0-748F-47DF-A801-BD9396355D15}" destId="{EB0AC9A5-E354-48E7-B392-5FE265168F11}" srcOrd="18" destOrd="0" presId="urn:microsoft.com/office/officeart/2005/8/layout/list1"/>
    <dgm:cxn modelId="{D9F8FB30-D1EF-4E1A-A9A2-F2F7D86A477F}" type="presParOf" srcId="{A10283C0-748F-47DF-A801-BD9396355D15}" destId="{71F587F4-150B-41A0-9963-7995646C314B}" srcOrd="19" destOrd="0" presId="urn:microsoft.com/office/officeart/2005/8/layout/list1"/>
    <dgm:cxn modelId="{6265B0D0-CBE0-4F16-938C-1B6F88D9663A}" type="presParOf" srcId="{A10283C0-748F-47DF-A801-BD9396355D15}" destId="{0C0B3BAE-2E1F-467E-A157-541E1A2803D1}" srcOrd="20" destOrd="0" presId="urn:microsoft.com/office/officeart/2005/8/layout/list1"/>
    <dgm:cxn modelId="{4BFCD19F-641D-4B76-84F3-6596C13A39DB}" type="presParOf" srcId="{0C0B3BAE-2E1F-467E-A157-541E1A2803D1}" destId="{70D69EFC-B955-4054-A92D-04284F1735AB}" srcOrd="0" destOrd="0" presId="urn:microsoft.com/office/officeart/2005/8/layout/list1"/>
    <dgm:cxn modelId="{C7C2281E-56C0-49F3-A487-ED35CBAF9DE4}" type="presParOf" srcId="{0C0B3BAE-2E1F-467E-A157-541E1A2803D1}" destId="{EE474150-14B7-42F4-BA6E-AE8F06950B25}" srcOrd="1" destOrd="0" presId="urn:microsoft.com/office/officeart/2005/8/layout/list1"/>
    <dgm:cxn modelId="{CDEE6844-CD66-4FAA-BCCB-0F8C3C6BA405}" type="presParOf" srcId="{A10283C0-748F-47DF-A801-BD9396355D15}" destId="{6B69F3D6-DF44-4942-849B-D4C4D63FEEB3}" srcOrd="21" destOrd="0" presId="urn:microsoft.com/office/officeart/2005/8/layout/list1"/>
    <dgm:cxn modelId="{3DD4EF9B-BA96-449C-8514-1F3C7F831B29}" type="presParOf" srcId="{A10283C0-748F-47DF-A801-BD9396355D15}" destId="{5CD82C83-5825-45AA-8A38-53CF951D440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D3CFBB-81AA-48D5-8E88-E2CB084E9803}">
      <dsp:nvSpPr>
        <dsp:cNvPr id="0" name=""/>
        <dsp:cNvSpPr/>
      </dsp:nvSpPr>
      <dsp:spPr>
        <a:xfrm>
          <a:off x="0" y="0"/>
          <a:ext cx="992631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E569BA-DBEE-45CD-84D2-500F99050A6D}">
      <dsp:nvSpPr>
        <dsp:cNvPr id="0" name=""/>
        <dsp:cNvSpPr/>
      </dsp:nvSpPr>
      <dsp:spPr>
        <a:xfrm>
          <a:off x="0" y="0"/>
          <a:ext cx="1985264" cy="4350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200" kern="1200" dirty="0" smtClean="0"/>
            <a:t>Plano global para integrar melhor a água, o saneamento e serviços de higiene (</a:t>
          </a:r>
          <a:r>
            <a:rPr lang="pt-PT" sz="2200" i="1" kern="1200" dirty="0" smtClean="0"/>
            <a:t>WASH</a:t>
          </a:r>
          <a:r>
            <a:rPr lang="pt-PT" sz="2200" kern="1200" dirty="0" smtClean="0"/>
            <a:t>)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2200" kern="1200" dirty="0" smtClean="0"/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200" kern="1200" dirty="0" smtClean="0"/>
            <a:t>WHO, 2015</a:t>
          </a:r>
          <a:endParaRPr lang="pt-PT" sz="2200" kern="1200" dirty="0"/>
        </a:p>
      </dsp:txBody>
      <dsp:txXfrm>
        <a:off x="0" y="0"/>
        <a:ext cx="1985264" cy="4350173"/>
      </dsp:txXfrm>
    </dsp:sp>
    <dsp:sp modelId="{BF30BFC7-000C-4160-8357-C6D752F63F45}">
      <dsp:nvSpPr>
        <dsp:cNvPr id="0" name=""/>
        <dsp:cNvSpPr/>
      </dsp:nvSpPr>
      <dsp:spPr>
        <a:xfrm>
          <a:off x="2134158" y="51137"/>
          <a:ext cx="7792161" cy="10227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800" kern="1200" dirty="0" smtClean="0"/>
            <a:t>quimioterapia preventiva</a:t>
          </a:r>
          <a:endParaRPr lang="pt-PT" sz="2800" kern="1200" dirty="0"/>
        </a:p>
      </dsp:txBody>
      <dsp:txXfrm>
        <a:off x="2134158" y="51137"/>
        <a:ext cx="7792161" cy="1022757"/>
      </dsp:txXfrm>
    </dsp:sp>
    <dsp:sp modelId="{ACADDDD0-B517-4085-A904-73D50424AC84}">
      <dsp:nvSpPr>
        <dsp:cNvPr id="0" name=""/>
        <dsp:cNvSpPr/>
      </dsp:nvSpPr>
      <dsp:spPr>
        <a:xfrm>
          <a:off x="1985264" y="1073895"/>
          <a:ext cx="79410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90CC4F-F532-45B2-A77C-46822844791F}">
      <dsp:nvSpPr>
        <dsp:cNvPr id="0" name=""/>
        <dsp:cNvSpPr/>
      </dsp:nvSpPr>
      <dsp:spPr>
        <a:xfrm>
          <a:off x="2134158" y="1125033"/>
          <a:ext cx="7792161" cy="10227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800" kern="1200" dirty="0" smtClean="0"/>
            <a:t>gestão inovadora e intensificada de doenças</a:t>
          </a:r>
          <a:endParaRPr lang="pt-PT" sz="2800" kern="1200" dirty="0"/>
        </a:p>
      </dsp:txBody>
      <dsp:txXfrm>
        <a:off x="2134158" y="1125033"/>
        <a:ext cx="7792161" cy="1022757"/>
      </dsp:txXfrm>
    </dsp:sp>
    <dsp:sp modelId="{7B128E18-F356-4904-8DDF-EA5C8CA97106}">
      <dsp:nvSpPr>
        <dsp:cNvPr id="0" name=""/>
        <dsp:cNvSpPr/>
      </dsp:nvSpPr>
      <dsp:spPr>
        <a:xfrm>
          <a:off x="1985264" y="2147791"/>
          <a:ext cx="79410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270C38-127C-4C69-95BA-87AB7D8723D4}">
      <dsp:nvSpPr>
        <dsp:cNvPr id="0" name=""/>
        <dsp:cNvSpPr/>
      </dsp:nvSpPr>
      <dsp:spPr>
        <a:xfrm>
          <a:off x="2134158" y="2198929"/>
          <a:ext cx="7792161" cy="10227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800" kern="1200" dirty="0" smtClean="0"/>
            <a:t>controlo de vetores </a:t>
          </a:r>
          <a:endParaRPr lang="pt-PT" sz="2800" kern="1200" dirty="0"/>
        </a:p>
      </dsp:txBody>
      <dsp:txXfrm>
        <a:off x="2134158" y="2198929"/>
        <a:ext cx="7792161" cy="1022757"/>
      </dsp:txXfrm>
    </dsp:sp>
    <dsp:sp modelId="{097BF92E-209C-4BC0-AE05-DDD45E50D1B3}">
      <dsp:nvSpPr>
        <dsp:cNvPr id="0" name=""/>
        <dsp:cNvSpPr/>
      </dsp:nvSpPr>
      <dsp:spPr>
        <a:xfrm>
          <a:off x="1985264" y="3221687"/>
          <a:ext cx="79410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A5BD9E-551A-46DC-A16A-FC7FFE188909}">
      <dsp:nvSpPr>
        <dsp:cNvPr id="0" name=""/>
        <dsp:cNvSpPr/>
      </dsp:nvSpPr>
      <dsp:spPr>
        <a:xfrm>
          <a:off x="2134158" y="3272825"/>
          <a:ext cx="7792161" cy="10227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800" kern="1200" dirty="0" smtClean="0"/>
            <a:t>serviços de saúde pública veterinária</a:t>
          </a:r>
          <a:endParaRPr lang="pt-PT" sz="2800" kern="1200" dirty="0"/>
        </a:p>
      </dsp:txBody>
      <dsp:txXfrm>
        <a:off x="2134158" y="3272825"/>
        <a:ext cx="7792161" cy="1022757"/>
      </dsp:txXfrm>
    </dsp:sp>
    <dsp:sp modelId="{418AEADC-1FA3-4297-9C77-1E349305BC3A}">
      <dsp:nvSpPr>
        <dsp:cNvPr id="0" name=""/>
        <dsp:cNvSpPr/>
      </dsp:nvSpPr>
      <dsp:spPr>
        <a:xfrm>
          <a:off x="1985264" y="4295583"/>
          <a:ext cx="79410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9ABBF0-AF3A-4BE0-88FB-F339046F678E}">
      <dsp:nvSpPr>
        <dsp:cNvPr id="0" name=""/>
        <dsp:cNvSpPr/>
      </dsp:nvSpPr>
      <dsp:spPr>
        <a:xfrm>
          <a:off x="0" y="313399"/>
          <a:ext cx="10454639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1DF82D-C126-41B1-AA99-BB0A516D45EE}">
      <dsp:nvSpPr>
        <dsp:cNvPr id="0" name=""/>
        <dsp:cNvSpPr/>
      </dsp:nvSpPr>
      <dsp:spPr>
        <a:xfrm>
          <a:off x="522731" y="47719"/>
          <a:ext cx="7318247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6612" tIns="0" rIns="276612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kern="1200" dirty="0" smtClean="0"/>
            <a:t>1. Abordar as questões relacionadas com a água, o saneamento e os fatores relativos ao meio ambiente </a:t>
          </a:r>
          <a:endParaRPr lang="pt-PT" sz="1400" kern="1200" dirty="0"/>
        </a:p>
      </dsp:txBody>
      <dsp:txXfrm>
        <a:off x="548670" y="73658"/>
        <a:ext cx="7266369" cy="479482"/>
      </dsp:txXfrm>
    </dsp:sp>
    <dsp:sp modelId="{9B35F682-E9DC-4981-9847-8A78CCEB3259}">
      <dsp:nvSpPr>
        <dsp:cNvPr id="0" name=""/>
        <dsp:cNvSpPr/>
      </dsp:nvSpPr>
      <dsp:spPr>
        <a:xfrm>
          <a:off x="0" y="1129879"/>
          <a:ext cx="10454639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EC320F-2E39-48A4-B18E-CEE3FA884059}">
      <dsp:nvSpPr>
        <dsp:cNvPr id="0" name=""/>
        <dsp:cNvSpPr/>
      </dsp:nvSpPr>
      <dsp:spPr>
        <a:xfrm>
          <a:off x="522731" y="864199"/>
          <a:ext cx="7318247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6612" tIns="0" rIns="276612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kern="1200" dirty="0" smtClean="0"/>
            <a:t>2. Reduzir os fatores de risco ambientais </a:t>
          </a:r>
          <a:endParaRPr lang="pt-PT" sz="1400" kern="1200" dirty="0"/>
        </a:p>
      </dsp:txBody>
      <dsp:txXfrm>
        <a:off x="548670" y="890138"/>
        <a:ext cx="7266369" cy="479482"/>
      </dsp:txXfrm>
    </dsp:sp>
    <dsp:sp modelId="{D4352FF1-C467-4FC1-9DF7-4F8005F96718}">
      <dsp:nvSpPr>
        <dsp:cNvPr id="0" name=""/>
        <dsp:cNvSpPr/>
      </dsp:nvSpPr>
      <dsp:spPr>
        <a:xfrm>
          <a:off x="0" y="1946359"/>
          <a:ext cx="10454639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DF6753-7595-4F32-B423-2ECF5B17DC24}">
      <dsp:nvSpPr>
        <dsp:cNvPr id="0" name=""/>
        <dsp:cNvSpPr/>
      </dsp:nvSpPr>
      <dsp:spPr>
        <a:xfrm>
          <a:off x="522731" y="1680679"/>
          <a:ext cx="7318247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6612" tIns="0" rIns="276612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kern="1200" dirty="0" smtClean="0"/>
            <a:t>3. Melhorar a saúde das populações migratórias </a:t>
          </a:r>
          <a:endParaRPr lang="pt-PT" sz="1400" kern="1200" dirty="0"/>
        </a:p>
      </dsp:txBody>
      <dsp:txXfrm>
        <a:off x="548670" y="1706618"/>
        <a:ext cx="7266369" cy="479482"/>
      </dsp:txXfrm>
    </dsp:sp>
    <dsp:sp modelId="{663A3120-9DAE-4FC2-95E5-11951A77B835}">
      <dsp:nvSpPr>
        <dsp:cNvPr id="0" name=""/>
        <dsp:cNvSpPr/>
      </dsp:nvSpPr>
      <dsp:spPr>
        <a:xfrm>
          <a:off x="0" y="2762840"/>
          <a:ext cx="10454639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9FCF16-06E0-4819-90DF-C2D37C1BC049}">
      <dsp:nvSpPr>
        <dsp:cNvPr id="0" name=""/>
        <dsp:cNvSpPr/>
      </dsp:nvSpPr>
      <dsp:spPr>
        <a:xfrm>
          <a:off x="522731" y="2497159"/>
          <a:ext cx="7318247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6612" tIns="0" rIns="276612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kern="1200" dirty="0" smtClean="0"/>
            <a:t>4. Reduzir a desigualdade derivada de fatores socioculturais e género </a:t>
          </a:r>
          <a:endParaRPr lang="pt-PT" sz="1400" kern="1200" dirty="0"/>
        </a:p>
      </dsp:txBody>
      <dsp:txXfrm>
        <a:off x="548670" y="2523098"/>
        <a:ext cx="7266369" cy="479482"/>
      </dsp:txXfrm>
    </dsp:sp>
    <dsp:sp modelId="{EB0AC9A5-E354-48E7-B392-5FE265168F11}">
      <dsp:nvSpPr>
        <dsp:cNvPr id="0" name=""/>
        <dsp:cNvSpPr/>
      </dsp:nvSpPr>
      <dsp:spPr>
        <a:xfrm>
          <a:off x="0" y="3579320"/>
          <a:ext cx="10454639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B024EC-A52B-474A-B5E2-D011E9015CD7}">
      <dsp:nvSpPr>
        <dsp:cNvPr id="0" name=""/>
        <dsp:cNvSpPr/>
      </dsp:nvSpPr>
      <dsp:spPr>
        <a:xfrm>
          <a:off x="522731" y="3313640"/>
          <a:ext cx="7318247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6612" tIns="0" rIns="276612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kern="1200" dirty="0" smtClean="0"/>
            <a:t>5. Reduzir a pobreza nas populações que vicem em zonas endémicas de Doenças Tropicais Negligenciadas </a:t>
          </a:r>
          <a:endParaRPr lang="pt-PT" sz="1400" kern="1200" dirty="0"/>
        </a:p>
      </dsp:txBody>
      <dsp:txXfrm>
        <a:off x="548670" y="3339579"/>
        <a:ext cx="7266369" cy="479482"/>
      </dsp:txXfrm>
    </dsp:sp>
    <dsp:sp modelId="{5CD82C83-5825-45AA-8A38-53CF951D440E}">
      <dsp:nvSpPr>
        <dsp:cNvPr id="0" name=""/>
        <dsp:cNvSpPr/>
      </dsp:nvSpPr>
      <dsp:spPr>
        <a:xfrm>
          <a:off x="0" y="4395800"/>
          <a:ext cx="10454639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474150-14B7-42F4-BA6E-AE8F06950B25}">
      <dsp:nvSpPr>
        <dsp:cNvPr id="0" name=""/>
        <dsp:cNvSpPr/>
      </dsp:nvSpPr>
      <dsp:spPr>
        <a:xfrm>
          <a:off x="522731" y="4130120"/>
          <a:ext cx="7318247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6612" tIns="0" rIns="276612" bIns="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PT" sz="1400" kern="1200" dirty="0" smtClean="0"/>
            <a:t>6. Criar sistemas de avaliação de risco e vigilância</a:t>
          </a:r>
          <a:endParaRPr lang="pt-PT" sz="1400" kern="1200" dirty="0"/>
        </a:p>
      </dsp:txBody>
      <dsp:txXfrm>
        <a:off x="548670" y="4156059"/>
        <a:ext cx="7266369" cy="479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88A15-0E9E-4959-8F67-13C610143CC9}" type="datetimeFigureOut">
              <a:rPr lang="pt-PT" smtClean="0"/>
              <a:t>11/10/2017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8DBDF-8700-4594-8742-A9494E11113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95872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E13971-C54A-4245-9F7B-89BC9ADE7BFB}" type="datetimeFigureOut">
              <a:rPr lang="pt-PT" smtClean="0"/>
              <a:t>11/10/2017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44337-2A82-4233-984A-1984D029295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1979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número de </a:t>
            </a:r>
            <a:r>
              <a:rPr lang="pt-PT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DALY </a:t>
            </a:r>
            <a:r>
              <a:rPr lang="pt-P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atribuído a</a:t>
            </a:r>
          </a:p>
          <a:p>
            <a:r>
              <a:rPr lang="pt-P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uma determinada doença, em determinado momento, oferece uma estimativa</a:t>
            </a:r>
          </a:p>
          <a:p>
            <a:r>
              <a:rPr lang="pt-P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 soma de anos de vida potencial perdidos devido a mortalidade prematura e</a:t>
            </a:r>
          </a:p>
          <a:p>
            <a:r>
              <a:rPr lang="pt-P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anos perdidos de vida produtiva.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44337-2A82-4233-984A-1984D0292956}" type="slidenum">
              <a:rPr lang="pt-PT" smtClean="0"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45704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dirty="0" smtClean="0"/>
              <a:t>Esses</a:t>
            </a:r>
            <a:r>
              <a:rPr lang="pt-PT" b="1" dirty="0" smtClean="0"/>
              <a:t> determinantes </a:t>
            </a:r>
            <a:r>
              <a:rPr lang="pt-PT" dirty="0" smtClean="0"/>
              <a:t>- ou coisas que tornam as pessoas saudáveis ​​ou não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44337-2A82-4233-984A-1984D0292956}" type="slidenum">
              <a:rPr lang="pt-PT" smtClean="0"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6517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dirty="0" smtClean="0"/>
              <a:t>A OMS delineou com quatro outras intervenções de saúde pública para acelerar o progresso de eliminação e erradicação de doenças tropicais negligenciadas até 2020.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44337-2A82-4233-984A-1984D0292956}" type="slidenum">
              <a:rPr lang="pt-PT" smtClean="0"/>
              <a:t>19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80012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494C-253E-4558-ACFE-47A53C69B218}" type="datetimeFigureOut">
              <a:rPr lang="pt-PT" smtClean="0"/>
              <a:t>11/10/2017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DED7838-1E7A-4EC9-8CCF-B2A0EFB59D4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29774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494C-253E-4558-ACFE-47A53C69B218}" type="datetimeFigureOut">
              <a:rPr lang="pt-PT" smtClean="0"/>
              <a:t>11/10/2017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DED7838-1E7A-4EC9-8CCF-B2A0EFB59D4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93024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494C-253E-4558-ACFE-47A53C69B218}" type="datetimeFigureOut">
              <a:rPr lang="pt-PT" smtClean="0"/>
              <a:t>11/10/2017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DED7838-1E7A-4EC9-8CCF-B2A0EFB59D40}" type="slidenum">
              <a:rPr lang="pt-PT" smtClean="0"/>
              <a:t>‹nº›</a:t>
            </a:fld>
            <a:endParaRPr lang="pt-P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6802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494C-253E-4558-ACFE-47A53C69B218}" type="datetimeFigureOut">
              <a:rPr lang="pt-PT" smtClean="0"/>
              <a:t>11/10/2017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DED7838-1E7A-4EC9-8CCF-B2A0EFB59D4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72467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 com 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494C-253E-4558-ACFE-47A53C69B218}" type="datetimeFigureOut">
              <a:rPr lang="pt-PT" smtClean="0"/>
              <a:t>11/10/2017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DED7838-1E7A-4EC9-8CCF-B2A0EFB59D40}" type="slidenum">
              <a:rPr lang="pt-PT" smtClean="0"/>
              <a:t>‹nº›</a:t>
            </a:fld>
            <a:endParaRPr lang="pt-P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1230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494C-253E-4558-ACFE-47A53C69B218}" type="datetimeFigureOut">
              <a:rPr lang="pt-PT" smtClean="0"/>
              <a:t>11/10/2017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DED7838-1E7A-4EC9-8CCF-B2A0EFB59D4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681249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494C-253E-4558-ACFE-47A53C69B218}" type="datetimeFigureOut">
              <a:rPr lang="pt-PT" smtClean="0"/>
              <a:t>11/10/2017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D7838-1E7A-4EC9-8CCF-B2A0EFB59D4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54132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494C-253E-4558-ACFE-47A53C69B218}" type="datetimeFigureOut">
              <a:rPr lang="pt-PT" smtClean="0"/>
              <a:t>11/10/2017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D7838-1E7A-4EC9-8CCF-B2A0EFB59D4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26602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494C-253E-4558-ACFE-47A53C69B218}" type="datetimeFigureOut">
              <a:rPr lang="pt-PT" smtClean="0"/>
              <a:t>11/10/2017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D7838-1E7A-4EC9-8CCF-B2A0EFB59D4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83442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494C-253E-4558-ACFE-47A53C69B218}" type="datetimeFigureOut">
              <a:rPr lang="pt-PT" smtClean="0"/>
              <a:t>11/10/2017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DED7838-1E7A-4EC9-8CCF-B2A0EFB59D4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41226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494C-253E-4558-ACFE-47A53C69B218}" type="datetimeFigureOut">
              <a:rPr lang="pt-PT" smtClean="0"/>
              <a:t>11/10/2017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DED7838-1E7A-4EC9-8CCF-B2A0EFB59D4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142027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494C-253E-4558-ACFE-47A53C69B218}" type="datetimeFigureOut">
              <a:rPr lang="pt-PT" smtClean="0"/>
              <a:t>11/10/2017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DED7838-1E7A-4EC9-8CCF-B2A0EFB59D4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292254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494C-253E-4558-ACFE-47A53C69B218}" type="datetimeFigureOut">
              <a:rPr lang="pt-PT" smtClean="0"/>
              <a:t>11/10/2017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D7838-1E7A-4EC9-8CCF-B2A0EFB59D4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67106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494C-253E-4558-ACFE-47A53C69B218}" type="datetimeFigureOut">
              <a:rPr lang="pt-PT" smtClean="0"/>
              <a:t>11/10/2017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D7838-1E7A-4EC9-8CCF-B2A0EFB59D4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54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494C-253E-4558-ACFE-47A53C69B218}" type="datetimeFigureOut">
              <a:rPr lang="pt-PT" smtClean="0"/>
              <a:t>11/10/2017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D7838-1E7A-4EC9-8CCF-B2A0EFB59D4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797943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494C-253E-4558-ACFE-47A53C69B218}" type="datetimeFigureOut">
              <a:rPr lang="pt-PT" smtClean="0"/>
              <a:t>11/10/2017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DED7838-1E7A-4EC9-8CCF-B2A0EFB59D4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6592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B494C-253E-4558-ACFE-47A53C69B218}" type="datetimeFigureOut">
              <a:rPr lang="pt-PT" smtClean="0"/>
              <a:t>11/10/2017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DED7838-1E7A-4EC9-8CCF-B2A0EFB59D4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67288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93" r:id="rId1"/>
    <p:sldLayoutId id="2147484594" r:id="rId2"/>
    <p:sldLayoutId id="2147484595" r:id="rId3"/>
    <p:sldLayoutId id="2147484596" r:id="rId4"/>
    <p:sldLayoutId id="2147484597" r:id="rId5"/>
    <p:sldLayoutId id="2147484598" r:id="rId6"/>
    <p:sldLayoutId id="2147484599" r:id="rId7"/>
    <p:sldLayoutId id="2147484600" r:id="rId8"/>
    <p:sldLayoutId id="2147484601" r:id="rId9"/>
    <p:sldLayoutId id="2147484602" r:id="rId10"/>
    <p:sldLayoutId id="2147484603" r:id="rId11"/>
    <p:sldLayoutId id="2147484604" r:id="rId12"/>
    <p:sldLayoutId id="2147484605" r:id="rId13"/>
    <p:sldLayoutId id="2147484606" r:id="rId14"/>
    <p:sldLayoutId id="2147484607" r:id="rId15"/>
    <p:sldLayoutId id="214748460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ho.int/water_sanitation_health/events/wash-and-ntd-strategy/en/" TargetMode="External"/><Relationship Id="rId2" Type="http://schemas.openxmlformats.org/officeDocument/2006/relationships/hyperlink" Target="http://www.who.int/hia/evidence/doh/e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ho.int/neglected_diseases/Social_determinants_NTD.pdf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55296" y="962247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pt-PT" i="1" dirty="0"/>
              <a:t>O</a:t>
            </a:r>
            <a:r>
              <a:rPr lang="pt-PT" i="1" dirty="0" smtClean="0"/>
              <a:t>s </a:t>
            </a:r>
            <a:r>
              <a:rPr lang="pt-PT" i="1" dirty="0"/>
              <a:t>determinantes da Saúde e as Doenças Tropicais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PT" sz="2900" dirty="0" smtClean="0"/>
              <a:t>Isabel Craveiro, PhD</a:t>
            </a:r>
          </a:p>
          <a:p>
            <a:r>
              <a:rPr lang="pt-PT" dirty="0" smtClean="0"/>
              <a:t>Universidade Nova de Lisboa, Instituto de Higiene e Medicina Tropical</a:t>
            </a:r>
          </a:p>
          <a:p>
            <a:r>
              <a:rPr lang="pt-PT" dirty="0" smtClean="0"/>
              <a:t>Global Health </a:t>
            </a:r>
            <a:r>
              <a:rPr lang="pt-PT" dirty="0" err="1" smtClean="0"/>
              <a:t>and</a:t>
            </a:r>
            <a:r>
              <a:rPr lang="pt-PT" dirty="0" smtClean="0"/>
              <a:t> Tropical Medicine</a:t>
            </a:r>
          </a:p>
          <a:p>
            <a:r>
              <a:rPr lang="pt-PT" dirty="0"/>
              <a:t>FCT for </a:t>
            </a:r>
            <a:r>
              <a:rPr lang="pt-PT" dirty="0" err="1"/>
              <a:t>funds</a:t>
            </a:r>
            <a:r>
              <a:rPr lang="pt-PT" dirty="0"/>
              <a:t> to GHTM - UID/</a:t>
            </a:r>
            <a:r>
              <a:rPr lang="pt-PT" dirty="0" err="1"/>
              <a:t>Multi</a:t>
            </a:r>
            <a:r>
              <a:rPr lang="pt-PT" dirty="0"/>
              <a:t>/04413/2013</a:t>
            </a:r>
          </a:p>
        </p:txBody>
      </p:sp>
      <p:pic>
        <p:nvPicPr>
          <p:cNvPr id="4" name="Imagem 3" descr="logo IHMT 200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619345" y="0"/>
            <a:ext cx="572655" cy="1163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361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Determinantes sociais de saúde </a:t>
            </a:r>
            <a:endParaRPr lang="pt-PT" dirty="0"/>
          </a:p>
        </p:txBody>
      </p:sp>
      <p:sp>
        <p:nvSpPr>
          <p:cNvPr id="4" name="Rectângulo 22"/>
          <p:cNvSpPr/>
          <p:nvPr/>
        </p:nvSpPr>
        <p:spPr>
          <a:xfrm>
            <a:off x="900568" y="3713786"/>
            <a:ext cx="2927154" cy="830997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PT" sz="1600" dirty="0"/>
              <a:t>2 grandes grupos de </a:t>
            </a:r>
            <a:r>
              <a:rPr lang="pt-PT" sz="1600" b="1" dirty="0">
                <a:solidFill>
                  <a:srgbClr val="FF0000"/>
                </a:solidFill>
              </a:rPr>
              <a:t>determinantes sociais da saúde </a:t>
            </a:r>
            <a:r>
              <a:rPr lang="pt-PT" sz="1600" dirty="0"/>
              <a:t>(WHO / CSDH, 2005</a:t>
            </a:r>
            <a:r>
              <a:rPr lang="pt-PT" sz="1600" dirty="0" smtClean="0"/>
              <a:t>)</a:t>
            </a:r>
            <a:endParaRPr lang="pt-PT" sz="1600" dirty="0"/>
          </a:p>
        </p:txBody>
      </p:sp>
      <p:sp>
        <p:nvSpPr>
          <p:cNvPr id="5" name="Rectângulo 2"/>
          <p:cNvSpPr/>
          <p:nvPr/>
        </p:nvSpPr>
        <p:spPr>
          <a:xfrm>
            <a:off x="4535919" y="1905000"/>
            <a:ext cx="6766490" cy="156966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2400" b="1" dirty="0">
                <a:solidFill>
                  <a:schemeClr val="bg1"/>
                </a:solidFill>
              </a:rPr>
              <a:t>determinantes estruturais </a:t>
            </a:r>
            <a:r>
              <a:rPr lang="pt-PT" sz="2400" dirty="0">
                <a:solidFill>
                  <a:schemeClr val="bg1"/>
                </a:solidFill>
              </a:rPr>
              <a:t>–  geradores de estratificação social, e.g. rendimento, educação, género, idade, etnia e sexualidade. </a:t>
            </a:r>
          </a:p>
        </p:txBody>
      </p:sp>
      <p:sp>
        <p:nvSpPr>
          <p:cNvPr id="6" name="Rectângulo 3"/>
          <p:cNvSpPr/>
          <p:nvPr/>
        </p:nvSpPr>
        <p:spPr>
          <a:xfrm>
            <a:off x="4535920" y="3627451"/>
            <a:ext cx="6766490" cy="26776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2400" b="1" dirty="0"/>
              <a:t>Determinantes intermediários </a:t>
            </a:r>
            <a:r>
              <a:rPr lang="pt-PT" sz="2400" dirty="0"/>
              <a:t>- surgem a partir da estratificação social e determinam as diferenças de exposição e vulnerabilidades para a saúde (e.g. condições de vida e habitação, acesso a cuidados de saúde e de trabalho, educação). </a:t>
            </a:r>
          </a:p>
        </p:txBody>
      </p:sp>
      <p:sp>
        <p:nvSpPr>
          <p:cNvPr id="7" name="Chaveta à esquerda 6"/>
          <p:cNvSpPr/>
          <p:nvPr/>
        </p:nvSpPr>
        <p:spPr>
          <a:xfrm>
            <a:off x="4008474" y="1847137"/>
            <a:ext cx="723852" cy="456429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9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78664" y="145520"/>
            <a:ext cx="10058400" cy="776653"/>
          </a:xfrm>
        </p:spPr>
        <p:txBody>
          <a:bodyPr/>
          <a:lstStyle/>
          <a:p>
            <a:r>
              <a:rPr lang="pt-PT" dirty="0" smtClean="0"/>
              <a:t>Determinantes sociais das </a:t>
            </a:r>
            <a:r>
              <a:rPr lang="pt-PT" dirty="0" err="1" smtClean="0"/>
              <a:t>DTNs</a:t>
            </a:r>
            <a:endParaRPr lang="pt-PT" dirty="0"/>
          </a:p>
        </p:txBody>
      </p:sp>
      <p:sp>
        <p:nvSpPr>
          <p:cNvPr id="4" name="Rectângulo 22"/>
          <p:cNvSpPr/>
          <p:nvPr/>
        </p:nvSpPr>
        <p:spPr>
          <a:xfrm>
            <a:off x="850604" y="3365358"/>
            <a:ext cx="2456121" cy="1077218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PT" sz="1600" b="1" dirty="0">
                <a:solidFill>
                  <a:srgbClr val="FF0000"/>
                </a:solidFill>
              </a:rPr>
              <a:t>D</a:t>
            </a:r>
            <a:r>
              <a:rPr lang="pt-PT" sz="1600" b="1" dirty="0" smtClean="0">
                <a:solidFill>
                  <a:srgbClr val="FF0000"/>
                </a:solidFill>
              </a:rPr>
              <a:t>eterminantes </a:t>
            </a:r>
            <a:r>
              <a:rPr lang="pt-PT" sz="1600" b="1" dirty="0">
                <a:solidFill>
                  <a:srgbClr val="FF0000"/>
                </a:solidFill>
              </a:rPr>
              <a:t>sociais </a:t>
            </a:r>
            <a:r>
              <a:rPr lang="pt-PT" sz="1600" b="1" dirty="0" smtClean="0">
                <a:solidFill>
                  <a:srgbClr val="FF0000"/>
                </a:solidFill>
              </a:rPr>
              <a:t>das Doenças Tropicais Negligenciadas </a:t>
            </a:r>
            <a:r>
              <a:rPr lang="pt-PT" sz="1600" dirty="0" smtClean="0"/>
              <a:t>(WHO 2010):</a:t>
            </a:r>
            <a:endParaRPr lang="pt-PT" sz="1600" dirty="0"/>
          </a:p>
        </p:txBody>
      </p:sp>
      <p:sp>
        <p:nvSpPr>
          <p:cNvPr id="5" name="Rectângulo 2"/>
          <p:cNvSpPr/>
          <p:nvPr/>
        </p:nvSpPr>
        <p:spPr>
          <a:xfrm>
            <a:off x="3810291" y="1118589"/>
            <a:ext cx="7715402" cy="286232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pt-PT" sz="2000" b="1" dirty="0">
                <a:solidFill>
                  <a:schemeClr val="bg1"/>
                </a:solidFill>
              </a:rPr>
              <a:t>D</a:t>
            </a:r>
            <a:r>
              <a:rPr lang="pt-PT" sz="2000" b="1" dirty="0" smtClean="0">
                <a:solidFill>
                  <a:schemeClr val="bg1"/>
                </a:solidFill>
              </a:rPr>
              <a:t>eterminantes estruturais: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2000" dirty="0" smtClean="0">
                <a:solidFill>
                  <a:schemeClr val="bg1"/>
                </a:solidFill>
              </a:rPr>
              <a:t>Migração </a:t>
            </a:r>
            <a:r>
              <a:rPr lang="pt-PT" sz="2000" dirty="0">
                <a:solidFill>
                  <a:schemeClr val="bg1"/>
                </a:solidFill>
              </a:rPr>
              <a:t>(incluindo refugiados, </a:t>
            </a:r>
            <a:r>
              <a:rPr lang="pt-PT" sz="2000" dirty="0" smtClean="0">
                <a:solidFill>
                  <a:schemeClr val="bg1"/>
                </a:solidFill>
              </a:rPr>
              <a:t>nómadas</a:t>
            </a:r>
            <a:r>
              <a:rPr lang="pt-PT" sz="2000" dirty="0">
                <a:solidFill>
                  <a:schemeClr val="bg1"/>
                </a:solidFill>
              </a:rPr>
              <a:t>, trabalhadores </a:t>
            </a:r>
            <a:r>
              <a:rPr lang="pt-PT" sz="2000" dirty="0" smtClean="0">
                <a:solidFill>
                  <a:schemeClr val="bg1"/>
                </a:solidFill>
              </a:rPr>
              <a:t>migrantes, realojados)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chemeClr val="bg1"/>
                </a:solidFill>
              </a:rPr>
              <a:t>Desastres e conflitos </a:t>
            </a:r>
            <a:r>
              <a:rPr lang="pt-PT" sz="2000" dirty="0" smtClean="0">
                <a:solidFill>
                  <a:schemeClr val="bg1"/>
                </a:solidFill>
              </a:rPr>
              <a:t>(e.g. elementos </a:t>
            </a:r>
            <a:r>
              <a:rPr lang="pt-PT" sz="2000" dirty="0">
                <a:solidFill>
                  <a:schemeClr val="bg1"/>
                </a:solidFill>
              </a:rPr>
              <a:t>de migração e desagregação dos sistemas de saúde</a:t>
            </a:r>
            <a:r>
              <a:rPr lang="pt-PT" sz="2000" dirty="0" smtClean="0">
                <a:solidFill>
                  <a:schemeClr val="bg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chemeClr val="bg1"/>
                </a:solidFill>
              </a:rPr>
              <a:t>Fatores socioculturais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2000" dirty="0" smtClean="0">
                <a:solidFill>
                  <a:schemeClr val="bg1"/>
                </a:solidFill>
              </a:rPr>
              <a:t>Género</a:t>
            </a:r>
            <a:endParaRPr lang="pt-PT" sz="20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2000" dirty="0" smtClean="0">
                <a:solidFill>
                  <a:schemeClr val="bg1"/>
                </a:solidFill>
              </a:rPr>
              <a:t>Pobreza </a:t>
            </a:r>
            <a:r>
              <a:rPr lang="pt-PT" sz="2000" dirty="0">
                <a:solidFill>
                  <a:schemeClr val="bg1"/>
                </a:solidFill>
              </a:rPr>
              <a:t>(incluindo </a:t>
            </a:r>
            <a:r>
              <a:rPr lang="pt-PT" sz="2000" dirty="0" smtClean="0">
                <a:solidFill>
                  <a:schemeClr val="bg1"/>
                </a:solidFill>
              </a:rPr>
              <a:t>rendimento inadequado, </a:t>
            </a:r>
            <a:r>
              <a:rPr lang="pt-PT" sz="2000" dirty="0">
                <a:solidFill>
                  <a:schemeClr val="bg1"/>
                </a:solidFill>
              </a:rPr>
              <a:t>subsistência e riqueza)</a:t>
            </a:r>
          </a:p>
        </p:txBody>
      </p:sp>
      <p:sp>
        <p:nvSpPr>
          <p:cNvPr id="6" name="Rectângulo 3"/>
          <p:cNvSpPr/>
          <p:nvPr/>
        </p:nvSpPr>
        <p:spPr>
          <a:xfrm>
            <a:off x="3814542" y="4373742"/>
            <a:ext cx="7711151" cy="206210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pt-PT" b="1" dirty="0"/>
              <a:t>D</a:t>
            </a:r>
            <a:r>
              <a:rPr lang="pt-PT" b="1" dirty="0" smtClean="0"/>
              <a:t>eterminantes </a:t>
            </a:r>
            <a:r>
              <a:rPr lang="pt-PT" sz="2000" b="1" dirty="0" smtClean="0"/>
              <a:t>intermediários: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/>
              <a:t>água e saneamento, </a:t>
            </a:r>
            <a:endParaRPr lang="pt-P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/>
              <a:t>habitação (incluindo </a:t>
            </a:r>
            <a:r>
              <a:rPr lang="pt-PT" dirty="0" smtClean="0"/>
              <a:t>a </a:t>
            </a:r>
            <a:r>
              <a:rPr lang="pt-PT" dirty="0" err="1" smtClean="0"/>
              <a:t>arquitectura</a:t>
            </a:r>
            <a:r>
              <a:rPr lang="pt-PT" dirty="0" smtClean="0"/>
              <a:t> dos </a:t>
            </a:r>
            <a:r>
              <a:rPr lang="pt-PT" dirty="0"/>
              <a:t>edifícios, área peri-doméstica e aglomeração de pessoas)</a:t>
            </a:r>
            <a:endParaRPr lang="pt-P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/>
              <a:t>Ambiente (incluindo fatores topográficos e ecológicos, </a:t>
            </a:r>
            <a:r>
              <a:rPr lang="pt-PT" dirty="0" smtClean="0"/>
              <a:t>mudanças </a:t>
            </a:r>
            <a:r>
              <a:rPr lang="pt-PT" dirty="0"/>
              <a:t>climáticas e esquemas de desenvolvimento de recursos hídricos) </a:t>
            </a:r>
          </a:p>
        </p:txBody>
      </p:sp>
      <p:sp>
        <p:nvSpPr>
          <p:cNvPr id="7" name="Chaveta à esquerda 6"/>
          <p:cNvSpPr/>
          <p:nvPr/>
        </p:nvSpPr>
        <p:spPr>
          <a:xfrm>
            <a:off x="3306726" y="1063255"/>
            <a:ext cx="699202" cy="546513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34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Especificidades das </a:t>
            </a:r>
            <a:r>
              <a:rPr lang="pt-PT" dirty="0" err="1" smtClean="0"/>
              <a:t>DTNs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774019" y="3413050"/>
            <a:ext cx="6337004" cy="2668773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pt-PT" dirty="0"/>
              <a:t>F</a:t>
            </a:r>
            <a:r>
              <a:rPr lang="pt-PT" dirty="0" smtClean="0"/>
              <a:t>atores </a:t>
            </a:r>
            <a:r>
              <a:rPr lang="pt-PT" dirty="0"/>
              <a:t>como água e saneamento, habitação </a:t>
            </a:r>
            <a:r>
              <a:rPr lang="pt-PT" dirty="0" smtClean="0"/>
              <a:t>e </a:t>
            </a:r>
            <a:r>
              <a:rPr lang="pt-PT" dirty="0"/>
              <a:t>ambiente desempenham papéis centrais na análise atual e podem ser vistos como determinantes </a:t>
            </a:r>
            <a:r>
              <a:rPr lang="pt-PT" dirty="0" smtClean="0"/>
              <a:t>biossociais. </a:t>
            </a:r>
          </a:p>
          <a:p>
            <a:r>
              <a:rPr lang="pt-PT" dirty="0"/>
              <a:t>A</a:t>
            </a:r>
            <a:r>
              <a:rPr lang="pt-PT" dirty="0" smtClean="0"/>
              <a:t>pesar </a:t>
            </a:r>
            <a:r>
              <a:rPr lang="pt-PT" dirty="0"/>
              <a:t>das características muito materiais, mesmo esses determinantes estão intrinsecamente integrados com fatores socioculturais e </a:t>
            </a:r>
            <a:r>
              <a:rPr lang="pt-PT" dirty="0" smtClean="0"/>
              <a:t>económicos</a:t>
            </a:r>
            <a:r>
              <a:rPr lang="pt-PT" dirty="0"/>
              <a:t>. </a:t>
            </a:r>
            <a:endParaRPr lang="pt-PT" dirty="0" smtClean="0"/>
          </a:p>
        </p:txBody>
      </p:sp>
      <p:sp>
        <p:nvSpPr>
          <p:cNvPr id="4" name="Retângulo arredondado 3"/>
          <p:cNvSpPr/>
          <p:nvPr/>
        </p:nvSpPr>
        <p:spPr>
          <a:xfrm>
            <a:off x="1190847" y="1562985"/>
            <a:ext cx="6634716" cy="14247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Como as </a:t>
            </a:r>
            <a:r>
              <a:rPr lang="pt-PT" dirty="0" err="1" smtClean="0"/>
              <a:t>DTNs</a:t>
            </a:r>
            <a:r>
              <a:rPr lang="pt-PT" dirty="0" smtClean="0"/>
              <a:t> </a:t>
            </a:r>
            <a:r>
              <a:rPr lang="pt-PT" dirty="0"/>
              <a:t>são todas </a:t>
            </a:r>
            <a:r>
              <a:rPr lang="pt-PT" dirty="0" err="1"/>
              <a:t>infecciosas</a:t>
            </a:r>
            <a:r>
              <a:rPr lang="pt-PT" dirty="0"/>
              <a:t> (e em grande medida vetoriais), </a:t>
            </a:r>
            <a:endParaRPr lang="pt-PT" dirty="0" smtClean="0"/>
          </a:p>
          <a:p>
            <a:pPr algn="ctr"/>
            <a:r>
              <a:rPr lang="pt-PT" dirty="0" smtClean="0"/>
              <a:t>São mais </a:t>
            </a:r>
            <a:r>
              <a:rPr lang="pt-PT" dirty="0"/>
              <a:t>dependentes das condições físicas ou biológicas externas do que muitas outras doenças.</a:t>
            </a:r>
          </a:p>
          <a:p>
            <a:pPr algn="ctr"/>
            <a:endParaRPr lang="pt-PT" dirty="0"/>
          </a:p>
        </p:txBody>
      </p:sp>
      <p:sp>
        <p:nvSpPr>
          <p:cNvPr id="5" name="Seta curvada à direita 4"/>
          <p:cNvSpPr/>
          <p:nvPr/>
        </p:nvSpPr>
        <p:spPr>
          <a:xfrm rot="20008749">
            <a:off x="2998539" y="2974838"/>
            <a:ext cx="1146760" cy="2752946"/>
          </a:xfrm>
          <a:prstGeom prst="curved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190847" y="1427891"/>
            <a:ext cx="9462441" cy="3970318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8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E</a:t>
            </a:r>
            <a:r>
              <a:rPr lang="pt-PT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m </a:t>
            </a:r>
            <a:r>
              <a:rPr lang="pt-PT" sz="28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2015 mais de 660 milhões de pessoas </a:t>
            </a:r>
            <a:r>
              <a:rPr lang="pt-PT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não tinham acesso </a:t>
            </a:r>
            <a:r>
              <a:rPr lang="pt-PT" sz="28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a fontes seguras de água, </a:t>
            </a:r>
            <a:endParaRPr lang="pt-PT" sz="28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PT" sz="28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quase </a:t>
            </a:r>
            <a:r>
              <a:rPr lang="pt-PT" sz="28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2,5 mil milhões de pessoas não </a:t>
            </a:r>
            <a:r>
              <a:rPr lang="pt-PT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tinham </a:t>
            </a:r>
            <a:r>
              <a:rPr lang="pt-PT" sz="28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acesso a saneamento melhorado </a:t>
            </a:r>
            <a:endParaRPr lang="pt-PT" sz="28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PT" sz="28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mais </a:t>
            </a:r>
            <a:r>
              <a:rPr lang="pt-PT" sz="28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de 500 mil vidas </a:t>
            </a:r>
            <a:r>
              <a:rPr lang="pt-PT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perdidas </a:t>
            </a:r>
            <a:r>
              <a:rPr lang="pt-PT" sz="28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a cada ano devido a doenças tropicais </a:t>
            </a:r>
            <a:r>
              <a:rPr lang="pt-PT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negligenciadas</a:t>
            </a:r>
          </a:p>
          <a:p>
            <a:r>
              <a:rPr lang="pt-PT" sz="28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  <a:r>
              <a:rPr lang="pt-PT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					(WHO 2015).</a:t>
            </a:r>
            <a:endParaRPr lang="pt-PT" sz="28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50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6200" y="-53419"/>
            <a:ext cx="10667999" cy="839769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A evidência como base para a ação – exemplos dos determinantes sociais das </a:t>
            </a:r>
            <a:r>
              <a:rPr lang="pt-PT" dirty="0" err="1" smtClean="0"/>
              <a:t>DTNs</a:t>
            </a:r>
            <a:r>
              <a:rPr lang="pt-PT" dirty="0" smtClean="0"/>
              <a:t>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65994" y="970331"/>
            <a:ext cx="10488612" cy="4590422"/>
          </a:xfrm>
        </p:spPr>
        <p:txBody>
          <a:bodyPr>
            <a:normAutofit/>
          </a:bodyPr>
          <a:lstStyle/>
          <a:p>
            <a:r>
              <a:rPr lang="pt-PT" dirty="0" smtClean="0"/>
              <a:t>De todos os determinantes sociais, </a:t>
            </a:r>
            <a:r>
              <a:rPr lang="pt-PT" b="1" dirty="0" smtClean="0"/>
              <a:t>a pobreza (incapacidade de pagar) </a:t>
            </a:r>
            <a:r>
              <a:rPr lang="pt-PT" dirty="0" smtClean="0"/>
              <a:t>é a única que tem associação documentada a todas as </a:t>
            </a:r>
            <a:r>
              <a:rPr lang="pt-PT" dirty="0" err="1" smtClean="0"/>
              <a:t>DTNs</a:t>
            </a:r>
            <a:r>
              <a:rPr lang="pt-PT" dirty="0" smtClean="0"/>
              <a:t>.</a:t>
            </a:r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/>
          </a:p>
        </p:txBody>
      </p:sp>
      <p:sp>
        <p:nvSpPr>
          <p:cNvPr id="4" name="Retângulo arredondado 3"/>
          <p:cNvSpPr/>
          <p:nvPr/>
        </p:nvSpPr>
        <p:spPr>
          <a:xfrm>
            <a:off x="5790406" y="1877753"/>
            <a:ext cx="2540000" cy="1206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400" b="1" dirty="0"/>
              <a:t>P</a:t>
            </a:r>
            <a:r>
              <a:rPr lang="pt-PT" sz="2400" b="1" dirty="0" smtClean="0"/>
              <a:t>obreza</a:t>
            </a:r>
            <a:endParaRPr lang="pt-PT" dirty="0"/>
          </a:p>
        </p:txBody>
      </p:sp>
      <p:sp>
        <p:nvSpPr>
          <p:cNvPr id="5" name="Retângulo arredondado 4"/>
          <p:cNvSpPr/>
          <p:nvPr/>
        </p:nvSpPr>
        <p:spPr>
          <a:xfrm>
            <a:off x="965994" y="3686362"/>
            <a:ext cx="34163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intimamente ligada aos determinantes intermediários de água e saneamento e habitação </a:t>
            </a:r>
          </a:p>
        </p:txBody>
      </p:sp>
      <p:sp>
        <p:nvSpPr>
          <p:cNvPr id="7" name="Retângulo 6"/>
          <p:cNvSpPr/>
          <p:nvPr/>
        </p:nvSpPr>
        <p:spPr>
          <a:xfrm>
            <a:off x="8682038" y="3254759"/>
            <a:ext cx="3509962" cy="35992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dirty="0" smtClean="0"/>
              <a:t> </a:t>
            </a:r>
            <a:r>
              <a:rPr lang="pt-PT" dirty="0">
                <a:solidFill>
                  <a:schemeClr val="tx1"/>
                </a:solidFill>
              </a:rPr>
              <a:t>algumas das </a:t>
            </a:r>
            <a:r>
              <a:rPr lang="pt-PT" dirty="0" err="1" smtClean="0">
                <a:solidFill>
                  <a:schemeClr val="tx1"/>
                </a:solidFill>
              </a:rPr>
              <a:t>DTNs</a:t>
            </a:r>
            <a:r>
              <a:rPr lang="pt-PT" dirty="0" smtClean="0">
                <a:solidFill>
                  <a:schemeClr val="tx1"/>
                </a:solidFill>
              </a:rPr>
              <a:t> </a:t>
            </a:r>
            <a:r>
              <a:rPr lang="pt-PT" dirty="0">
                <a:solidFill>
                  <a:schemeClr val="tx1"/>
                </a:solidFill>
              </a:rPr>
              <a:t>(por exemplo, úlcera de </a:t>
            </a:r>
            <a:r>
              <a:rPr lang="pt-PT" dirty="0" err="1">
                <a:solidFill>
                  <a:schemeClr val="tx1"/>
                </a:solidFill>
              </a:rPr>
              <a:t>Buruli</a:t>
            </a:r>
            <a:r>
              <a:rPr lang="pt-PT" dirty="0">
                <a:solidFill>
                  <a:schemeClr val="tx1"/>
                </a:solidFill>
              </a:rPr>
              <a:t>, dengue, tripanossomíase humana africana, leishmaniose e filariose linfática) </a:t>
            </a:r>
            <a:endParaRPr lang="pt-PT" dirty="0" smtClean="0">
              <a:solidFill>
                <a:schemeClr val="tx1"/>
              </a:solidFill>
            </a:endParaRPr>
          </a:p>
          <a:p>
            <a:endParaRPr lang="pt-PT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pt-PT" dirty="0" smtClean="0">
                <a:solidFill>
                  <a:schemeClr val="tx1"/>
                </a:solidFill>
              </a:rPr>
              <a:t>devido </a:t>
            </a:r>
            <a:r>
              <a:rPr lang="pt-PT" dirty="0">
                <a:solidFill>
                  <a:schemeClr val="tx1"/>
                </a:solidFill>
              </a:rPr>
              <a:t>a </a:t>
            </a:r>
            <a:r>
              <a:rPr lang="pt-PT" dirty="0" smtClean="0">
                <a:solidFill>
                  <a:schemeClr val="tx1"/>
                </a:solidFill>
              </a:rPr>
              <a:t>tratamentos </a:t>
            </a:r>
            <a:r>
              <a:rPr lang="pt-PT" dirty="0">
                <a:solidFill>
                  <a:schemeClr val="tx1"/>
                </a:solidFill>
              </a:rPr>
              <a:t>muito </a:t>
            </a:r>
            <a:r>
              <a:rPr lang="pt-PT" dirty="0" smtClean="0">
                <a:solidFill>
                  <a:schemeClr val="tx1"/>
                </a:solidFill>
              </a:rPr>
              <a:t>caros, </a:t>
            </a:r>
          </a:p>
          <a:p>
            <a:pPr marL="285750" indent="-285750">
              <a:buFontTx/>
              <a:buChar char="-"/>
            </a:pPr>
            <a:r>
              <a:rPr lang="pt-PT" dirty="0" smtClean="0">
                <a:solidFill>
                  <a:schemeClr val="tx1"/>
                </a:solidFill>
              </a:rPr>
              <a:t>ou </a:t>
            </a:r>
            <a:r>
              <a:rPr lang="pt-PT" dirty="0">
                <a:solidFill>
                  <a:schemeClr val="tx1"/>
                </a:solidFill>
              </a:rPr>
              <a:t>indiretamente por perda de capacidade de trabalho</a:t>
            </a:r>
          </a:p>
        </p:txBody>
      </p:sp>
      <p:sp>
        <p:nvSpPr>
          <p:cNvPr id="10" name="Seta curvada à direita 9"/>
          <p:cNvSpPr/>
          <p:nvPr/>
        </p:nvSpPr>
        <p:spPr>
          <a:xfrm rot="3602556">
            <a:off x="3738197" y="772060"/>
            <a:ext cx="885170" cy="371891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  <p:sp>
        <p:nvSpPr>
          <p:cNvPr id="11" name="Seta curvada à esquerda 10"/>
          <p:cNvSpPr/>
          <p:nvPr/>
        </p:nvSpPr>
        <p:spPr>
          <a:xfrm rot="7602117" flipH="1">
            <a:off x="9009952" y="1157899"/>
            <a:ext cx="470536" cy="2347570"/>
          </a:xfrm>
          <a:prstGeom prst="curvedLeftArrow">
            <a:avLst>
              <a:gd name="adj1" fmla="val 25000"/>
              <a:gd name="adj2" fmla="val 50000"/>
              <a:gd name="adj3" fmla="val 10189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 rot="19695473">
            <a:off x="2901350" y="2446850"/>
            <a:ext cx="302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Determinante estrutural</a:t>
            </a:r>
            <a:endParaRPr lang="pt-PT" dirty="0"/>
          </a:p>
        </p:txBody>
      </p:sp>
      <p:sp>
        <p:nvSpPr>
          <p:cNvPr id="15" name="CaixaDeTexto 14"/>
          <p:cNvSpPr txBox="1"/>
          <p:nvPr/>
        </p:nvSpPr>
        <p:spPr>
          <a:xfrm rot="2847901">
            <a:off x="8174591" y="2382998"/>
            <a:ext cx="1922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Consequência</a:t>
            </a:r>
            <a:endParaRPr lang="pt-PT" dirty="0"/>
          </a:p>
        </p:txBody>
      </p:sp>
      <p:sp>
        <p:nvSpPr>
          <p:cNvPr id="16" name="Retângulo 15"/>
          <p:cNvSpPr/>
          <p:nvPr/>
        </p:nvSpPr>
        <p:spPr>
          <a:xfrm>
            <a:off x="3021055" y="5418636"/>
            <a:ext cx="4500434" cy="98263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dirty="0"/>
              <a:t>Além disso</a:t>
            </a:r>
            <a:r>
              <a:rPr lang="pt-PT" dirty="0" smtClean="0"/>
              <a:t>, </a:t>
            </a:r>
            <a:r>
              <a:rPr lang="pt-PT" dirty="0"/>
              <a:t>pode levar a uma vulnerabilidade diferencial e a resultados de cuidados de saúde.</a:t>
            </a:r>
          </a:p>
        </p:txBody>
      </p:sp>
    </p:spTree>
    <p:extLst>
      <p:ext uri="{BB962C8B-B14F-4D97-AF65-F5344CB8AC3E}">
        <p14:creationId xmlns:p14="http://schemas.microsoft.com/office/powerpoint/2010/main" val="407138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10" grpId="0" animBg="1"/>
      <p:bldP spid="11" grpId="0" animBg="1"/>
      <p:bldP spid="14" grpId="0"/>
      <p:bldP spid="15" grpId="0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22804" y="315766"/>
            <a:ext cx="8911687" cy="747490"/>
          </a:xfrm>
        </p:spPr>
        <p:txBody>
          <a:bodyPr/>
          <a:lstStyle/>
          <a:p>
            <a:r>
              <a:rPr lang="pt-PT" dirty="0" smtClean="0"/>
              <a:t>Desigualdade na distribuição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605517" y="1063256"/>
            <a:ext cx="10122379" cy="1095153"/>
          </a:xfrm>
        </p:spPr>
        <p:txBody>
          <a:bodyPr>
            <a:noAutofit/>
          </a:bodyPr>
          <a:lstStyle/>
          <a:p>
            <a:r>
              <a:rPr lang="pt-PT" sz="2400" dirty="0"/>
              <a:t>A carga de doenças tropicais é desigualmente distribuída no mundo, </a:t>
            </a:r>
            <a:endParaRPr lang="pt-PT" sz="2400" dirty="0" smtClean="0"/>
          </a:p>
          <a:p>
            <a:r>
              <a:rPr lang="pt-PT" sz="2400" dirty="0" smtClean="0"/>
              <a:t>onde </a:t>
            </a:r>
            <a:r>
              <a:rPr lang="pt-PT" sz="2400" dirty="0"/>
              <a:t>as pessoas </a:t>
            </a:r>
            <a:r>
              <a:rPr lang="pt-PT" sz="2400" dirty="0" smtClean="0"/>
              <a:t>pobres compartilham </a:t>
            </a:r>
            <a:r>
              <a:rPr lang="pt-PT" sz="2400" dirty="0"/>
              <a:t>uma elevada parte dessa carga.</a:t>
            </a:r>
          </a:p>
        </p:txBody>
      </p:sp>
      <p:pic>
        <p:nvPicPr>
          <p:cNvPr id="4" name="Marcador de Posição de Conteúd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818" y="2723535"/>
            <a:ext cx="6071306" cy="3977150"/>
          </a:xfrm>
          <a:prstGeom prst="rect">
            <a:avLst/>
          </a:prstGeom>
        </p:spPr>
      </p:pic>
      <p:pic>
        <p:nvPicPr>
          <p:cNvPr id="5" name="Marcador de Posição de Conteúdo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124" y="2635045"/>
            <a:ext cx="5692876" cy="4065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11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8601" y="0"/>
            <a:ext cx="10006012" cy="889000"/>
          </a:xfrm>
        </p:spPr>
        <p:txBody>
          <a:bodyPr>
            <a:normAutofit fontScale="90000"/>
          </a:bodyPr>
          <a:lstStyle/>
          <a:p>
            <a:r>
              <a:rPr lang="pt-PT" dirty="0"/>
              <a:t>A evidência como base para a ação – exemplos dos determinantes sociais das </a:t>
            </a:r>
            <a:r>
              <a:rPr lang="pt-PT" dirty="0" err="1"/>
              <a:t>DTNs</a:t>
            </a:r>
            <a:r>
              <a:rPr lang="pt-PT" dirty="0"/>
              <a:t> 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774700" y="1231900"/>
            <a:ext cx="11036300" cy="5448300"/>
          </a:xfrm>
        </p:spPr>
        <p:txBody>
          <a:bodyPr/>
          <a:lstStyle/>
          <a:p>
            <a:r>
              <a:rPr lang="pt-PT" b="1" dirty="0">
                <a:solidFill>
                  <a:srgbClr val="002060"/>
                </a:solidFill>
              </a:rPr>
              <a:t>Migrações, desastres e </a:t>
            </a:r>
            <a:r>
              <a:rPr lang="pt-PT" b="1" dirty="0" smtClean="0">
                <a:solidFill>
                  <a:srgbClr val="002060"/>
                </a:solidFill>
              </a:rPr>
              <a:t>conflitos </a:t>
            </a:r>
            <a:r>
              <a:rPr lang="pt-PT" dirty="0" smtClean="0"/>
              <a:t>– relevantes para </a:t>
            </a:r>
            <a:r>
              <a:rPr lang="pt-PT" dirty="0"/>
              <a:t>pelo menos metade das </a:t>
            </a:r>
            <a:r>
              <a:rPr lang="pt-PT" dirty="0" err="1" smtClean="0"/>
              <a:t>DTNs</a:t>
            </a:r>
            <a:r>
              <a:rPr lang="pt-PT" dirty="0" smtClean="0"/>
              <a:t>: cólera</a:t>
            </a:r>
            <a:r>
              <a:rPr lang="pt-PT" dirty="0"/>
              <a:t>, dracunculose, tripanossomíase humana africana, leishmaniose e esquistossomose </a:t>
            </a:r>
            <a:endParaRPr lang="pt-PT" dirty="0" smtClean="0"/>
          </a:p>
          <a:p>
            <a:endParaRPr lang="pt-PT" dirty="0"/>
          </a:p>
        </p:txBody>
      </p:sp>
      <p:sp>
        <p:nvSpPr>
          <p:cNvPr id="4" name="Retângulo 3"/>
          <p:cNvSpPr/>
          <p:nvPr/>
        </p:nvSpPr>
        <p:spPr>
          <a:xfrm>
            <a:off x="1498600" y="4445000"/>
            <a:ext cx="4025900" cy="9779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Ao nível estrutural, esses grupos populacionais são geralmente marginalizados politicamente. </a:t>
            </a:r>
          </a:p>
        </p:txBody>
      </p:sp>
      <p:sp>
        <p:nvSpPr>
          <p:cNvPr id="5" name="Retângulo arredondado 4"/>
          <p:cNvSpPr/>
          <p:nvPr/>
        </p:nvSpPr>
        <p:spPr>
          <a:xfrm>
            <a:off x="7048768" y="2146300"/>
            <a:ext cx="4455844" cy="37846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dirty="0" smtClean="0"/>
              <a:t>Os serviços de saúde geralmente estão ausentes ou inadequados para as populações migrantes </a:t>
            </a:r>
          </a:p>
          <a:p>
            <a:pPr algn="ctr"/>
            <a:endParaRPr lang="pt-PT" sz="2000" dirty="0" smtClean="0"/>
          </a:p>
          <a:p>
            <a:pPr algn="ctr"/>
            <a:r>
              <a:rPr lang="pt-PT" sz="2000" dirty="0" smtClean="0"/>
              <a:t>Em casos de desastres naturais ou conflitos, muitas vezes há uma quebra dos serviços de saúde levando a resultados diferenciados dos cuidados de saúde.</a:t>
            </a:r>
            <a:endParaRPr lang="pt-PT" sz="2000" dirty="0"/>
          </a:p>
        </p:txBody>
      </p:sp>
      <p:sp>
        <p:nvSpPr>
          <p:cNvPr id="6" name="Arredondar Retângulo de Canto Diagonal 5"/>
          <p:cNvSpPr/>
          <p:nvPr/>
        </p:nvSpPr>
        <p:spPr>
          <a:xfrm>
            <a:off x="1498600" y="2159000"/>
            <a:ext cx="4025900" cy="16891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Pode </a:t>
            </a:r>
            <a:r>
              <a:rPr lang="pt-PT" dirty="0"/>
              <a:t>levar à introdução de agentes patogénicos em novas áreas ou exposição de populações vulneráveis a novas zonas de risco. </a:t>
            </a:r>
          </a:p>
          <a:p>
            <a:pPr algn="ctr"/>
            <a:endParaRPr lang="pt-PT" dirty="0"/>
          </a:p>
        </p:txBody>
      </p:sp>
      <p:sp>
        <p:nvSpPr>
          <p:cNvPr id="8" name="Seta para baixo 7"/>
          <p:cNvSpPr/>
          <p:nvPr/>
        </p:nvSpPr>
        <p:spPr>
          <a:xfrm>
            <a:off x="3048000" y="3848100"/>
            <a:ext cx="463550" cy="482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Seta para baixo 8"/>
          <p:cNvSpPr/>
          <p:nvPr/>
        </p:nvSpPr>
        <p:spPr>
          <a:xfrm rot="16200000">
            <a:off x="6026810" y="4292600"/>
            <a:ext cx="557480" cy="1282700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38528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6400" y="141510"/>
            <a:ext cx="10289458" cy="1204690"/>
          </a:xfrm>
        </p:spPr>
        <p:txBody>
          <a:bodyPr>
            <a:normAutofit/>
          </a:bodyPr>
          <a:lstStyle/>
          <a:p>
            <a:r>
              <a:rPr lang="pt-PT" sz="2800" dirty="0" smtClean="0"/>
              <a:t>A evidência como base para a ação – exemplos dos determinantes sociais das </a:t>
            </a:r>
            <a:r>
              <a:rPr lang="pt-PT" sz="2800" dirty="0" err="1" smtClean="0"/>
              <a:t>DTNs</a:t>
            </a:r>
            <a:r>
              <a:rPr lang="pt-PT" sz="2800" dirty="0" smtClean="0"/>
              <a:t> </a:t>
            </a:r>
            <a:endParaRPr lang="pt-PT" sz="2800" dirty="0"/>
          </a:p>
        </p:txBody>
      </p:sp>
      <p:sp>
        <p:nvSpPr>
          <p:cNvPr id="8" name="Marcador de Posição de Conteúdo 7"/>
          <p:cNvSpPr>
            <a:spLocks noGrp="1"/>
          </p:cNvSpPr>
          <p:nvPr>
            <p:ph idx="1"/>
          </p:nvPr>
        </p:nvSpPr>
        <p:spPr>
          <a:xfrm>
            <a:off x="650158" y="1226780"/>
            <a:ext cx="11473016" cy="4368800"/>
          </a:xfrm>
        </p:spPr>
        <p:txBody>
          <a:bodyPr>
            <a:noAutofit/>
          </a:bodyPr>
          <a:lstStyle/>
          <a:p>
            <a:r>
              <a:rPr lang="pt-PT" sz="2400" b="1" dirty="0" smtClean="0">
                <a:solidFill>
                  <a:srgbClr val="002060"/>
                </a:solidFill>
              </a:rPr>
              <a:t>Água e saneamento - </a:t>
            </a:r>
            <a:r>
              <a:rPr lang="pt-PT" sz="2400" dirty="0"/>
              <a:t>d</a:t>
            </a:r>
            <a:r>
              <a:rPr lang="pt-PT" sz="2400" dirty="0" smtClean="0"/>
              <a:t>emonstrada </a:t>
            </a:r>
            <a:r>
              <a:rPr lang="pt-PT" sz="2400" dirty="0"/>
              <a:t>a importância </a:t>
            </a:r>
            <a:r>
              <a:rPr lang="pt-PT" sz="2400" dirty="0" smtClean="0"/>
              <a:t>para </a:t>
            </a:r>
            <a:r>
              <a:rPr lang="pt-PT" sz="2400" dirty="0"/>
              <a:t>doenças como: cólera, dengue, dracunculose, filariose linfática, esquistossomose, </a:t>
            </a:r>
            <a:r>
              <a:rPr lang="pt-PT" sz="2400" dirty="0" err="1"/>
              <a:t>helmintas</a:t>
            </a:r>
            <a:r>
              <a:rPr lang="pt-PT" sz="2400" dirty="0"/>
              <a:t> transmitidos pelo solo e tracoma. </a:t>
            </a:r>
          </a:p>
          <a:p>
            <a:r>
              <a:rPr lang="pt-PT" sz="2400" dirty="0" smtClean="0"/>
              <a:t>A </a:t>
            </a:r>
            <a:r>
              <a:rPr lang="pt-PT" sz="2400" u="sng" dirty="0" smtClean="0"/>
              <a:t>água</a:t>
            </a:r>
            <a:r>
              <a:rPr lang="pt-PT" sz="2400" dirty="0" smtClean="0"/>
              <a:t> </a:t>
            </a:r>
            <a:r>
              <a:rPr lang="pt-PT" sz="2400" dirty="0"/>
              <a:t>pode ter conotações tanto negativas como </a:t>
            </a:r>
            <a:r>
              <a:rPr lang="pt-PT" sz="2400" dirty="0" smtClean="0"/>
              <a:t>positivas para as </a:t>
            </a:r>
            <a:r>
              <a:rPr lang="pt-PT" sz="2400" dirty="0" err="1" smtClean="0"/>
              <a:t>DTNs</a:t>
            </a:r>
            <a:r>
              <a:rPr lang="pt-PT" sz="2400" dirty="0" smtClean="0"/>
              <a:t>.</a:t>
            </a:r>
          </a:p>
          <a:p>
            <a:pPr lvl="1"/>
            <a:r>
              <a:rPr lang="pt-PT" sz="2200" dirty="0" smtClean="0"/>
              <a:t>Fonte </a:t>
            </a:r>
            <a:r>
              <a:rPr lang="pt-PT" sz="2200" dirty="0"/>
              <a:t>de </a:t>
            </a:r>
            <a:r>
              <a:rPr lang="pt-PT" sz="2200" dirty="0" err="1"/>
              <a:t>infecção</a:t>
            </a:r>
            <a:r>
              <a:rPr lang="pt-PT" sz="2200" dirty="0"/>
              <a:t> </a:t>
            </a:r>
            <a:r>
              <a:rPr lang="pt-PT" sz="2200" dirty="0" smtClean="0"/>
              <a:t>e/ou </a:t>
            </a:r>
            <a:r>
              <a:rPr lang="pt-PT" sz="2200" dirty="0"/>
              <a:t>terreno fértil para vetores; </a:t>
            </a:r>
          </a:p>
          <a:p>
            <a:pPr lvl="1"/>
            <a:r>
              <a:rPr lang="pt-PT" sz="2200" dirty="0" smtClean="0"/>
              <a:t>A quantidade </a:t>
            </a:r>
            <a:r>
              <a:rPr lang="pt-PT" sz="2200" dirty="0"/>
              <a:t>e a qualidade adequadas do abastecimento de água são vitais para a higiene e a prevenção da </a:t>
            </a:r>
            <a:r>
              <a:rPr lang="pt-PT" sz="2200" dirty="0" err="1"/>
              <a:t>infecção</a:t>
            </a:r>
            <a:r>
              <a:rPr lang="pt-PT" sz="2200" dirty="0"/>
              <a:t>. </a:t>
            </a:r>
            <a:endParaRPr lang="pt-PT" sz="2200" dirty="0" smtClean="0"/>
          </a:p>
          <a:p>
            <a:r>
              <a:rPr lang="pt-PT" sz="2400" dirty="0" smtClean="0"/>
              <a:t>O </a:t>
            </a:r>
            <a:r>
              <a:rPr lang="pt-PT" sz="2400" u="sng" dirty="0"/>
              <a:t>saneamento inadequado </a:t>
            </a:r>
            <a:r>
              <a:rPr lang="pt-PT" sz="2400" dirty="0"/>
              <a:t>e a </a:t>
            </a:r>
            <a:r>
              <a:rPr lang="pt-PT" sz="2400" dirty="0" smtClean="0"/>
              <a:t>consequente </a:t>
            </a:r>
            <a:r>
              <a:rPr lang="pt-PT" sz="2400" dirty="0"/>
              <a:t>exposição às fezes humanas desempenham um papel fundamental na transmissão de certas doenças </a:t>
            </a:r>
            <a:endParaRPr lang="pt-PT" sz="2400" dirty="0" smtClean="0"/>
          </a:p>
        </p:txBody>
      </p:sp>
      <p:sp>
        <p:nvSpPr>
          <p:cNvPr id="9" name="Retângulo 8"/>
          <p:cNvSpPr/>
          <p:nvPr/>
        </p:nvSpPr>
        <p:spPr>
          <a:xfrm>
            <a:off x="1117600" y="5702710"/>
            <a:ext cx="11074400" cy="11552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dirty="0"/>
              <a:t> "</a:t>
            </a:r>
            <a:r>
              <a:rPr lang="pt-PT" i="1" dirty="0"/>
              <a:t>O direito à água, derivado dos direitos à saúde e a um padrão de vida adequado ... inclui o direito a uma água suficiente, segura, aceitável, acessível e acessível para uso doméstico e pessoal" (</a:t>
            </a:r>
            <a:r>
              <a:rPr lang="pt-PT" i="1" dirty="0" err="1"/>
              <a:t>Hunt</a:t>
            </a:r>
            <a:r>
              <a:rPr lang="pt-PT" i="1" dirty="0"/>
              <a:t>, 2003</a:t>
            </a:r>
            <a:r>
              <a:rPr lang="pt-PT" i="1" dirty="0" smtClean="0"/>
              <a:t>).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1426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11300" y="123825"/>
            <a:ext cx="10477499" cy="1066800"/>
          </a:xfrm>
        </p:spPr>
        <p:txBody>
          <a:bodyPr>
            <a:normAutofit fontScale="90000"/>
          </a:bodyPr>
          <a:lstStyle/>
          <a:p>
            <a:r>
              <a:rPr lang="pt-PT" dirty="0"/>
              <a:t>A evidência como base para a ação – exemplos dos determinantes sociais das </a:t>
            </a:r>
            <a:r>
              <a:rPr lang="pt-PT" dirty="0" err="1"/>
              <a:t>DTNs</a:t>
            </a:r>
            <a:r>
              <a:rPr lang="pt-PT" dirty="0"/>
              <a:t> </a:t>
            </a:r>
          </a:p>
        </p:txBody>
      </p:sp>
      <p:sp>
        <p:nvSpPr>
          <p:cNvPr id="4" name="Oval 3"/>
          <p:cNvSpPr/>
          <p:nvPr/>
        </p:nvSpPr>
        <p:spPr>
          <a:xfrm>
            <a:off x="4025106" y="3708912"/>
            <a:ext cx="4584700" cy="1943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A </a:t>
            </a:r>
            <a:r>
              <a:rPr lang="pt-PT" b="1" dirty="0"/>
              <a:t>água e o saneamento </a:t>
            </a:r>
            <a:r>
              <a:rPr lang="pt-PT" dirty="0"/>
              <a:t>podem ser vistos como </a:t>
            </a:r>
            <a:r>
              <a:rPr lang="pt-PT" u="sng" dirty="0"/>
              <a:t>determinantes sociais </a:t>
            </a:r>
            <a:r>
              <a:rPr lang="pt-PT" u="sng" dirty="0" smtClean="0"/>
              <a:t>intermediários das </a:t>
            </a:r>
            <a:r>
              <a:rPr lang="pt-PT" u="sng" dirty="0" err="1" smtClean="0"/>
              <a:t>DTNs</a:t>
            </a:r>
            <a:endParaRPr lang="pt-PT" u="sng" dirty="0"/>
          </a:p>
          <a:p>
            <a:pPr algn="ctr"/>
            <a:endParaRPr lang="pt-PT" dirty="0"/>
          </a:p>
        </p:txBody>
      </p:sp>
      <p:sp>
        <p:nvSpPr>
          <p:cNvPr id="7" name="Nota de aviso com seta para baixo 6"/>
          <p:cNvSpPr/>
          <p:nvPr/>
        </p:nvSpPr>
        <p:spPr>
          <a:xfrm flipH="1">
            <a:off x="1785939" y="1521490"/>
            <a:ext cx="5588254" cy="2450742"/>
          </a:xfrm>
          <a:prstGeom prst="down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u="sng" dirty="0" smtClean="0">
                <a:solidFill>
                  <a:schemeClr val="tx1"/>
                </a:solidFill>
              </a:rPr>
              <a:t>influenciados </a:t>
            </a:r>
            <a:r>
              <a:rPr lang="pt-PT" u="sng" dirty="0">
                <a:solidFill>
                  <a:schemeClr val="tx1"/>
                </a:solidFill>
              </a:rPr>
              <a:t>por alguns dos determinantes sociais mais estruturais</a:t>
            </a:r>
            <a:r>
              <a:rPr lang="pt-PT" dirty="0">
                <a:solidFill>
                  <a:schemeClr val="tx1"/>
                </a:solidFill>
              </a:rPr>
              <a:t>, especialmente a </a:t>
            </a:r>
            <a:r>
              <a:rPr lang="pt-PT" b="1" dirty="0">
                <a:solidFill>
                  <a:schemeClr val="tx1"/>
                </a:solidFill>
              </a:rPr>
              <a:t>pobreza. </a:t>
            </a:r>
          </a:p>
          <a:p>
            <a:pPr algn="ctr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00161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42897" y="105950"/>
            <a:ext cx="8911687" cy="693413"/>
          </a:xfrm>
        </p:spPr>
        <p:txBody>
          <a:bodyPr/>
          <a:lstStyle/>
          <a:p>
            <a:r>
              <a:rPr lang="pt-PT" dirty="0" smtClean="0"/>
              <a:t>Intervenções para a mudança </a:t>
            </a:r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1574800" y="1025136"/>
            <a:ext cx="10099040" cy="1200329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2400" dirty="0" smtClean="0">
                <a:solidFill>
                  <a:schemeClr val="bg1"/>
                </a:solidFill>
              </a:rPr>
              <a:t>As Doenças </a:t>
            </a:r>
            <a:r>
              <a:rPr lang="pt-PT" sz="2400" dirty="0">
                <a:solidFill>
                  <a:schemeClr val="bg1"/>
                </a:solidFill>
              </a:rPr>
              <a:t>Tropicais afetam mais de mil milhões de pessoas pertencentes às populações mais pobres e vulneráveis ​​do </a:t>
            </a:r>
            <a:r>
              <a:rPr lang="pt-PT" sz="2400" dirty="0" smtClean="0">
                <a:solidFill>
                  <a:schemeClr val="bg1"/>
                </a:solidFill>
              </a:rPr>
              <a:t>mundo (WHO, 2015).</a:t>
            </a:r>
            <a:endParaRPr lang="pt-PT" sz="2400" dirty="0">
              <a:solidFill>
                <a:schemeClr val="bg1"/>
              </a:solidFill>
            </a:endParaRPr>
          </a:p>
        </p:txBody>
      </p:sp>
      <p:sp>
        <p:nvSpPr>
          <p:cNvPr id="5" name="Retângulo arredondado 4"/>
          <p:cNvSpPr/>
          <p:nvPr/>
        </p:nvSpPr>
        <p:spPr>
          <a:xfrm>
            <a:off x="1442720" y="2788947"/>
            <a:ext cx="5100320" cy="26434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400" dirty="0"/>
              <a:t>A OMS anunciou em 2015 que está a reforçar os serviços de água, saneamento e higiene para acelerar o progresso de eliminação e erradicação de doenças tropicais até 2020. </a:t>
            </a:r>
          </a:p>
          <a:p>
            <a:pPr algn="ctr"/>
            <a:endParaRPr lang="pt-PT" sz="24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6927120" y="3493114"/>
            <a:ext cx="4746720" cy="15696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2400" i="1" dirty="0"/>
              <a:t>“Essas melhorias consistem não só em levar a melhoria da saúde, mas também reduzir a </a:t>
            </a:r>
            <a:r>
              <a:rPr lang="pt-PT" sz="2400" i="1" dirty="0" smtClean="0"/>
              <a:t>pobreza“ </a:t>
            </a:r>
            <a:r>
              <a:rPr lang="pt-PT" sz="2400" dirty="0"/>
              <a:t>(WHO, 2015</a:t>
            </a:r>
            <a:r>
              <a:rPr lang="pt-PT" sz="2400" dirty="0" smtClean="0"/>
              <a:t>).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271150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2242897" y="105950"/>
            <a:ext cx="8911687" cy="6934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PT" dirty="0" smtClean="0"/>
              <a:t>Intervenções para a mudança </a:t>
            </a:r>
            <a:endParaRPr lang="pt-PT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1414603472"/>
              </p:ext>
            </p:extLst>
          </p:nvPr>
        </p:nvGraphicFramePr>
        <p:xfrm>
          <a:off x="1737360" y="1269051"/>
          <a:ext cx="9926320" cy="43501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0677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Índice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Doenças Tropicais Negligenciadas – Porquê?</a:t>
            </a:r>
          </a:p>
          <a:p>
            <a:endParaRPr lang="pt-PT" dirty="0" smtClean="0"/>
          </a:p>
          <a:p>
            <a:r>
              <a:rPr lang="pt-PT" dirty="0"/>
              <a:t>Determinantes de saúde </a:t>
            </a:r>
          </a:p>
          <a:p>
            <a:pPr lvl="1"/>
            <a:r>
              <a:rPr lang="pt-PT" dirty="0"/>
              <a:t>Determinantes sociais de saúde das Doenças Tropicais </a:t>
            </a:r>
            <a:r>
              <a:rPr lang="pt-PT" dirty="0" smtClean="0"/>
              <a:t>Negligenciadas</a:t>
            </a:r>
          </a:p>
          <a:p>
            <a:pPr lvl="1"/>
            <a:endParaRPr lang="pt-PT" dirty="0" smtClean="0"/>
          </a:p>
          <a:p>
            <a:r>
              <a:rPr lang="pt-PT" dirty="0" smtClean="0"/>
              <a:t>A evidência como base para a ação – exemplos dos determinantes sociais de </a:t>
            </a:r>
            <a:r>
              <a:rPr lang="pt-PT" dirty="0" err="1" smtClean="0"/>
              <a:t>DTNs</a:t>
            </a:r>
            <a:r>
              <a:rPr lang="pt-PT" dirty="0" smtClean="0"/>
              <a:t> </a:t>
            </a:r>
          </a:p>
          <a:p>
            <a:endParaRPr lang="pt-PT" dirty="0" smtClean="0"/>
          </a:p>
          <a:p>
            <a:r>
              <a:rPr lang="pt-PT" dirty="0" smtClean="0"/>
              <a:t>Intervenções para a mudança</a:t>
            </a:r>
            <a:endParaRPr lang="pt-PT" dirty="0"/>
          </a:p>
          <a:p>
            <a:pPr lvl="1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9662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23965" y="187230"/>
            <a:ext cx="8911687" cy="1280890"/>
          </a:xfrm>
        </p:spPr>
        <p:txBody>
          <a:bodyPr/>
          <a:lstStyle/>
          <a:p>
            <a:r>
              <a:rPr lang="pt-PT" dirty="0" smtClean="0"/>
              <a:t>Recomendações com base na análise dos determinantes sociais das </a:t>
            </a:r>
            <a:r>
              <a:rPr lang="pt-PT" dirty="0" err="1" smtClean="0"/>
              <a:t>DTNs</a:t>
            </a:r>
            <a:endParaRPr lang="pt-PT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561789760"/>
              </p:ext>
            </p:extLst>
          </p:nvPr>
        </p:nvGraphicFramePr>
        <p:xfrm>
          <a:off x="1473200" y="1615440"/>
          <a:ext cx="10454639" cy="4897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858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Referencias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92200" y="1435100"/>
            <a:ext cx="10412412" cy="5168900"/>
          </a:xfrm>
        </p:spPr>
        <p:txBody>
          <a:bodyPr>
            <a:normAutofit fontScale="47500" lnSpcReduction="20000"/>
          </a:bodyPr>
          <a:lstStyle/>
          <a:p>
            <a:r>
              <a:rPr lang="en-US" dirty="0" err="1">
                <a:hlinkClick r:id="rId2"/>
              </a:rPr>
              <a:t>Bruun</a:t>
            </a:r>
            <a:r>
              <a:rPr lang="en-US" dirty="0">
                <a:hlinkClick r:id="rId2"/>
              </a:rPr>
              <a:t> B, </a:t>
            </a:r>
            <a:r>
              <a:rPr lang="en-US" dirty="0" err="1">
                <a:hlinkClick r:id="rId2"/>
              </a:rPr>
              <a:t>Aagaard</a:t>
            </a:r>
            <a:r>
              <a:rPr lang="en-US" dirty="0">
                <a:hlinkClick r:id="rId2"/>
              </a:rPr>
              <a:t>-Hansen J. The social context of schistosomiasis and its control: an introduction and annotated bibliography. Special </a:t>
            </a:r>
            <a:r>
              <a:rPr lang="en-US" dirty="0" err="1">
                <a:hlinkClick r:id="rId2"/>
              </a:rPr>
              <a:t>Programme</a:t>
            </a:r>
            <a:r>
              <a:rPr lang="en-US" dirty="0">
                <a:hlinkClick r:id="rId2"/>
              </a:rPr>
              <a:t> for Research and Training in Tropical Diseases sponsored by UNICEF/ UNDP/World Bank/WHO. Geneva, World Health Organization, 2008.</a:t>
            </a:r>
          </a:p>
          <a:p>
            <a:r>
              <a:rPr lang="en-US" dirty="0" smtClean="0">
                <a:hlinkClick r:id="rId2"/>
              </a:rPr>
              <a:t>Hunt </a:t>
            </a:r>
            <a:r>
              <a:rPr lang="en-US" dirty="0">
                <a:hlinkClick r:id="rId2"/>
              </a:rPr>
              <a:t>P. Economic, social and cultural rights. Report of the Special Rapporteur to the Commission on Human Rights. E/CN.4/2003/58. United Nations, Economic and Social Council, 2003. </a:t>
            </a:r>
            <a:endParaRPr lang="pt-PT" dirty="0" smtClean="0">
              <a:hlinkClick r:id="rId2"/>
            </a:endParaRPr>
          </a:p>
          <a:p>
            <a:r>
              <a:rPr lang="pt-PT" dirty="0" smtClean="0">
                <a:hlinkClick r:id="rId2"/>
              </a:rPr>
              <a:t>http</a:t>
            </a:r>
            <a:r>
              <a:rPr lang="pt-PT" dirty="0">
                <a:hlinkClick r:id="rId2"/>
              </a:rPr>
              <a:t>://www.who.int/hia/evidence/doh/en</a:t>
            </a:r>
            <a:r>
              <a:rPr lang="pt-PT" dirty="0" smtClean="0">
                <a:hlinkClick r:id="rId2"/>
              </a:rPr>
              <a:t>/</a:t>
            </a:r>
            <a:endParaRPr lang="pt-PT" dirty="0" smtClean="0"/>
          </a:p>
          <a:p>
            <a:r>
              <a:rPr lang="pt-PT" dirty="0">
                <a:hlinkClick r:id="rId3"/>
              </a:rPr>
              <a:t>http://www.who.int/water_sanitation_health/events/wash-and-ntd-strategy/en</a:t>
            </a:r>
            <a:r>
              <a:rPr lang="pt-PT" dirty="0" smtClean="0">
                <a:hlinkClick r:id="rId3"/>
              </a:rPr>
              <a:t>/</a:t>
            </a:r>
            <a:endParaRPr lang="pt-PT" dirty="0" smtClean="0"/>
          </a:p>
          <a:p>
            <a:r>
              <a:rPr lang="pt-PT" dirty="0" err="1"/>
              <a:t>Glass</a:t>
            </a:r>
            <a:r>
              <a:rPr lang="pt-PT" dirty="0"/>
              <a:t> RI </a:t>
            </a:r>
            <a:r>
              <a:rPr lang="pt-PT" dirty="0" err="1"/>
              <a:t>et</a:t>
            </a:r>
            <a:r>
              <a:rPr lang="pt-PT" dirty="0"/>
              <a:t> al. </a:t>
            </a:r>
            <a:r>
              <a:rPr lang="pt-PT" dirty="0" err="1"/>
              <a:t>Cholera</a:t>
            </a:r>
            <a:r>
              <a:rPr lang="pt-PT" dirty="0"/>
              <a:t> in Africa: </a:t>
            </a:r>
            <a:r>
              <a:rPr lang="pt-PT" dirty="0" err="1"/>
              <a:t>lessons</a:t>
            </a:r>
            <a:r>
              <a:rPr lang="pt-PT" dirty="0"/>
              <a:t> </a:t>
            </a:r>
            <a:r>
              <a:rPr lang="pt-PT" dirty="0" err="1"/>
              <a:t>on</a:t>
            </a:r>
            <a:r>
              <a:rPr lang="pt-PT" dirty="0"/>
              <a:t> </a:t>
            </a:r>
            <a:r>
              <a:rPr lang="pt-PT" dirty="0" err="1"/>
              <a:t>transmission</a:t>
            </a:r>
            <a:r>
              <a:rPr lang="pt-PT" dirty="0"/>
              <a:t>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control</a:t>
            </a:r>
            <a:r>
              <a:rPr lang="pt-PT" dirty="0"/>
              <a:t> for </a:t>
            </a:r>
            <a:r>
              <a:rPr lang="pt-PT" dirty="0" err="1"/>
              <a:t>Latin</a:t>
            </a:r>
            <a:r>
              <a:rPr lang="pt-PT" dirty="0"/>
              <a:t> </a:t>
            </a:r>
            <a:r>
              <a:rPr lang="pt-PT" dirty="0" err="1"/>
              <a:t>America</a:t>
            </a:r>
            <a:r>
              <a:rPr lang="pt-PT" dirty="0"/>
              <a:t>. </a:t>
            </a:r>
            <a:r>
              <a:rPr lang="pt-PT" dirty="0" err="1"/>
              <a:t>Lancet</a:t>
            </a:r>
            <a:r>
              <a:rPr lang="pt-PT" dirty="0"/>
              <a:t>, 1991, 338:791–795. </a:t>
            </a:r>
            <a:endParaRPr lang="pt-PT" dirty="0" smtClean="0"/>
          </a:p>
          <a:p>
            <a:r>
              <a:rPr lang="en-US" dirty="0" err="1" smtClean="0"/>
              <a:t>Kalipeni</a:t>
            </a:r>
            <a:r>
              <a:rPr lang="en-US" dirty="0" smtClean="0"/>
              <a:t> </a:t>
            </a:r>
            <a:r>
              <a:rPr lang="en-US" dirty="0"/>
              <a:t>E, </a:t>
            </a:r>
            <a:r>
              <a:rPr lang="en-US" dirty="0" err="1"/>
              <a:t>Oppong</a:t>
            </a:r>
            <a:r>
              <a:rPr lang="en-US" dirty="0"/>
              <a:t> J. The refugee crisis in Africa and implications for health and disease: a political ecology approach. Social Science and Medicine, 1998, 46(12):1637–1653. </a:t>
            </a:r>
            <a:endParaRPr lang="en-US" dirty="0" smtClean="0"/>
          </a:p>
          <a:p>
            <a:r>
              <a:rPr lang="fr-FR" dirty="0"/>
              <a:t>Louis FJ et al. </a:t>
            </a:r>
            <a:r>
              <a:rPr lang="fr-FR" dirty="0" err="1"/>
              <a:t>Trypanomose</a:t>
            </a:r>
            <a:r>
              <a:rPr lang="fr-FR" dirty="0"/>
              <a:t> humaine africaine en milieu urbain: une problématique émergente? Bulletin de la Société de Pathologie Exotique, 2003, 96(3):205–208.</a:t>
            </a:r>
            <a:endParaRPr lang="en-US" dirty="0" smtClean="0"/>
          </a:p>
          <a:p>
            <a:r>
              <a:rPr lang="en-US" dirty="0" err="1"/>
              <a:t>Pauw</a:t>
            </a:r>
            <a:r>
              <a:rPr lang="en-US" dirty="0"/>
              <a:t> J. The politics of underdevelopment: metered to death – how a water experiment caused riots and a cholera epidemic. International Journal of Health Services, 2003, 33(4):819–830. </a:t>
            </a:r>
            <a:endParaRPr lang="en-US" dirty="0" smtClean="0"/>
          </a:p>
          <a:p>
            <a:r>
              <a:rPr lang="en-US" dirty="0" err="1"/>
              <a:t>Saker</a:t>
            </a:r>
            <a:r>
              <a:rPr lang="en-US" dirty="0"/>
              <a:t> L et al. Globalization and infectious diseases: a review of the linkages. UNICEF/UNDP/World Bank/WHO Special </a:t>
            </a:r>
            <a:r>
              <a:rPr lang="en-US" dirty="0" err="1"/>
              <a:t>Programme</a:t>
            </a:r>
            <a:r>
              <a:rPr lang="en-US" dirty="0"/>
              <a:t> for Research and Training in Tropical Diseases. TDR/STR/SEB/ST/04.2. Geneva, World Health Organization, </a:t>
            </a:r>
            <a:r>
              <a:rPr lang="en-US" dirty="0" smtClean="0"/>
              <a:t>2004</a:t>
            </a:r>
          </a:p>
          <a:p>
            <a:r>
              <a:rPr lang="en-US" dirty="0"/>
              <a:t>Hatch DL et al. Epidemic cholera during refugee resettlement in Malawi. International Journal of Epidemiology, 1994, 23(6):1292–1299</a:t>
            </a:r>
            <a:r>
              <a:rPr lang="en-US" dirty="0" smtClean="0"/>
              <a:t>.</a:t>
            </a:r>
          </a:p>
          <a:p>
            <a:r>
              <a:rPr lang="en-US" dirty="0" err="1"/>
              <a:t>Sutherst</a:t>
            </a:r>
            <a:r>
              <a:rPr lang="en-US" dirty="0"/>
              <a:t> RW. Global change and human vulnerability to vector-borne diseases. Clinical Microbiology Reviews, 2004, 17(1):136–173. </a:t>
            </a:r>
            <a:endParaRPr lang="en-US" dirty="0" smtClean="0"/>
          </a:p>
          <a:p>
            <a:r>
              <a:rPr lang="pt-PT" dirty="0" err="1"/>
              <a:t>Petney</a:t>
            </a:r>
            <a:r>
              <a:rPr lang="pt-PT" dirty="0"/>
              <a:t> TN. </a:t>
            </a:r>
            <a:r>
              <a:rPr lang="pt-PT" dirty="0" err="1"/>
              <a:t>Environmental</a:t>
            </a:r>
            <a:r>
              <a:rPr lang="pt-PT" dirty="0"/>
              <a:t>, cultural </a:t>
            </a:r>
            <a:r>
              <a:rPr lang="pt-PT" dirty="0" err="1"/>
              <a:t>and</a:t>
            </a:r>
            <a:r>
              <a:rPr lang="pt-PT" dirty="0"/>
              <a:t> social </a:t>
            </a:r>
            <a:r>
              <a:rPr lang="pt-PT" dirty="0" err="1"/>
              <a:t>changes</a:t>
            </a:r>
            <a:r>
              <a:rPr lang="pt-PT" dirty="0"/>
              <a:t>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their</a:t>
            </a:r>
            <a:r>
              <a:rPr lang="pt-PT" dirty="0"/>
              <a:t> </a:t>
            </a:r>
            <a:r>
              <a:rPr lang="pt-PT" dirty="0" err="1"/>
              <a:t>influence</a:t>
            </a:r>
            <a:r>
              <a:rPr lang="pt-PT" dirty="0"/>
              <a:t> </a:t>
            </a:r>
            <a:r>
              <a:rPr lang="pt-PT" dirty="0" err="1"/>
              <a:t>on</a:t>
            </a:r>
            <a:r>
              <a:rPr lang="pt-PT" dirty="0"/>
              <a:t> parasite </a:t>
            </a:r>
            <a:r>
              <a:rPr lang="pt-PT" dirty="0" err="1"/>
              <a:t>infections</a:t>
            </a:r>
            <a:r>
              <a:rPr lang="pt-PT" dirty="0"/>
              <a:t>. </a:t>
            </a:r>
            <a:r>
              <a:rPr lang="pt-PT" dirty="0" err="1"/>
              <a:t>International</a:t>
            </a:r>
            <a:r>
              <a:rPr lang="pt-PT" dirty="0"/>
              <a:t> </a:t>
            </a:r>
            <a:r>
              <a:rPr lang="pt-PT" dirty="0" err="1"/>
              <a:t>Journal</a:t>
            </a:r>
            <a:r>
              <a:rPr lang="pt-PT" dirty="0"/>
              <a:t> for </a:t>
            </a:r>
            <a:r>
              <a:rPr lang="pt-PT" dirty="0" err="1"/>
              <a:t>Parasitology</a:t>
            </a:r>
            <a:r>
              <a:rPr lang="pt-PT" dirty="0"/>
              <a:t>, 2001, 31:919–932</a:t>
            </a:r>
            <a:r>
              <a:rPr lang="pt-PT" dirty="0" smtClean="0"/>
              <a:t>.</a:t>
            </a:r>
          </a:p>
          <a:p>
            <a:r>
              <a:rPr lang="en-US" dirty="0"/>
              <a:t>Hawley WA et al. </a:t>
            </a:r>
            <a:r>
              <a:rPr lang="en-US" dirty="0" err="1"/>
              <a:t>Aedes</a:t>
            </a:r>
            <a:r>
              <a:rPr lang="en-US" dirty="0"/>
              <a:t> </a:t>
            </a:r>
            <a:r>
              <a:rPr lang="en-US" dirty="0" err="1"/>
              <a:t>albopictus</a:t>
            </a:r>
            <a:r>
              <a:rPr lang="en-US" dirty="0"/>
              <a:t> in North America: probable introduction in used tires from northern Asia. Science, 1987, 236:1114–1116. </a:t>
            </a:r>
            <a:endParaRPr lang="en-US" dirty="0" smtClean="0"/>
          </a:p>
          <a:p>
            <a:r>
              <a:rPr lang="en-US" dirty="0" err="1"/>
              <a:t>Guariento</a:t>
            </a:r>
            <a:r>
              <a:rPr lang="en-US" dirty="0"/>
              <a:t> ME, Camilo MVF, Camargo AMA. Working conditions of Chagas disease patients in a large Brazilian city. </a:t>
            </a:r>
            <a:r>
              <a:rPr lang="en-US" dirty="0" err="1"/>
              <a:t>Cadernos</a:t>
            </a:r>
            <a:r>
              <a:rPr lang="en-US" dirty="0"/>
              <a:t> de Saúde </a:t>
            </a:r>
            <a:r>
              <a:rPr lang="en-US" dirty="0" err="1"/>
              <a:t>Pública</a:t>
            </a:r>
            <a:r>
              <a:rPr lang="en-US" dirty="0"/>
              <a:t>, 1999, 15(2):381–386</a:t>
            </a:r>
            <a:endParaRPr lang="en-US" dirty="0" smtClean="0"/>
          </a:p>
          <a:p>
            <a:r>
              <a:rPr lang="en-US" dirty="0"/>
              <a:t>Watts SJ. The social determinants of schistosomiasis. UNICEF/UNDP/World Bank/WHO Special </a:t>
            </a:r>
            <a:r>
              <a:rPr lang="en-US" dirty="0" err="1"/>
              <a:t>Programme</a:t>
            </a:r>
            <a:r>
              <a:rPr lang="en-US" dirty="0"/>
              <a:t> for Research and Training in Tropical Diseases. TDR/SWG/07. Geneva, World Health Organization, 2006:4–90</a:t>
            </a:r>
            <a:r>
              <a:rPr lang="en-US" dirty="0" smtClean="0"/>
              <a:t>.</a:t>
            </a:r>
          </a:p>
          <a:p>
            <a:r>
              <a:rPr lang="en-US" dirty="0"/>
              <a:t>World Health Organization. Urbanization: an increasing risk factor for </a:t>
            </a:r>
            <a:r>
              <a:rPr lang="en-US" dirty="0" err="1"/>
              <a:t>leishmaniasis</a:t>
            </a:r>
            <a:r>
              <a:rPr lang="en-US" dirty="0"/>
              <a:t>. Weekly Epidemiological Record, </a:t>
            </a:r>
            <a:r>
              <a:rPr lang="en-US" dirty="0" smtClean="0"/>
              <a:t>2002, 77(44</a:t>
            </a:r>
            <a:r>
              <a:rPr lang="en-US" dirty="0"/>
              <a:t>):365–372.</a:t>
            </a:r>
            <a:endParaRPr lang="pt-PT" dirty="0" smtClean="0"/>
          </a:p>
          <a:p>
            <a:r>
              <a:rPr lang="en-US" dirty="0"/>
              <a:t>WHO, 2015. Water Sanitation &amp; Hygiene 2015–2020 – </a:t>
            </a:r>
            <a:r>
              <a:rPr lang="en-US" dirty="0" err="1"/>
              <a:t>Negleted</a:t>
            </a:r>
            <a:r>
              <a:rPr lang="en-US" dirty="0"/>
              <a:t> Tropical Diseases, a Global Strategy. </a:t>
            </a:r>
            <a:endParaRPr lang="pt-PT" dirty="0"/>
          </a:p>
          <a:p>
            <a:r>
              <a:rPr lang="en-US" dirty="0" err="1" smtClean="0"/>
              <a:t>Aagaard</a:t>
            </a:r>
            <a:r>
              <a:rPr lang="en-US" dirty="0" smtClean="0"/>
              <a:t>-Hansen J. </a:t>
            </a:r>
            <a:r>
              <a:rPr lang="en-US" dirty="0"/>
              <a:t>and </a:t>
            </a:r>
            <a:r>
              <a:rPr lang="en-US" dirty="0" err="1" smtClean="0"/>
              <a:t>Chaignat</a:t>
            </a:r>
            <a:r>
              <a:rPr lang="en-US" dirty="0" smtClean="0"/>
              <a:t> C. L. Neglected </a:t>
            </a:r>
            <a:r>
              <a:rPr lang="en-US" dirty="0"/>
              <a:t>tropical diseases: equity and social </a:t>
            </a:r>
            <a:r>
              <a:rPr lang="en-US" dirty="0" smtClean="0"/>
              <a:t>determinants. In: WHO (ed.) </a:t>
            </a:r>
            <a:r>
              <a:rPr lang="en-US" i="1" dirty="0" smtClean="0"/>
              <a:t>Equity</a:t>
            </a:r>
            <a:r>
              <a:rPr lang="en-US" i="1" dirty="0"/>
              <a:t>, Social Determinants and Public Health </a:t>
            </a:r>
            <a:r>
              <a:rPr lang="en-US" i="1" dirty="0" err="1" smtClean="0"/>
              <a:t>Programmes</a:t>
            </a:r>
            <a:r>
              <a:rPr lang="en-US" i="1" dirty="0" smtClean="0"/>
              <a:t>. 2010. </a:t>
            </a:r>
            <a:r>
              <a:rPr lang="pt-PT" i="1" dirty="0" smtClean="0">
                <a:hlinkClick r:id="rId4"/>
              </a:rPr>
              <a:t>http</a:t>
            </a:r>
            <a:r>
              <a:rPr lang="pt-PT" i="1" dirty="0">
                <a:hlinkClick r:id="rId4"/>
              </a:rPr>
              <a:t>://</a:t>
            </a:r>
            <a:r>
              <a:rPr lang="pt-PT" i="1" dirty="0" smtClean="0">
                <a:hlinkClick r:id="rId4"/>
              </a:rPr>
              <a:t>www.who.int/neglected_diseases/Social_determinants_NTD.pdf</a:t>
            </a:r>
            <a:r>
              <a:rPr lang="pt-PT" i="1" dirty="0" smtClean="0"/>
              <a:t> </a:t>
            </a:r>
            <a:endParaRPr lang="pt-PT" i="1" dirty="0"/>
          </a:p>
        </p:txBody>
      </p:sp>
    </p:spTree>
    <p:extLst>
      <p:ext uri="{BB962C8B-B14F-4D97-AF65-F5344CB8AC3E}">
        <p14:creationId xmlns:p14="http://schemas.microsoft.com/office/powerpoint/2010/main" val="37744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05035" y="5046234"/>
            <a:ext cx="5457776" cy="11037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dirty="0" err="1" smtClean="0"/>
              <a:t>Obrigada</a:t>
            </a:r>
            <a:r>
              <a:rPr lang="en-US" sz="3600" dirty="0" smtClean="0"/>
              <a:t>!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dirty="0"/>
              <a:t>isabelc@ihmt.unl.pt</a:t>
            </a:r>
          </a:p>
        </p:txBody>
      </p:sp>
      <p:pic>
        <p:nvPicPr>
          <p:cNvPr id="1026" name="Picture 2" descr="http://tse1.mm.bing.net/th?&amp;id=OIP.Me3c8f2547331888757905d172e03f6a3H0&amp;w=300&amp;h=225&amp;c=0&amp;pid=1.9&amp;rs=0&amp;p=0&amp;r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404664"/>
            <a:ext cx="3498289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se1.mm.bing.net/th?&amp;id=OIP.M4dc12a6cd126a95c4d81154c434dd46ao0&amp;w=300&amp;h=225&amp;c=0&amp;pid=1.9&amp;rs=0&amp;p=0&amp;r=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6684" y="394343"/>
            <a:ext cx="3351316" cy="2513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tse3.mm.bing.net/th?id=OIP.M520701a744af995df1dcfc1a3f638dc1o0&amp;w=189&amp;h=149&amp;c=7&amp;rs=1&amp;qlt=90&amp;o=4&amp;pid=1.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290" y="404664"/>
            <a:ext cx="2294395" cy="2491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tse1.mm.bing.net/th?&amp;id=OIP.M8eee9485720c489d3cc24e92568739c8o0&amp;w=299&amp;h=178&amp;c=0&amp;pid=1.9&amp;rs=0&amp;p=0&amp;r=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717033"/>
            <a:ext cx="3506712" cy="3073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tse3.mm.bing.net/th?id=OIP.Mb807eb4640393dad3b5d96bb795bc5e0H0&amp;w=189&amp;h=142&amp;c=7&amp;rs=1&amp;qlt=90&amp;o=4&amp;pid=1.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068" y="2896071"/>
            <a:ext cx="5645710" cy="2117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219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Doenças Tropicais Negligenciadas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786581" y="1566978"/>
            <a:ext cx="10802648" cy="4230255"/>
          </a:xfrm>
        </p:spPr>
        <p:txBody>
          <a:bodyPr>
            <a:normAutofit/>
          </a:bodyPr>
          <a:lstStyle/>
          <a:p>
            <a:r>
              <a:rPr lang="pt-PT" dirty="0"/>
              <a:t>De acordo com a Organização Mundial da Saúde (OMS), as doenças tropicais são um grupo de doenças, geralmente de origem </a:t>
            </a:r>
            <a:r>
              <a:rPr lang="pt-PT" dirty="0" err="1"/>
              <a:t>infecciosa</a:t>
            </a:r>
            <a:r>
              <a:rPr lang="pt-PT" dirty="0"/>
              <a:t>, que ocorrem apenas ou </a:t>
            </a:r>
            <a:r>
              <a:rPr lang="pt-PT" dirty="0" smtClean="0"/>
              <a:t>(quase) exclusivamente </a:t>
            </a:r>
            <a:r>
              <a:rPr lang="pt-PT" dirty="0"/>
              <a:t>nos trópicos (em torno da linha do Equador, entre os trópicos de Câncer e Capricórnio</a:t>
            </a:r>
            <a:r>
              <a:rPr lang="pt-PT" dirty="0" smtClean="0"/>
              <a:t>).</a:t>
            </a:r>
          </a:p>
          <a:p>
            <a:endParaRPr lang="pt-PT" dirty="0" smtClean="0"/>
          </a:p>
          <a:p>
            <a:pPr marL="0" indent="0">
              <a:buNone/>
            </a:pPr>
            <a:r>
              <a:rPr lang="pt-PT" dirty="0" smtClean="0"/>
              <a:t>	</a:t>
            </a:r>
            <a:endParaRPr lang="pt-PT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pt-PT" dirty="0" smtClean="0">
                <a:solidFill>
                  <a:schemeClr val="accent1"/>
                </a:solidFill>
              </a:rPr>
              <a:t>	</a:t>
            </a:r>
          </a:p>
          <a:p>
            <a:pPr marL="0" indent="0">
              <a:buNone/>
            </a:pPr>
            <a:endParaRPr lang="pt-PT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pt-PT" dirty="0" smtClean="0">
              <a:solidFill>
                <a:schemeClr val="accent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1738065" y="3011775"/>
            <a:ext cx="2098924" cy="1177453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Clima</a:t>
            </a:r>
            <a:endParaRPr lang="pt-PT" dirty="0"/>
          </a:p>
        </p:txBody>
      </p:sp>
      <p:sp>
        <p:nvSpPr>
          <p:cNvPr id="6" name="Oval 5"/>
          <p:cNvSpPr/>
          <p:nvPr/>
        </p:nvSpPr>
        <p:spPr>
          <a:xfrm flipH="1">
            <a:off x="7705114" y="2610985"/>
            <a:ext cx="3969431" cy="1689982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Pobreza, condições inadequadas de saneamento e degradação ambiental </a:t>
            </a:r>
            <a:endParaRPr lang="pt-PT" dirty="0"/>
          </a:p>
        </p:txBody>
      </p:sp>
      <p:sp>
        <p:nvSpPr>
          <p:cNvPr id="10" name="Retângulo arredondado 9"/>
          <p:cNvSpPr/>
          <p:nvPr/>
        </p:nvSpPr>
        <p:spPr>
          <a:xfrm>
            <a:off x="4453153" y="3787820"/>
            <a:ext cx="2801179" cy="127407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Fatores </a:t>
            </a:r>
            <a:r>
              <a:rPr lang="pt-PT" dirty="0">
                <a:solidFill>
                  <a:schemeClr val="tx1"/>
                </a:solidFill>
              </a:rPr>
              <a:t>importantes para a disseminação destas doenças </a:t>
            </a:r>
            <a:r>
              <a:rPr lang="pt-PT" dirty="0" smtClean="0">
                <a:solidFill>
                  <a:schemeClr val="tx1"/>
                </a:solidFill>
              </a:rPr>
              <a:t>nestas regiões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14" name="Seta para a direita 13"/>
          <p:cNvSpPr/>
          <p:nvPr/>
        </p:nvSpPr>
        <p:spPr>
          <a:xfrm rot="1743235">
            <a:off x="3574473" y="4097778"/>
            <a:ext cx="950056" cy="182899"/>
          </a:xfrm>
          <a:prstGeom prst="rightArrow">
            <a:avLst>
              <a:gd name="adj1" fmla="val 50000"/>
              <a:gd name="adj2" fmla="val 346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Seta para a direita 14"/>
          <p:cNvSpPr/>
          <p:nvPr/>
        </p:nvSpPr>
        <p:spPr>
          <a:xfrm rot="8150829">
            <a:off x="7168571" y="4253051"/>
            <a:ext cx="1086591" cy="194457"/>
          </a:xfrm>
          <a:prstGeom prst="rightArrow">
            <a:avLst>
              <a:gd name="adj1" fmla="val 50000"/>
              <a:gd name="adj2" fmla="val 346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Retângulo 4"/>
          <p:cNvSpPr/>
          <p:nvPr/>
        </p:nvSpPr>
        <p:spPr>
          <a:xfrm>
            <a:off x="786581" y="5407742"/>
            <a:ext cx="11159613" cy="8947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O termo "tropical" não é absolutamente correto, pois </a:t>
            </a:r>
            <a:r>
              <a:rPr lang="pt-PT" dirty="0" smtClean="0"/>
              <a:t>algumas doenças tropicais (por </a:t>
            </a:r>
            <a:r>
              <a:rPr lang="pt-PT" dirty="0"/>
              <a:t>exemplo, cólera e lepra) não se limitam a zonas climáticas específicas</a:t>
            </a:r>
          </a:p>
        </p:txBody>
      </p:sp>
    </p:spTree>
    <p:extLst>
      <p:ext uri="{BB962C8B-B14F-4D97-AF65-F5344CB8AC3E}">
        <p14:creationId xmlns:p14="http://schemas.microsoft.com/office/powerpoint/2010/main" val="403903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0" grpId="0" animBg="1"/>
      <p:bldP spid="14" grpId="0" animBg="1"/>
      <p:bldP spid="15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50025" y="109079"/>
            <a:ext cx="8911687" cy="1280890"/>
          </a:xfrm>
        </p:spPr>
        <p:txBody>
          <a:bodyPr/>
          <a:lstStyle/>
          <a:p>
            <a:r>
              <a:rPr lang="pt-PT" dirty="0" smtClean="0"/>
              <a:t>Negligenciadas porquê?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65200" y="1077913"/>
            <a:ext cx="10953898" cy="4682807"/>
          </a:xfrm>
        </p:spPr>
        <p:txBody>
          <a:bodyPr/>
          <a:lstStyle/>
          <a:p>
            <a:r>
              <a:rPr lang="pt-PT" sz="2400" dirty="0" smtClean="0"/>
              <a:t>Na </a:t>
            </a:r>
            <a:r>
              <a:rPr lang="pt-PT" sz="2400" dirty="0" err="1" smtClean="0"/>
              <a:t>perspectiva</a:t>
            </a:r>
            <a:r>
              <a:rPr lang="pt-PT" sz="2400" dirty="0" smtClean="0"/>
              <a:t> da política </a:t>
            </a:r>
            <a:r>
              <a:rPr lang="pt-PT" sz="2400" dirty="0"/>
              <a:t>de saúde pública, é uma indicação de que essas doenças foram recentemente "redescobertas" depois de terem sido ofuscadas por muitos anos pelos "três grandes" (HIV, malária e tuberculose</a:t>
            </a:r>
            <a:r>
              <a:rPr lang="pt-PT" sz="2400" dirty="0" smtClean="0"/>
              <a:t>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PT" sz="2400" dirty="0"/>
              <a:t>Do ponto de vista da </a:t>
            </a:r>
            <a:r>
              <a:rPr lang="pt-PT" sz="2400" dirty="0" smtClean="0"/>
              <a:t>equidade - as </a:t>
            </a:r>
            <a:r>
              <a:rPr lang="pt-PT" sz="2400" dirty="0" err="1" smtClean="0"/>
              <a:t>DTNs</a:t>
            </a:r>
            <a:r>
              <a:rPr lang="pt-PT" sz="2400" dirty="0" smtClean="0"/>
              <a:t> </a:t>
            </a:r>
            <a:r>
              <a:rPr lang="pt-PT" sz="2400" dirty="0" err="1" smtClean="0"/>
              <a:t>afectam</a:t>
            </a:r>
            <a:r>
              <a:rPr lang="pt-PT" sz="2400" dirty="0" smtClean="0"/>
              <a:t> especialmente as </a:t>
            </a:r>
            <a:r>
              <a:rPr lang="pt-PT" sz="2400" dirty="0"/>
              <a:t>populações desfavorecidas. M</a:t>
            </a:r>
            <a:r>
              <a:rPr lang="pt-PT" sz="2400" dirty="0" smtClean="0"/>
              <a:t>ais </a:t>
            </a:r>
            <a:r>
              <a:rPr lang="pt-PT" sz="2400" dirty="0"/>
              <a:t>de 70% dos países e territórios afetados por </a:t>
            </a:r>
            <a:r>
              <a:rPr lang="pt-PT" sz="2400" dirty="0" err="1" smtClean="0"/>
              <a:t>DTNs</a:t>
            </a:r>
            <a:r>
              <a:rPr lang="pt-PT" sz="2400" dirty="0" smtClean="0"/>
              <a:t> são </a:t>
            </a:r>
            <a:r>
              <a:rPr lang="pt-PT" sz="2400" dirty="0"/>
              <a:t>países com </a:t>
            </a:r>
            <a:r>
              <a:rPr lang="pt-PT" sz="2400" dirty="0" smtClean="0"/>
              <a:t>baixos e médios  </a:t>
            </a:r>
            <a:r>
              <a:rPr lang="pt-PT" sz="2400" dirty="0"/>
              <a:t>rendimentos </a:t>
            </a:r>
            <a:r>
              <a:rPr lang="pt-PT" sz="2400" dirty="0" smtClean="0"/>
              <a:t>e </a:t>
            </a:r>
            <a:r>
              <a:rPr lang="pt-PT" sz="2400" dirty="0"/>
              <a:t>100% dos países de </a:t>
            </a:r>
            <a:r>
              <a:rPr lang="pt-PT" sz="2400" dirty="0" smtClean="0"/>
              <a:t>baixa </a:t>
            </a:r>
            <a:r>
              <a:rPr lang="pt-PT" sz="2400" dirty="0"/>
              <a:t>renda são afetados por pelo menos cinco </a:t>
            </a:r>
            <a:r>
              <a:rPr lang="pt-PT" sz="2400" dirty="0" err="1" smtClean="0"/>
              <a:t>DTNs</a:t>
            </a:r>
            <a:r>
              <a:rPr lang="pt-PT" sz="2400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pt-PT" dirty="0"/>
          </a:p>
          <a:p>
            <a:pPr>
              <a:buFont typeface="Wingdings" panose="05000000000000000000" pitchFamily="2" charset="2"/>
              <a:buChar char="Ø"/>
            </a:pPr>
            <a:endParaRPr lang="pt-PT" dirty="0" smtClean="0"/>
          </a:p>
        </p:txBody>
      </p:sp>
      <p:sp>
        <p:nvSpPr>
          <p:cNvPr id="6" name="Retângulo 5"/>
          <p:cNvSpPr/>
          <p:nvPr/>
        </p:nvSpPr>
        <p:spPr>
          <a:xfrm>
            <a:off x="1302544" y="4874853"/>
            <a:ext cx="10616554" cy="17717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pt-PT" dirty="0"/>
              <a:t> Devido à associação com várias combinações de determinantes sociais;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PT" dirty="0"/>
              <a:t>e porque essas populações geralmente não estão em condições de chamar a atenção dos decisores para os seus problemas e atrair </a:t>
            </a:r>
            <a:r>
              <a:rPr lang="pt-PT" dirty="0" smtClean="0"/>
              <a:t>recursos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PT" dirty="0"/>
              <a:t>A </a:t>
            </a:r>
            <a:r>
              <a:rPr lang="pt-PT" dirty="0" smtClean="0"/>
              <a:t>concentração </a:t>
            </a:r>
            <a:r>
              <a:rPr lang="pt-PT" dirty="0"/>
              <a:t>da maioria das </a:t>
            </a:r>
            <a:r>
              <a:rPr lang="pt-PT" dirty="0" err="1" smtClean="0"/>
              <a:t>DTNs</a:t>
            </a:r>
            <a:r>
              <a:rPr lang="pt-PT" dirty="0" smtClean="0"/>
              <a:t> </a:t>
            </a:r>
            <a:r>
              <a:rPr lang="pt-PT" dirty="0"/>
              <a:t>também contribui para essa negligência.</a:t>
            </a:r>
          </a:p>
          <a:p>
            <a:pPr algn="ctr"/>
            <a:endParaRPr lang="pt-PT" dirty="0"/>
          </a:p>
        </p:txBody>
      </p:sp>
      <p:sp>
        <p:nvSpPr>
          <p:cNvPr id="7" name="Seta de movimento para a direita 6"/>
          <p:cNvSpPr/>
          <p:nvPr/>
        </p:nvSpPr>
        <p:spPr>
          <a:xfrm rot="5400000">
            <a:off x="6364242" y="4243948"/>
            <a:ext cx="493157" cy="68325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82726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Doenças Tropicais Negligenciadas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04900" y="1435100"/>
            <a:ext cx="10399713" cy="4795579"/>
          </a:xfrm>
        </p:spPr>
        <p:txBody>
          <a:bodyPr>
            <a:normAutofit/>
          </a:bodyPr>
          <a:lstStyle/>
          <a:p>
            <a:r>
              <a:rPr lang="pt-PT" sz="2000" dirty="0"/>
              <a:t>As doenças tropicais </a:t>
            </a:r>
            <a:r>
              <a:rPr lang="pt-PT" sz="2000" dirty="0" smtClean="0"/>
              <a:t>negligenciadas (DTN) são </a:t>
            </a:r>
            <a:r>
              <a:rPr lang="pt-PT" sz="2000" dirty="0"/>
              <a:t>muito </a:t>
            </a:r>
            <a:r>
              <a:rPr lang="pt-PT" sz="2000" dirty="0" smtClean="0"/>
              <a:t>heterog</a:t>
            </a:r>
            <a:r>
              <a:rPr lang="pt-PT" sz="2000" dirty="0"/>
              <a:t>é</a:t>
            </a:r>
            <a:r>
              <a:rPr lang="pt-PT" sz="2000" dirty="0" smtClean="0"/>
              <a:t>neas </a:t>
            </a:r>
            <a:r>
              <a:rPr lang="pt-PT" sz="2000" dirty="0"/>
              <a:t>e, </a:t>
            </a:r>
            <a:r>
              <a:rPr lang="pt-PT" sz="2000" dirty="0" smtClean="0"/>
              <a:t>consequentemente</a:t>
            </a:r>
            <a:r>
              <a:rPr lang="pt-PT" sz="2000" dirty="0"/>
              <a:t>, a análise da desigualdade e dos determinantes sociais é extraordinariamente complexa</a:t>
            </a:r>
            <a:r>
              <a:rPr lang="pt-PT" sz="2000" dirty="0" smtClean="0"/>
              <a:t>.</a:t>
            </a:r>
            <a:endParaRPr lang="pt-PT" sz="2000" dirty="0"/>
          </a:p>
          <a:p>
            <a:pPr marL="0" indent="0">
              <a:buNone/>
            </a:pPr>
            <a:endParaRPr lang="pt-PT" sz="1200" dirty="0" smtClean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427886"/>
              </p:ext>
            </p:extLst>
          </p:nvPr>
        </p:nvGraphicFramePr>
        <p:xfrm>
          <a:off x="2959840" y="3463230"/>
          <a:ext cx="8177855" cy="2739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9805">
                  <a:extLst>
                    <a:ext uri="{9D8B030D-6E8A-4147-A177-3AD203B41FA5}">
                      <a16:colId xmlns:a16="http://schemas.microsoft.com/office/drawing/2014/main" val="799103142"/>
                    </a:ext>
                  </a:extLst>
                </a:gridCol>
                <a:gridCol w="825228">
                  <a:extLst>
                    <a:ext uri="{9D8B030D-6E8A-4147-A177-3AD203B41FA5}">
                      <a16:colId xmlns:a16="http://schemas.microsoft.com/office/drawing/2014/main" val="2796255284"/>
                    </a:ext>
                  </a:extLst>
                </a:gridCol>
                <a:gridCol w="1057912">
                  <a:extLst>
                    <a:ext uri="{9D8B030D-6E8A-4147-A177-3AD203B41FA5}">
                      <a16:colId xmlns:a16="http://schemas.microsoft.com/office/drawing/2014/main" val="696037813"/>
                    </a:ext>
                  </a:extLst>
                </a:gridCol>
                <a:gridCol w="1202986">
                  <a:extLst>
                    <a:ext uri="{9D8B030D-6E8A-4147-A177-3AD203B41FA5}">
                      <a16:colId xmlns:a16="http://schemas.microsoft.com/office/drawing/2014/main" val="2135021471"/>
                    </a:ext>
                  </a:extLst>
                </a:gridCol>
                <a:gridCol w="1202986">
                  <a:extLst>
                    <a:ext uri="{9D8B030D-6E8A-4147-A177-3AD203B41FA5}">
                      <a16:colId xmlns:a16="http://schemas.microsoft.com/office/drawing/2014/main" val="1990665753"/>
                    </a:ext>
                  </a:extLst>
                </a:gridCol>
                <a:gridCol w="1027766">
                  <a:extLst>
                    <a:ext uri="{9D8B030D-6E8A-4147-A177-3AD203B41FA5}">
                      <a16:colId xmlns:a16="http://schemas.microsoft.com/office/drawing/2014/main" val="3322812391"/>
                    </a:ext>
                  </a:extLst>
                </a:gridCol>
                <a:gridCol w="1021172">
                  <a:extLst>
                    <a:ext uri="{9D8B030D-6E8A-4147-A177-3AD203B41FA5}">
                      <a16:colId xmlns:a16="http://schemas.microsoft.com/office/drawing/2014/main" val="187863910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Doenças tropicais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 smtClean="0">
                          <a:effectLst/>
                        </a:rPr>
                        <a:t>Negligenciadas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 err="1" smtClean="0">
                          <a:effectLst/>
                        </a:rPr>
                        <a:t>Mundo</a:t>
                      </a:r>
                      <a:r>
                        <a:rPr lang="pt-PT" sz="1100" baseline="30000" dirty="0" err="1" smtClean="0">
                          <a:effectLst/>
                        </a:rPr>
                        <a:t>b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Região da OMS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42657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</a:rPr>
                        <a:t>Africana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</a:rPr>
                        <a:t>das</a:t>
                      </a:r>
                      <a:endParaRPr lang="pt-PT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</a:rPr>
                        <a:t>Américas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</a:rPr>
                        <a:t>do Leste do</a:t>
                      </a:r>
                      <a:endParaRPr lang="pt-PT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</a:rPr>
                        <a:t>Mediterrâneo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</a:rPr>
                        <a:t>do Sudeste</a:t>
                      </a:r>
                      <a:endParaRPr lang="pt-PT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</a:rPr>
                        <a:t>da Ásia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</a:rPr>
                        <a:t>do Oeste</a:t>
                      </a:r>
                      <a:endParaRPr lang="pt-PT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</a:rPr>
                        <a:t>do Pacífico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892622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</a:rPr>
                        <a:t>Tripanossomíase humana africana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</a:rPr>
                        <a:t>1 673 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900">
                          <a:effectLst/>
                        </a:rPr>
                        <a:t>1 609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62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09145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Doença de Chagas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430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426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154982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Esquistossomose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1707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1502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46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145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13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058305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Leishmaniose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1974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328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45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281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1264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51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078830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Filariose linfática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5941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2263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10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75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3525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65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59026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 err="1">
                          <a:effectLst/>
                        </a:rPr>
                        <a:t>Oncocercose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389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375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11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0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440222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Lepra 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194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25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16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22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118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13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277174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Dengue 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670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9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73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28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391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169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865585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Tracoma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1334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601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15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208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88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419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770681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 err="1" smtClean="0">
                          <a:effectLst/>
                        </a:rPr>
                        <a:t>Ascaridíase</a:t>
                      </a:r>
                      <a:r>
                        <a:rPr lang="pt-PT" sz="1100" baseline="30000" dirty="0" err="1" smtClean="0">
                          <a:effectLst/>
                        </a:rPr>
                        <a:t>c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1851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915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60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162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404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308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891680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 err="1" smtClean="0">
                          <a:effectLst/>
                        </a:rPr>
                        <a:t>Tricuríase</a:t>
                      </a:r>
                      <a:r>
                        <a:rPr lang="pt-PT" sz="1100" baseline="30000" dirty="0" err="1" smtClean="0">
                          <a:effectLst/>
                        </a:rPr>
                        <a:t>c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1012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236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73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61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372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269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982298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 err="1" smtClean="0">
                          <a:effectLst/>
                        </a:rPr>
                        <a:t>Ancilostomíase</a:t>
                      </a:r>
                      <a:r>
                        <a:rPr lang="pt-PT" sz="1100" baseline="30000" dirty="0" err="1" smtClean="0">
                          <a:effectLst/>
                        </a:rPr>
                        <a:t>c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1092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377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20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43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286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364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06924221"/>
                  </a:ext>
                </a:extLst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2852538" y="6230679"/>
            <a:ext cx="81778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latin typeface="MinionPro-Regular"/>
              </a:rPr>
              <a:t>a </a:t>
            </a:r>
            <a:r>
              <a:rPr lang="en-US" sz="900" dirty="0" smtClean="0">
                <a:latin typeface="MinionPro-Regular"/>
              </a:rPr>
              <a:t>Fonte: WHO, 2010 , op </a:t>
            </a:r>
            <a:r>
              <a:rPr lang="en-US" sz="900" dirty="0" err="1" smtClean="0">
                <a:latin typeface="MinionPro-Regular"/>
              </a:rPr>
              <a:t>cit</a:t>
            </a:r>
            <a:r>
              <a:rPr lang="en-US" sz="900" i="1" dirty="0" smtClean="0">
                <a:latin typeface="MinionPro-It"/>
              </a:rPr>
              <a:t> </a:t>
            </a:r>
            <a:r>
              <a:rPr lang="en-US" sz="900" i="1" dirty="0">
                <a:latin typeface="MinionPro-It"/>
              </a:rPr>
              <a:t>global burden of disease: 2004 update (1)</a:t>
            </a:r>
            <a:r>
              <a:rPr lang="en-US" sz="900" dirty="0">
                <a:latin typeface="MinionPro-Regular"/>
              </a:rPr>
              <a:t>.</a:t>
            </a:r>
          </a:p>
          <a:p>
            <a:r>
              <a:rPr lang="pt-PT" sz="900" dirty="0">
                <a:latin typeface="MinionPro-Regular"/>
              </a:rPr>
              <a:t>b A soma dos valores para as regiões talvez não seja igual ao total mundial, uma vez que não foram incluídas as estimativas para a Região</a:t>
            </a:r>
          </a:p>
          <a:p>
            <a:r>
              <a:rPr lang="pt-PT" sz="900" dirty="0">
                <a:latin typeface="MinionPro-Regular"/>
              </a:rPr>
              <a:t>Europeia.</a:t>
            </a:r>
          </a:p>
          <a:p>
            <a:r>
              <a:rPr lang="pt-PT" sz="900" dirty="0">
                <a:latin typeface="MinionPro-Regular"/>
              </a:rPr>
              <a:t>c Helmintíases transmitidas pelo solo.</a:t>
            </a:r>
            <a:endParaRPr lang="pt-PT" sz="9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1288026" y="2924797"/>
            <a:ext cx="104123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/>
              <a:t>Número estimado de anos de vida ajustados por deficiência (</a:t>
            </a:r>
            <a:r>
              <a:rPr lang="pt-PT" sz="1200" i="1" dirty="0"/>
              <a:t>DALY</a:t>
            </a:r>
            <a:r>
              <a:rPr lang="pt-PT" sz="1200" dirty="0"/>
              <a:t>) (em milhares), por causa (doença tropical negligenciada) e por região da OMS (exceto Região Europeia),</a:t>
            </a:r>
            <a:r>
              <a:rPr lang="pt-PT" sz="1200" baseline="30000" dirty="0"/>
              <a:t>a</a:t>
            </a:r>
            <a:r>
              <a:rPr lang="pt-PT" sz="1200" dirty="0"/>
              <a:t> </a:t>
            </a:r>
            <a:r>
              <a:rPr lang="pt-PT" sz="1200" dirty="0" smtClean="0"/>
              <a:t>2004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4590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/>
          </a:p>
        </p:txBody>
      </p:sp>
      <p:pic>
        <p:nvPicPr>
          <p:cNvPr id="5" name="Marcador de Posição de Conteúdo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47" b="5484"/>
          <a:stretch/>
        </p:blipFill>
        <p:spPr bwMode="auto">
          <a:xfrm>
            <a:off x="1563329" y="0"/>
            <a:ext cx="10628671" cy="674492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111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1280890"/>
          </a:xfrm>
        </p:spPr>
        <p:txBody>
          <a:bodyPr/>
          <a:lstStyle/>
          <a:p>
            <a:r>
              <a:rPr lang="pt-PT" dirty="0"/>
              <a:t>Doenças Tropicais Negligenciadas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90600" y="939800"/>
            <a:ext cx="11112500" cy="5118100"/>
          </a:xfrm>
        </p:spPr>
        <p:txBody>
          <a:bodyPr>
            <a:noAutofit/>
          </a:bodyPr>
          <a:lstStyle/>
          <a:p>
            <a:endParaRPr lang="en-US" sz="2800" dirty="0"/>
          </a:p>
          <a:p>
            <a:pPr marL="342900" lvl="1" indent="-342900"/>
            <a:r>
              <a:rPr lang="pt-PT" sz="2800" dirty="0"/>
              <a:t>Muitas das </a:t>
            </a:r>
            <a:r>
              <a:rPr lang="pt-PT" sz="2800" dirty="0" err="1"/>
              <a:t>DTNs</a:t>
            </a:r>
            <a:r>
              <a:rPr lang="pt-PT" sz="2800" dirty="0"/>
              <a:t> são caracterizadas pela sua concentração. </a:t>
            </a:r>
            <a:endParaRPr lang="pt-PT" sz="2800" dirty="0" smtClean="0"/>
          </a:p>
          <a:p>
            <a:pPr lvl="1"/>
            <a:r>
              <a:rPr lang="pt-PT" sz="2600" dirty="0" smtClean="0"/>
              <a:t>a morbilidade </a:t>
            </a:r>
            <a:r>
              <a:rPr lang="pt-PT" sz="2600" dirty="0"/>
              <a:t>e a mortalidade podem variar significativamente de um lugar para outro devido a diferentes fatores locais. </a:t>
            </a:r>
            <a:endParaRPr lang="pt-PT" sz="2600" dirty="0" smtClean="0"/>
          </a:p>
          <a:p>
            <a:pPr lvl="1"/>
            <a:endParaRPr lang="pt-PT" sz="2600" dirty="0" smtClean="0"/>
          </a:p>
          <a:p>
            <a:pPr marL="457200" lvl="1" indent="-457200"/>
            <a:r>
              <a:rPr lang="pt-PT" sz="2800" dirty="0"/>
              <a:t>Numa </a:t>
            </a:r>
            <a:r>
              <a:rPr lang="pt-PT" sz="2800" dirty="0" err="1"/>
              <a:t>perspectiva</a:t>
            </a:r>
            <a:r>
              <a:rPr lang="pt-PT" sz="2800" dirty="0"/>
              <a:t> de </a:t>
            </a:r>
            <a:r>
              <a:rPr lang="pt-PT" sz="2800" b="1" dirty="0"/>
              <a:t>equidade</a:t>
            </a:r>
            <a:r>
              <a:rPr lang="pt-PT" sz="2800" dirty="0"/>
              <a:t>, é obrigatório encontrar as populações mais afetadas para garantir </a:t>
            </a:r>
            <a:r>
              <a:rPr lang="pt-PT" sz="2800" dirty="0" smtClean="0"/>
              <a:t>que:</a:t>
            </a:r>
            <a:endParaRPr lang="pt-PT" sz="2800" dirty="0"/>
          </a:p>
          <a:p>
            <a:pPr marL="800100" lvl="2" indent="0">
              <a:buNone/>
            </a:pPr>
            <a:r>
              <a:rPr lang="pt-PT" sz="2400" dirty="0" smtClean="0"/>
              <a:t>"</a:t>
            </a:r>
            <a:r>
              <a:rPr lang="pt-PT" sz="2400" i="1" dirty="0"/>
              <a:t>a saúde dos grupos mais desfavorecidos tenha melhorado mais rapidamente do que a dos grupos de média e alta renda</a:t>
            </a:r>
            <a:r>
              <a:rPr lang="pt-PT" sz="2400" dirty="0"/>
              <a:t>“ (</a:t>
            </a:r>
            <a:r>
              <a:rPr lang="pt-PT" sz="2400" dirty="0" err="1"/>
              <a:t>Whitehead</a:t>
            </a:r>
            <a:r>
              <a:rPr lang="pt-PT" sz="2400" dirty="0"/>
              <a:t> M, </a:t>
            </a:r>
            <a:r>
              <a:rPr lang="pt-PT" sz="2400" dirty="0" err="1"/>
              <a:t>Dahlgren</a:t>
            </a:r>
            <a:r>
              <a:rPr lang="pt-PT" sz="2400" dirty="0"/>
              <a:t> G. 2006).</a:t>
            </a:r>
          </a:p>
          <a:p>
            <a:endParaRPr lang="pt-PT" sz="2800" dirty="0"/>
          </a:p>
        </p:txBody>
      </p:sp>
    </p:spTree>
    <p:extLst>
      <p:ext uri="{BB962C8B-B14F-4D97-AF65-F5344CB8AC3E}">
        <p14:creationId xmlns:p14="http://schemas.microsoft.com/office/powerpoint/2010/main" val="344431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Determinantes de saúde 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60174" y="1434013"/>
            <a:ext cx="10444438" cy="49788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dirty="0" smtClean="0"/>
              <a:t>Muitos fatores combinados afetam </a:t>
            </a:r>
            <a:r>
              <a:rPr lang="pt-PT" dirty="0"/>
              <a:t>a saúde de indivíduos e comunidades. </a:t>
            </a:r>
            <a:endParaRPr lang="pt-PT" dirty="0" smtClean="0"/>
          </a:p>
          <a:p>
            <a:pPr marL="0" indent="0">
              <a:buNone/>
            </a:pPr>
            <a:r>
              <a:rPr lang="pt-PT" dirty="0" smtClean="0"/>
              <a:t>O facto de as pessoas serem </a:t>
            </a:r>
            <a:r>
              <a:rPr lang="pt-PT" dirty="0"/>
              <a:t>saudáveis ou não, é </a:t>
            </a:r>
            <a:r>
              <a:rPr lang="pt-PT" dirty="0" smtClean="0"/>
              <a:t>determinado </a:t>
            </a:r>
            <a:r>
              <a:rPr lang="pt-PT" dirty="0"/>
              <a:t>pelas </a:t>
            </a:r>
            <a:r>
              <a:rPr lang="pt-PT" dirty="0">
                <a:solidFill>
                  <a:schemeClr val="accent2"/>
                </a:solidFill>
              </a:rPr>
              <a:t>suas circunstâncias </a:t>
            </a:r>
            <a:r>
              <a:rPr lang="pt-PT" dirty="0"/>
              <a:t>e </a:t>
            </a:r>
            <a:r>
              <a:rPr lang="pt-PT" dirty="0">
                <a:solidFill>
                  <a:schemeClr val="accent2"/>
                </a:solidFill>
              </a:rPr>
              <a:t>ambiente</a:t>
            </a:r>
            <a:r>
              <a:rPr lang="pt-PT" dirty="0"/>
              <a:t>. </a:t>
            </a:r>
            <a:endParaRPr lang="pt-PT" dirty="0" smtClean="0"/>
          </a:p>
          <a:p>
            <a:pPr marL="0" indent="0">
              <a:buNone/>
            </a:pPr>
            <a:r>
              <a:rPr lang="pt-PT" dirty="0" smtClean="0"/>
              <a:t>Em </a:t>
            </a:r>
            <a:r>
              <a:rPr lang="pt-PT" dirty="0"/>
              <a:t>grande medida, fatores </a:t>
            </a:r>
            <a:r>
              <a:rPr lang="pt-PT" dirty="0" smtClean="0"/>
              <a:t>como: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PT" dirty="0"/>
              <a:t>O</a:t>
            </a:r>
            <a:r>
              <a:rPr lang="pt-PT" dirty="0" smtClean="0"/>
              <a:t> </a:t>
            </a:r>
            <a:r>
              <a:rPr lang="pt-PT" dirty="0"/>
              <a:t>local em que vivemos, </a:t>
            </a:r>
            <a:endParaRPr lang="pt-PT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pt-PT" dirty="0"/>
              <a:t>O</a:t>
            </a:r>
            <a:r>
              <a:rPr lang="pt-PT" dirty="0" smtClean="0"/>
              <a:t> </a:t>
            </a:r>
            <a:r>
              <a:rPr lang="pt-PT" dirty="0"/>
              <a:t>estado do nosso meio ambiente, </a:t>
            </a:r>
            <a:endParaRPr lang="pt-PT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pt-PT" dirty="0"/>
              <a:t>A</a:t>
            </a:r>
            <a:r>
              <a:rPr lang="pt-PT" dirty="0" smtClean="0"/>
              <a:t> </a:t>
            </a:r>
            <a:r>
              <a:rPr lang="pt-PT" dirty="0"/>
              <a:t>genética, </a:t>
            </a:r>
            <a:endParaRPr lang="pt-PT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pt-PT" dirty="0" smtClean="0"/>
              <a:t>O nosso </a:t>
            </a:r>
            <a:r>
              <a:rPr lang="pt-PT" dirty="0"/>
              <a:t>nível de </a:t>
            </a:r>
            <a:r>
              <a:rPr lang="pt-PT" dirty="0" smtClean="0"/>
              <a:t>rendimentos </a:t>
            </a:r>
            <a:r>
              <a:rPr lang="pt-PT" dirty="0"/>
              <a:t>e educação </a:t>
            </a:r>
            <a:endParaRPr lang="pt-PT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pt-PT" dirty="0" smtClean="0"/>
              <a:t>Os nossos </a:t>
            </a:r>
            <a:r>
              <a:rPr lang="pt-PT" dirty="0"/>
              <a:t>relacionamentos com amigos e </a:t>
            </a:r>
            <a:r>
              <a:rPr lang="pt-PT" dirty="0" smtClean="0"/>
              <a:t>familiares</a:t>
            </a:r>
          </a:p>
          <a:p>
            <a:pPr marL="201168" lvl="1" indent="0">
              <a:buNone/>
            </a:pPr>
            <a:endParaRPr lang="pt-PT" dirty="0" smtClean="0"/>
          </a:p>
          <a:p>
            <a:pPr marL="201168" lvl="1" indent="0">
              <a:buNone/>
            </a:pPr>
            <a:r>
              <a:rPr lang="pt-PT" dirty="0" smtClean="0"/>
              <a:t>têm </a:t>
            </a:r>
            <a:r>
              <a:rPr lang="pt-PT" dirty="0"/>
              <a:t>impactos consideráveis na saúde</a:t>
            </a:r>
            <a:r>
              <a:rPr lang="pt-PT" dirty="0" smtClean="0"/>
              <a:t>,</a:t>
            </a:r>
          </a:p>
          <a:p>
            <a:r>
              <a:rPr lang="pt-PT" dirty="0"/>
              <a:t>O</a:t>
            </a:r>
            <a:r>
              <a:rPr lang="pt-PT" dirty="0" smtClean="0"/>
              <a:t>s </a:t>
            </a:r>
            <a:r>
              <a:rPr lang="pt-PT" dirty="0"/>
              <a:t>fatores mais comumente considerados como </a:t>
            </a:r>
            <a:r>
              <a:rPr lang="pt-PT" dirty="0">
                <a:solidFill>
                  <a:srgbClr val="D727DB"/>
                </a:solidFill>
              </a:rPr>
              <a:t>acesso e </a:t>
            </a:r>
            <a:r>
              <a:rPr lang="pt-PT" dirty="0" smtClean="0">
                <a:solidFill>
                  <a:srgbClr val="D727DB"/>
                </a:solidFill>
              </a:rPr>
              <a:t>utilização </a:t>
            </a:r>
            <a:r>
              <a:rPr lang="pt-PT" dirty="0">
                <a:solidFill>
                  <a:srgbClr val="D727DB"/>
                </a:solidFill>
              </a:rPr>
              <a:t>de serviços de saúde</a:t>
            </a:r>
            <a:r>
              <a:rPr lang="pt-PT" dirty="0">
                <a:solidFill>
                  <a:srgbClr val="92D050"/>
                </a:solidFill>
              </a:rPr>
              <a:t> </a:t>
            </a:r>
            <a:r>
              <a:rPr lang="pt-PT" dirty="0"/>
              <a:t>geralmente tem menos impacto.</a:t>
            </a:r>
            <a:endParaRPr lang="en-US" b="1" dirty="0" smtClean="0"/>
          </a:p>
          <a:p>
            <a:pPr marL="0" indent="0">
              <a:buNone/>
            </a:pPr>
            <a:endParaRPr lang="pt-PT" dirty="0"/>
          </a:p>
        </p:txBody>
      </p:sp>
      <p:sp>
        <p:nvSpPr>
          <p:cNvPr id="4" name="Retângulo arredondado 3"/>
          <p:cNvSpPr/>
          <p:nvPr/>
        </p:nvSpPr>
        <p:spPr>
          <a:xfrm>
            <a:off x="7814931" y="2945219"/>
            <a:ext cx="4061637" cy="19563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/>
              <a:t>Os</a:t>
            </a:r>
            <a:r>
              <a:rPr lang="en-US" b="1" dirty="0"/>
              <a:t> </a:t>
            </a:r>
            <a:r>
              <a:rPr lang="en-US" b="1" dirty="0" err="1"/>
              <a:t>determinantes</a:t>
            </a:r>
            <a:r>
              <a:rPr lang="en-US" b="1" dirty="0"/>
              <a:t> de Saúde </a:t>
            </a:r>
            <a:r>
              <a:rPr lang="en-US" b="1" dirty="0" err="1"/>
              <a:t>incluem</a:t>
            </a:r>
            <a:r>
              <a:rPr lang="en-US" b="1" dirty="0"/>
              <a:t>:</a:t>
            </a:r>
          </a:p>
          <a:p>
            <a:r>
              <a:rPr lang="en-US" dirty="0"/>
              <a:t>O </a:t>
            </a:r>
            <a:r>
              <a:rPr lang="en-US" dirty="0" err="1"/>
              <a:t>ambiente</a:t>
            </a:r>
            <a:r>
              <a:rPr lang="en-US" dirty="0"/>
              <a:t> social e </a:t>
            </a:r>
            <a:r>
              <a:rPr lang="en-US" dirty="0" err="1"/>
              <a:t>económico</a:t>
            </a:r>
            <a:r>
              <a:rPr lang="en-US" dirty="0"/>
              <a:t>,</a:t>
            </a:r>
          </a:p>
          <a:p>
            <a:r>
              <a:rPr lang="en-US" dirty="0"/>
              <a:t>O </a:t>
            </a:r>
            <a:r>
              <a:rPr lang="en-US" dirty="0" err="1"/>
              <a:t>ambiente</a:t>
            </a:r>
            <a:r>
              <a:rPr lang="en-US" dirty="0"/>
              <a:t> </a:t>
            </a:r>
            <a:r>
              <a:rPr lang="en-US" dirty="0" err="1"/>
              <a:t>físico</a:t>
            </a:r>
            <a:r>
              <a:rPr lang="en-US" dirty="0"/>
              <a:t>,</a:t>
            </a:r>
          </a:p>
          <a:p>
            <a:r>
              <a:rPr lang="en-US" dirty="0"/>
              <a:t>As </a:t>
            </a:r>
            <a:r>
              <a:rPr lang="en-US" dirty="0" err="1"/>
              <a:t>características</a:t>
            </a:r>
            <a:r>
              <a:rPr lang="en-US" dirty="0"/>
              <a:t> e </a:t>
            </a:r>
            <a:r>
              <a:rPr lang="en-US" dirty="0" err="1"/>
              <a:t>comportamentos</a:t>
            </a:r>
            <a:r>
              <a:rPr lang="en-US" dirty="0"/>
              <a:t> </a:t>
            </a:r>
            <a:r>
              <a:rPr lang="en-US" dirty="0" err="1"/>
              <a:t>individuais</a:t>
            </a:r>
            <a:r>
              <a:rPr lang="en-US" dirty="0"/>
              <a:t>.</a:t>
            </a:r>
          </a:p>
          <a:p>
            <a:pPr algn="ctr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575973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92328" y="166910"/>
            <a:ext cx="9802812" cy="798290"/>
          </a:xfrm>
        </p:spPr>
        <p:txBody>
          <a:bodyPr>
            <a:normAutofit fontScale="90000"/>
          </a:bodyPr>
          <a:lstStyle/>
          <a:p>
            <a:pPr lvl="0" algn="ctr"/>
            <a:r>
              <a:rPr lang="pt-PT" dirty="0"/>
              <a:t>O contexto determina a saúde das pessoas</a:t>
            </a:r>
          </a:p>
        </p:txBody>
      </p:sp>
      <p:sp useBgFill="1"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71880" y="1807633"/>
            <a:ext cx="10843708" cy="5050367"/>
          </a:xfrm>
        </p:spPr>
        <p:txBody>
          <a:bodyPr>
            <a:normAutofit fontScale="92500" lnSpcReduction="20000"/>
          </a:bodyPr>
          <a:lstStyle/>
          <a:p>
            <a:r>
              <a:rPr lang="pt-PT" dirty="0" smtClean="0"/>
              <a:t>Rendimento </a:t>
            </a:r>
            <a:r>
              <a:rPr lang="pt-PT" dirty="0"/>
              <a:t>e </a:t>
            </a:r>
            <a:r>
              <a:rPr lang="pt-PT" dirty="0" smtClean="0"/>
              <a:t>estatuto </a:t>
            </a:r>
            <a:r>
              <a:rPr lang="pt-PT" dirty="0"/>
              <a:t>social - maior </a:t>
            </a:r>
            <a:r>
              <a:rPr lang="pt-PT" dirty="0" smtClean="0"/>
              <a:t>rendimento e estatuto </a:t>
            </a:r>
            <a:r>
              <a:rPr lang="pt-PT" dirty="0"/>
              <a:t>social estão ligados a uma melhor saúde. </a:t>
            </a:r>
            <a:endParaRPr lang="pt-PT" dirty="0" smtClean="0"/>
          </a:p>
          <a:p>
            <a:r>
              <a:rPr lang="pt-PT" dirty="0" smtClean="0"/>
              <a:t>Educação – baixos níveis educacionais </a:t>
            </a:r>
            <a:r>
              <a:rPr lang="pt-PT" dirty="0"/>
              <a:t>estão ligados à falta de saúde, mais </a:t>
            </a:r>
            <a:r>
              <a:rPr lang="pt-PT" dirty="0" smtClean="0"/>
              <a:t>stresse </a:t>
            </a:r>
            <a:r>
              <a:rPr lang="pt-PT" dirty="0"/>
              <a:t>e menor </a:t>
            </a:r>
            <a:r>
              <a:rPr lang="pt-PT" dirty="0" smtClean="0"/>
              <a:t>autoconfiança.</a:t>
            </a:r>
          </a:p>
          <a:p>
            <a:r>
              <a:rPr lang="pt-PT" dirty="0" smtClean="0"/>
              <a:t>Ambiente </a:t>
            </a:r>
            <a:r>
              <a:rPr lang="pt-PT" dirty="0"/>
              <a:t>físico - água potável e ar limpo, locais de trabalho saudáveis, casas seguras, comunidades e estradas contribuem para uma boa saúde. </a:t>
            </a:r>
            <a:endParaRPr lang="pt-PT" dirty="0" smtClean="0"/>
          </a:p>
          <a:p>
            <a:r>
              <a:rPr lang="pt-PT" dirty="0" smtClean="0"/>
              <a:t>Emprego </a:t>
            </a:r>
            <a:r>
              <a:rPr lang="pt-PT" dirty="0"/>
              <a:t>e condições de trabalho - as pessoas no emprego são mais saudáveis, particularmente aqueles que têm mais </a:t>
            </a:r>
            <a:r>
              <a:rPr lang="pt-PT" dirty="0" smtClean="0"/>
              <a:t>controlo </a:t>
            </a:r>
            <a:r>
              <a:rPr lang="pt-PT" dirty="0"/>
              <a:t>sobre </a:t>
            </a:r>
            <a:r>
              <a:rPr lang="pt-PT" dirty="0" smtClean="0"/>
              <a:t>as suas </a:t>
            </a:r>
            <a:r>
              <a:rPr lang="pt-PT" dirty="0"/>
              <a:t>condições de </a:t>
            </a:r>
            <a:r>
              <a:rPr lang="pt-PT" dirty="0" smtClean="0"/>
              <a:t>trabalho</a:t>
            </a:r>
          </a:p>
          <a:p>
            <a:r>
              <a:rPr lang="pt-PT" dirty="0" smtClean="0"/>
              <a:t>Redes </a:t>
            </a:r>
            <a:r>
              <a:rPr lang="pt-PT" dirty="0"/>
              <a:t>de apoio social - um maior apoio das famílias, amigos e comunidades está ligado a uma melhor saúde. </a:t>
            </a:r>
          </a:p>
          <a:p>
            <a:r>
              <a:rPr lang="pt-PT" dirty="0" smtClean="0"/>
              <a:t>Cultura </a:t>
            </a:r>
            <a:r>
              <a:rPr lang="pt-PT" dirty="0"/>
              <a:t>- costumes e tradições, e as crenças da família e da comunidade afetam a </a:t>
            </a:r>
            <a:r>
              <a:rPr lang="pt-PT" dirty="0" smtClean="0"/>
              <a:t>saúde.</a:t>
            </a:r>
          </a:p>
          <a:p>
            <a:r>
              <a:rPr lang="pt-PT" dirty="0" smtClean="0"/>
              <a:t>Genética </a:t>
            </a:r>
            <a:r>
              <a:rPr lang="pt-PT" dirty="0"/>
              <a:t>- a herança desempenha um papel na determinação da vida útil, da saúde e da probabilidade de desenvolver certas doenças. </a:t>
            </a:r>
            <a:endParaRPr lang="pt-PT" dirty="0" smtClean="0"/>
          </a:p>
          <a:p>
            <a:r>
              <a:rPr lang="pt-PT" dirty="0" smtClean="0"/>
              <a:t>Comportamento </a:t>
            </a:r>
            <a:r>
              <a:rPr lang="pt-PT" dirty="0"/>
              <a:t>pessoal </a:t>
            </a:r>
            <a:r>
              <a:rPr lang="pt-PT" dirty="0" smtClean="0"/>
              <a:t>- </a:t>
            </a:r>
            <a:r>
              <a:rPr lang="pt-PT" dirty="0"/>
              <a:t>comer </a:t>
            </a:r>
            <a:r>
              <a:rPr lang="pt-PT" dirty="0" smtClean="0"/>
              <a:t>de forma equilibrada, </a:t>
            </a:r>
            <a:r>
              <a:rPr lang="pt-PT" dirty="0"/>
              <a:t>manter-se ativo, fumar, beber e como lidamos com os </a:t>
            </a:r>
            <a:r>
              <a:rPr lang="pt-PT" dirty="0" smtClean="0"/>
              <a:t>stresses </a:t>
            </a:r>
            <a:r>
              <a:rPr lang="pt-PT" dirty="0"/>
              <a:t>da vida e os desafios que afetam a </a:t>
            </a:r>
            <a:r>
              <a:rPr lang="pt-PT" dirty="0" smtClean="0"/>
              <a:t>saúde.</a:t>
            </a:r>
            <a:endParaRPr lang="pt-PT" dirty="0"/>
          </a:p>
          <a:p>
            <a:r>
              <a:rPr lang="pt-PT" dirty="0" smtClean="0"/>
              <a:t>Serviços </a:t>
            </a:r>
            <a:r>
              <a:rPr lang="pt-PT" dirty="0"/>
              <a:t>de saúde - acesso e </a:t>
            </a:r>
            <a:r>
              <a:rPr lang="pt-PT" dirty="0" smtClean="0"/>
              <a:t>utilização </a:t>
            </a:r>
            <a:r>
              <a:rPr lang="pt-PT" dirty="0"/>
              <a:t>de serviços que previnem e tratam doenças influenciam a </a:t>
            </a:r>
            <a:r>
              <a:rPr lang="pt-PT" dirty="0" smtClean="0"/>
              <a:t>saúde</a:t>
            </a:r>
          </a:p>
          <a:p>
            <a:r>
              <a:rPr lang="pt-PT" dirty="0" smtClean="0"/>
              <a:t>Género </a:t>
            </a:r>
            <a:r>
              <a:rPr lang="pt-PT" dirty="0"/>
              <a:t>- Homens e mulheres sofrem de diferentes tipos de doenças em diferentes idades.</a:t>
            </a:r>
          </a:p>
        </p:txBody>
      </p:sp>
      <p:sp>
        <p:nvSpPr>
          <p:cNvPr id="4" name="Retângulo arredondado 3"/>
          <p:cNvSpPr/>
          <p:nvPr/>
        </p:nvSpPr>
        <p:spPr>
          <a:xfrm>
            <a:off x="1701800" y="656336"/>
            <a:ext cx="10213788" cy="104241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PT" dirty="0">
                <a:solidFill>
                  <a:schemeClr val="tx1"/>
                </a:solidFill>
              </a:rPr>
              <a:t>É improvável que os indivíduos possam controlar diretamente muitos dos determinantes da </a:t>
            </a:r>
            <a:r>
              <a:rPr lang="pt-PT" dirty="0" smtClean="0">
                <a:solidFill>
                  <a:schemeClr val="tx1"/>
                </a:solidFill>
              </a:rPr>
              <a:t>saúde</a:t>
            </a:r>
            <a:endParaRPr lang="pt-P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321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theme/theme1.xml><?xml version="1.0" encoding="utf-8"?>
<a:theme xmlns:a="http://schemas.openxmlformats.org/drawingml/2006/main" name="Haste">
  <a:themeElements>
    <a:clrScheme name="Haste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Hast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aste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926</TotalTime>
  <Words>2464</Words>
  <Application>Microsoft Office PowerPoint</Application>
  <PresentationFormat>Ecrã Panorâmico</PresentationFormat>
  <Paragraphs>284</Paragraphs>
  <Slides>22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22</vt:i4>
      </vt:variant>
    </vt:vector>
  </HeadingPairs>
  <TitlesOfParts>
    <vt:vector size="31" baseType="lpstr">
      <vt:lpstr>Arial</vt:lpstr>
      <vt:lpstr>Calibri</vt:lpstr>
      <vt:lpstr>Century Gothic</vt:lpstr>
      <vt:lpstr>MinionPro-It</vt:lpstr>
      <vt:lpstr>MinionPro-Regular</vt:lpstr>
      <vt:lpstr>Times New Roman</vt:lpstr>
      <vt:lpstr>Wingdings</vt:lpstr>
      <vt:lpstr>Wingdings 3</vt:lpstr>
      <vt:lpstr>Haste</vt:lpstr>
      <vt:lpstr>Os determinantes da Saúde e as Doenças Tropicais</vt:lpstr>
      <vt:lpstr>Índice</vt:lpstr>
      <vt:lpstr>Doenças Tropicais Negligenciadas</vt:lpstr>
      <vt:lpstr>Negligenciadas porquê?</vt:lpstr>
      <vt:lpstr>Doenças Tropicais Negligenciadas</vt:lpstr>
      <vt:lpstr>Apresentação do PowerPoint</vt:lpstr>
      <vt:lpstr>Doenças Tropicais Negligenciadas</vt:lpstr>
      <vt:lpstr>Determinantes de saúde  </vt:lpstr>
      <vt:lpstr>O contexto determina a saúde das pessoas</vt:lpstr>
      <vt:lpstr>Determinantes sociais de saúde </vt:lpstr>
      <vt:lpstr>Determinantes sociais das DTNs</vt:lpstr>
      <vt:lpstr>Especificidades das DTNs</vt:lpstr>
      <vt:lpstr>A evidência como base para a ação – exemplos dos determinantes sociais das DTNs </vt:lpstr>
      <vt:lpstr>Desigualdade na distribuição </vt:lpstr>
      <vt:lpstr>A evidência como base para a ação – exemplos dos determinantes sociais das DTNs </vt:lpstr>
      <vt:lpstr>A evidência como base para a ação – exemplos dos determinantes sociais das DTNs </vt:lpstr>
      <vt:lpstr>A evidência como base para a ação – exemplos dos determinantes sociais das DTNs </vt:lpstr>
      <vt:lpstr>Intervenções para a mudança </vt:lpstr>
      <vt:lpstr>Apresentação do PowerPoint</vt:lpstr>
      <vt:lpstr>Recomendações com base na análise dos determinantes sociais das DTNs</vt:lpstr>
      <vt:lpstr>Referencias 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 determinantes da Saúde e as Doenças Tropicais</dc:title>
  <dc:creator>Isabel Craveiro</dc:creator>
  <cp:lastModifiedBy>Isabel Craveiro</cp:lastModifiedBy>
  <cp:revision>148</cp:revision>
  <cp:lastPrinted>2017-10-10T08:32:25Z</cp:lastPrinted>
  <dcterms:created xsi:type="dcterms:W3CDTF">2017-10-03T08:30:21Z</dcterms:created>
  <dcterms:modified xsi:type="dcterms:W3CDTF">2017-10-11T08:10:43Z</dcterms:modified>
</cp:coreProperties>
</file>