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6" r:id="rId4"/>
    <p:sldId id="265" r:id="rId5"/>
    <p:sldId id="257" r:id="rId6"/>
    <p:sldId id="260" r:id="rId7"/>
    <p:sldId id="263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1" r:id="rId20"/>
    <p:sldId id="278" r:id="rId21"/>
    <p:sldId id="280" r:id="rId22"/>
    <p:sldId id="279" r:id="rId23"/>
    <p:sldId id="259" r:id="rId24"/>
    <p:sldId id="28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91"/>
    <p:restoredTop sz="94592"/>
  </p:normalViewPr>
  <p:slideViewPr>
    <p:cSldViewPr snapToGrid="0" snapToObjects="1">
      <p:cViewPr>
        <p:scale>
          <a:sx n="52" d="100"/>
          <a:sy n="52" d="100"/>
        </p:scale>
        <p:origin x="224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2632-76B2-C94F-B0D2-5F17194245E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DA54-625D-8E41-8B59-9819AA99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2632-76B2-C94F-B0D2-5F17194245E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DA54-625D-8E41-8B59-9819AA99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2632-76B2-C94F-B0D2-5F17194245E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DA54-625D-8E41-8B59-9819AA99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3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2632-76B2-C94F-B0D2-5F17194245E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DA54-625D-8E41-8B59-9819AA99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2632-76B2-C94F-B0D2-5F17194245E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DA54-625D-8E41-8B59-9819AA99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6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2632-76B2-C94F-B0D2-5F17194245E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DA54-625D-8E41-8B59-9819AA99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2632-76B2-C94F-B0D2-5F17194245E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DA54-625D-8E41-8B59-9819AA99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10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2632-76B2-C94F-B0D2-5F17194245E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DA54-625D-8E41-8B59-9819AA99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7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2632-76B2-C94F-B0D2-5F17194245E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DA54-625D-8E41-8B59-9819AA99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2632-76B2-C94F-B0D2-5F17194245E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DA54-625D-8E41-8B59-9819AA99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7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2632-76B2-C94F-B0D2-5F17194245E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DA54-625D-8E41-8B59-9819AA99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1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A2632-76B2-C94F-B0D2-5F17194245E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DDA54-625D-8E41-8B59-9819AA99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046" y="2416310"/>
            <a:ext cx="3777628" cy="32907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929" y="2644211"/>
            <a:ext cx="4241794" cy="28349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58097" y="691978"/>
            <a:ext cx="97865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err="1" smtClean="0">
                <a:latin typeface="Times New Roman" charset="0"/>
                <a:ea typeface="Times New Roman" charset="0"/>
                <a:cs typeface="Times New Roman" charset="0"/>
              </a:rPr>
              <a:t>Paradigma</a:t>
            </a:r>
            <a:r>
              <a:rPr lang="en-US" sz="3500" b="1" dirty="0" smtClean="0">
                <a:latin typeface="Times New Roman" charset="0"/>
                <a:ea typeface="Times New Roman" charset="0"/>
                <a:cs typeface="Times New Roman" charset="0"/>
              </a:rPr>
              <a:t> de </a:t>
            </a:r>
            <a:r>
              <a:rPr lang="en-US" sz="3500" b="1" dirty="0" err="1" smtClean="0">
                <a:latin typeface="Times New Roman" charset="0"/>
                <a:ea typeface="Times New Roman" charset="0"/>
                <a:cs typeface="Times New Roman" charset="0"/>
              </a:rPr>
              <a:t>cooperação</a:t>
            </a:r>
            <a:r>
              <a:rPr lang="en-US" sz="35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500" b="1" dirty="0" err="1" smtClean="0">
                <a:latin typeface="Times New Roman" charset="0"/>
                <a:ea typeface="Times New Roman" charset="0"/>
                <a:cs typeface="Times New Roman" charset="0"/>
              </a:rPr>
              <a:t>internacional</a:t>
            </a:r>
            <a:r>
              <a:rPr lang="en-US" sz="3500" b="1" dirty="0" smtClean="0">
                <a:latin typeface="Times New Roman" charset="0"/>
                <a:ea typeface="Times New Roman" charset="0"/>
                <a:cs typeface="Times New Roman" charset="0"/>
              </a:rPr>
              <a:t> no </a:t>
            </a:r>
            <a:r>
              <a:rPr lang="en-US" sz="3500" b="1" dirty="0" err="1" smtClean="0">
                <a:latin typeface="Times New Roman" charset="0"/>
                <a:ea typeface="Times New Roman" charset="0"/>
                <a:cs typeface="Times New Roman" charset="0"/>
              </a:rPr>
              <a:t>combate</a:t>
            </a:r>
            <a:r>
              <a:rPr lang="en-US" sz="35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500" b="1" dirty="0" err="1" smtClean="0">
                <a:latin typeface="Times New Roman" charset="0"/>
                <a:ea typeface="Times New Roman" charset="0"/>
                <a:cs typeface="Times New Roman" charset="0"/>
              </a:rPr>
              <a:t>às</a:t>
            </a:r>
            <a:r>
              <a:rPr lang="en-US" sz="35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500" b="1" dirty="0" err="1" smtClean="0">
                <a:latin typeface="Times New Roman" charset="0"/>
                <a:ea typeface="Times New Roman" charset="0"/>
                <a:cs typeface="Times New Roman" charset="0"/>
              </a:rPr>
              <a:t>doenças</a:t>
            </a:r>
            <a:r>
              <a:rPr lang="en-US" sz="35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500" b="1" dirty="0" err="1" smtClean="0">
                <a:latin typeface="Times New Roman" charset="0"/>
                <a:ea typeface="Times New Roman" charset="0"/>
                <a:cs typeface="Times New Roman" charset="0"/>
              </a:rPr>
              <a:t>infecciosas</a:t>
            </a:r>
            <a:endParaRPr lang="en-US" sz="35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21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8147" y="288758"/>
            <a:ext cx="1058779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200" b="1" dirty="0">
                <a:latin typeface="Times New Roman" charset="0"/>
                <a:ea typeface="Times New Roman" charset="0"/>
                <a:cs typeface="Times New Roman" charset="0"/>
              </a:rPr>
              <a:t>Ao abrigo deste Regulamento, os Estados signatários estão obrigados, entre outras coisas</a:t>
            </a:r>
            <a:r>
              <a:rPr lang="pt-PT" sz="2200" b="1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algn="ctr"/>
            <a:endParaRPr lang="pt-PT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GB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85750" indent="-285750" algn="ctr">
              <a:buFontTx/>
              <a:buChar char="-"/>
            </a:pPr>
            <a:r>
              <a:rPr lang="pt-PT" dirty="0" err="1" smtClean="0">
                <a:latin typeface="Times New Roman" charset="0"/>
                <a:ea typeface="Times New Roman" charset="0"/>
                <a:cs typeface="Times New Roman" charset="0"/>
              </a:rPr>
              <a:t>Art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. 4.º: 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a identificar uma autoridade competente para zelar pela sua 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aplicação;</a:t>
            </a:r>
          </a:p>
          <a:p>
            <a:pPr marL="342900" indent="-342900" algn="ctr">
              <a:buFontTx/>
              <a:buChar char="-"/>
            </a:pPr>
            <a:endParaRPr lang="en-GB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85750" indent="-285750" algn="ctr">
              <a:buFontTx/>
              <a:buChar char="-"/>
            </a:pPr>
            <a:r>
              <a:rPr lang="pt-PT" dirty="0" err="1" smtClean="0">
                <a:latin typeface="Times New Roman" charset="0"/>
                <a:ea typeface="Times New Roman" charset="0"/>
                <a:cs typeface="Times New Roman" charset="0"/>
              </a:rPr>
              <a:t>Art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. 5.º: 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a adquirir, reforçar e manter mecanismos de vigilância, </a:t>
            </a:r>
            <a:r>
              <a:rPr lang="pt-PT" sz="2200" dirty="0" err="1">
                <a:latin typeface="Times New Roman" charset="0"/>
                <a:ea typeface="Times New Roman" charset="0"/>
                <a:cs typeface="Times New Roman" charset="0"/>
              </a:rPr>
              <a:t>detecção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; avaliação, notificação, declaração e resposta a problemas de saúde pública, quer ao nível comunitário/local, intermédio, nacional e internacional, (conforme o seu Anexo I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);</a:t>
            </a:r>
          </a:p>
          <a:p>
            <a:pPr marL="342900" indent="-342900" algn="ctr">
              <a:buFontTx/>
              <a:buChar char="-"/>
            </a:pPr>
            <a:endParaRPr lang="en-GB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85750" indent="-285750" algn="ctr">
              <a:buFontTx/>
              <a:buChar char="-"/>
            </a:pPr>
            <a:r>
              <a:rPr lang="pt-PT" dirty="0" err="1" smtClean="0">
                <a:latin typeface="Times New Roman" charset="0"/>
                <a:ea typeface="Times New Roman" charset="0"/>
                <a:cs typeface="Times New Roman" charset="0"/>
              </a:rPr>
              <a:t>Art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. 6.º: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 notificar a OMS de qualquer ocorrência que possa constituir uma emergência de saúde pública de âmbito internacional, medidas sanitárias </a:t>
            </a:r>
            <a:r>
              <a:rPr lang="pt-PT" sz="2200" dirty="0" err="1">
                <a:latin typeface="Times New Roman" charset="0"/>
                <a:ea typeface="Times New Roman" charset="0"/>
                <a:cs typeface="Times New Roman" charset="0"/>
              </a:rPr>
              <a:t>adoptadas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 até ao momento, assim como continuar a fornecer informação detalhada e </a:t>
            </a:r>
            <a:r>
              <a:rPr lang="pt-PT" sz="2200" dirty="0" err="1">
                <a:latin typeface="Times New Roman" charset="0"/>
                <a:ea typeface="Times New Roman" charset="0"/>
                <a:cs typeface="Times New Roman" charset="0"/>
              </a:rPr>
              <a:t>exacta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pPr marL="342900" indent="-342900" algn="ctr">
              <a:buFontTx/>
              <a:buChar char="-"/>
            </a:pPr>
            <a:endParaRPr lang="en-GB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pt-PT" dirty="0" err="1">
                <a:latin typeface="Times New Roman" charset="0"/>
                <a:ea typeface="Times New Roman" charset="0"/>
                <a:cs typeface="Times New Roman" charset="0"/>
              </a:rPr>
              <a:t>Art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. 7.º: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 comunicar à OMS ocorrências inesperadas ou raras que possam constituir emergências de saúde pública internacionais.</a:t>
            </a:r>
            <a:endParaRPr lang="en-GB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9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39" y="2069432"/>
            <a:ext cx="4241794" cy="28349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67853" y="721895"/>
            <a:ext cx="89033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latin typeface="Times New Roman" charset="0"/>
                <a:ea typeface="Times New Roman" charset="0"/>
                <a:cs typeface="Times New Roman" charset="0"/>
              </a:rPr>
              <a:t>Paralelamente</a:t>
            </a:r>
            <a:r>
              <a:rPr lang="mr-IN" sz="3000" b="1" dirty="0" smtClean="0"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endParaRPr lang="en-US" sz="3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19537" y="1501739"/>
            <a:ext cx="57270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200" b="1" dirty="0">
                <a:latin typeface="Times New Roman" charset="0"/>
                <a:ea typeface="Times New Roman" charset="0"/>
                <a:cs typeface="Times New Roman" charset="0"/>
              </a:rPr>
              <a:t>Tratado de Maastricht 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(1992-3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endParaRPr lang="pt-PT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129.º  Competência 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da Comunidade para a “</a:t>
            </a:r>
            <a:r>
              <a:rPr lang="pt-PT" sz="2200" b="1" dirty="0">
                <a:latin typeface="Times New Roman" charset="0"/>
                <a:ea typeface="Times New Roman" charset="0"/>
                <a:cs typeface="Times New Roman" charset="0"/>
              </a:rPr>
              <a:t>prossecução de uma política comunitária da Saúde Pública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”</a:t>
            </a:r>
            <a:r>
              <a:rPr lang="en-GB" sz="22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pt-PT" sz="2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pt-PT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pt-PT" sz="2000" dirty="0" smtClean="0">
                <a:latin typeface="Times New Roman" charset="0"/>
                <a:ea typeface="Times New Roman" charset="0"/>
                <a:cs typeface="Times New Roman" charset="0"/>
              </a:rPr>
              <a:t>Passa a ser Direito Primário da UE, até aí era somente Direito Secundário, limitando-se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pt-PT" sz="2000" i="1" dirty="0">
                <a:latin typeface="Times New Roman" charset="0"/>
                <a:ea typeface="Times New Roman" charset="0"/>
                <a:cs typeface="Times New Roman" charset="0"/>
              </a:rPr>
              <a:t>e.g.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, a liberdade de circulação de mercadorias ou de trabalhadores por preocupações sanitárias. </a:t>
            </a:r>
            <a:endParaRPr lang="pt-PT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pt-PT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04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912" y="288758"/>
            <a:ext cx="2225530" cy="14873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1579" y="721895"/>
            <a:ext cx="10996863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000" b="1" dirty="0" smtClean="0">
                <a:latin typeface="Times New Roman" charset="0"/>
                <a:ea typeface="Times New Roman" charset="0"/>
                <a:cs typeface="Times New Roman" charset="0"/>
              </a:rPr>
              <a:t>Tratado de Lisboa </a:t>
            </a:r>
            <a:endParaRPr lang="pt-PT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pt-PT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pt-PT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4.º n.º 2, alínea k</a:t>
            </a:r>
            <a:r>
              <a:rPr lang="pt-PT" b="1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TFUE</a:t>
            </a:r>
            <a:r>
              <a:rPr lang="en-GB" b="1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r>
              <a:rPr lang="en-GB" sz="20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matéria de competência partilhada entre os Estados-membros e a União Europeia</a:t>
            </a:r>
            <a:r>
              <a:rPr lang="en-GB" sz="20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r>
              <a:rPr lang="pt-PT" sz="2000" b="1" dirty="0">
                <a:latin typeface="Times New Roman" charset="0"/>
                <a:ea typeface="Times New Roman" charset="0"/>
                <a:cs typeface="Times New Roman" charset="0"/>
              </a:rPr>
              <a:t>“problemas comuns de segurança em matéria de saúde pública” </a:t>
            </a:r>
            <a:endParaRPr lang="pt-PT" sz="20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pt-PT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pt-PT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b="1" dirty="0" smtClean="0">
                <a:latin typeface="Times New Roman" charset="0"/>
                <a:ea typeface="Times New Roman" charset="0"/>
                <a:cs typeface="Times New Roman" charset="0"/>
              </a:rPr>
              <a:t>168.º </a:t>
            </a:r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TFUE</a:t>
            </a:r>
            <a:r>
              <a:rPr lang="en-GB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Saúde Pública</a:t>
            </a:r>
            <a:r>
              <a:rPr lang="en-GB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r>
              <a:rPr lang="pt-PT" sz="2000" dirty="0" smtClean="0">
                <a:latin typeface="Times New Roman" charset="0"/>
                <a:ea typeface="Times New Roman" charset="0"/>
                <a:cs typeface="Times New Roman" charset="0"/>
              </a:rPr>
              <a:t>Em 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todas as políticas e </a:t>
            </a:r>
            <a:r>
              <a:rPr lang="pt-PT" sz="2000" dirty="0" err="1">
                <a:latin typeface="Times New Roman" charset="0"/>
                <a:ea typeface="Times New Roman" charset="0"/>
                <a:cs typeface="Times New Roman" charset="0"/>
              </a:rPr>
              <a:t>acções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 da União deve estar assegurado um elevado nível de </a:t>
            </a:r>
            <a:r>
              <a:rPr lang="pt-PT" sz="2000" dirty="0" err="1">
                <a:latin typeface="Times New Roman" charset="0"/>
                <a:ea typeface="Times New Roman" charset="0"/>
                <a:cs typeface="Times New Roman" charset="0"/>
              </a:rPr>
              <a:t>protecção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 da saúde, devendo esta complementar as políticas nacionais dos </a:t>
            </a:r>
            <a:r>
              <a:rPr lang="pt-PT" sz="2000" dirty="0" smtClean="0">
                <a:latin typeface="Times New Roman" charset="0"/>
                <a:ea typeface="Times New Roman" charset="0"/>
                <a:cs typeface="Times New Roman" charset="0"/>
              </a:rPr>
              <a:t>EM.</a:t>
            </a:r>
            <a:r>
              <a:rPr lang="en-GB" sz="20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r>
              <a:rPr lang="pt-PT" sz="2000" dirty="0" smtClean="0">
                <a:latin typeface="Times New Roman" charset="0"/>
                <a:ea typeface="Times New Roman" charset="0"/>
                <a:cs typeface="Times New Roman" charset="0"/>
              </a:rPr>
              <a:t>É função 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da União a “</a:t>
            </a:r>
            <a:r>
              <a:rPr lang="pt-PT" sz="2000" b="1" dirty="0">
                <a:latin typeface="Times New Roman" charset="0"/>
                <a:ea typeface="Times New Roman" charset="0"/>
                <a:cs typeface="Times New Roman" charset="0"/>
              </a:rPr>
              <a:t>melhoria da saúde pública e a prevenção das doenças e afeções humanas e a redução das causas de perigo para a saúde física e mental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”. Tal implica “</a:t>
            </a:r>
            <a:r>
              <a:rPr lang="pt-PT" sz="2000" b="1" dirty="0">
                <a:latin typeface="Times New Roman" charset="0"/>
                <a:ea typeface="Times New Roman" charset="0"/>
                <a:cs typeface="Times New Roman" charset="0"/>
              </a:rPr>
              <a:t>a luta contra os grandes flagelos, fomentando a investigação sobre as respetivas causas, formas de transmissão e prevenção, bem como a informação e a educação sanitária e a vigilância das ameaças graves para a saúde com dimensão transfronteiriça, o alerta em caso de tais ameaças e o combate contra as </a:t>
            </a:r>
            <a:r>
              <a:rPr lang="pt-PT" sz="2000" b="1" dirty="0" smtClean="0">
                <a:latin typeface="Times New Roman" charset="0"/>
                <a:ea typeface="Times New Roman" charset="0"/>
                <a:cs typeface="Times New Roman" charset="0"/>
              </a:rPr>
              <a:t>mesmas</a:t>
            </a:r>
            <a:r>
              <a:rPr lang="pt-PT" sz="2000" dirty="0" smtClean="0">
                <a:latin typeface="Times New Roman" charset="0"/>
                <a:ea typeface="Times New Roman" charset="0"/>
                <a:cs typeface="Times New Roman" charset="0"/>
              </a:rPr>
              <a:t>”</a:t>
            </a:r>
            <a:endParaRPr lang="en-GB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89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5032" y="914400"/>
            <a:ext cx="981776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Na </a:t>
            </a:r>
            <a:r>
              <a:rPr lang="pt-PT" sz="2200" dirty="0" err="1">
                <a:latin typeface="Times New Roman" charset="0"/>
                <a:ea typeface="Times New Roman" charset="0"/>
                <a:cs typeface="Times New Roman" charset="0"/>
              </a:rPr>
              <a:t>acção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 da União Europeia destacam-se três momentos fundamentais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endParaRPr lang="en-GB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pt-PT" sz="2500" dirty="0">
                <a:latin typeface="Times New Roman" charset="0"/>
                <a:ea typeface="Times New Roman" charset="0"/>
                <a:cs typeface="Times New Roman" charset="0"/>
              </a:rPr>
              <a:t>	- A criação de uma </a:t>
            </a:r>
            <a:r>
              <a:rPr lang="pt-PT" sz="2500" b="1" dirty="0">
                <a:latin typeface="Times New Roman" charset="0"/>
                <a:ea typeface="Times New Roman" charset="0"/>
                <a:cs typeface="Times New Roman" charset="0"/>
              </a:rPr>
              <a:t>rede de vigilância epidemiológica de controlo das doenças transmissíveis 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- desde a </a:t>
            </a:r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Decisão n.º 2119/98/CE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 do Parlamento Europeu e do Conselho, de 24 de Setembro de 1998, entretanto substituída pela </a:t>
            </a:r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Decisão n.º 1082/2013/UE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 do Parlamento Europeu e do Conselho, de 22 de Outubro de 2013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endParaRPr lang="en-GB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pt-PT" sz="2500" dirty="0">
                <a:latin typeface="Times New Roman" charset="0"/>
                <a:ea typeface="Times New Roman" charset="0"/>
                <a:cs typeface="Times New Roman" charset="0"/>
              </a:rPr>
              <a:t>	- A criação do </a:t>
            </a:r>
            <a:r>
              <a:rPr lang="pt-PT" sz="2500" b="1" dirty="0">
                <a:latin typeface="Times New Roman" charset="0"/>
                <a:ea typeface="Times New Roman" charset="0"/>
                <a:cs typeface="Times New Roman" charset="0"/>
              </a:rPr>
              <a:t>Sistema de Alerta Rápido e de Resposta</a:t>
            </a:r>
            <a:r>
              <a:rPr lang="pt-PT" sz="25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- na mesma Decisão de 2013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endParaRPr lang="en-GB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pt-PT" sz="2500" dirty="0">
                <a:latin typeface="Times New Roman" charset="0"/>
                <a:ea typeface="Times New Roman" charset="0"/>
                <a:cs typeface="Times New Roman" charset="0"/>
              </a:rPr>
              <a:t>	- A fundação do </a:t>
            </a:r>
            <a:r>
              <a:rPr lang="pt-PT" sz="2500" b="1" dirty="0">
                <a:latin typeface="Times New Roman" charset="0"/>
                <a:ea typeface="Times New Roman" charset="0"/>
                <a:cs typeface="Times New Roman" charset="0"/>
              </a:rPr>
              <a:t>Centro Europeu de Prevenção e Controlo de Doenças</a:t>
            </a:r>
            <a:r>
              <a:rPr lang="pt-PT" sz="25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- pelo </a:t>
            </a:r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Regulamento n.º 851/2004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, do Parlamento Europeu e do Conselho, de 21 de Abril de 2004.</a:t>
            </a:r>
            <a:r>
              <a:rPr lang="en-GB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40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3454" y="577516"/>
            <a:ext cx="1145406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2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pt-PT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500" dirty="0" smtClean="0">
                <a:latin typeface="Times New Roman" charset="0"/>
                <a:ea typeface="Times New Roman" charset="0"/>
                <a:cs typeface="Times New Roman" charset="0"/>
              </a:rPr>
              <a:t>A </a:t>
            </a:r>
            <a:r>
              <a:rPr lang="pt-PT" sz="2500" b="1" dirty="0">
                <a:latin typeface="Times New Roman" charset="0"/>
                <a:ea typeface="Times New Roman" charset="0"/>
                <a:cs typeface="Times New Roman" charset="0"/>
              </a:rPr>
              <a:t>rede de vigilância epidemiológica </a:t>
            </a:r>
            <a:r>
              <a:rPr lang="pt-PT" sz="2500" dirty="0">
                <a:latin typeface="Times New Roman" charset="0"/>
                <a:ea typeface="Times New Roman" charset="0"/>
                <a:cs typeface="Times New Roman" charset="0"/>
              </a:rPr>
              <a:t>opera pela </a:t>
            </a:r>
            <a:r>
              <a:rPr lang="pt-PT" sz="2500" b="1" dirty="0">
                <a:latin typeface="Times New Roman" charset="0"/>
                <a:ea typeface="Times New Roman" charset="0"/>
                <a:cs typeface="Times New Roman" charset="0"/>
              </a:rPr>
              <a:t>comunicação permanente entre as autoridades competentes de cada EM, Comissão Europeia </a:t>
            </a:r>
            <a:r>
              <a:rPr lang="pt-PT" sz="2500" b="1" dirty="0" smtClean="0">
                <a:latin typeface="Times New Roman" charset="0"/>
                <a:ea typeface="Times New Roman" charset="0"/>
                <a:cs typeface="Times New Roman" charset="0"/>
              </a:rPr>
              <a:t>e o CECD</a:t>
            </a:r>
            <a:r>
              <a:rPr lang="pt-PT" sz="2500" dirty="0" smtClean="0">
                <a:latin typeface="Times New Roman" charset="0"/>
                <a:ea typeface="Times New Roman" charset="0"/>
                <a:cs typeface="Times New Roman" charset="0"/>
              </a:rPr>
              <a:t> (que a administra </a:t>
            </a:r>
            <a:r>
              <a:rPr lang="pt-PT" sz="2500" dirty="0">
                <a:latin typeface="Times New Roman" charset="0"/>
                <a:ea typeface="Times New Roman" charset="0"/>
                <a:cs typeface="Times New Roman" charset="0"/>
              </a:rPr>
              <a:t>e </a:t>
            </a:r>
            <a:r>
              <a:rPr lang="pt-PT" sz="2500" dirty="0" smtClean="0">
                <a:latin typeface="Times New Roman" charset="0"/>
                <a:ea typeface="Times New Roman" charset="0"/>
                <a:cs typeface="Times New Roman" charset="0"/>
              </a:rPr>
              <a:t>coordena).</a:t>
            </a:r>
          </a:p>
          <a:p>
            <a:r>
              <a:rPr lang="pt-PT" sz="2500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GB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500" dirty="0">
                <a:latin typeface="Times New Roman" charset="0"/>
                <a:ea typeface="Times New Roman" charset="0"/>
                <a:cs typeface="Times New Roman" charset="0"/>
              </a:rPr>
              <a:t>As autoridades nacionais de cada EM comunicam à rede</a:t>
            </a:r>
            <a:r>
              <a:rPr lang="pt-PT" sz="25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algn="ctr"/>
            <a:endParaRPr lang="en-GB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500" dirty="0">
                <a:latin typeface="Times New Roman" charset="0"/>
                <a:ea typeface="Times New Roman" charset="0"/>
                <a:cs typeface="Times New Roman" charset="0"/>
              </a:rPr>
              <a:t>- Dados e informações comparáveis e compatíveis de vigilância epidemiológica de doenças transmissíveis;</a:t>
            </a:r>
            <a:endParaRPr lang="en-GB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500" dirty="0">
                <a:latin typeface="Times New Roman" charset="0"/>
                <a:ea typeface="Times New Roman" charset="0"/>
                <a:cs typeface="Times New Roman" charset="0"/>
              </a:rPr>
              <a:t>- Informações sobre a evolução de estado epidemiológicos; </a:t>
            </a:r>
            <a:endParaRPr lang="en-GB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500" dirty="0">
                <a:latin typeface="Times New Roman" charset="0"/>
                <a:ea typeface="Times New Roman" charset="0"/>
                <a:cs typeface="Times New Roman" charset="0"/>
              </a:rPr>
              <a:t>- Informações sobre fenómenos epidémicos insólitos ou novas doença transmissíveis de origem desconhecida (mesmo que de países fora da União).</a:t>
            </a:r>
            <a:endParaRPr lang="en-GB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pt-PT" sz="2500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GB" sz="25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2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3769" y="433137"/>
            <a:ext cx="10635916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A comunicação destas informações deve seguir a </a:t>
            </a:r>
            <a:r>
              <a:rPr lang="pt-PT" sz="2200" b="1" dirty="0" smtClean="0">
                <a:latin typeface="Times New Roman" charset="0"/>
                <a:ea typeface="Times New Roman" charset="0"/>
                <a:cs typeface="Times New Roman" charset="0"/>
              </a:rPr>
              <a:t>definição de casos de notificação de doenças transmissíveis à rede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 - responsabilidade da Comissão </a:t>
            </a:r>
            <a:r>
              <a:rPr lang="pt-PT" sz="2200" dirty="0" err="1" smtClean="0">
                <a:latin typeface="Times New Roman" charset="0"/>
                <a:ea typeface="Times New Roman" charset="0"/>
                <a:cs typeface="Times New Roman" charset="0"/>
              </a:rPr>
              <a:t>actualmente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 cumprida na </a:t>
            </a:r>
            <a:r>
              <a:rPr lang="pt-PT" sz="2200" b="1" dirty="0" smtClean="0">
                <a:latin typeface="Times New Roman" charset="0"/>
                <a:ea typeface="Times New Roman" charset="0"/>
                <a:cs typeface="Times New Roman" charset="0"/>
              </a:rPr>
              <a:t>Decisão de Execução 2012/506/UE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, de 8 de Agosto. </a:t>
            </a:r>
          </a:p>
          <a:p>
            <a:endParaRPr lang="pt-PT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pt-PT" sz="1500" dirty="0">
                <a:latin typeface="Times New Roman" charset="0"/>
                <a:ea typeface="Times New Roman" charset="0"/>
                <a:cs typeface="Times New Roman" charset="0"/>
              </a:rPr>
              <a:t>Ex: </a:t>
            </a:r>
            <a:endParaRPr lang="en-GB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pt-BR" sz="1500" b="1" dirty="0">
                <a:latin typeface="Times New Roman" charset="0"/>
                <a:ea typeface="Times New Roman" charset="0"/>
                <a:cs typeface="Times New Roman" charset="0"/>
              </a:rPr>
              <a:t>CÓLERA</a:t>
            </a:r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pt-BR" sz="1500" i="1" dirty="0" err="1">
                <a:latin typeface="Times New Roman" charset="0"/>
                <a:ea typeface="Times New Roman" charset="0"/>
                <a:cs typeface="Times New Roman" charset="0"/>
              </a:rPr>
              <a:t>Vibrio</a:t>
            </a:r>
            <a:r>
              <a:rPr lang="pt-BR" sz="15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t-BR" sz="1500" i="1" dirty="0" err="1">
                <a:latin typeface="Times New Roman" charset="0"/>
                <a:ea typeface="Times New Roman" charset="0"/>
                <a:cs typeface="Times New Roman" charset="0"/>
              </a:rPr>
              <a:t>cholerae</a:t>
            </a:r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endParaRPr lang="en-GB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pt-BR" sz="1500" b="1" dirty="0">
                <a:latin typeface="Times New Roman" charset="0"/>
                <a:ea typeface="Times New Roman" charset="0"/>
                <a:cs typeface="Times New Roman" charset="0"/>
              </a:rPr>
              <a:t>Critérios clínicos </a:t>
            </a:r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Qualquer pessoa que preencha pelo menos um dos dois critérios seguintes: </a:t>
            </a:r>
            <a:endParaRPr lang="en-GB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— diarreia, </a:t>
            </a:r>
            <a:endParaRPr lang="en-GB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— vómitos. </a:t>
            </a:r>
            <a:endParaRPr lang="en-GB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500" b="1" dirty="0" err="1">
                <a:latin typeface="Times New Roman" charset="0"/>
                <a:ea typeface="Times New Roman" charset="0"/>
                <a:cs typeface="Times New Roman" charset="0"/>
              </a:rPr>
              <a:t>Critérios</a:t>
            </a:r>
            <a:r>
              <a:rPr lang="en-GB" sz="15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500" b="1" dirty="0" err="1">
                <a:latin typeface="Times New Roman" charset="0"/>
                <a:ea typeface="Times New Roman" charset="0"/>
                <a:cs typeface="Times New Roman" charset="0"/>
              </a:rPr>
              <a:t>laboratoriais</a:t>
            </a:r>
            <a:r>
              <a:rPr lang="en-GB" sz="15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		—  isolamento de </a:t>
            </a:r>
            <a:r>
              <a:rPr lang="pt-BR" sz="1500" i="1" dirty="0" err="1">
                <a:latin typeface="Times New Roman" charset="0"/>
                <a:ea typeface="Times New Roman" charset="0"/>
                <a:cs typeface="Times New Roman" charset="0"/>
              </a:rPr>
              <a:t>Vibrio</a:t>
            </a:r>
            <a:r>
              <a:rPr lang="pt-BR" sz="15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t-BR" sz="1500" i="1" dirty="0" err="1">
                <a:latin typeface="Times New Roman" charset="0"/>
                <a:ea typeface="Times New Roman" charset="0"/>
                <a:cs typeface="Times New Roman" charset="0"/>
              </a:rPr>
              <a:t>cholerae</a:t>
            </a:r>
            <a:r>
              <a:rPr lang="pt-BR" sz="15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a partir de uma amostra clínica E  </a:t>
            </a:r>
            <a:endParaRPr lang="en-GB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		—  confirmação da presença do </a:t>
            </a:r>
            <a:r>
              <a:rPr lang="pt-BR" sz="1500" dirty="0" err="1">
                <a:latin typeface="Times New Roman" charset="0"/>
                <a:ea typeface="Times New Roman" charset="0"/>
                <a:cs typeface="Times New Roman" charset="0"/>
              </a:rPr>
              <a:t>antigénio</a:t>
            </a:r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 O1 ou O139 no material isolado E  </a:t>
            </a:r>
            <a:endParaRPr lang="en-GB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		—  confirmação da presença da </a:t>
            </a:r>
            <a:r>
              <a:rPr lang="pt-BR" sz="1500" dirty="0" err="1">
                <a:latin typeface="Times New Roman" charset="0"/>
                <a:ea typeface="Times New Roman" charset="0"/>
                <a:cs typeface="Times New Roman" charset="0"/>
              </a:rPr>
              <a:t>enterotoxina</a:t>
            </a:r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 da cólera ou do gene da </a:t>
            </a:r>
            <a:r>
              <a:rPr lang="pt-BR" sz="1500" dirty="0" err="1">
                <a:latin typeface="Times New Roman" charset="0"/>
                <a:ea typeface="Times New Roman" charset="0"/>
                <a:cs typeface="Times New Roman" charset="0"/>
              </a:rPr>
              <a:t>enterotoxina</a:t>
            </a:r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 da cólera no material isolado.  </a:t>
            </a:r>
            <a:endParaRPr lang="en-GB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pt-BR" sz="1500" b="1" dirty="0">
                <a:latin typeface="Times New Roman" charset="0"/>
                <a:ea typeface="Times New Roman" charset="0"/>
                <a:cs typeface="Times New Roman" charset="0"/>
              </a:rPr>
              <a:t>Critérios epidemiológicos </a:t>
            </a:r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 Pelo menos uma das quatro relações epidemiológicas seguintes: </a:t>
            </a:r>
            <a:endParaRPr lang="en-GB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— exposição a uma fonte comum, </a:t>
            </a:r>
            <a:endParaRPr lang="en-GB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— transmissão entre seres humanos, </a:t>
            </a:r>
            <a:endParaRPr lang="en-GB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— exposição a alimentos/água contaminados,  </a:t>
            </a:r>
            <a:endParaRPr lang="en-GB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— exposição ambiental.  </a:t>
            </a:r>
            <a:endParaRPr lang="en-GB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pt-BR" sz="1500" b="1" dirty="0">
                <a:latin typeface="Times New Roman" charset="0"/>
                <a:ea typeface="Times New Roman" charset="0"/>
                <a:cs typeface="Times New Roman" charset="0"/>
              </a:rPr>
              <a:t>Classificação do caso </a:t>
            </a:r>
            <a:endParaRPr lang="en-GB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A. </a:t>
            </a:r>
            <a:r>
              <a:rPr lang="pt-BR" sz="1500" b="1" dirty="0">
                <a:latin typeface="Times New Roman" charset="0"/>
                <a:ea typeface="Times New Roman" charset="0"/>
                <a:cs typeface="Times New Roman" charset="0"/>
              </a:rPr>
              <a:t>Caso possível </a:t>
            </a:r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NA </a:t>
            </a:r>
            <a:endParaRPr lang="en-GB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B. </a:t>
            </a:r>
            <a:r>
              <a:rPr lang="pt-BR" sz="1500" b="1" dirty="0">
                <a:latin typeface="Times New Roman" charset="0"/>
                <a:ea typeface="Times New Roman" charset="0"/>
                <a:cs typeface="Times New Roman" charset="0"/>
              </a:rPr>
              <a:t>Caso provável </a:t>
            </a:r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Qualquer pessoa que preencha os critérios clínicos e apresente uma relação epidemiológica.  </a:t>
            </a:r>
            <a:endParaRPr lang="en-GB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C. </a:t>
            </a:r>
            <a:r>
              <a:rPr lang="pt-BR" sz="1500" b="1" dirty="0">
                <a:latin typeface="Times New Roman" charset="0"/>
                <a:ea typeface="Times New Roman" charset="0"/>
                <a:cs typeface="Times New Roman" charset="0"/>
              </a:rPr>
              <a:t>Caso confirmado </a:t>
            </a:r>
            <a:r>
              <a:rPr lang="pt-BR" sz="1500" dirty="0">
                <a:latin typeface="Times New Roman" charset="0"/>
                <a:ea typeface="Times New Roman" charset="0"/>
                <a:cs typeface="Times New Roman" charset="0"/>
              </a:rPr>
              <a:t>Qualquer pessoa que preencha os critérios clínicos e laboratoriais. </a:t>
            </a:r>
            <a:r>
              <a:rPr lang="pt-BR" sz="1500" dirty="0"/>
              <a:t> </a:t>
            </a:r>
            <a:endParaRPr lang="en-GB" sz="1500" dirty="0"/>
          </a:p>
          <a:p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72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2526" y="649705"/>
            <a:ext cx="1058779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BR" sz="2200" dirty="0" smtClean="0">
                <a:latin typeface="Times New Roman" charset="0"/>
                <a:ea typeface="Times New Roman" charset="0"/>
                <a:cs typeface="Times New Roman" charset="0"/>
              </a:rPr>
              <a:t>O </a:t>
            </a:r>
            <a:r>
              <a:rPr lang="pt-BR" sz="2200" b="1" dirty="0">
                <a:latin typeface="Times New Roman" charset="0"/>
                <a:ea typeface="Times New Roman" charset="0"/>
                <a:cs typeface="Times New Roman" charset="0"/>
              </a:rPr>
              <a:t>Sistema de Alerta Rápido e de Resposta</a:t>
            </a:r>
            <a:r>
              <a:rPr lang="pt-BR" sz="2200" dirty="0">
                <a:latin typeface="Times New Roman" charset="0"/>
                <a:ea typeface="Times New Roman" charset="0"/>
                <a:cs typeface="Times New Roman" charset="0"/>
              </a:rPr>
              <a:t> deve ser utilizado para </a:t>
            </a:r>
            <a:r>
              <a:rPr lang="pt-BR" sz="2200" b="1" dirty="0">
                <a:latin typeface="Times New Roman" charset="0"/>
                <a:ea typeface="Times New Roman" charset="0"/>
                <a:cs typeface="Times New Roman" charset="0"/>
              </a:rPr>
              <a:t>ameaças </a:t>
            </a:r>
            <a:r>
              <a:rPr lang="pt-BR" sz="2200" b="1" dirty="0" err="1">
                <a:latin typeface="Times New Roman" charset="0"/>
                <a:ea typeface="Times New Roman" charset="0"/>
                <a:cs typeface="Times New Roman" charset="0"/>
              </a:rPr>
              <a:t>transfronteiriças</a:t>
            </a:r>
            <a:r>
              <a:rPr lang="pt-BR" sz="22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t-BR" sz="2200" dirty="0">
                <a:latin typeface="Times New Roman" charset="0"/>
                <a:ea typeface="Times New Roman" charset="0"/>
                <a:cs typeface="Times New Roman" charset="0"/>
              </a:rPr>
              <a:t>graves para a saúde, que devem ser notificadas, quanto ao surgimento e evolução, pela Comissão ou autoridades nacionais competentes, caso</a:t>
            </a:r>
            <a:r>
              <a:rPr lang="pt-BR" sz="22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algn="ctr"/>
            <a:endParaRPr lang="en-GB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 algn="ctr">
              <a:buFontTx/>
              <a:buChar char="-"/>
            </a:pPr>
            <a:r>
              <a:rPr lang="pt-BR" sz="2200" dirty="0" smtClean="0">
                <a:latin typeface="Times New Roman" charset="0"/>
                <a:ea typeface="Times New Roman" charset="0"/>
                <a:cs typeface="Times New Roman" charset="0"/>
              </a:rPr>
              <a:t>Sejam </a:t>
            </a:r>
            <a:r>
              <a:rPr lang="pt-BR" sz="2200" dirty="0">
                <a:latin typeface="Times New Roman" charset="0"/>
                <a:ea typeface="Times New Roman" charset="0"/>
                <a:cs typeface="Times New Roman" charset="0"/>
              </a:rPr>
              <a:t>ameaças invulgares ou inesperadas para o local e momento específicos; ou por causar uma </a:t>
            </a:r>
            <a:r>
              <a:rPr lang="pt-BR" sz="2200" dirty="0" err="1">
                <a:latin typeface="Times New Roman" charset="0"/>
                <a:ea typeface="Times New Roman" charset="0"/>
                <a:cs typeface="Times New Roman" charset="0"/>
              </a:rPr>
              <a:t>morbilidade</a:t>
            </a:r>
            <a:r>
              <a:rPr lang="pt-BR" sz="2200" dirty="0">
                <a:latin typeface="Times New Roman" charset="0"/>
                <a:ea typeface="Times New Roman" charset="0"/>
                <a:cs typeface="Times New Roman" charset="0"/>
              </a:rPr>
              <a:t> ou mortalidade humanas significativas, propagando-se ou podendo propagar-se rapidamente; ou exceda a capacidade de resposta nacional</a:t>
            </a:r>
            <a:r>
              <a:rPr lang="pt-BR" sz="2200" dirty="0" smtClean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pPr marL="342900" indent="-342900" algn="ctr">
              <a:buFontTx/>
              <a:buChar char="-"/>
            </a:pPr>
            <a:endParaRPr lang="en-GB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 algn="ctr">
              <a:buFontTx/>
              <a:buChar char="-"/>
            </a:pPr>
            <a:r>
              <a:rPr lang="pt-BR" sz="2200" dirty="0" smtClean="0">
                <a:latin typeface="Times New Roman" charset="0"/>
                <a:ea typeface="Times New Roman" charset="0"/>
                <a:cs typeface="Times New Roman" charset="0"/>
              </a:rPr>
              <a:t>Sejam </a:t>
            </a:r>
            <a:r>
              <a:rPr lang="pt-BR" sz="2200" dirty="0">
                <a:latin typeface="Times New Roman" charset="0"/>
                <a:ea typeface="Times New Roman" charset="0"/>
                <a:cs typeface="Times New Roman" charset="0"/>
              </a:rPr>
              <a:t>ameaças que </a:t>
            </a:r>
            <a:r>
              <a:rPr lang="pt-BR" sz="2200" dirty="0" err="1">
                <a:latin typeface="Times New Roman" charset="0"/>
                <a:ea typeface="Times New Roman" charset="0"/>
                <a:cs typeface="Times New Roman" charset="0"/>
              </a:rPr>
              <a:t>afectem</a:t>
            </a:r>
            <a:r>
              <a:rPr lang="pt-BR" sz="2200" dirty="0">
                <a:latin typeface="Times New Roman" charset="0"/>
                <a:ea typeface="Times New Roman" charset="0"/>
                <a:cs typeface="Times New Roman" charset="0"/>
              </a:rPr>
              <a:t> ou possam </a:t>
            </a:r>
            <a:r>
              <a:rPr lang="pt-BR" sz="2200" dirty="0" err="1">
                <a:latin typeface="Times New Roman" charset="0"/>
                <a:ea typeface="Times New Roman" charset="0"/>
                <a:cs typeface="Times New Roman" charset="0"/>
              </a:rPr>
              <a:t>afectar</a:t>
            </a:r>
            <a:r>
              <a:rPr lang="pt-BR" sz="2200" dirty="0">
                <a:latin typeface="Times New Roman" charset="0"/>
                <a:ea typeface="Times New Roman" charset="0"/>
                <a:cs typeface="Times New Roman" charset="0"/>
              </a:rPr>
              <a:t> mais do que um EM</a:t>
            </a:r>
            <a:r>
              <a:rPr lang="pt-BR" sz="2200" dirty="0" smtClean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pPr marL="342900" indent="-342900" algn="ctr">
              <a:buFontTx/>
              <a:buChar char="-"/>
            </a:pPr>
            <a:endParaRPr lang="en-GB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 algn="ctr">
              <a:buFontTx/>
              <a:buChar char="-"/>
            </a:pPr>
            <a:r>
              <a:rPr lang="pt-BR" sz="2200" dirty="0" smtClean="0">
                <a:latin typeface="Times New Roman" charset="0"/>
                <a:ea typeface="Times New Roman" charset="0"/>
                <a:cs typeface="Times New Roman" charset="0"/>
              </a:rPr>
              <a:t>Sejam </a:t>
            </a:r>
            <a:r>
              <a:rPr lang="pt-BR" sz="2200" dirty="0">
                <a:latin typeface="Times New Roman" charset="0"/>
                <a:ea typeface="Times New Roman" charset="0"/>
                <a:cs typeface="Times New Roman" charset="0"/>
              </a:rPr>
              <a:t>ameaças que exijam ou possam exigir uma resposta coordenada ao nível da UE</a:t>
            </a:r>
            <a:r>
              <a:rPr lang="pt-BR" sz="22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marL="342900" indent="-342900" algn="ctr">
              <a:buFontTx/>
              <a:buChar char="-"/>
            </a:pPr>
            <a:endParaRPr lang="pt-BR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 algn="ctr">
              <a:buFontTx/>
              <a:buChar char="-"/>
            </a:pPr>
            <a:endParaRPr lang="pt-BR" sz="2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 algn="ctr">
              <a:buFontTx/>
              <a:buChar char="-"/>
            </a:pPr>
            <a:r>
              <a:rPr lang="pt-BR" dirty="0" smtClean="0">
                <a:effectLst/>
                <a:latin typeface="Times New Roman" charset="0"/>
                <a:ea typeface="Calibri" charset="0"/>
              </a:rPr>
              <a:t>Qualquer comunicação deve conter o máximo de informação e detalhe possível, como o tipo e origem do agente; data e local do incidente/surto; meios de transmissão/propagação; dados toxicológicos; métodos de detecção e confirmação; riscos para a saúde pública; medidas já aplicadas ou em aplicação; etc. 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7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472" y="2165685"/>
            <a:ext cx="3037932" cy="26977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53263" y="529389"/>
            <a:ext cx="6641431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Havendo </a:t>
            </a:r>
            <a:r>
              <a:rPr lang="pt-BR" sz="2200" b="1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notificação de um alerta</a:t>
            </a:r>
            <a:r>
              <a:rPr lang="pt-BR" sz="22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, far-se-á uma </a:t>
            </a:r>
            <a:r>
              <a:rPr lang="pt-BR" sz="2200" b="1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avaliação de riscos</a:t>
            </a:r>
            <a:r>
              <a:rPr lang="pt-BR" sz="22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, pelo </a:t>
            </a:r>
            <a:r>
              <a:rPr lang="pt-BR" sz="2200" b="1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ECDC</a:t>
            </a:r>
            <a:r>
              <a:rPr lang="pt-BR" sz="22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t-BR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e, caso se justifique, por outras Agências da União (</a:t>
            </a:r>
            <a:r>
              <a:rPr lang="pt-BR" dirty="0" err="1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ex</a:t>
            </a:r>
            <a:r>
              <a:rPr lang="pt-BR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: Autoridade Europeia para a Segurança dos Alimentos).  </a:t>
            </a:r>
            <a:r>
              <a:rPr lang="pt-BR" sz="22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Nesta análise, o ECDC deve considerar todas as informações relevantes fornecidas por outras entidades, nomeadamente a OMS</a:t>
            </a:r>
            <a:r>
              <a:rPr lang="en-GB" sz="22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ctr"/>
            <a:endParaRPr lang="en-GB" sz="2200" dirty="0">
              <a:effectLst/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BR" sz="2200" b="1" dirty="0">
                <a:latin typeface="Times New Roman" charset="0"/>
                <a:ea typeface="Times New Roman" charset="0"/>
                <a:cs typeface="Times New Roman" charset="0"/>
              </a:rPr>
              <a:t>A resposta implica, necessariamente, uma </a:t>
            </a:r>
            <a:r>
              <a:rPr lang="pt-BR" sz="2200" b="1" dirty="0" err="1">
                <a:latin typeface="Times New Roman" charset="0"/>
                <a:ea typeface="Times New Roman" charset="0"/>
                <a:cs typeface="Times New Roman" charset="0"/>
              </a:rPr>
              <a:t>acção</a:t>
            </a:r>
            <a:r>
              <a:rPr lang="pt-BR" sz="2200" b="1" dirty="0">
                <a:latin typeface="Times New Roman" charset="0"/>
                <a:ea typeface="Times New Roman" charset="0"/>
                <a:cs typeface="Times New Roman" charset="0"/>
              </a:rPr>
              <a:t> concertada dos EM e da Comissão</a:t>
            </a:r>
            <a:r>
              <a:rPr lang="pt-BR" sz="2200" dirty="0">
                <a:latin typeface="Times New Roman" charset="0"/>
                <a:ea typeface="Times New Roman" charset="0"/>
                <a:cs typeface="Times New Roman" charset="0"/>
              </a:rPr>
              <a:t>, coordenando-se respostas nacionais antes da sua implementação. </a:t>
            </a:r>
            <a:r>
              <a:rPr lang="pt-BR" dirty="0">
                <a:latin typeface="Times New Roman" charset="0"/>
                <a:ea typeface="Times New Roman" charset="0"/>
                <a:cs typeface="Times New Roman" charset="0"/>
              </a:rPr>
              <a:t>Se, em caso de emergência, um EM tiver que </a:t>
            </a:r>
            <a:r>
              <a:rPr lang="pt-BR" dirty="0" err="1">
                <a:latin typeface="Times New Roman" charset="0"/>
                <a:ea typeface="Times New Roman" charset="0"/>
                <a:cs typeface="Times New Roman" charset="0"/>
              </a:rPr>
              <a:t>actuar</a:t>
            </a:r>
            <a:r>
              <a:rPr lang="pt-BR" dirty="0">
                <a:latin typeface="Times New Roman" charset="0"/>
                <a:ea typeface="Times New Roman" charset="0"/>
                <a:cs typeface="Times New Roman" charset="0"/>
              </a:rPr>
              <a:t> antes de ser feita aquela articulação, terá que a comunicar às restantes entidades imediatamente. </a:t>
            </a:r>
            <a:endParaRPr lang="pt-B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pt-B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BR" sz="2200" dirty="0" smtClean="0">
                <a:latin typeface="Times New Roman" charset="0"/>
                <a:ea typeface="Times New Roman" charset="0"/>
                <a:cs typeface="Times New Roman" charset="0"/>
              </a:rPr>
              <a:t>Em </a:t>
            </a:r>
            <a:r>
              <a:rPr lang="pt-BR" sz="2200" dirty="0">
                <a:latin typeface="Times New Roman" charset="0"/>
                <a:ea typeface="Times New Roman" charset="0"/>
                <a:cs typeface="Times New Roman" charset="0"/>
              </a:rPr>
              <a:t>circunstâncias muito graves, para as quais as respostas nacionais sejam insuficientes, poder-se-á </a:t>
            </a:r>
            <a:r>
              <a:rPr lang="pt-BR" sz="2200" dirty="0" err="1">
                <a:latin typeface="Times New Roman" charset="0"/>
                <a:ea typeface="Times New Roman" charset="0"/>
                <a:cs typeface="Times New Roman" charset="0"/>
              </a:rPr>
              <a:t>activar</a:t>
            </a:r>
            <a:r>
              <a:rPr lang="pt-BR" sz="2200" dirty="0">
                <a:latin typeface="Times New Roman" charset="0"/>
                <a:ea typeface="Times New Roman" charset="0"/>
                <a:cs typeface="Times New Roman" charset="0"/>
              </a:rPr>
              <a:t> o Mecanismo Comunitário de </a:t>
            </a:r>
            <a:r>
              <a:rPr lang="pt-BR" sz="2200" dirty="0" err="1">
                <a:latin typeface="Times New Roman" charset="0"/>
                <a:ea typeface="Times New Roman" charset="0"/>
                <a:cs typeface="Times New Roman" charset="0"/>
              </a:rPr>
              <a:t>Protecção</a:t>
            </a:r>
            <a:r>
              <a:rPr lang="pt-BR" sz="2200" dirty="0">
                <a:latin typeface="Times New Roman" charset="0"/>
                <a:ea typeface="Times New Roman" charset="0"/>
                <a:cs typeface="Times New Roman" charset="0"/>
              </a:rPr>
              <a:t> Civil. </a:t>
            </a:r>
            <a:endParaRPr lang="en-GB" sz="2200" dirty="0" smtClean="0">
              <a:effectLst/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6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4695" y="697832"/>
            <a:ext cx="11927305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7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BR" sz="1700" b="1" dirty="0" smtClean="0">
                <a:latin typeface="Times New Roman" charset="0"/>
                <a:ea typeface="Times New Roman" charset="0"/>
                <a:cs typeface="Times New Roman" charset="0"/>
              </a:rPr>
              <a:t>Este sistema articula-se </a:t>
            </a:r>
            <a:r>
              <a:rPr lang="pt-BR" sz="1700" dirty="0" smtClean="0">
                <a:latin typeface="Times New Roman" charset="0"/>
                <a:ea typeface="Times New Roman" charset="0"/>
                <a:cs typeface="Times New Roman" charset="0"/>
              </a:rPr>
              <a:t>- tal como toda a rede de vigilância europeia -,</a:t>
            </a:r>
            <a:r>
              <a:rPr lang="pt-BR" sz="1700" b="1" dirty="0" smtClean="0">
                <a:latin typeface="Times New Roman" charset="0"/>
                <a:ea typeface="Times New Roman" charset="0"/>
                <a:cs typeface="Times New Roman" charset="0"/>
              </a:rPr>
              <a:t> com as obrigações do Regulamento Sanitário Internacional</a:t>
            </a:r>
            <a:r>
              <a:rPr lang="pt-BR" sz="17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pt-BR" sz="1700" dirty="0" smtClean="0">
                <a:latin typeface="Times New Roman" charset="0"/>
                <a:ea typeface="Times New Roman" charset="0"/>
                <a:cs typeface="Times New Roman" charset="0"/>
              </a:rPr>
              <a:t>estabelecendo-se que, </a:t>
            </a:r>
            <a:r>
              <a:rPr lang="pt-BR" sz="1700" u="sng" dirty="0" smtClean="0">
                <a:latin typeface="Times New Roman" charset="0"/>
                <a:ea typeface="Times New Roman" charset="0"/>
                <a:cs typeface="Times New Roman" charset="0"/>
              </a:rPr>
              <a:t>sempre que haja uma comunicação à OMS, por parte de uma autoridade nacional, de uma possível emergência de saúde pública internacional,</a:t>
            </a:r>
            <a:r>
              <a:rPr lang="pt-BR" sz="17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t-BR" sz="1700" b="1" dirty="0" smtClean="0">
                <a:latin typeface="Times New Roman" charset="0"/>
                <a:ea typeface="Times New Roman" charset="0"/>
                <a:cs typeface="Times New Roman" charset="0"/>
              </a:rPr>
              <a:t>deve fazer-se, simultaneamente, uma notificação através do Sistema de Alerta.</a:t>
            </a:r>
            <a:r>
              <a:rPr lang="en-GB" sz="1700" b="1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GB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2500" dirty="0" smtClean="0">
                <a:latin typeface="Times New Roman" charset="0"/>
                <a:ea typeface="Times New Roman" charset="0"/>
                <a:cs typeface="Times New Roman" charset="0"/>
              </a:rPr>
              <a:t>A </a:t>
            </a:r>
            <a:r>
              <a:rPr lang="en-GB" sz="2500" dirty="0" err="1" smtClean="0">
                <a:latin typeface="Times New Roman" charset="0"/>
                <a:ea typeface="Times New Roman" charset="0"/>
                <a:cs typeface="Times New Roman" charset="0"/>
              </a:rPr>
              <a:t>articulação</a:t>
            </a:r>
            <a:r>
              <a:rPr lang="en-GB" sz="25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2500" dirty="0" err="1" smtClean="0">
                <a:latin typeface="Times New Roman" charset="0"/>
                <a:ea typeface="Times New Roman" charset="0"/>
                <a:cs typeface="Times New Roman" charset="0"/>
              </a:rPr>
              <a:t>é</a:t>
            </a:r>
            <a:r>
              <a:rPr lang="en-GB" sz="25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2500" dirty="0" err="1" smtClean="0">
                <a:latin typeface="Times New Roman" charset="0"/>
                <a:ea typeface="Times New Roman" charset="0"/>
                <a:cs typeface="Times New Roman" charset="0"/>
              </a:rPr>
              <a:t>sobretudo</a:t>
            </a:r>
            <a:r>
              <a:rPr lang="en-GB" sz="25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2500" dirty="0" err="1" smtClean="0">
                <a:latin typeface="Times New Roman" charset="0"/>
                <a:ea typeface="Times New Roman" charset="0"/>
                <a:cs typeface="Times New Roman" charset="0"/>
              </a:rPr>
              <a:t>evidente</a:t>
            </a:r>
            <a:r>
              <a:rPr lang="en-GB" sz="2500" dirty="0" smtClean="0">
                <a:latin typeface="Times New Roman" charset="0"/>
                <a:ea typeface="Times New Roman" charset="0"/>
                <a:cs typeface="Times New Roman" charset="0"/>
              </a:rPr>
              <a:t> no </a:t>
            </a:r>
            <a:r>
              <a:rPr lang="pt-BR" sz="2500" b="1" dirty="0">
                <a:latin typeface="Times New Roman" charset="0"/>
                <a:ea typeface="Times New Roman" charset="0"/>
                <a:cs typeface="Times New Roman" charset="0"/>
              </a:rPr>
              <a:t>procedimento de declaração de situação de </a:t>
            </a:r>
            <a:r>
              <a:rPr lang="pt-BR" sz="2500" b="1" dirty="0" smtClean="0">
                <a:latin typeface="Times New Roman" charset="0"/>
                <a:ea typeface="Times New Roman" charset="0"/>
                <a:cs typeface="Times New Roman" charset="0"/>
              </a:rPr>
              <a:t>emergência:</a:t>
            </a:r>
            <a:endParaRPr lang="pt-BR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pt-BR" sz="20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pt-BR" dirty="0" smtClean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pt-BR" b="1" dirty="0" smtClean="0">
                <a:latin typeface="Times New Roman" charset="0"/>
                <a:ea typeface="Times New Roman" charset="0"/>
                <a:cs typeface="Times New Roman" charset="0"/>
              </a:rPr>
              <a:t>A </a:t>
            </a:r>
            <a:r>
              <a:rPr lang="pt-BR" b="1" dirty="0">
                <a:latin typeface="Times New Roman" charset="0"/>
                <a:ea typeface="Times New Roman" charset="0"/>
                <a:cs typeface="Times New Roman" charset="0"/>
              </a:rPr>
              <a:t>Comissão Europeia só poderá reconhecer uma situação de emergência de saúde pública</a:t>
            </a:r>
            <a:r>
              <a:rPr lang="pt-BR" dirty="0">
                <a:latin typeface="Times New Roman" charset="0"/>
                <a:ea typeface="Times New Roman" charset="0"/>
                <a:cs typeface="Times New Roman" charset="0"/>
              </a:rPr>
              <a:t>, informando de imediato o </a:t>
            </a:r>
            <a:r>
              <a:rPr lang="pt-BR" dirty="0" err="1">
                <a:latin typeface="Times New Roman" charset="0"/>
                <a:ea typeface="Times New Roman" charset="0"/>
                <a:cs typeface="Times New Roman" charset="0"/>
              </a:rPr>
              <a:t>Director-geral</a:t>
            </a:r>
            <a:r>
              <a:rPr lang="pt-BR" dirty="0">
                <a:latin typeface="Times New Roman" charset="0"/>
                <a:ea typeface="Times New Roman" charset="0"/>
                <a:cs typeface="Times New Roman" charset="0"/>
              </a:rPr>
              <a:t> da OMS, caso: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>
              <a:buAutoNum type="arabicPeriod"/>
            </a:pPr>
            <a:r>
              <a:rPr lang="pt-BR" dirty="0" smtClean="0">
                <a:latin typeface="Times New Roman" charset="0"/>
                <a:ea typeface="Times New Roman" charset="0"/>
                <a:cs typeface="Times New Roman" charset="0"/>
              </a:rPr>
              <a:t>Tratando-se </a:t>
            </a:r>
            <a:r>
              <a:rPr lang="pt-BR" dirty="0">
                <a:latin typeface="Times New Roman" charset="0"/>
                <a:ea typeface="Times New Roman" charset="0"/>
                <a:cs typeface="Times New Roman" charset="0"/>
              </a:rPr>
              <a:t>de uma emergência relacionada com </a:t>
            </a:r>
            <a:r>
              <a:rPr lang="pt-BR" u="sng" dirty="0">
                <a:latin typeface="Times New Roman" charset="0"/>
                <a:ea typeface="Times New Roman" charset="0"/>
                <a:cs typeface="Times New Roman" charset="0"/>
              </a:rPr>
              <a:t>epidemias de gripe humana </a:t>
            </a:r>
            <a:r>
              <a:rPr lang="pt-BR" dirty="0">
                <a:latin typeface="Times New Roman" charset="0"/>
                <a:ea typeface="Times New Roman" charset="0"/>
                <a:cs typeface="Times New Roman" charset="0"/>
              </a:rPr>
              <a:t>com potencial pandémico, o </a:t>
            </a:r>
            <a:r>
              <a:rPr lang="pt-BR" dirty="0" err="1">
                <a:latin typeface="Times New Roman" charset="0"/>
                <a:ea typeface="Times New Roman" charset="0"/>
                <a:cs typeface="Times New Roman" charset="0"/>
              </a:rPr>
              <a:t>Director-geral</a:t>
            </a:r>
            <a:r>
              <a:rPr lang="pt-BR" dirty="0">
                <a:latin typeface="Times New Roman" charset="0"/>
                <a:ea typeface="Times New Roman" charset="0"/>
                <a:cs typeface="Times New Roman" charset="0"/>
              </a:rPr>
              <a:t> da OMS tenha sido informado e não tenha decidido declarar uma situação de pandemia de gripe;</a:t>
            </a:r>
            <a:r>
              <a:rPr lang="en-GB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342900" indent="-342900">
              <a:buAutoNum type="arabicPeriod"/>
            </a:pPr>
            <a:endParaRPr lang="en-GB" dirty="0" smtClean="0">
              <a:effectLst/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pt-BR" dirty="0" smtClean="0">
                <a:latin typeface="Times New Roman" charset="0"/>
                <a:ea typeface="Times New Roman" charset="0"/>
                <a:cs typeface="Times New Roman" charset="0"/>
              </a:rPr>
              <a:t>2. Ou</a:t>
            </a:r>
            <a:r>
              <a:rPr lang="pt-B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pt-BR" u="sng" dirty="0">
                <a:latin typeface="Times New Roman" charset="0"/>
                <a:ea typeface="Times New Roman" charset="0"/>
                <a:cs typeface="Times New Roman" charset="0"/>
              </a:rPr>
              <a:t>fora de casos de gripe</a:t>
            </a:r>
            <a:r>
              <a:rPr lang="pt-BR" dirty="0">
                <a:latin typeface="Times New Roman" charset="0"/>
                <a:ea typeface="Times New Roman" charset="0"/>
                <a:cs typeface="Times New Roman" charset="0"/>
              </a:rPr>
              <a:t>, o </a:t>
            </a:r>
            <a:r>
              <a:rPr lang="pt-BR" dirty="0" err="1">
                <a:latin typeface="Times New Roman" charset="0"/>
                <a:ea typeface="Times New Roman" charset="0"/>
                <a:cs typeface="Times New Roman" charset="0"/>
              </a:rPr>
              <a:t>Director-geral</a:t>
            </a:r>
            <a:r>
              <a:rPr lang="pt-BR" dirty="0">
                <a:latin typeface="Times New Roman" charset="0"/>
                <a:ea typeface="Times New Roman" charset="0"/>
                <a:cs typeface="Times New Roman" charset="0"/>
              </a:rPr>
              <a:t> da OMS tenha conhecimento de situações de emergência e, mesmo assim, não tenha </a:t>
            </a:r>
            <a:r>
              <a:rPr lang="pt-BR" dirty="0" smtClean="0">
                <a:latin typeface="Times New Roman" charset="0"/>
                <a:ea typeface="Times New Roman" charset="0"/>
                <a:cs typeface="Times New Roman" charset="0"/>
              </a:rPr>
              <a:t>declarado </a:t>
            </a:r>
            <a:r>
              <a:rPr lang="pt-BR" dirty="0">
                <a:latin typeface="Times New Roman" charset="0"/>
                <a:ea typeface="Times New Roman" charset="0"/>
                <a:cs typeface="Times New Roman" charset="0"/>
              </a:rPr>
              <a:t>uma emergência de saúde pública internacional, sendo: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pt-BR" dirty="0">
                <a:latin typeface="Times New Roman" charset="0"/>
                <a:ea typeface="Times New Roman" charset="0"/>
                <a:cs typeface="Times New Roman" charset="0"/>
              </a:rPr>
              <a:t>			- A ameaça </a:t>
            </a:r>
            <a:r>
              <a:rPr lang="pt-BR" dirty="0" err="1">
                <a:latin typeface="Times New Roman" charset="0"/>
                <a:ea typeface="Times New Roman" charset="0"/>
                <a:cs typeface="Times New Roman" charset="0"/>
              </a:rPr>
              <a:t>transfronteiriça</a:t>
            </a:r>
            <a:r>
              <a:rPr lang="pt-BR" dirty="0">
                <a:latin typeface="Times New Roman" charset="0"/>
                <a:ea typeface="Times New Roman" charset="0"/>
                <a:cs typeface="Times New Roman" charset="0"/>
              </a:rPr>
              <a:t> um perigo a saúde pública na União;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pt-BR" dirty="0">
                <a:latin typeface="Times New Roman" charset="0"/>
                <a:ea typeface="Times New Roman" charset="0"/>
                <a:cs typeface="Times New Roman" charset="0"/>
              </a:rPr>
              <a:t>			- Não estejam satisfeitas as necessidades médicas para essa ameaça, por não haver um método satisfatório de diagnóstico, prevenção ou tratamento autorizado na UE; ou, mesmo que esse método exista, a autorização de um determinado medicamento constitua uma vantagem terapêutica substancial para os </a:t>
            </a:r>
            <a:r>
              <a:rPr lang="pt-BR" dirty="0" err="1">
                <a:latin typeface="Times New Roman" charset="0"/>
                <a:ea typeface="Times New Roman" charset="0"/>
                <a:cs typeface="Times New Roman" charset="0"/>
              </a:rPr>
              <a:t>afectados</a:t>
            </a:r>
            <a:r>
              <a:rPr lang="pt-BR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en-GB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3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74" y="2252444"/>
            <a:ext cx="4620768" cy="27478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05188" y="2252444"/>
            <a:ext cx="541356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E, </a:t>
            </a:r>
            <a:r>
              <a:rPr lang="en-US" sz="2000" dirty="0" err="1" smtClean="0">
                <a:latin typeface="Times New Roman" charset="0"/>
                <a:ea typeface="Times New Roman" charset="0"/>
                <a:cs typeface="Times New Roman" charset="0"/>
              </a:rPr>
              <a:t>além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de </a:t>
            </a:r>
            <a:r>
              <a:rPr lang="en-US" sz="2000" dirty="0" err="1" smtClean="0">
                <a:latin typeface="Times New Roman" charset="0"/>
                <a:ea typeface="Times New Roman" charset="0"/>
                <a:cs typeface="Times New Roman" charset="0"/>
              </a:rPr>
              <a:t>vigorarem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 smtClean="0">
                <a:latin typeface="Times New Roman" charset="0"/>
                <a:ea typeface="Times New Roman" charset="0"/>
                <a:cs typeface="Times New Roman" charset="0"/>
              </a:rPr>
              <a:t>na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 smtClean="0">
                <a:latin typeface="Times New Roman" charset="0"/>
                <a:ea typeface="Times New Roman" charset="0"/>
                <a:cs typeface="Times New Roman" charset="0"/>
              </a:rPr>
              <a:t>ordem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 smtClean="0">
                <a:latin typeface="Times New Roman" charset="0"/>
                <a:ea typeface="Times New Roman" charset="0"/>
                <a:cs typeface="Times New Roman" charset="0"/>
              </a:rPr>
              <a:t>jurídica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 smtClean="0">
                <a:latin typeface="Times New Roman" charset="0"/>
                <a:ea typeface="Times New Roman" charset="0"/>
                <a:cs typeface="Times New Roman" charset="0"/>
              </a:rPr>
              <a:t>interna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 smtClean="0">
                <a:latin typeface="Times New Roman" charset="0"/>
                <a:ea typeface="Times New Roman" charset="0"/>
                <a:cs typeface="Times New Roman" charset="0"/>
              </a:rPr>
              <a:t>aquelas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 smtClean="0">
                <a:latin typeface="Times New Roman" charset="0"/>
                <a:ea typeface="Times New Roman" charset="0"/>
                <a:cs typeface="Times New Roman" charset="0"/>
              </a:rPr>
              <a:t>normas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 smtClean="0">
                <a:latin typeface="Times New Roman" charset="0"/>
                <a:ea typeface="Times New Roman" charset="0"/>
                <a:cs typeface="Times New Roman" charset="0"/>
              </a:rPr>
              <a:t>internacionais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e </a:t>
            </a:r>
            <a:r>
              <a:rPr lang="en-US" sz="2000" dirty="0" err="1" smtClean="0">
                <a:latin typeface="Times New Roman" charset="0"/>
                <a:ea typeface="Times New Roman" charset="0"/>
                <a:cs typeface="Times New Roman" charset="0"/>
              </a:rPr>
              <a:t>europeias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000" dirty="0" err="1" smtClean="0">
                <a:latin typeface="Times New Roman" charset="0"/>
                <a:ea typeface="Times New Roman" charset="0"/>
                <a:cs typeface="Times New Roman" charset="0"/>
              </a:rPr>
              <a:t>vigoram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200" b="1" dirty="0" err="1" smtClean="0">
                <a:latin typeface="Times New Roman" charset="0"/>
                <a:ea typeface="Times New Roman" charset="0"/>
                <a:cs typeface="Times New Roman" charset="0"/>
              </a:rPr>
              <a:t>normas</a:t>
            </a:r>
            <a:r>
              <a:rPr lang="en-US" sz="22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200" b="1" dirty="0" err="1" smtClean="0">
                <a:latin typeface="Times New Roman" charset="0"/>
                <a:ea typeface="Times New Roman" charset="0"/>
                <a:cs typeface="Times New Roman" charset="0"/>
              </a:rPr>
              <a:t>nacionais</a:t>
            </a:r>
            <a:r>
              <a:rPr lang="en-US" sz="2200" b="1" dirty="0" smtClean="0">
                <a:latin typeface="Times New Roman" charset="0"/>
                <a:ea typeface="Times New Roman" charset="0"/>
                <a:cs typeface="Times New Roman" charset="0"/>
              </a:rPr>
              <a:t> para a </a:t>
            </a:r>
            <a:r>
              <a:rPr lang="en-US" sz="2200" b="1" dirty="0" err="1" smtClean="0">
                <a:latin typeface="Times New Roman" charset="0"/>
                <a:ea typeface="Times New Roman" charset="0"/>
                <a:cs typeface="Times New Roman" charset="0"/>
              </a:rPr>
              <a:t>promoção</a:t>
            </a:r>
            <a:r>
              <a:rPr lang="en-US" sz="2200" b="1" dirty="0" smtClean="0">
                <a:latin typeface="Times New Roman" charset="0"/>
                <a:ea typeface="Times New Roman" charset="0"/>
                <a:cs typeface="Times New Roman" charset="0"/>
              </a:rPr>
              <a:t> da </a:t>
            </a:r>
            <a:r>
              <a:rPr lang="en-US" sz="2200" b="1" dirty="0" err="1" smtClean="0">
                <a:latin typeface="Times New Roman" charset="0"/>
                <a:ea typeface="Times New Roman" charset="0"/>
                <a:cs typeface="Times New Roman" charset="0"/>
              </a:rPr>
              <a:t>saúde</a:t>
            </a:r>
            <a:r>
              <a:rPr lang="en-US" sz="22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200" b="1" dirty="0" err="1" smtClean="0">
                <a:latin typeface="Times New Roman" charset="0"/>
                <a:ea typeface="Times New Roman" charset="0"/>
                <a:cs typeface="Times New Roman" charset="0"/>
              </a:rPr>
              <a:t>pública</a:t>
            </a:r>
            <a:r>
              <a:rPr lang="en-US" sz="2200" b="1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ctr"/>
            <a:endParaRPr lang="en-US" sz="2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000" dirty="0" smtClean="0">
                <a:effectLst/>
                <a:latin typeface="Times New Roman" charset="0"/>
                <a:ea typeface="Calibri" charset="0"/>
              </a:rPr>
              <a:t>- Até 2009, vigorou em Portugal a Lei n.º 2036, de 9 de Agosto de 1949 - bases da luta contra as doenças contagiosas -, manifestamente </a:t>
            </a:r>
            <a:r>
              <a:rPr lang="pt-PT" sz="2000" dirty="0" err="1" smtClean="0">
                <a:effectLst/>
                <a:latin typeface="Times New Roman" charset="0"/>
                <a:ea typeface="Calibri" charset="0"/>
              </a:rPr>
              <a:t>desactualizada</a:t>
            </a:r>
            <a:r>
              <a:rPr lang="pt-PT" sz="2000" dirty="0" smtClean="0">
                <a:effectLst/>
                <a:latin typeface="Times New Roman" charset="0"/>
                <a:ea typeface="Calibri" charset="0"/>
              </a:rPr>
              <a:t>. </a:t>
            </a:r>
          </a:p>
          <a:p>
            <a:pPr algn="ctr"/>
            <a:endParaRPr lang="pt-PT" sz="2000" b="1" dirty="0">
              <a:latin typeface="Times New Roman" charset="0"/>
              <a:ea typeface="Calibri" charset="0"/>
              <a:cs typeface="Times New Roman" charset="0"/>
            </a:endParaRPr>
          </a:p>
          <a:p>
            <a:pPr algn="ctr"/>
            <a:r>
              <a:rPr lang="pt-PT" sz="2000" dirty="0" smtClean="0">
                <a:effectLst/>
                <a:latin typeface="Times New Roman" charset="0"/>
                <a:ea typeface="Calibri" charset="0"/>
              </a:rPr>
              <a:t>- Foi revogada pela </a:t>
            </a:r>
            <a:r>
              <a:rPr lang="pt-PT" sz="2000" b="1" dirty="0" smtClean="0">
                <a:effectLst/>
                <a:latin typeface="Times New Roman" charset="0"/>
                <a:ea typeface="Calibri" charset="0"/>
              </a:rPr>
              <a:t>Lei n.º 81/2009, de 21 de Agosto</a:t>
            </a:r>
            <a:r>
              <a:rPr lang="pt-PT" sz="2000" dirty="0" smtClean="0">
                <a:effectLst/>
                <a:latin typeface="Times New Roman" charset="0"/>
                <a:ea typeface="Calibri" charset="0"/>
              </a:rPr>
              <a:t>, que </a:t>
            </a:r>
            <a:r>
              <a:rPr lang="pt-PT" sz="2000" b="1" dirty="0" smtClean="0">
                <a:effectLst/>
                <a:latin typeface="Times New Roman" charset="0"/>
                <a:ea typeface="Calibri" charset="0"/>
              </a:rPr>
              <a:t>instituiu um sistema de vigilância em saúde pública</a:t>
            </a:r>
            <a:r>
              <a:rPr lang="pt-PT" sz="2000" dirty="0" smtClean="0">
                <a:effectLst/>
                <a:latin typeface="Times New Roman" charset="0"/>
                <a:ea typeface="Calibri" charset="0"/>
              </a:rPr>
              <a:t> </a:t>
            </a:r>
            <a:endParaRPr lang="en-US" sz="2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6274" y="313963"/>
            <a:ext cx="111412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500" dirty="0" smtClean="0">
                <a:effectLst/>
                <a:latin typeface="Times New Roman" charset="0"/>
                <a:ea typeface="Calibri" charset="0"/>
              </a:rPr>
              <a:t>A </a:t>
            </a:r>
            <a:r>
              <a:rPr lang="pt-BR" sz="2500" b="1" dirty="0" smtClean="0">
                <a:effectLst/>
                <a:latin typeface="Times New Roman" charset="0"/>
                <a:ea typeface="Calibri" charset="0"/>
              </a:rPr>
              <a:t>autoridade nacional competente em Portugal é a </a:t>
            </a:r>
            <a:r>
              <a:rPr lang="pt-BR" sz="2500" b="1" dirty="0" err="1" smtClean="0">
                <a:effectLst/>
                <a:latin typeface="Times New Roman" charset="0"/>
                <a:ea typeface="Calibri" charset="0"/>
              </a:rPr>
              <a:t>Direcção-Geral</a:t>
            </a:r>
            <a:r>
              <a:rPr lang="pt-BR" sz="2500" b="1" dirty="0" smtClean="0">
                <a:effectLst/>
                <a:latin typeface="Times New Roman" charset="0"/>
                <a:ea typeface="Calibri" charset="0"/>
              </a:rPr>
              <a:t> de Saúde</a:t>
            </a:r>
            <a:r>
              <a:rPr lang="pt-BR" sz="2500" dirty="0" smtClean="0">
                <a:effectLst/>
                <a:latin typeface="Times New Roman" charset="0"/>
                <a:ea typeface="Calibri" charset="0"/>
              </a:rPr>
              <a:t> </a:t>
            </a:r>
            <a:r>
              <a:rPr lang="pt-BR" dirty="0" smtClean="0">
                <a:effectLst/>
                <a:latin typeface="Times New Roman" charset="0"/>
                <a:ea typeface="Calibri" charset="0"/>
              </a:rPr>
              <a:t>- </a:t>
            </a:r>
            <a:r>
              <a:rPr lang="pt-BR" sz="2500" dirty="0" smtClean="0">
                <a:effectLst/>
                <a:latin typeface="Times New Roman" charset="0"/>
                <a:ea typeface="Calibri" charset="0"/>
              </a:rPr>
              <a:t> </a:t>
            </a:r>
            <a:r>
              <a:rPr lang="pt-BR" dirty="0" smtClean="0">
                <a:effectLst/>
                <a:latin typeface="Times New Roman" charset="0"/>
                <a:ea typeface="Calibri" charset="0"/>
              </a:rPr>
              <a:t>um organismo central do Ministério da Saúde e, por isso, parte da Administração Estadual </a:t>
            </a:r>
            <a:r>
              <a:rPr lang="pt-BR" dirty="0" err="1" smtClean="0">
                <a:effectLst/>
                <a:latin typeface="Times New Roman" charset="0"/>
                <a:ea typeface="Calibri" charset="0"/>
              </a:rPr>
              <a:t>directa</a:t>
            </a:r>
            <a:r>
              <a:rPr lang="pt-BR" dirty="0" smtClean="0">
                <a:effectLst/>
                <a:latin typeface="Times New Roman" charset="0"/>
                <a:ea typeface="Calibri" charset="0"/>
              </a:rPr>
              <a:t> -, </a:t>
            </a:r>
            <a:r>
              <a:rPr lang="pt-BR" sz="2500" dirty="0" smtClean="0">
                <a:effectLst/>
                <a:latin typeface="Times New Roman" charset="0"/>
                <a:ea typeface="Calibri" charset="0"/>
              </a:rPr>
              <a:t>que </a:t>
            </a:r>
            <a:r>
              <a:rPr lang="pt-BR" sz="2500" b="1" dirty="0" smtClean="0">
                <a:effectLst/>
                <a:latin typeface="Times New Roman" charset="0"/>
                <a:ea typeface="Calibri" charset="0"/>
              </a:rPr>
              <a:t>zela pela aplicação do Regulamento Sanitário Internacional e representa o país na rede de vigilância europeia</a:t>
            </a:r>
            <a:r>
              <a:rPr lang="pt-BR" sz="2500" dirty="0" smtClean="0">
                <a:effectLst/>
                <a:latin typeface="Times New Roman" charset="0"/>
                <a:ea typeface="Calibri" charset="0"/>
              </a:rPr>
              <a:t>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103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79" y="1501526"/>
            <a:ext cx="4588161" cy="33207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34526" y="1067366"/>
            <a:ext cx="747562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>
                <a:latin typeface="Times New Roman" charset="0"/>
                <a:ea typeface="Times New Roman" charset="0"/>
                <a:cs typeface="Times New Roman" charset="0"/>
              </a:rPr>
              <a:t>Cooperação</a:t>
            </a:r>
            <a:r>
              <a:rPr lang="en-US" sz="2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200" dirty="0" err="1" smtClean="0">
                <a:latin typeface="Times New Roman" charset="0"/>
                <a:ea typeface="Times New Roman" charset="0"/>
                <a:cs typeface="Times New Roman" charset="0"/>
              </a:rPr>
              <a:t>Internacional</a:t>
            </a:r>
            <a:r>
              <a:rPr lang="en-US" sz="2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sz="22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200" dirty="0" err="1" smtClean="0">
                <a:latin typeface="Times New Roman" charset="0"/>
                <a:ea typeface="Times New Roman" charset="0"/>
                <a:cs typeface="Times New Roman" charset="0"/>
              </a:rPr>
              <a:t>Saúde</a:t>
            </a:r>
            <a:r>
              <a:rPr lang="en-US" sz="2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200" dirty="0" err="1" smtClean="0">
                <a:latin typeface="Times New Roman" charset="0"/>
                <a:ea typeface="Times New Roman" charset="0"/>
                <a:cs typeface="Times New Roman" charset="0"/>
              </a:rPr>
              <a:t>Pública</a:t>
            </a:r>
            <a:endParaRPr lang="en-US" sz="2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1851 - </a:t>
            </a:r>
            <a:r>
              <a:rPr lang="pt-PT" b="1" dirty="0" smtClean="0">
                <a:latin typeface="Times New Roman" charset="0"/>
                <a:ea typeface="Times New Roman" charset="0"/>
                <a:cs typeface="Times New Roman" charset="0"/>
              </a:rPr>
              <a:t>1ª </a:t>
            </a:r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Conferência Sanitária </a:t>
            </a:r>
            <a:r>
              <a:rPr lang="pt-PT" b="1" dirty="0" smtClean="0">
                <a:latin typeface="Times New Roman" charset="0"/>
                <a:ea typeface="Times New Roman" charset="0"/>
                <a:cs typeface="Times New Roman" charset="0"/>
              </a:rPr>
              <a:t>Internacional</a:t>
            </a:r>
          </a:p>
          <a:p>
            <a:pPr algn="just"/>
            <a:r>
              <a:rPr lang="pt-PT" b="1" dirty="0">
                <a:effectLst/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Epidemia de cólera (Europa ocidental)</a:t>
            </a:r>
          </a:p>
          <a:p>
            <a:pPr algn="just"/>
            <a:r>
              <a:rPr lang="pt-PT" b="1" dirty="0">
                <a:effectLst/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Revolução Industrial</a:t>
            </a:r>
          </a:p>
          <a:p>
            <a:pPr algn="just"/>
            <a:r>
              <a:rPr lang="pt-PT" b="1" dirty="0">
                <a:effectLst/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Sobrepopulação</a:t>
            </a:r>
          </a:p>
          <a:p>
            <a:pPr algn="just"/>
            <a:r>
              <a:rPr lang="pt-PT" b="1" dirty="0">
                <a:effectLst/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Precarização de condições de vida e de 	trabalho</a:t>
            </a:r>
          </a:p>
          <a:p>
            <a:pPr algn="just"/>
            <a:endParaRPr lang="pt-PT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pt-PT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1ª</a:t>
            </a:r>
            <a:r>
              <a:rPr lang="pt-PT" baseline="300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en-GB" b="1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b="1" dirty="0" err="1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Regulações</a:t>
            </a:r>
            <a:r>
              <a:rPr lang="en-GB" b="1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b="1" dirty="0" err="1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Sanitárias</a:t>
            </a:r>
            <a:r>
              <a:rPr lang="en-GB" b="1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b="1" dirty="0" err="1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Internacionais</a:t>
            </a:r>
            <a:endParaRPr lang="en-US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8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 flipV="1">
            <a:off x="293113" y="1707486"/>
            <a:ext cx="1154944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500" b="1" dirty="0" smtClean="0">
                <a:latin typeface="Times New Roman" charset="0"/>
                <a:ea typeface="Times New Roman" charset="0"/>
                <a:cs typeface="Times New Roman" charset="0"/>
              </a:rPr>
              <a:t>SINAVE</a:t>
            </a:r>
            <a:endParaRPr lang="pt-PT" sz="25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500" b="1" dirty="0" smtClean="0">
                <a:latin typeface="Times New Roman" charset="0"/>
                <a:ea typeface="Times New Roman" charset="0"/>
                <a:cs typeface="Times New Roman" charset="0"/>
              </a:rPr>
              <a:t>Sistema </a:t>
            </a:r>
            <a:r>
              <a:rPr lang="pt-PT" sz="2500" b="1" dirty="0">
                <a:latin typeface="Times New Roman" charset="0"/>
                <a:ea typeface="Times New Roman" charset="0"/>
                <a:cs typeface="Times New Roman" charset="0"/>
              </a:rPr>
              <a:t>nacional de informação e vigilância epidemiológica </a:t>
            </a:r>
            <a:endParaRPr lang="pt-PT" sz="25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Conta com entidades 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do sector público, privado e social 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para:</a:t>
            </a:r>
          </a:p>
          <a:p>
            <a:pPr marL="285750" indent="-285750" algn="ctr">
              <a:buFontTx/>
              <a:buChar char="-"/>
            </a:pP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desenvolver </a:t>
            </a:r>
            <a:r>
              <a:rPr lang="pt-PT" dirty="0" err="1">
                <a:latin typeface="Times New Roman" charset="0"/>
                <a:ea typeface="Times New Roman" charset="0"/>
                <a:cs typeface="Times New Roman" charset="0"/>
              </a:rPr>
              <a:t>actividades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 ligadas à saúde 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pública</a:t>
            </a:r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e</a:t>
            </a:r>
            <a:r>
              <a:rPr lang="pt-PT" b="1" dirty="0" smtClean="0">
                <a:latin typeface="Times New Roman" charset="0"/>
                <a:ea typeface="Times New Roman" charset="0"/>
                <a:cs typeface="Times New Roman" charset="0"/>
              </a:rPr>
              <a:t> aplicar </a:t>
            </a:r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medidas de </a:t>
            </a:r>
            <a:r>
              <a:rPr lang="pt-PT" b="1" dirty="0" smtClean="0">
                <a:latin typeface="Times New Roman" charset="0"/>
                <a:ea typeface="Times New Roman" charset="0"/>
                <a:cs typeface="Times New Roman" charset="0"/>
              </a:rPr>
              <a:t>prevenção, </a:t>
            </a:r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alerta, controlo e resposta face a doenças transmissíveis e outros riscos de saúde pública.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pt-PT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285750" indent="-285750" algn="ctr">
              <a:buFontTx/>
              <a:buChar char="-"/>
            </a:pPr>
            <a:endParaRPr lang="pt-PT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200" b="1" dirty="0" smtClean="0">
                <a:latin typeface="Times New Roman" charset="0"/>
                <a:ea typeface="Times New Roman" charset="0"/>
                <a:cs typeface="Times New Roman" charset="0"/>
              </a:rPr>
              <a:t>Conselho </a:t>
            </a:r>
            <a:r>
              <a:rPr lang="pt-PT" sz="2200" b="1" dirty="0">
                <a:latin typeface="Times New Roman" charset="0"/>
                <a:ea typeface="Times New Roman" charset="0"/>
                <a:cs typeface="Times New Roman" charset="0"/>
              </a:rPr>
              <a:t>Nacional de Saúde </a:t>
            </a:r>
            <a:r>
              <a:rPr lang="pt-PT" sz="2200" b="1" dirty="0" smtClean="0">
                <a:latin typeface="Times New Roman" charset="0"/>
                <a:ea typeface="Times New Roman" charset="0"/>
                <a:cs typeface="Times New Roman" charset="0"/>
              </a:rPr>
              <a:t>Pública</a:t>
            </a:r>
            <a:endParaRPr lang="pt-PT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t-PT" b="1" dirty="0" smtClean="0">
                <a:latin typeface="Times New Roman" charset="0"/>
                <a:ea typeface="Times New Roman" charset="0"/>
                <a:cs typeface="Times New Roman" charset="0"/>
              </a:rPr>
              <a:t>Assegura </a:t>
            </a:r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a coerência e complementaridade entre programas, em </a:t>
            </a:r>
            <a:r>
              <a:rPr lang="pt-PT" b="1" dirty="0" smtClean="0">
                <a:latin typeface="Times New Roman" charset="0"/>
                <a:ea typeface="Times New Roman" charset="0"/>
                <a:cs typeface="Times New Roman" charset="0"/>
              </a:rPr>
              <a:t>cooperação</a:t>
            </a:r>
          </a:p>
          <a:p>
            <a:pPr algn="ctr"/>
            <a:r>
              <a:rPr lang="pt-PT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com outros centros de vigilância europeus e internacionais.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715" y="816748"/>
            <a:ext cx="3008243" cy="112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33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8984" y="617838"/>
            <a:ext cx="11673016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0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Este sistema permitiu a </a:t>
            </a:r>
            <a:r>
              <a:rPr lang="pt-PT" sz="2000" b="1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desmaterialização</a:t>
            </a:r>
            <a:r>
              <a:rPr lang="pt-PT" sz="20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 do processo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, pela </a:t>
            </a:r>
            <a:r>
              <a:rPr lang="en-GB" sz="2000" dirty="0" err="1" smtClean="0">
                <a:latin typeface="Times New Roman" charset="0"/>
                <a:ea typeface="Times New Roman" charset="0"/>
                <a:cs typeface="Times New Roman" charset="0"/>
              </a:rPr>
              <a:t>plataforma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2000" dirty="0" err="1" smtClean="0">
                <a:latin typeface="Times New Roman" charset="0"/>
                <a:ea typeface="Times New Roman" charset="0"/>
                <a:cs typeface="Times New Roman" charset="0"/>
              </a:rPr>
              <a:t>informática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 de </a:t>
            </a:r>
            <a:r>
              <a:rPr lang="en-GB" sz="2000" dirty="0" err="1" smtClean="0">
                <a:latin typeface="Times New Roman" charset="0"/>
                <a:ea typeface="Times New Roman" charset="0"/>
                <a:cs typeface="Times New Roman" charset="0"/>
              </a:rPr>
              <a:t>suporte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2000" dirty="0" err="1" smtClean="0">
                <a:latin typeface="Times New Roman" charset="0"/>
                <a:ea typeface="Times New Roman" charset="0"/>
                <a:cs typeface="Times New Roman" charset="0"/>
              </a:rPr>
              <a:t>ao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 SINAVE.</a:t>
            </a:r>
            <a:endParaRPr lang="en-GB" sz="2000" dirty="0" smtClean="0">
              <a:effectLst/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000" dirty="0" smtClean="0">
                <a:latin typeface="Times New Roman" charset="0"/>
                <a:ea typeface="Times New Roman" charset="0"/>
                <a:cs typeface="Times New Roman" charset="0"/>
              </a:rPr>
              <a:t>Antes, a comunicação fazia-se por formulários, 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disponibilizados pela </a:t>
            </a:r>
            <a:r>
              <a:rPr lang="pt-PT" sz="2000" dirty="0" smtClean="0">
                <a:latin typeface="Times New Roman" charset="0"/>
                <a:ea typeface="Times New Roman" charset="0"/>
                <a:cs typeface="Times New Roman" charset="0"/>
              </a:rPr>
              <a:t>DGS, enviados 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pelo </a:t>
            </a:r>
            <a:r>
              <a:rPr lang="pt-PT" sz="2000" dirty="0" smtClean="0">
                <a:latin typeface="Times New Roman" charset="0"/>
                <a:ea typeface="Times New Roman" charset="0"/>
                <a:cs typeface="Times New Roman" charset="0"/>
              </a:rPr>
              <a:t>correio</a:t>
            </a:r>
          </a:p>
          <a:p>
            <a:pPr algn="ctr"/>
            <a:endParaRPr lang="pt-PT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pt-PT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500" dirty="0" smtClean="0">
                <a:latin typeface="Times New Roman" charset="0"/>
                <a:ea typeface="Times New Roman" charset="0"/>
                <a:cs typeface="Times New Roman" charset="0"/>
              </a:rPr>
              <a:t>A plataforma comporta </a:t>
            </a:r>
            <a:r>
              <a:rPr lang="pt-PT" sz="2500" dirty="0">
                <a:latin typeface="Times New Roman" charset="0"/>
                <a:ea typeface="Times New Roman" charset="0"/>
                <a:cs typeface="Times New Roman" charset="0"/>
              </a:rPr>
              <a:t>diferentes </a:t>
            </a:r>
            <a:r>
              <a:rPr lang="pt-PT" sz="2500" b="1" dirty="0">
                <a:latin typeface="Times New Roman" charset="0"/>
                <a:ea typeface="Times New Roman" charset="0"/>
                <a:cs typeface="Times New Roman" charset="0"/>
              </a:rPr>
              <a:t>perfis de acesso</a:t>
            </a:r>
            <a:r>
              <a:rPr lang="pt-PT" sz="2500" dirty="0">
                <a:latin typeface="Times New Roman" charset="0"/>
                <a:ea typeface="Times New Roman" charset="0"/>
                <a:cs typeface="Times New Roman" charset="0"/>
              </a:rPr>
              <a:t>, que garantem um acesso seguro e confidencial aos dados pessoais, em consonância com as normas </a:t>
            </a:r>
            <a:r>
              <a:rPr lang="pt-PT" sz="2500" dirty="0" smtClean="0">
                <a:latin typeface="Times New Roman" charset="0"/>
                <a:ea typeface="Times New Roman" charset="0"/>
                <a:cs typeface="Times New Roman" charset="0"/>
              </a:rPr>
              <a:t>europeias,</a:t>
            </a:r>
            <a:r>
              <a:rPr lang="pt-PT" sz="2500" b="1" dirty="0" smtClean="0">
                <a:latin typeface="Times New Roman" charset="0"/>
                <a:ea typeface="Times New Roman" charset="0"/>
                <a:cs typeface="Times New Roman" charset="0"/>
              </a:rPr>
              <a:t> e permite:</a:t>
            </a:r>
            <a:endParaRPr lang="en-GB" sz="25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GB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 algn="ctr">
              <a:buFontTx/>
              <a:buChar char="-"/>
            </a:pPr>
            <a:r>
              <a:rPr lang="pt-PT" sz="2000" dirty="0" smtClean="0">
                <a:latin typeface="Times New Roman" charset="0"/>
                <a:ea typeface="Times New Roman" charset="0"/>
                <a:cs typeface="Times New Roman" charset="0"/>
              </a:rPr>
              <a:t>Registo 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informatizado das notificações das doenças transmissíveis de declaração obrigatória, e de outros riscos de saúde pública definidos pelo DGS; </a:t>
            </a:r>
            <a:endParaRPr lang="pt-PT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 algn="ctr">
              <a:buFontTx/>
              <a:buChar char="-"/>
            </a:pPr>
            <a:endParaRPr lang="en-GB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 algn="ctr">
              <a:buFontTx/>
              <a:buChar char="-"/>
            </a:pPr>
            <a:r>
              <a:rPr lang="pt-PT" sz="2000" dirty="0" smtClean="0">
                <a:latin typeface="Times New Roman" charset="0"/>
                <a:ea typeface="Times New Roman" charset="0"/>
                <a:cs typeface="Times New Roman" charset="0"/>
              </a:rPr>
              <a:t>Emitir, 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automaticamente, alertas para as autoridades de saúde; </a:t>
            </a:r>
            <a:endParaRPr lang="pt-PT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 algn="ctr">
              <a:buFontTx/>
              <a:buChar char="-"/>
            </a:pPr>
            <a:endParaRPr lang="en-GB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 - </a:t>
            </a:r>
            <a:r>
              <a:rPr lang="pt-PT" sz="2000" dirty="0" smtClean="0">
                <a:latin typeface="Times New Roman" charset="0"/>
                <a:ea typeface="Times New Roman" charset="0"/>
                <a:cs typeface="Times New Roman" charset="0"/>
              </a:rPr>
              <a:t>Produzir, 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automaticamente, informação estatística relativa ao processo de vigilância </a:t>
            </a:r>
            <a:r>
              <a:rPr lang="pt-PT" sz="2000" dirty="0" smtClean="0">
                <a:latin typeface="Times New Roman" charset="0"/>
                <a:ea typeface="Times New Roman" charset="0"/>
                <a:cs typeface="Times New Roman" charset="0"/>
              </a:rPr>
              <a:t>epidemiológica;</a:t>
            </a:r>
          </a:p>
          <a:p>
            <a:pPr algn="ctr"/>
            <a:endParaRPr lang="en-GB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pt-PT" sz="2000" dirty="0" smtClean="0">
                <a:latin typeface="Times New Roman" charset="0"/>
                <a:ea typeface="Times New Roman" charset="0"/>
                <a:cs typeface="Times New Roman" charset="0"/>
              </a:rPr>
              <a:t>Recolher 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dados para cumprimento das obrigações de vigilância epidemiológica nacional e internacional.</a:t>
            </a:r>
            <a:endParaRPr lang="en-GB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4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0831" y="494270"/>
            <a:ext cx="10750379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pt-PT" dirty="0" smtClean="0">
                <a:effectLst/>
                <a:latin typeface="Times New Roman" charset="0"/>
                <a:ea typeface="Calibri" charset="0"/>
                <a:cs typeface="Times New Roman" charset="0"/>
              </a:rPr>
              <a:t>Por Portaria do Ministro da Saúde </a:t>
            </a:r>
            <a:r>
              <a:rPr lang="pt-PT" sz="1200" dirty="0" smtClean="0">
                <a:effectLst/>
                <a:latin typeface="Times New Roman" charset="0"/>
                <a:ea typeface="Calibri" charset="0"/>
                <a:cs typeface="Times New Roman" charset="0"/>
              </a:rPr>
              <a:t>(Portaria n.º 22/2016, de 10 de Fevereiro)</a:t>
            </a:r>
            <a:r>
              <a:rPr lang="pt-PT" dirty="0" smtClean="0">
                <a:effectLst/>
                <a:latin typeface="Times New Roman" charset="0"/>
                <a:ea typeface="Calibri" charset="0"/>
                <a:cs typeface="Times New Roman" charset="0"/>
              </a:rPr>
              <a:t> aprovou-se o </a:t>
            </a:r>
            <a:r>
              <a:rPr lang="pt-PT" b="1" dirty="0" smtClean="0">
                <a:effectLst/>
                <a:latin typeface="Times New Roman" charset="0"/>
                <a:ea typeface="Calibri" charset="0"/>
                <a:cs typeface="Times New Roman" charset="0"/>
              </a:rPr>
              <a:t>Regulamento de Notificação Obrigatória de Doenças Transmissíveis e Outros Riscos em Saúde Pública</a:t>
            </a:r>
            <a:r>
              <a:rPr lang="pt-PT" dirty="0" smtClean="0">
                <a:effectLst/>
                <a:latin typeface="Times New Roman" charset="0"/>
                <a:ea typeface="Calibri" charset="0"/>
                <a:cs typeface="Times New Roman" charset="0"/>
              </a:rPr>
              <a:t>, que sujeita a </a:t>
            </a:r>
            <a:r>
              <a:rPr lang="pt-PT" b="1" dirty="0" smtClean="0">
                <a:effectLst/>
                <a:latin typeface="Times New Roman" charset="0"/>
                <a:ea typeface="Calibri" charset="0"/>
                <a:cs typeface="Times New Roman" charset="0"/>
              </a:rPr>
              <a:t>notificação obrigatória todos os profissionais de saúde que exerçam </a:t>
            </a:r>
            <a:r>
              <a:rPr lang="pt-PT" b="1" dirty="0" err="1" smtClean="0">
                <a:effectLst/>
                <a:latin typeface="Times New Roman" charset="0"/>
                <a:ea typeface="Calibri" charset="0"/>
                <a:cs typeface="Times New Roman" charset="0"/>
              </a:rPr>
              <a:t>actividade</a:t>
            </a:r>
            <a:r>
              <a:rPr lang="pt-PT" b="1" dirty="0" smtClean="0">
                <a:effectLst/>
                <a:latin typeface="Times New Roman" charset="0"/>
                <a:ea typeface="Calibri" charset="0"/>
                <a:cs typeface="Times New Roman" charset="0"/>
              </a:rPr>
              <a:t> no SNS, no sector privado e social e ainda em laboratórios </a:t>
            </a:r>
            <a:r>
              <a:rPr lang="mr-IN" dirty="0" smtClean="0">
                <a:effectLst/>
                <a:latin typeface="Times New Roman" charset="0"/>
                <a:ea typeface="Calibri" charset="0"/>
                <a:cs typeface="Times New Roman" charset="0"/>
              </a:rPr>
              <a:t>–</a:t>
            </a:r>
            <a:r>
              <a:rPr lang="pt-PT" dirty="0" smtClean="0">
                <a:effectLst/>
                <a:latin typeface="Times New Roman" charset="0"/>
                <a:ea typeface="Calibri" charset="0"/>
                <a:cs typeface="Times New Roman" charset="0"/>
              </a:rPr>
              <a:t> uma </a:t>
            </a:r>
            <a:r>
              <a:rPr lang="pt-PT" dirty="0" err="1" smtClean="0">
                <a:effectLst/>
                <a:latin typeface="Times New Roman" charset="0"/>
                <a:ea typeface="Calibri" charset="0"/>
                <a:cs typeface="Times New Roman" charset="0"/>
              </a:rPr>
              <a:t>excepção</a:t>
            </a:r>
            <a:r>
              <a:rPr lang="pt-PT" dirty="0" smtClean="0">
                <a:effectLst/>
                <a:latin typeface="Times New Roman" charset="0"/>
                <a:ea typeface="Calibri" charset="0"/>
                <a:cs typeface="Times New Roman" charset="0"/>
              </a:rPr>
              <a:t> ao </a:t>
            </a:r>
            <a:r>
              <a:rPr lang="pt-PT" b="1" dirty="0" smtClean="0">
                <a:effectLst/>
                <a:latin typeface="Times New Roman" charset="0"/>
                <a:ea typeface="Calibri" charset="0"/>
                <a:cs typeface="Times New Roman" charset="0"/>
              </a:rPr>
              <a:t>segredo médico. </a:t>
            </a:r>
            <a:endParaRPr lang="pt-PT" b="1" dirty="0">
              <a:latin typeface="Times New Roman" charset="0"/>
              <a:ea typeface="Calibri" charset="0"/>
              <a:cs typeface="Times New Roman" charset="0"/>
            </a:endParaRPr>
          </a:p>
          <a:p>
            <a:pPr algn="ctr"/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Estão sujeitas a notificação obrigatória as seguintes doenças:</a:t>
            </a:r>
            <a:endParaRPr lang="en-GB" sz="1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a) Botulismo; 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Brucelose; 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Campilobacteriose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d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Cólera; e)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Criptosporidiose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f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Dengue; 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Difteria; 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h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Doença de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Creutzfeldt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-Jakob (DCJ); 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Doença de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Creutzfeldt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-Jakob variante (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vDCJ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j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Doença de Hansen (Lepra); 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k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Doença de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Lyme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Borreliose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); l) Doença dos Legionários; m) Doença Invasiva Meningocócica; 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Doença Invasiva Pneumocócica; o) Doença Invasiva por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Haemophilus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influenzae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Equinococose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Hidatidose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q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Febre Amarela; 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Febre Escaro-Nodular (Rickettsiose); 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Febre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Q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Febre Tifoide e Febre Paratifoide; 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u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Febres Virais transmitidas por mosquitos e outros artrópodes;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Giardíase; 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w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Gonorreia; 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Gripe Não Sazonal; 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y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Hepatite A; 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Hepatite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; aa) Hepatite C; 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ab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Hepatite E; ac) Infeção por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Bacillus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anthracis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; ad) Infeção por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Chlamydia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trachomatis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, incluindo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Linfogranuloma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 venéreo; 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ae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Infeção por Escherichia coli produtora de Toxina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Shiga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 ou Vero (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Stec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Vtec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af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Infeção por vírus do Nilo Ocidental; 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ag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Leishmaniose Visceral; ah) Leptospirose; ai)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Listeriose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aj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Malária; 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ak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Paralisia Flácida Aguda; al) Parotidite Epidémica; 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am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Peste; 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an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Poliomielite Aguda; ao) Raiva; 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ap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Rubéola Congénita; 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aq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Rubéola, excluindo Rubéola Congénita; ar)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Salmoneloses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 não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Typhi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 e não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Paratyphi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; as) Sarampo; 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at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Shigelose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;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au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Sífilis Congénita; 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av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Sífilis, excluindo Sífilis Congénita; 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aw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Síndroma Respiratória Aguda — SARS; 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ax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Tétano, excluindo Tétano Neonatal; 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ay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Tétano Neonatal; az) Tosse Convulsa; 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ba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Toxoplasmose Congénita; 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bb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Triquinelose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bc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Tuberculose; 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bd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Tularémia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be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Varíola; 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bf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VIH (Infeção pelo vírus da imunodeficiência humana)/SIDA;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bg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pt-BR" sz="1600" i="1" dirty="0" err="1">
                <a:latin typeface="Times New Roman" charset="0"/>
                <a:ea typeface="Times New Roman" charset="0"/>
                <a:cs typeface="Times New Roman" charset="0"/>
              </a:rPr>
              <a:t>Yersiniose</a:t>
            </a:r>
            <a:r>
              <a:rPr lang="pt-BR" sz="1600" i="1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en-GB" sz="1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indent="457200" algn="ctr">
              <a:lnSpc>
                <a:spcPct val="150000"/>
              </a:lnSpc>
            </a:pP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Cabe ao </a:t>
            </a:r>
            <a:r>
              <a:rPr lang="pt-PT" sz="2000" dirty="0" err="1">
                <a:latin typeface="Times New Roman" charset="0"/>
                <a:ea typeface="Times New Roman" charset="0"/>
                <a:cs typeface="Times New Roman" charset="0"/>
              </a:rPr>
              <a:t>Director-geral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 de Saúde, por despacho, </a:t>
            </a:r>
            <a:r>
              <a:rPr lang="pt-PT" sz="2000" b="1" dirty="0">
                <a:latin typeface="Times New Roman" charset="0"/>
                <a:ea typeface="Times New Roman" charset="0"/>
                <a:cs typeface="Times New Roman" charset="0"/>
              </a:rPr>
              <a:t>definir, os casos e as características clínicas e microbiológicas a comunicar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endParaRPr lang="en-GB" b="1" dirty="0">
              <a:effectLst/>
              <a:latin typeface="Times New Roman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47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1849" y="370704"/>
            <a:ext cx="1154121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200" b="1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Feita a notificação</a:t>
            </a:r>
            <a:r>
              <a:rPr lang="en-GB" sz="22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a plataforma de suporte ao SINAVE </a:t>
            </a:r>
            <a:r>
              <a:rPr lang="pt-PT" sz="2200" b="1" dirty="0">
                <a:latin typeface="Times New Roman" charset="0"/>
                <a:ea typeface="Times New Roman" charset="0"/>
                <a:cs typeface="Times New Roman" charset="0"/>
              </a:rPr>
              <a:t>emite um alerta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, que, por processos automatizados, é comunicado às </a:t>
            </a:r>
            <a:r>
              <a:rPr lang="pt-PT" sz="2200" b="1" dirty="0">
                <a:latin typeface="Times New Roman" charset="0"/>
                <a:ea typeface="Times New Roman" charset="0"/>
                <a:cs typeface="Times New Roman" charset="0"/>
              </a:rPr>
              <a:t>autoridades de saúde territorialmente competentes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de âmbito local, regional ou nacional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, de modo a que tomem as medidas 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necessárias.</a:t>
            </a:r>
            <a:endParaRPr lang="en-US" sz="2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Estas devem fazer a averiguação epidemiológica e recolher as informações relevantes para o cumprimento do </a:t>
            </a:r>
            <a:r>
              <a:rPr lang="pt-PT" sz="2200" b="1" dirty="0">
                <a:latin typeface="Times New Roman" charset="0"/>
                <a:ea typeface="Times New Roman" charset="0"/>
                <a:cs typeface="Times New Roman" charset="0"/>
              </a:rPr>
              <a:t>dever de comunicação internacional de doenças transmissíveis ao Centro Europeu de Prevenção e Controlo de Doenças e à Organização Mundial de Saúde.</a:t>
            </a:r>
            <a:endParaRPr lang="en-GB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US" sz="2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Todos os </a:t>
            </a:r>
            <a:r>
              <a:rPr lang="pt-PT" sz="2000" b="1" dirty="0">
                <a:latin typeface="Times New Roman" charset="0"/>
                <a:ea typeface="Times New Roman" charset="0"/>
                <a:cs typeface="Times New Roman" charset="0"/>
              </a:rPr>
              <a:t>casos </a:t>
            </a:r>
            <a:r>
              <a:rPr lang="pt-PT" sz="2000" b="1" dirty="0" err="1">
                <a:latin typeface="Times New Roman" charset="0"/>
                <a:ea typeface="Times New Roman" charset="0"/>
                <a:cs typeface="Times New Roman" charset="0"/>
              </a:rPr>
              <a:t>susceptíveis</a:t>
            </a:r>
            <a:r>
              <a:rPr lang="pt-PT" sz="2000" b="1" dirty="0">
                <a:latin typeface="Times New Roman" charset="0"/>
                <a:ea typeface="Times New Roman" charset="0"/>
                <a:cs typeface="Times New Roman" charset="0"/>
              </a:rPr>
              <a:t> de constituírem situações de emergência de saúde pública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 devem ser comunicados de imediato à plataforma do SINAVE. As doenças de declaração obrigatória </a:t>
            </a:r>
            <a:r>
              <a:rPr lang="pt-PT" sz="2000" b="1" dirty="0">
                <a:latin typeface="Times New Roman" charset="0"/>
                <a:ea typeface="Times New Roman" charset="0"/>
                <a:cs typeface="Times New Roman" charset="0"/>
              </a:rPr>
              <a:t>que não representem emergências 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devem ser comunicadas assim que possível, até um máximo de 24 horas após o diagnóstico – clínico ou laboratorial, o que ocorrer em primeiro lugar. </a:t>
            </a:r>
            <a:endParaRPr lang="en-GB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Até 2009, o </a:t>
            </a:r>
            <a:r>
              <a:rPr lang="pt-PT" sz="2200" b="1" dirty="0">
                <a:latin typeface="Times New Roman" charset="0"/>
                <a:ea typeface="Times New Roman" charset="0"/>
                <a:cs typeface="Times New Roman" charset="0"/>
              </a:rPr>
              <a:t>incumprimento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 era sancionado com </a:t>
            </a:r>
            <a:r>
              <a:rPr lang="pt-PT" sz="2200" b="1" u="sng" dirty="0">
                <a:latin typeface="Times New Roman" charset="0"/>
                <a:ea typeface="Times New Roman" charset="0"/>
                <a:cs typeface="Times New Roman" charset="0"/>
              </a:rPr>
              <a:t>pena de multa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- moldura entre 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1€ e 10€. </a:t>
            </a:r>
            <a:r>
              <a:rPr lang="pt-PT" sz="2200" dirty="0" err="1">
                <a:latin typeface="Times New Roman" charset="0"/>
                <a:ea typeface="Times New Roman" charset="0"/>
                <a:cs typeface="Times New Roman" charset="0"/>
              </a:rPr>
              <a:t>Actualmente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é uma </a:t>
            </a:r>
            <a:r>
              <a:rPr lang="pt-PT" sz="2200" b="1" u="sng" dirty="0" err="1">
                <a:latin typeface="Times New Roman" charset="0"/>
                <a:ea typeface="Times New Roman" charset="0"/>
                <a:cs typeface="Times New Roman" charset="0"/>
              </a:rPr>
              <a:t>contra-ordenação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 muito 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grave, sendo sancionando com uma </a:t>
            </a:r>
            <a:r>
              <a:rPr lang="pt-PT" sz="2200" b="1" u="sng" dirty="0" smtClean="0">
                <a:latin typeface="Times New Roman" charset="0"/>
                <a:ea typeface="Times New Roman" charset="0"/>
                <a:cs typeface="Times New Roman" charset="0"/>
              </a:rPr>
              <a:t>coima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pt-PT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-pessoas singulares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entre os €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100 a €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10.000; </a:t>
            </a:r>
          </a:p>
          <a:p>
            <a:pPr algn="ctr"/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- pessoas 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colectivas, entre €10.000 e €25.000. </a:t>
            </a:r>
            <a:endParaRPr lang="en-GB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38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411" y="1902940"/>
            <a:ext cx="4306703" cy="31170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815913" y="1430117"/>
            <a:ext cx="6096000" cy="37548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pt-PT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pt-PT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pt-PT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000" b="1" dirty="0" smtClean="0">
                <a:latin typeface="Times New Roman" charset="0"/>
                <a:ea typeface="Times New Roman" charset="0"/>
                <a:cs typeface="Times New Roman" charset="0"/>
              </a:rPr>
              <a:t>D</a:t>
            </a:r>
            <a:r>
              <a:rPr lang="pt-PT" sz="2000" b="1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iferentes entidades </a:t>
            </a:r>
            <a:r>
              <a:rPr lang="pt-PT" sz="20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responsáveis pela promoção de políticas de saúde pública - 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prevenção, controlo e combate a doenças </a:t>
            </a:r>
            <a:r>
              <a:rPr lang="pt-PT" sz="2000" dirty="0" err="1">
                <a:latin typeface="Times New Roman" charset="0"/>
                <a:ea typeface="Times New Roman" charset="0"/>
                <a:cs typeface="Times New Roman" charset="0"/>
              </a:rPr>
              <a:t>infecciosas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sz="20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pt-PT" sz="2000" dirty="0" smtClean="0">
                <a:latin typeface="Times New Roman" charset="0"/>
                <a:ea typeface="Times New Roman" charset="0"/>
                <a:cs typeface="Times New Roman" charset="0"/>
              </a:rPr>
              <a:t> mas </a:t>
            </a:r>
            <a:r>
              <a:rPr lang="pt-PT" sz="2000" b="1" dirty="0" smtClean="0">
                <a:latin typeface="Times New Roman" charset="0"/>
                <a:ea typeface="Times New Roman" charset="0"/>
                <a:cs typeface="Times New Roman" charset="0"/>
              </a:rPr>
              <a:t>os papéis </a:t>
            </a:r>
            <a:r>
              <a:rPr lang="pt-PT" sz="2000" b="1" dirty="0">
                <a:latin typeface="Times New Roman" charset="0"/>
                <a:ea typeface="Times New Roman" charset="0"/>
                <a:cs typeface="Times New Roman" charset="0"/>
              </a:rPr>
              <a:t>não se sobrepõe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, ante se </a:t>
            </a:r>
            <a:r>
              <a:rPr lang="pt-PT" sz="2000" b="1" dirty="0">
                <a:latin typeface="Times New Roman" charset="0"/>
                <a:ea typeface="Times New Roman" charset="0"/>
                <a:cs typeface="Times New Roman" charset="0"/>
              </a:rPr>
              <a:t>complementam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 e </a:t>
            </a:r>
            <a:r>
              <a:rPr lang="pt-PT" sz="2000" b="1" dirty="0">
                <a:latin typeface="Times New Roman" charset="0"/>
                <a:ea typeface="Times New Roman" charset="0"/>
                <a:cs typeface="Times New Roman" charset="0"/>
              </a:rPr>
              <a:t>fortalecem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, reafirmando, uma vez mais, a </a:t>
            </a:r>
            <a:r>
              <a:rPr lang="pt-PT" sz="2000" b="1" dirty="0">
                <a:latin typeface="Times New Roman" charset="0"/>
                <a:ea typeface="Times New Roman" charset="0"/>
                <a:cs typeface="Times New Roman" charset="0"/>
              </a:rPr>
              <a:t>importância da cooperação internacional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 e do </a:t>
            </a:r>
            <a:r>
              <a:rPr lang="pt-PT" sz="2000" b="1" dirty="0">
                <a:latin typeface="Times New Roman" charset="0"/>
                <a:ea typeface="Times New Roman" charset="0"/>
                <a:cs typeface="Times New Roman" charset="0"/>
              </a:rPr>
              <a:t>multilateralismo</a:t>
            </a:r>
            <a:r>
              <a:rPr lang="pt-PT" sz="2000" dirty="0">
                <a:latin typeface="Times New Roman" charset="0"/>
                <a:ea typeface="Times New Roman" charset="0"/>
                <a:cs typeface="Times New Roman" charset="0"/>
              </a:rPr>
              <a:t> para a realização de </a:t>
            </a:r>
            <a:r>
              <a:rPr lang="pt-PT" sz="2000" b="1" dirty="0">
                <a:latin typeface="Times New Roman" charset="0"/>
                <a:ea typeface="Times New Roman" charset="0"/>
                <a:cs typeface="Times New Roman" charset="0"/>
              </a:rPr>
              <a:t>interesses </a:t>
            </a:r>
            <a:r>
              <a:rPr lang="pt-PT" sz="2000" b="1" dirty="0" smtClean="0">
                <a:latin typeface="Times New Roman" charset="0"/>
                <a:ea typeface="Times New Roman" charset="0"/>
                <a:cs typeface="Times New Roman" charset="0"/>
              </a:rPr>
              <a:t>comuns</a:t>
            </a:r>
            <a:r>
              <a:rPr lang="en-GB" sz="20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ctr"/>
            <a:endParaRPr lang="en-GB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15913" y="5881816"/>
            <a:ext cx="5774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 smtClean="0">
                <a:latin typeface="Times New Roman" charset="0"/>
                <a:ea typeface="Times New Roman" charset="0"/>
                <a:cs typeface="Times New Roman" charset="0"/>
              </a:rPr>
              <a:t>Obrigada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pela </a:t>
            </a:r>
            <a:r>
              <a:rPr lang="en-US" sz="2000" dirty="0" err="1" smtClean="0">
                <a:latin typeface="Times New Roman" charset="0"/>
                <a:ea typeface="Times New Roman" charset="0"/>
                <a:cs typeface="Times New Roman" charset="0"/>
              </a:rPr>
              <a:t>vossa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 smtClean="0">
                <a:latin typeface="Times New Roman" charset="0"/>
                <a:ea typeface="Times New Roman" charset="0"/>
                <a:cs typeface="Times New Roman" charset="0"/>
              </a:rPr>
              <a:t>atenção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2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1284" y="1010652"/>
            <a:ext cx="979358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Times New Roman" charset="0"/>
                <a:ea typeface="Times New Roman" charset="0"/>
                <a:cs typeface="Times New Roman" charset="0"/>
              </a:rPr>
              <a:t>Mudança</a:t>
            </a:r>
            <a:r>
              <a:rPr lang="en-US" sz="2000" b="1" dirty="0" smtClean="0">
                <a:latin typeface="Times New Roman" charset="0"/>
                <a:ea typeface="Times New Roman" charset="0"/>
                <a:cs typeface="Times New Roman" charset="0"/>
              </a:rPr>
              <a:t> de </a:t>
            </a:r>
            <a:r>
              <a:rPr lang="en-US" sz="2000" b="1" dirty="0" err="1" smtClean="0">
                <a:latin typeface="Times New Roman" charset="0"/>
                <a:ea typeface="Times New Roman" charset="0"/>
                <a:cs typeface="Times New Roman" charset="0"/>
              </a:rPr>
              <a:t>paradigma</a:t>
            </a:r>
            <a:endParaRPr lang="en-US" sz="20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sz="3000" dirty="0" err="1" smtClean="0">
                <a:latin typeface="Times New Roman" charset="0"/>
                <a:ea typeface="Times New Roman" charset="0"/>
                <a:cs typeface="Times New Roman" charset="0"/>
              </a:rPr>
              <a:t>Negociação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000" dirty="0" err="1" smtClean="0">
                <a:latin typeface="Times New Roman" charset="0"/>
                <a:ea typeface="Times New Roman" charset="0"/>
                <a:cs typeface="Times New Roman" charset="0"/>
              </a:rPr>
              <a:t>bilateral</a:t>
            </a:r>
            <a:r>
              <a:rPr lang="en-US" sz="3000" b="1" dirty="0" err="1" smtClean="0">
                <a:latin typeface="Times New Roman" charset="0"/>
                <a:ea typeface="Times New Roman" charset="0"/>
                <a:cs typeface="Times New Roman" charset="0"/>
                <a:sym typeface="Wingdings"/>
              </a:rPr>
              <a:t></a:t>
            </a:r>
            <a:r>
              <a:rPr lang="en-US" sz="3000" dirty="0" err="1" smtClean="0">
                <a:latin typeface="Times New Roman" charset="0"/>
                <a:ea typeface="Times New Roman" charset="0"/>
                <a:cs typeface="Times New Roman" charset="0"/>
              </a:rPr>
              <a:t>multilateralismo</a:t>
            </a:r>
            <a:endParaRPr lang="en-US" sz="3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US" sz="30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sz="3000" dirty="0" err="1" smtClean="0">
                <a:latin typeface="Times New Roman" charset="0"/>
                <a:ea typeface="Times New Roman" charset="0"/>
                <a:cs typeface="Times New Roman" charset="0"/>
              </a:rPr>
              <a:t>Acção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000" dirty="0" err="1" smtClean="0">
                <a:latin typeface="Times New Roman" charset="0"/>
                <a:ea typeface="Times New Roman" charset="0"/>
                <a:cs typeface="Times New Roman" charset="0"/>
              </a:rPr>
              <a:t>governamental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000" b="1" dirty="0" smtClean="0">
                <a:latin typeface="Times New Roman" charset="0"/>
                <a:ea typeface="Times New Roman" charset="0"/>
                <a:cs typeface="Times New Roman" charset="0"/>
                <a:sym typeface="Wingdings"/>
              </a:rPr>
              <a:t> </a:t>
            </a:r>
            <a:r>
              <a:rPr lang="en-US" sz="3000" dirty="0" err="1" smtClean="0">
                <a:latin typeface="Times New Roman" charset="0"/>
                <a:ea typeface="Times New Roman" charset="0"/>
                <a:cs typeface="Times New Roman" charset="0"/>
                <a:sym typeface="Wingdings"/>
              </a:rPr>
              <a:t>cooperação</a:t>
            </a:r>
            <a:r>
              <a:rPr lang="en-US" sz="3000" dirty="0" smtClean="0">
                <a:latin typeface="Times New Roman" charset="0"/>
                <a:ea typeface="Times New Roman" charset="0"/>
                <a:cs typeface="Times New Roman" charset="0"/>
                <a:sym typeface="Wingdings"/>
              </a:rPr>
              <a:t> </a:t>
            </a:r>
            <a:r>
              <a:rPr lang="en-US" sz="3000" dirty="0" err="1" smtClean="0">
                <a:latin typeface="Times New Roman" charset="0"/>
                <a:ea typeface="Times New Roman" charset="0"/>
                <a:cs typeface="Times New Roman" charset="0"/>
                <a:sym typeface="Wingdings"/>
              </a:rPr>
              <a:t>internacional</a:t>
            </a:r>
            <a:endParaRPr lang="en-US" sz="3000" dirty="0" smtClean="0">
              <a:latin typeface="Times New Roman" charset="0"/>
              <a:ea typeface="Times New Roman" charset="0"/>
              <a:cs typeface="Times New Roman" charset="0"/>
              <a:sym typeface="Wingdings"/>
            </a:endParaRPr>
          </a:p>
          <a:p>
            <a:pPr algn="ctr"/>
            <a:endParaRPr lang="en-US" sz="3000" dirty="0">
              <a:latin typeface="Times New Roman" charset="0"/>
              <a:ea typeface="Times New Roman" charset="0"/>
              <a:cs typeface="Times New Roman" charset="0"/>
              <a:sym typeface="Wingdings"/>
            </a:endParaRPr>
          </a:p>
          <a:p>
            <a:pPr algn="ctr"/>
            <a:endParaRPr lang="en-US" sz="2000" dirty="0" smtClean="0">
              <a:latin typeface="Times New Roman" charset="0"/>
              <a:ea typeface="Times New Roman" charset="0"/>
              <a:cs typeface="Times New Roman" charset="0"/>
              <a:sym typeface="Wingdings"/>
            </a:endParaRPr>
          </a:p>
          <a:p>
            <a:pPr algn="ctr"/>
            <a:endParaRPr lang="en-US" sz="2000" dirty="0" smtClean="0">
              <a:latin typeface="Times New Roman" charset="0"/>
              <a:ea typeface="Times New Roman" charset="0"/>
              <a:cs typeface="Times New Roman" charset="0"/>
              <a:sym typeface="Wingdings"/>
            </a:endParaRPr>
          </a:p>
          <a:p>
            <a:pPr algn="ctr"/>
            <a:r>
              <a:rPr lang="en-US" sz="2000" b="1" u="sng" dirty="0" err="1" smtClean="0">
                <a:latin typeface="Times New Roman" charset="0"/>
                <a:ea typeface="Times New Roman" charset="0"/>
                <a:cs typeface="Times New Roman" charset="0"/>
                <a:sym typeface="Wingdings"/>
              </a:rPr>
              <a:t>Organização</a:t>
            </a:r>
            <a:r>
              <a:rPr lang="en-US" sz="2000" b="1" u="sng" dirty="0" smtClean="0">
                <a:latin typeface="Times New Roman" charset="0"/>
                <a:ea typeface="Times New Roman" charset="0"/>
                <a:cs typeface="Times New Roman" charset="0"/>
                <a:sym typeface="Wingdings"/>
              </a:rPr>
              <a:t> Mundial de </a:t>
            </a:r>
            <a:r>
              <a:rPr lang="en-US" sz="2000" b="1" u="sng" dirty="0" err="1" smtClean="0">
                <a:latin typeface="Times New Roman" charset="0"/>
                <a:ea typeface="Times New Roman" charset="0"/>
                <a:cs typeface="Times New Roman" charset="0"/>
                <a:sym typeface="Wingdings"/>
              </a:rPr>
              <a:t>Saúde</a:t>
            </a:r>
            <a:endParaRPr lang="en-US" sz="2000" b="1" u="sng" dirty="0" smtClean="0">
              <a:latin typeface="Times New Roman" charset="0"/>
              <a:ea typeface="Times New Roman" charset="0"/>
              <a:cs typeface="Times New Roman" charset="0"/>
              <a:sym typeface="Wingdings"/>
            </a:endParaRPr>
          </a:p>
          <a:p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50691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721895"/>
            <a:ext cx="10539663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Até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à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fundação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da OMS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teve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outras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manifestações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algn="ctr"/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85750" indent="-285750">
              <a:buFontTx/>
              <a:buChar char="-"/>
            </a:pPr>
            <a:r>
              <a:rPr lang="pt-PT" b="1" dirty="0" smtClean="0">
                <a:latin typeface="Times New Roman" charset="0"/>
                <a:ea typeface="Times New Roman" charset="0"/>
                <a:cs typeface="Times New Roman" charset="0"/>
              </a:rPr>
              <a:t>1902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criou-se </a:t>
            </a:r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Associação de Saúde </a:t>
            </a:r>
            <a:r>
              <a:rPr lang="pt-PT" b="1" dirty="0" smtClean="0">
                <a:latin typeface="Times New Roman" charset="0"/>
                <a:ea typeface="Times New Roman" charset="0"/>
                <a:cs typeface="Times New Roman" charset="0"/>
              </a:rPr>
              <a:t>Pan-Americana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de </a:t>
            </a:r>
            <a:r>
              <a:rPr lang="pt-PT" u="sng" dirty="0" smtClean="0">
                <a:latin typeface="Times New Roman" charset="0"/>
                <a:ea typeface="Times New Roman" charset="0"/>
                <a:cs typeface="Times New Roman" charset="0"/>
              </a:rPr>
              <a:t>vocação regional</a:t>
            </a:r>
            <a:r>
              <a:rPr lang="pt-PT" u="sng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– ainda em funcionamento, agora como Escritório Regional da OMS para as 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Américas;</a:t>
            </a:r>
          </a:p>
          <a:p>
            <a:pPr marL="285750" indent="-285750">
              <a:buFontTx/>
              <a:buChar char="-"/>
            </a:pP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85750" indent="-285750">
              <a:buFontTx/>
              <a:buChar char="-"/>
            </a:pPr>
            <a:r>
              <a:rPr lang="pt-PT" b="1" dirty="0" smtClean="0">
                <a:latin typeface="Times New Roman" charset="0"/>
                <a:ea typeface="Times New Roman" charset="0"/>
                <a:cs typeface="Times New Roman" charset="0"/>
              </a:rPr>
              <a:t>1903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, vinte países reuniram-se, em Paris, para definirem as regras de </a:t>
            </a:r>
            <a:r>
              <a:rPr lang="pt-PT" dirty="0" err="1">
                <a:latin typeface="Times New Roman" charset="0"/>
                <a:ea typeface="Times New Roman" charset="0"/>
                <a:cs typeface="Times New Roman" charset="0"/>
              </a:rPr>
              <a:t>acção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 perante futuras proliferações de </a:t>
            </a:r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cólera, praga e febre amarela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Surge, 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em </a:t>
            </a:r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1907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, a primeira agência putativa de </a:t>
            </a:r>
            <a:r>
              <a:rPr lang="pt-PT" u="sng" dirty="0">
                <a:latin typeface="Times New Roman" charset="0"/>
                <a:ea typeface="Times New Roman" charset="0"/>
                <a:cs typeface="Times New Roman" charset="0"/>
              </a:rPr>
              <a:t>vocação global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 – a </a:t>
            </a:r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Organização Internacional de Higiene Pública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pPr marL="285750" indent="-285750">
              <a:buFontTx/>
              <a:buChar char="-"/>
            </a:pP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-  </a:t>
            </a:r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1919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, com a criação da </a:t>
            </a:r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Sociedade das Nações 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cria-se, também, 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a sua </a:t>
            </a:r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Organização de </a:t>
            </a:r>
            <a:r>
              <a:rPr lang="pt-PT" b="1" dirty="0" smtClean="0">
                <a:latin typeface="Times New Roman" charset="0"/>
                <a:ea typeface="Times New Roman" charset="0"/>
                <a:cs typeface="Times New Roman" charset="0"/>
              </a:rPr>
              <a:t>Saúde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, que além de colaborar com as entidades </a:t>
            </a:r>
            <a:r>
              <a:rPr lang="pt-PT" i="1" dirty="0" smtClean="0">
                <a:latin typeface="Times New Roman" charset="0"/>
                <a:ea typeface="Times New Roman" charset="0"/>
                <a:cs typeface="Times New Roman" charset="0"/>
              </a:rPr>
              <a:t>supra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, coopera  com a 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Organização Internacional de Trabalho e o Comité Internacional da Cruz 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Vermelha. Empenha-se na 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vigilância e controlo de 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epidemias, contando com </a:t>
            </a:r>
            <a:r>
              <a:rPr lang="pt-PT" b="1" dirty="0" smtClean="0">
                <a:latin typeface="Times New Roman" charset="0"/>
                <a:ea typeface="Times New Roman" charset="0"/>
                <a:cs typeface="Times New Roman" charset="0"/>
              </a:rPr>
              <a:t>relatórios </a:t>
            </a:r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regulares de mais de 140 cidades mundiais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, por </a:t>
            </a:r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telégrafo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pt-PT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pt-PT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pt-PT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O 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começo </a:t>
            </a:r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da II Guerra Mundial 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prejudica o seu trabalho e financiamento e a </a:t>
            </a:r>
            <a:r>
              <a:rPr lang="pt-PT" sz="2200" b="1" dirty="0">
                <a:latin typeface="Times New Roman" charset="0"/>
                <a:ea typeface="Times New Roman" charset="0"/>
                <a:cs typeface="Times New Roman" charset="0"/>
              </a:rPr>
              <a:t>cooperação internacional em saúde pública fica praticamente estagnada até ao fim da Guerra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53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36" y="1595285"/>
            <a:ext cx="3777628" cy="32907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57012" y="1206066"/>
            <a:ext cx="70665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500" b="1" dirty="0">
                <a:latin typeface="Times New Roman" charset="0"/>
                <a:ea typeface="Times New Roman" charset="0"/>
                <a:cs typeface="Times New Roman" charset="0"/>
              </a:rPr>
              <a:t>1945</a:t>
            </a:r>
            <a:r>
              <a:rPr lang="en-GB" sz="25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 - </a:t>
            </a:r>
            <a:r>
              <a:rPr lang="pt-PT" sz="2500" dirty="0" smtClean="0">
                <a:latin typeface="Times New Roman" charset="0"/>
                <a:ea typeface="Times New Roman" charset="0"/>
                <a:cs typeface="Times New Roman" charset="0"/>
              </a:rPr>
              <a:t>Organização </a:t>
            </a:r>
            <a:r>
              <a:rPr lang="pt-PT" sz="2500" dirty="0">
                <a:latin typeface="Times New Roman" charset="0"/>
                <a:ea typeface="Times New Roman" charset="0"/>
                <a:cs typeface="Times New Roman" charset="0"/>
              </a:rPr>
              <a:t>das Nações Unidas </a:t>
            </a:r>
            <a:endParaRPr lang="pt-PT" sz="2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pt-PT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pt-PT" sz="2500" b="1" dirty="0" smtClean="0">
                <a:latin typeface="Times New Roman" charset="0"/>
                <a:ea typeface="Times New Roman" charset="0"/>
                <a:cs typeface="Times New Roman" charset="0"/>
              </a:rPr>
              <a:t>1948 </a:t>
            </a:r>
            <a:r>
              <a:rPr lang="pt-PT" sz="2500" dirty="0" smtClean="0">
                <a:latin typeface="Times New Roman" charset="0"/>
                <a:ea typeface="Times New Roman" charset="0"/>
                <a:cs typeface="Times New Roman" charset="0"/>
              </a:rPr>
              <a:t>- Organização </a:t>
            </a:r>
            <a:r>
              <a:rPr lang="pt-PT" sz="2500" dirty="0">
                <a:latin typeface="Times New Roman" charset="0"/>
                <a:ea typeface="Times New Roman" charset="0"/>
                <a:cs typeface="Times New Roman" charset="0"/>
              </a:rPr>
              <a:t>Mundial de </a:t>
            </a:r>
            <a:r>
              <a:rPr lang="pt-PT" sz="2500" dirty="0" smtClean="0">
                <a:latin typeface="Times New Roman" charset="0"/>
                <a:ea typeface="Times New Roman" charset="0"/>
                <a:cs typeface="Times New Roman" charset="0"/>
              </a:rPr>
              <a:t>Saúde</a:t>
            </a:r>
          </a:p>
          <a:p>
            <a:endParaRPr lang="pt-PT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pt-PT" sz="2500" dirty="0" smtClean="0">
                <a:latin typeface="Times New Roman" charset="0"/>
                <a:ea typeface="Times New Roman" charset="0"/>
                <a:cs typeface="Times New Roman" charset="0"/>
              </a:rPr>
              <a:t>	- 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Coordenação do Conselho Económico e Social</a:t>
            </a:r>
          </a:p>
          <a:p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- 194 Estados-membros</a:t>
            </a:r>
          </a:p>
          <a:p>
            <a:endParaRPr lang="pt-PT" sz="2500" dirty="0" smtClean="0">
              <a:effectLst/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pt-PT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pt-PT" sz="2500" dirty="0">
              <a:effectLst/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3000" b="1" dirty="0" smtClean="0">
                <a:latin typeface="Times New Roman" charset="0"/>
                <a:ea typeface="Times New Roman" charset="0"/>
                <a:cs typeface="Times New Roman" charset="0"/>
              </a:rPr>
              <a:t>Centro </a:t>
            </a:r>
            <a:r>
              <a:rPr lang="pt-PT" sz="3000" b="1" dirty="0">
                <a:latin typeface="Times New Roman" charset="0"/>
                <a:ea typeface="Times New Roman" charset="0"/>
                <a:cs typeface="Times New Roman" charset="0"/>
              </a:rPr>
              <a:t>da governança mundial de saúde</a:t>
            </a:r>
            <a:r>
              <a:rPr lang="en-GB" sz="3000" b="1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  </a:t>
            </a:r>
            <a:endParaRPr lang="en-US" sz="3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50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8463" y="553453"/>
            <a:ext cx="107802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Times New Roman" charset="0"/>
                <a:ea typeface="Times New Roman" charset="0"/>
                <a:cs typeface="Times New Roman" charset="0"/>
              </a:rPr>
              <a:t>Constituição</a:t>
            </a:r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 da </a:t>
            </a:r>
            <a:r>
              <a:rPr lang="en-US" b="1" dirty="0" err="1" smtClean="0">
                <a:latin typeface="Times New Roman" charset="0"/>
                <a:ea typeface="Times New Roman" charset="0"/>
                <a:cs typeface="Times New Roman" charset="0"/>
              </a:rPr>
              <a:t>Organização</a:t>
            </a:r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 Mundial de </a:t>
            </a:r>
            <a:r>
              <a:rPr lang="en-US" b="1" dirty="0" err="1" smtClean="0">
                <a:latin typeface="Times New Roman" charset="0"/>
                <a:ea typeface="Times New Roman" charset="0"/>
                <a:cs typeface="Times New Roman" charset="0"/>
              </a:rPr>
              <a:t>Saúde</a:t>
            </a:r>
            <a:endParaRPr lang="en-US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b="1" dirty="0" err="1" smtClean="0">
                <a:latin typeface="Times New Roman" charset="0"/>
                <a:ea typeface="Times New Roman" charset="0"/>
                <a:cs typeface="Times New Roman" charset="0"/>
              </a:rPr>
              <a:t>Preâmbulo</a:t>
            </a:r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As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desigualdades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de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desenvolvimento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entre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países-membros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na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“promoção da saúde e controlo da doença, especialmente doenças comunicáveis” 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são um </a:t>
            </a:r>
            <a:r>
              <a:rPr lang="pt-PT" b="1" dirty="0" smtClean="0">
                <a:latin typeface="Times New Roman" charset="0"/>
                <a:ea typeface="Times New Roman" charset="0"/>
                <a:cs typeface="Times New Roman" charset="0"/>
              </a:rPr>
              <a:t>perigo </a:t>
            </a:r>
            <a:r>
              <a:rPr lang="pt-PT" b="1" dirty="0">
                <a:latin typeface="Times New Roman" charset="0"/>
                <a:ea typeface="Times New Roman" charset="0"/>
                <a:cs typeface="Times New Roman" charset="0"/>
              </a:rPr>
              <a:t>comum</a:t>
            </a:r>
            <a:r>
              <a:rPr lang="en-GB" b="1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endParaRPr lang="en-GB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b="1" dirty="0" err="1" smtClean="0">
                <a:latin typeface="Times New Roman" charset="0"/>
                <a:ea typeface="Times New Roman" charset="0"/>
                <a:cs typeface="Times New Roman" charset="0"/>
              </a:rPr>
              <a:t>Artigo</a:t>
            </a:r>
            <a:r>
              <a:rPr lang="en-GB" b="1" dirty="0" smtClean="0">
                <a:latin typeface="Times New Roman" charset="0"/>
                <a:ea typeface="Times New Roman" charset="0"/>
                <a:cs typeface="Times New Roman" charset="0"/>
              </a:rPr>
              <a:t> 1.º</a:t>
            </a:r>
          </a:p>
          <a:p>
            <a:pPr algn="ctr"/>
            <a:r>
              <a:rPr lang="en-GB" dirty="0" smtClean="0">
                <a:latin typeface="Times New Roman" charset="0"/>
                <a:ea typeface="Times New Roman" charset="0"/>
                <a:cs typeface="Times New Roman" charset="0"/>
              </a:rPr>
              <a:t>O </a:t>
            </a:r>
            <a:r>
              <a:rPr lang="en-GB" dirty="0" err="1" smtClean="0">
                <a:latin typeface="Times New Roman" charset="0"/>
                <a:ea typeface="Times New Roman" charset="0"/>
                <a:cs typeface="Times New Roman" charset="0"/>
              </a:rPr>
              <a:t>objectivo</a:t>
            </a:r>
            <a:r>
              <a:rPr lang="en-GB" dirty="0" smtClean="0">
                <a:latin typeface="Times New Roman" charset="0"/>
                <a:ea typeface="Times New Roman" charset="0"/>
                <a:cs typeface="Times New Roman" charset="0"/>
              </a:rPr>
              <a:t> da OMS </a:t>
            </a:r>
            <a:r>
              <a:rPr lang="en-GB" dirty="0" err="1" smtClean="0">
                <a:latin typeface="Times New Roman" charset="0"/>
                <a:ea typeface="Times New Roman" charset="0"/>
                <a:cs typeface="Times New Roman" charset="0"/>
              </a:rPr>
              <a:t>é</a:t>
            </a:r>
            <a:r>
              <a:rPr lang="en-GB" dirty="0" smtClean="0">
                <a:latin typeface="Times New Roman" charset="0"/>
                <a:ea typeface="Times New Roman" charset="0"/>
                <a:cs typeface="Times New Roman" charset="0"/>
              </a:rPr>
              <a:t>  que </a:t>
            </a:r>
            <a:r>
              <a:rPr lang="en-GB" dirty="0" err="1" smtClean="0">
                <a:latin typeface="Times New Roman" charset="0"/>
                <a:ea typeface="Times New Roman" charset="0"/>
                <a:cs typeface="Times New Roman" charset="0"/>
              </a:rPr>
              <a:t>todas</a:t>
            </a:r>
            <a:r>
              <a:rPr lang="en-GB" dirty="0" smtClean="0">
                <a:latin typeface="Times New Roman" charset="0"/>
                <a:ea typeface="Times New Roman" charset="0"/>
                <a:cs typeface="Times New Roman" charset="0"/>
              </a:rPr>
              <a:t> as </a:t>
            </a:r>
            <a:r>
              <a:rPr lang="en-GB" dirty="0" err="1" smtClean="0">
                <a:latin typeface="Times New Roman" charset="0"/>
                <a:ea typeface="Times New Roman" charset="0"/>
                <a:cs typeface="Times New Roman" charset="0"/>
              </a:rPr>
              <a:t>pessoas</a:t>
            </a:r>
            <a:r>
              <a:rPr lang="en-GB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dirty="0" err="1" smtClean="0">
                <a:latin typeface="Times New Roman" charset="0"/>
                <a:ea typeface="Times New Roman" charset="0"/>
                <a:cs typeface="Times New Roman" charset="0"/>
              </a:rPr>
              <a:t>alcancem</a:t>
            </a:r>
            <a:r>
              <a:rPr lang="en-GB" dirty="0" smtClean="0">
                <a:latin typeface="Times New Roman" charset="0"/>
                <a:ea typeface="Times New Roman" charset="0"/>
                <a:cs typeface="Times New Roman" charset="0"/>
              </a:rPr>
              <a:t> o </a:t>
            </a:r>
            <a:r>
              <a:rPr lang="en-GB" dirty="0" err="1" smtClean="0">
                <a:latin typeface="Times New Roman" charset="0"/>
                <a:ea typeface="Times New Roman" charset="0"/>
                <a:cs typeface="Times New Roman" charset="0"/>
              </a:rPr>
              <a:t>mais</a:t>
            </a:r>
            <a:r>
              <a:rPr lang="en-GB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dirty="0" err="1" smtClean="0">
                <a:latin typeface="Times New Roman" charset="0"/>
                <a:ea typeface="Times New Roman" charset="0"/>
                <a:cs typeface="Times New Roman" charset="0"/>
              </a:rPr>
              <a:t>elevado</a:t>
            </a:r>
            <a:r>
              <a:rPr lang="en-GB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dirty="0" err="1" smtClean="0">
                <a:latin typeface="Times New Roman" charset="0"/>
                <a:ea typeface="Times New Roman" charset="0"/>
                <a:cs typeface="Times New Roman" charset="0"/>
              </a:rPr>
              <a:t>nível</a:t>
            </a:r>
            <a:r>
              <a:rPr lang="en-GB" dirty="0" smtClean="0">
                <a:latin typeface="Times New Roman" charset="0"/>
                <a:ea typeface="Times New Roman" charset="0"/>
                <a:cs typeface="Times New Roman" charset="0"/>
              </a:rPr>
              <a:t> de </a:t>
            </a:r>
            <a:r>
              <a:rPr lang="en-GB" dirty="0" err="1" smtClean="0">
                <a:latin typeface="Times New Roman" charset="0"/>
                <a:ea typeface="Times New Roman" charset="0"/>
                <a:cs typeface="Times New Roman" charset="0"/>
              </a:rPr>
              <a:t>saúde</a:t>
            </a:r>
            <a:r>
              <a:rPr lang="en-GB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dirty="0" err="1" smtClean="0">
                <a:latin typeface="Times New Roman" charset="0"/>
                <a:ea typeface="Times New Roman" charset="0"/>
                <a:cs typeface="Times New Roman" charset="0"/>
              </a:rPr>
              <a:t>possível</a:t>
            </a:r>
            <a:r>
              <a:rPr lang="en-GB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ctr"/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b="1" dirty="0" err="1" smtClean="0">
                <a:latin typeface="Times New Roman" charset="0"/>
                <a:ea typeface="Times New Roman" charset="0"/>
                <a:cs typeface="Times New Roman" charset="0"/>
              </a:rPr>
              <a:t>Artigo</a:t>
            </a:r>
            <a:r>
              <a:rPr lang="en-GB" b="1" dirty="0" smtClean="0">
                <a:latin typeface="Times New Roman" charset="0"/>
                <a:ea typeface="Times New Roman" charset="0"/>
                <a:cs typeface="Times New Roman" charset="0"/>
              </a:rPr>
              <a:t> 2.º</a:t>
            </a:r>
          </a:p>
          <a:p>
            <a:pPr algn="ctr"/>
            <a:r>
              <a:rPr lang="en-GB" dirty="0" smtClean="0">
                <a:latin typeface="Times New Roman" charset="0"/>
                <a:ea typeface="Times New Roman" charset="0"/>
                <a:cs typeface="Times New Roman" charset="0"/>
              </a:rPr>
              <a:t>Para </a:t>
            </a:r>
            <a:r>
              <a:rPr lang="en-GB" dirty="0" err="1" smtClean="0">
                <a:latin typeface="Times New Roman" charset="0"/>
                <a:ea typeface="Times New Roman" charset="0"/>
                <a:cs typeface="Times New Roman" charset="0"/>
              </a:rPr>
              <a:t>tal</a:t>
            </a:r>
            <a:r>
              <a:rPr lang="en-GB" dirty="0" smtClean="0">
                <a:latin typeface="Times New Roman" charset="0"/>
                <a:ea typeface="Times New Roman" charset="0"/>
                <a:cs typeface="Times New Roman" charset="0"/>
              </a:rPr>
              <a:t>, a OMS assume </a:t>
            </a:r>
            <a:r>
              <a:rPr lang="en-GB" dirty="0" err="1" smtClean="0">
                <a:latin typeface="Times New Roman" charset="0"/>
                <a:ea typeface="Times New Roman" charset="0"/>
                <a:cs typeface="Times New Roman" charset="0"/>
              </a:rPr>
              <a:t>algumas</a:t>
            </a:r>
            <a:r>
              <a:rPr lang="en-GB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b="1" dirty="0" err="1" smtClean="0">
                <a:latin typeface="Times New Roman" charset="0"/>
                <a:ea typeface="Times New Roman" charset="0"/>
                <a:cs typeface="Times New Roman" charset="0"/>
              </a:rPr>
              <a:t>funções</a:t>
            </a:r>
            <a:r>
              <a:rPr lang="en-GB" b="1" dirty="0" smtClean="0">
                <a:latin typeface="Times New Roman" charset="0"/>
                <a:ea typeface="Times New Roman" charset="0"/>
                <a:cs typeface="Times New Roman" charset="0"/>
              </a:rPr>
              <a:t> de </a:t>
            </a:r>
            <a:r>
              <a:rPr lang="en-GB" b="1" dirty="0" err="1" smtClean="0">
                <a:latin typeface="Times New Roman" charset="0"/>
                <a:ea typeface="Times New Roman" charset="0"/>
                <a:cs typeface="Times New Roman" charset="0"/>
              </a:rPr>
              <a:t>Saúde</a:t>
            </a:r>
            <a:r>
              <a:rPr lang="en-GB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b="1" dirty="0" err="1" smtClean="0">
                <a:latin typeface="Times New Roman" charset="0"/>
                <a:ea typeface="Times New Roman" charset="0"/>
                <a:cs typeface="Times New Roman" charset="0"/>
              </a:rPr>
              <a:t>Pública</a:t>
            </a:r>
            <a:r>
              <a:rPr lang="en-GB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dirty="0" err="1" smtClean="0">
                <a:latin typeface="Times New Roman" charset="0"/>
                <a:ea typeface="Times New Roman" charset="0"/>
                <a:cs typeface="Times New Roman" charset="0"/>
              </a:rPr>
              <a:t>como</a:t>
            </a:r>
            <a:r>
              <a:rPr lang="en-GB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algn="ctr"/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- Ser a autoridade dirigente e coordenadora em problemas de saúde internacional;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- C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riação 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e manutenção de serviços administrativos necessários, como serviços epidemiológicos e estatísticos;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Assunção 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da luta pela erradicação de epidemias, endemias e outras doenças;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- Em cooperação com outras agências especializadas, estudar e elaborar relatórios sobre técnicas administrativas e sociais, ligada à saúde pública e cuidado médico, preventivo e curativo;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- Estabelecer e rever nomenclaturas internacionais de doenças, causas de morte e de práticas de saúde pública;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- Estandardizar procedimentos de 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diagnóstico.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4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8463" y="553453"/>
            <a:ext cx="1078029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 smtClean="0">
                <a:latin typeface="Times New Roman" charset="0"/>
                <a:ea typeface="Times New Roman" charset="0"/>
                <a:cs typeface="Times New Roman" charset="0"/>
              </a:rPr>
              <a:t>Constituição</a:t>
            </a:r>
            <a:r>
              <a:rPr lang="en-US" sz="2200" b="1" dirty="0" smtClean="0">
                <a:latin typeface="Times New Roman" charset="0"/>
                <a:ea typeface="Times New Roman" charset="0"/>
                <a:cs typeface="Times New Roman" charset="0"/>
              </a:rPr>
              <a:t> da </a:t>
            </a:r>
            <a:r>
              <a:rPr lang="en-US" sz="2200" b="1" dirty="0" err="1" smtClean="0">
                <a:latin typeface="Times New Roman" charset="0"/>
                <a:ea typeface="Times New Roman" charset="0"/>
                <a:cs typeface="Times New Roman" charset="0"/>
              </a:rPr>
              <a:t>Organização</a:t>
            </a:r>
            <a:r>
              <a:rPr lang="en-US" sz="2200" b="1" dirty="0" smtClean="0">
                <a:latin typeface="Times New Roman" charset="0"/>
                <a:ea typeface="Times New Roman" charset="0"/>
                <a:cs typeface="Times New Roman" charset="0"/>
              </a:rPr>
              <a:t> Mundial de </a:t>
            </a:r>
            <a:r>
              <a:rPr lang="en-US" sz="2200" b="1" dirty="0" err="1" smtClean="0">
                <a:latin typeface="Times New Roman" charset="0"/>
                <a:ea typeface="Times New Roman" charset="0"/>
                <a:cs typeface="Times New Roman" charset="0"/>
              </a:rPr>
              <a:t>Saúde</a:t>
            </a:r>
            <a:endParaRPr lang="en-US" sz="22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sz="2000" b="1" dirty="0" err="1" smtClean="0">
                <a:latin typeface="Times New Roman" charset="0"/>
                <a:ea typeface="Times New Roman" charset="0"/>
                <a:cs typeface="Times New Roman" charset="0"/>
              </a:rPr>
              <a:t>Artigo</a:t>
            </a:r>
            <a:r>
              <a:rPr lang="en-US" sz="2000" b="1" dirty="0" smtClean="0">
                <a:latin typeface="Times New Roman" charset="0"/>
                <a:ea typeface="Times New Roman" charset="0"/>
                <a:cs typeface="Times New Roman" charset="0"/>
              </a:rPr>
              <a:t> 21.º 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GB" sz="22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A </a:t>
            </a:r>
            <a:r>
              <a:rPr lang="pt-PT" sz="2200" b="1" dirty="0" smtClean="0">
                <a:latin typeface="Times New Roman" charset="0"/>
                <a:ea typeface="Times New Roman" charset="0"/>
                <a:cs typeface="Times New Roman" charset="0"/>
              </a:rPr>
              <a:t>Assembleia </a:t>
            </a:r>
            <a:r>
              <a:rPr lang="pt-PT" sz="2200" b="1" dirty="0">
                <a:latin typeface="Times New Roman" charset="0"/>
                <a:ea typeface="Times New Roman" charset="0"/>
                <a:cs typeface="Times New Roman" charset="0"/>
              </a:rPr>
              <a:t>Mundial de Saúde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(o órgão máximo da OMS)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 tem autoridade para </a:t>
            </a:r>
            <a:r>
              <a:rPr lang="pt-PT" sz="2200" dirty="0" err="1">
                <a:latin typeface="Times New Roman" charset="0"/>
                <a:ea typeface="Times New Roman" charset="0"/>
                <a:cs typeface="Times New Roman" charset="0"/>
              </a:rPr>
              <a:t>adoptar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 regulamentações que respeitem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, por exemplo:</a:t>
            </a:r>
          </a:p>
          <a:p>
            <a:endParaRPr lang="pt-PT" sz="2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- Ao estabelecimento de requisitos sanitários e de quarentena, e outros procedimentos de prevenção da disseminação internacional de doenças;</a:t>
            </a:r>
            <a:endParaRPr lang="en-GB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- Às nomenclaturas de doenças, causas de morte e praticas de saúde pública;</a:t>
            </a:r>
            <a:endParaRPr lang="en-GB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- Standards de procedimentos de diagnóstico para uso internacional;</a:t>
            </a:r>
            <a:endParaRPr lang="en-GB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2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Estas 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devem ser </a:t>
            </a:r>
            <a:r>
              <a:rPr lang="pt-PT" sz="2200" b="1" dirty="0" err="1">
                <a:latin typeface="Times New Roman" charset="0"/>
                <a:ea typeface="Times New Roman" charset="0"/>
                <a:cs typeface="Times New Roman" charset="0"/>
              </a:rPr>
              <a:t>adoptadas</a:t>
            </a:r>
            <a:r>
              <a:rPr lang="pt-PT" sz="2200" b="1" dirty="0">
                <a:latin typeface="Times New Roman" charset="0"/>
                <a:ea typeface="Times New Roman" charset="0"/>
                <a:cs typeface="Times New Roman" charset="0"/>
              </a:rPr>
              <a:t> pelos países-membros 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após a devida notificação, </a:t>
            </a:r>
            <a:r>
              <a:rPr lang="pt-PT" sz="2200" dirty="0" err="1">
                <a:latin typeface="Times New Roman" charset="0"/>
                <a:ea typeface="Times New Roman" charset="0"/>
                <a:cs typeface="Times New Roman" charset="0"/>
              </a:rPr>
              <a:t>excepto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 quando haja alguma reserva específica</a:t>
            </a:r>
            <a:endParaRPr lang="en-US" sz="2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98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8463" y="553453"/>
            <a:ext cx="1078029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 smtClean="0">
                <a:latin typeface="Times New Roman" charset="0"/>
                <a:ea typeface="Times New Roman" charset="0"/>
                <a:cs typeface="Times New Roman" charset="0"/>
              </a:rPr>
              <a:t>Constituição</a:t>
            </a:r>
            <a:r>
              <a:rPr lang="en-US" sz="2200" b="1" dirty="0" smtClean="0">
                <a:latin typeface="Times New Roman" charset="0"/>
                <a:ea typeface="Times New Roman" charset="0"/>
                <a:cs typeface="Times New Roman" charset="0"/>
              </a:rPr>
              <a:t> da </a:t>
            </a:r>
            <a:r>
              <a:rPr lang="en-US" sz="2200" b="1" dirty="0" err="1" smtClean="0">
                <a:latin typeface="Times New Roman" charset="0"/>
                <a:ea typeface="Times New Roman" charset="0"/>
                <a:cs typeface="Times New Roman" charset="0"/>
              </a:rPr>
              <a:t>Organização</a:t>
            </a:r>
            <a:r>
              <a:rPr lang="en-US" sz="2200" b="1" dirty="0" smtClean="0">
                <a:latin typeface="Times New Roman" charset="0"/>
                <a:ea typeface="Times New Roman" charset="0"/>
                <a:cs typeface="Times New Roman" charset="0"/>
              </a:rPr>
              <a:t> Mundial de </a:t>
            </a:r>
            <a:r>
              <a:rPr lang="en-US" sz="2200" b="1" dirty="0" err="1" smtClean="0">
                <a:latin typeface="Times New Roman" charset="0"/>
                <a:ea typeface="Times New Roman" charset="0"/>
                <a:cs typeface="Times New Roman" charset="0"/>
              </a:rPr>
              <a:t>Saúde</a:t>
            </a:r>
            <a:endParaRPr lang="en-US" sz="22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US" sz="20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sz="2000" b="1" dirty="0" err="1" smtClean="0">
                <a:latin typeface="Times New Roman" charset="0"/>
                <a:ea typeface="Times New Roman" charset="0"/>
                <a:cs typeface="Times New Roman" charset="0"/>
              </a:rPr>
              <a:t>Artigo</a:t>
            </a:r>
            <a:r>
              <a:rPr lang="en-US" sz="2000" b="1" dirty="0" smtClean="0">
                <a:latin typeface="Times New Roman" charset="0"/>
                <a:ea typeface="Times New Roman" charset="0"/>
                <a:cs typeface="Times New Roman" charset="0"/>
              </a:rPr>
              <a:t> 28.º </a:t>
            </a:r>
            <a:endParaRPr 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400" dirty="0" smtClean="0">
                <a:latin typeface="Times New Roman" charset="0"/>
                <a:ea typeface="Times New Roman" charset="0"/>
                <a:cs typeface="Times New Roman" charset="0"/>
              </a:rPr>
              <a:t>É função </a:t>
            </a:r>
            <a:r>
              <a:rPr lang="pt-PT" sz="2400" dirty="0">
                <a:latin typeface="Times New Roman" charset="0"/>
                <a:ea typeface="Times New Roman" charset="0"/>
                <a:cs typeface="Times New Roman" charset="0"/>
              </a:rPr>
              <a:t>da </a:t>
            </a:r>
            <a:r>
              <a:rPr lang="pt-PT" sz="2400" b="1" dirty="0" smtClean="0">
                <a:latin typeface="Times New Roman" charset="0"/>
                <a:ea typeface="Times New Roman" charset="0"/>
                <a:cs typeface="Times New Roman" charset="0"/>
              </a:rPr>
              <a:t>Mesa </a:t>
            </a:r>
            <a:r>
              <a:rPr lang="pt-PT" sz="2400" b="1" dirty="0">
                <a:latin typeface="Times New Roman" charset="0"/>
                <a:ea typeface="Times New Roman" charset="0"/>
                <a:cs typeface="Times New Roman" charset="0"/>
              </a:rPr>
              <a:t>da Assembleia</a:t>
            </a:r>
            <a:r>
              <a:rPr lang="pt-PT" sz="2400" dirty="0">
                <a:latin typeface="Times New Roman" charset="0"/>
                <a:ea typeface="Times New Roman" charset="0"/>
                <a:cs typeface="Times New Roman" charset="0"/>
              </a:rPr>
              <a:t> decidir sobre medidas de emergência, dentro das funções e recursos da própria OMS, para lidar com eventos que requeiram </a:t>
            </a:r>
            <a:r>
              <a:rPr lang="pt-PT" sz="2400" dirty="0" err="1">
                <a:latin typeface="Times New Roman" charset="0"/>
                <a:ea typeface="Times New Roman" charset="0"/>
                <a:cs typeface="Times New Roman" charset="0"/>
              </a:rPr>
              <a:t>acção</a:t>
            </a:r>
            <a:r>
              <a:rPr lang="pt-PT" sz="2400" dirty="0">
                <a:latin typeface="Times New Roman" charset="0"/>
                <a:ea typeface="Times New Roman" charset="0"/>
                <a:cs typeface="Times New Roman" charset="0"/>
              </a:rPr>
              <a:t> imediata. Pode, para tal, autorizar o Diretor-geral a tomar todas as medidas necessárias para combater epidemias; a participar na organização de </a:t>
            </a:r>
            <a:r>
              <a:rPr lang="pt-PT" sz="2400" dirty="0" err="1">
                <a:latin typeface="Times New Roman" charset="0"/>
                <a:ea typeface="Times New Roman" charset="0"/>
                <a:cs typeface="Times New Roman" charset="0"/>
              </a:rPr>
              <a:t>acção</a:t>
            </a:r>
            <a:r>
              <a:rPr lang="pt-PT" sz="2400" dirty="0">
                <a:latin typeface="Times New Roman" charset="0"/>
                <a:ea typeface="Times New Roman" charset="0"/>
                <a:cs typeface="Times New Roman" charset="0"/>
              </a:rPr>
              <a:t> de auxílio a vítimas de calamidades, etc</a:t>
            </a:r>
            <a:r>
              <a:rPr lang="pt-PT" sz="24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ctr"/>
            <a:endParaRPr lang="pt-PT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pt-PT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2000" b="1" dirty="0" err="1" smtClean="0">
                <a:latin typeface="Times New Roman" charset="0"/>
                <a:ea typeface="Times New Roman" charset="0"/>
                <a:cs typeface="Times New Roman" charset="0"/>
              </a:rPr>
              <a:t>Artigo</a:t>
            </a:r>
            <a:r>
              <a:rPr lang="en-GB" sz="2000" b="1" dirty="0" smtClean="0">
                <a:latin typeface="Times New Roman" charset="0"/>
                <a:ea typeface="Times New Roman" charset="0"/>
                <a:cs typeface="Times New Roman" charset="0"/>
              </a:rPr>
              <a:t> 64.º</a:t>
            </a:r>
            <a:endParaRPr lang="en-GB" sz="2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400" dirty="0" smtClean="0">
                <a:latin typeface="Times New Roman" charset="0"/>
                <a:ea typeface="Times New Roman" charset="0"/>
                <a:cs typeface="Times New Roman" charset="0"/>
              </a:rPr>
              <a:t>Todos os </a:t>
            </a:r>
            <a:r>
              <a:rPr lang="pt-PT" sz="2400" b="1" dirty="0">
                <a:latin typeface="Times New Roman" charset="0"/>
                <a:ea typeface="Times New Roman" charset="0"/>
                <a:cs typeface="Times New Roman" charset="0"/>
              </a:rPr>
              <a:t>Estados signatários</a:t>
            </a:r>
            <a:r>
              <a:rPr lang="pt-PT" sz="2400" dirty="0">
                <a:latin typeface="Times New Roman" charset="0"/>
                <a:ea typeface="Times New Roman" charset="0"/>
                <a:cs typeface="Times New Roman" charset="0"/>
              </a:rPr>
              <a:t> devem providenciar estatísticas e relatórios epidemiológicos, conforme seja determinado pela Assembleia de Saúde.</a:t>
            </a:r>
            <a:endParaRPr lang="en-GB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GB" sz="22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67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8463" y="553453"/>
            <a:ext cx="10780295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sz="2000" u="sng" dirty="0" smtClean="0">
                <a:latin typeface="Times New Roman" charset="0"/>
                <a:ea typeface="Times New Roman" charset="0"/>
                <a:cs typeface="Times New Roman" charset="0"/>
              </a:rPr>
              <a:t>A OMS contra a </a:t>
            </a:r>
            <a:r>
              <a:rPr lang="en-US" sz="2000" u="sng" dirty="0" err="1" smtClean="0">
                <a:latin typeface="Times New Roman" charset="0"/>
                <a:ea typeface="Times New Roman" charset="0"/>
                <a:cs typeface="Times New Roman" charset="0"/>
              </a:rPr>
              <a:t>implementação</a:t>
            </a:r>
            <a:r>
              <a:rPr lang="en-US" sz="2000" u="sng" dirty="0" smtClean="0">
                <a:latin typeface="Times New Roman" charset="0"/>
                <a:ea typeface="Times New Roman" charset="0"/>
                <a:cs typeface="Times New Roman" charset="0"/>
              </a:rPr>
              <a:t> do </a:t>
            </a:r>
            <a:r>
              <a:rPr lang="pt-PT" sz="3000" b="1" u="sng" dirty="0" smtClean="0">
                <a:latin typeface="Times New Roman" charset="0"/>
                <a:ea typeface="Times New Roman" charset="0"/>
                <a:cs typeface="Times New Roman" charset="0"/>
              </a:rPr>
              <a:t>Regulamento </a:t>
            </a:r>
            <a:r>
              <a:rPr lang="pt-PT" sz="3000" b="1" u="sng" dirty="0">
                <a:latin typeface="Times New Roman" charset="0"/>
                <a:ea typeface="Times New Roman" charset="0"/>
                <a:cs typeface="Times New Roman" charset="0"/>
              </a:rPr>
              <a:t>Sanitário </a:t>
            </a:r>
            <a:r>
              <a:rPr lang="pt-PT" sz="3000" b="1" u="sng" dirty="0" smtClean="0">
                <a:latin typeface="Times New Roman" charset="0"/>
                <a:ea typeface="Times New Roman" charset="0"/>
                <a:cs typeface="Times New Roman" charset="0"/>
              </a:rPr>
              <a:t>Internacional</a:t>
            </a:r>
          </a:p>
          <a:p>
            <a:pPr algn="ctr"/>
            <a:endParaRPr lang="pt-PT" sz="2400" b="1" dirty="0" smtClean="0">
              <a:effectLst/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pt-PT" sz="24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pt-PT" sz="2400" b="1" dirty="0">
              <a:effectLst/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pt-PT" sz="2400" dirty="0" smtClean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Tratado 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internacional do 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qual são 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signatários todos os Estados-membros da OMS</a:t>
            </a:r>
            <a:r>
              <a:rPr lang="en-GB" sz="22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   </a:t>
            </a:r>
          </a:p>
          <a:p>
            <a:pPr algn="ctr"/>
            <a:r>
              <a:rPr lang="en-GB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sistema de </a:t>
            </a:r>
            <a:r>
              <a:rPr lang="pt-PT" i="1" dirty="0" err="1" smtClean="0">
                <a:latin typeface="Times New Roman" charset="0"/>
                <a:ea typeface="Times New Roman" charset="0"/>
                <a:cs typeface="Times New Roman" charset="0"/>
              </a:rPr>
              <a:t>opting</a:t>
            </a:r>
            <a:r>
              <a:rPr lang="pt-PT" i="1" dirty="0" smtClean="0">
                <a:latin typeface="Times New Roman" charset="0"/>
                <a:ea typeface="Times New Roman" charset="0"/>
                <a:cs typeface="Times New Roman" charset="0"/>
              </a:rPr>
              <a:t>-out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algn="ctr"/>
            <a:endParaRPr lang="pt-PT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 algn="ctr">
              <a:buFontTx/>
              <a:buChar char="-"/>
            </a:pP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Sucessor 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das Regulações Sanitárias 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Internacionais;</a:t>
            </a:r>
          </a:p>
          <a:p>
            <a:pPr marL="342900" indent="-342900" algn="ctr">
              <a:buFontTx/>
              <a:buChar char="-"/>
            </a:pPr>
            <a:endParaRPr lang="pt-PT" sz="2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 algn="ctr">
              <a:buFontTx/>
              <a:buChar char="-"/>
            </a:pP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 Já 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conheceu quatro versões: 1969; 1973; 1981 e 2005. </a:t>
            </a:r>
            <a:endParaRPr lang="pt-PT" sz="2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 algn="ctr">
              <a:buFontTx/>
              <a:buChar char="-"/>
            </a:pPr>
            <a:endParaRPr lang="pt-PT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 algn="ctr">
              <a:buFontTx/>
              <a:buChar char="-"/>
            </a:pP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Versão </a:t>
            </a:r>
            <a:r>
              <a:rPr lang="pt-PT" sz="2200" dirty="0" err="1" smtClean="0">
                <a:latin typeface="Times New Roman" charset="0"/>
                <a:ea typeface="Times New Roman" charset="0"/>
                <a:cs typeface="Times New Roman" charset="0"/>
              </a:rPr>
              <a:t>actual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sz="22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 2005 - 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abordagem mais ampla 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(a </a:t>
            </a:r>
            <a:r>
              <a:rPr lang="pt-PT" dirty="0">
                <a:latin typeface="Times New Roman" charset="0"/>
                <a:ea typeface="Times New Roman" charset="0"/>
                <a:cs typeface="Times New Roman" charset="0"/>
              </a:rPr>
              <a:t>versão de 1969 se focava, sobretudo, na cólera, praga e febre </a:t>
            </a:r>
            <a:r>
              <a:rPr lang="pt-PT" dirty="0" smtClean="0">
                <a:latin typeface="Times New Roman" charset="0"/>
                <a:ea typeface="Times New Roman" charset="0"/>
                <a:cs typeface="Times New Roman" charset="0"/>
              </a:rPr>
              <a:t>amarela)</a:t>
            </a:r>
            <a:endParaRPr lang="pt-PT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 algn="ctr">
              <a:buFontTx/>
              <a:buChar char="-"/>
            </a:pP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pt-PT" sz="2200" dirty="0" smtClean="0">
                <a:latin typeface="Times New Roman" charset="0"/>
                <a:ea typeface="Times New Roman" charset="0"/>
                <a:cs typeface="Times New Roman" charset="0"/>
              </a:rPr>
              <a:t>ecanismo 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de prevenção, </a:t>
            </a:r>
            <a:r>
              <a:rPr lang="pt-PT" sz="2200" dirty="0" err="1">
                <a:latin typeface="Times New Roman" charset="0"/>
                <a:ea typeface="Times New Roman" charset="0"/>
                <a:cs typeface="Times New Roman" charset="0"/>
              </a:rPr>
              <a:t>protecção</a:t>
            </a:r>
            <a:r>
              <a:rPr lang="pt-PT" sz="2200" dirty="0">
                <a:latin typeface="Times New Roman" charset="0"/>
                <a:ea typeface="Times New Roman" charset="0"/>
                <a:cs typeface="Times New Roman" charset="0"/>
              </a:rPr>
              <a:t>, controlo e de resposta à disseminação internacional de doenças sem pôr, contudo, em causa o tráfego e comércio internacionais</a:t>
            </a:r>
            <a:endParaRPr lang="en-GB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GB" sz="22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83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2232</Words>
  <Application>Microsoft Macintosh PowerPoint</Application>
  <PresentationFormat>Widescreen</PresentationFormat>
  <Paragraphs>238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Calibri Light</vt:lpstr>
      <vt:lpstr>Times New Roman</vt:lpstr>
      <vt:lpstr>Wingdings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14</cp:revision>
  <dcterms:created xsi:type="dcterms:W3CDTF">2017-10-10T11:03:41Z</dcterms:created>
  <dcterms:modified xsi:type="dcterms:W3CDTF">2017-10-10T13:22:37Z</dcterms:modified>
</cp:coreProperties>
</file>