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4" r:id="rId3"/>
    <p:sldId id="266" r:id="rId4"/>
    <p:sldId id="265" r:id="rId5"/>
    <p:sldId id="257" r:id="rId6"/>
    <p:sldId id="260" r:id="rId7"/>
    <p:sldId id="263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61" r:id="rId20"/>
    <p:sldId id="278" r:id="rId21"/>
    <p:sldId id="280" r:id="rId22"/>
    <p:sldId id="279" r:id="rId23"/>
    <p:sldId id="259" r:id="rId24"/>
    <p:sldId id="281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91"/>
    <p:restoredTop sz="94592"/>
  </p:normalViewPr>
  <p:slideViewPr>
    <p:cSldViewPr snapToGrid="0" snapToObjects="1">
      <p:cViewPr>
        <p:scale>
          <a:sx n="52" d="100"/>
          <a:sy n="52" d="100"/>
        </p:scale>
        <p:origin x="224" y="12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A2632-76B2-C94F-B0D2-5F17194245E4}" type="datetimeFigureOut">
              <a:rPr lang="en-US" smtClean="0"/>
              <a:t>10/10/17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DDA54-625D-8E41-8B59-9819AA993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89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A2632-76B2-C94F-B0D2-5F17194245E4}" type="datetimeFigureOut">
              <a:rPr lang="en-US" smtClean="0"/>
              <a:t>10/10/17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DDA54-625D-8E41-8B59-9819AA993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85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A2632-76B2-C94F-B0D2-5F17194245E4}" type="datetimeFigureOut">
              <a:rPr lang="en-US" smtClean="0"/>
              <a:t>10/10/17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DDA54-625D-8E41-8B59-9819AA993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138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A2632-76B2-C94F-B0D2-5F17194245E4}" type="datetimeFigureOut">
              <a:rPr lang="en-US" smtClean="0"/>
              <a:t>10/10/17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DDA54-625D-8E41-8B59-9819AA993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36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A2632-76B2-C94F-B0D2-5F17194245E4}" type="datetimeFigureOut">
              <a:rPr lang="en-US" smtClean="0"/>
              <a:t>10/10/17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DDA54-625D-8E41-8B59-9819AA993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760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A2632-76B2-C94F-B0D2-5F17194245E4}" type="datetimeFigureOut">
              <a:rPr lang="en-US" smtClean="0"/>
              <a:t>10/10/17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DDA54-625D-8E41-8B59-9819AA993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84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A2632-76B2-C94F-B0D2-5F17194245E4}" type="datetimeFigureOut">
              <a:rPr lang="en-US" smtClean="0"/>
              <a:t>10/10/17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DDA54-625D-8E41-8B59-9819AA993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110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A2632-76B2-C94F-B0D2-5F17194245E4}" type="datetimeFigureOut">
              <a:rPr lang="en-US" smtClean="0"/>
              <a:t>10/10/17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DDA54-625D-8E41-8B59-9819AA993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579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A2632-76B2-C94F-B0D2-5F17194245E4}" type="datetimeFigureOut">
              <a:rPr lang="en-US" smtClean="0"/>
              <a:t>10/10/17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DDA54-625D-8E41-8B59-9819AA993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12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A2632-76B2-C94F-B0D2-5F17194245E4}" type="datetimeFigureOut">
              <a:rPr lang="en-US" smtClean="0"/>
              <a:t>10/10/17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DDA54-625D-8E41-8B59-9819AA993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471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A2632-76B2-C94F-B0D2-5F17194245E4}" type="datetimeFigureOut">
              <a:rPr lang="en-US" smtClean="0"/>
              <a:t>10/10/17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DDA54-625D-8E41-8B59-9819AA993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719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2A2632-76B2-C94F-B0D2-5F17194245E4}" type="datetimeFigureOut">
              <a:rPr lang="en-US" smtClean="0"/>
              <a:t>10/10/17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0DDA54-625D-8E41-8B59-9819AA993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37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Relationship Id="rId3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046" y="2416310"/>
            <a:ext cx="3777628" cy="329073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9929" y="2644211"/>
            <a:ext cx="4241794" cy="283493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458097" y="691978"/>
            <a:ext cx="978655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b="1" dirty="0" err="1" smtClean="0">
                <a:latin typeface="Times New Roman" charset="0"/>
                <a:ea typeface="Times New Roman" charset="0"/>
                <a:cs typeface="Times New Roman" charset="0"/>
              </a:rPr>
              <a:t>Paradigma</a:t>
            </a:r>
            <a:r>
              <a:rPr lang="en-US" sz="3500" b="1" dirty="0" smtClean="0">
                <a:latin typeface="Times New Roman" charset="0"/>
                <a:ea typeface="Times New Roman" charset="0"/>
                <a:cs typeface="Times New Roman" charset="0"/>
              </a:rPr>
              <a:t> de </a:t>
            </a:r>
            <a:r>
              <a:rPr lang="en-US" sz="3500" b="1" dirty="0" err="1" smtClean="0">
                <a:latin typeface="Times New Roman" charset="0"/>
                <a:ea typeface="Times New Roman" charset="0"/>
                <a:cs typeface="Times New Roman" charset="0"/>
              </a:rPr>
              <a:t>cooperação</a:t>
            </a:r>
            <a:r>
              <a:rPr lang="en-US" sz="3500" b="1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3500" b="1" dirty="0" err="1" smtClean="0">
                <a:latin typeface="Times New Roman" charset="0"/>
                <a:ea typeface="Times New Roman" charset="0"/>
                <a:cs typeface="Times New Roman" charset="0"/>
              </a:rPr>
              <a:t>internacional</a:t>
            </a:r>
            <a:r>
              <a:rPr lang="en-US" sz="3500" b="1" dirty="0" smtClean="0">
                <a:latin typeface="Times New Roman" charset="0"/>
                <a:ea typeface="Times New Roman" charset="0"/>
                <a:cs typeface="Times New Roman" charset="0"/>
              </a:rPr>
              <a:t> no </a:t>
            </a:r>
            <a:r>
              <a:rPr lang="en-US" sz="3500" b="1" dirty="0" err="1" smtClean="0">
                <a:latin typeface="Times New Roman" charset="0"/>
                <a:ea typeface="Times New Roman" charset="0"/>
                <a:cs typeface="Times New Roman" charset="0"/>
              </a:rPr>
              <a:t>combate</a:t>
            </a:r>
            <a:r>
              <a:rPr lang="en-US" sz="3500" b="1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3500" b="1" dirty="0" err="1" smtClean="0">
                <a:latin typeface="Times New Roman" charset="0"/>
                <a:ea typeface="Times New Roman" charset="0"/>
                <a:cs typeface="Times New Roman" charset="0"/>
              </a:rPr>
              <a:t>às</a:t>
            </a:r>
            <a:r>
              <a:rPr lang="en-US" sz="3500" b="1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3500" b="1" dirty="0" err="1" smtClean="0">
                <a:latin typeface="Times New Roman" charset="0"/>
                <a:ea typeface="Times New Roman" charset="0"/>
                <a:cs typeface="Times New Roman" charset="0"/>
              </a:rPr>
              <a:t>doenças</a:t>
            </a:r>
            <a:r>
              <a:rPr lang="en-US" sz="3500" b="1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3500" b="1" dirty="0" err="1" smtClean="0">
                <a:latin typeface="Times New Roman" charset="0"/>
                <a:ea typeface="Times New Roman" charset="0"/>
                <a:cs typeface="Times New Roman" charset="0"/>
              </a:rPr>
              <a:t>infecciosas</a:t>
            </a:r>
            <a:endParaRPr lang="en-US" sz="3500" b="1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5216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18147" y="288758"/>
            <a:ext cx="10587790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200" b="1" dirty="0">
                <a:latin typeface="Times New Roman" charset="0"/>
                <a:ea typeface="Times New Roman" charset="0"/>
                <a:cs typeface="Times New Roman" charset="0"/>
              </a:rPr>
              <a:t>Ao abrigo deste Regulamento, os Estados signatários estão obrigados, entre outras coisas</a:t>
            </a:r>
            <a:r>
              <a:rPr lang="pt-PT" sz="2200" b="1" dirty="0" smtClean="0">
                <a:latin typeface="Times New Roman" charset="0"/>
                <a:ea typeface="Times New Roman" charset="0"/>
                <a:cs typeface="Times New Roman" charset="0"/>
              </a:rPr>
              <a:t>:</a:t>
            </a:r>
          </a:p>
          <a:p>
            <a:pPr algn="ctr"/>
            <a:endParaRPr lang="pt-PT" sz="22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/>
            <a:endParaRPr lang="en-GB" sz="22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285750" indent="-285750" algn="ctr">
              <a:buFontTx/>
              <a:buChar char="-"/>
            </a:pPr>
            <a:r>
              <a:rPr lang="pt-PT" dirty="0" err="1" smtClean="0">
                <a:latin typeface="Times New Roman" charset="0"/>
                <a:ea typeface="Times New Roman" charset="0"/>
                <a:cs typeface="Times New Roman" charset="0"/>
              </a:rPr>
              <a:t>Art</a:t>
            </a:r>
            <a:r>
              <a:rPr lang="pt-PT" dirty="0">
                <a:latin typeface="Times New Roman" charset="0"/>
                <a:ea typeface="Times New Roman" charset="0"/>
                <a:cs typeface="Times New Roman" charset="0"/>
              </a:rPr>
              <a:t>. 4.º: </a:t>
            </a:r>
            <a:r>
              <a:rPr lang="pt-PT" sz="2200" dirty="0">
                <a:latin typeface="Times New Roman" charset="0"/>
                <a:ea typeface="Times New Roman" charset="0"/>
                <a:cs typeface="Times New Roman" charset="0"/>
              </a:rPr>
              <a:t>a identificar uma autoridade competente para zelar pela sua </a:t>
            </a:r>
            <a:r>
              <a:rPr lang="pt-PT" sz="2200" dirty="0" smtClean="0">
                <a:latin typeface="Times New Roman" charset="0"/>
                <a:ea typeface="Times New Roman" charset="0"/>
                <a:cs typeface="Times New Roman" charset="0"/>
              </a:rPr>
              <a:t>aplicação;</a:t>
            </a:r>
          </a:p>
          <a:p>
            <a:pPr marL="342900" indent="-342900" algn="ctr">
              <a:buFontTx/>
              <a:buChar char="-"/>
            </a:pPr>
            <a:endParaRPr lang="en-GB" sz="22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285750" indent="-285750" algn="ctr">
              <a:buFontTx/>
              <a:buChar char="-"/>
            </a:pPr>
            <a:r>
              <a:rPr lang="pt-PT" dirty="0" err="1" smtClean="0">
                <a:latin typeface="Times New Roman" charset="0"/>
                <a:ea typeface="Times New Roman" charset="0"/>
                <a:cs typeface="Times New Roman" charset="0"/>
              </a:rPr>
              <a:t>Art</a:t>
            </a:r>
            <a:r>
              <a:rPr lang="pt-PT" dirty="0">
                <a:latin typeface="Times New Roman" charset="0"/>
                <a:ea typeface="Times New Roman" charset="0"/>
                <a:cs typeface="Times New Roman" charset="0"/>
              </a:rPr>
              <a:t>. 5.º: </a:t>
            </a:r>
            <a:r>
              <a:rPr lang="pt-PT" sz="2200" dirty="0">
                <a:latin typeface="Times New Roman" charset="0"/>
                <a:ea typeface="Times New Roman" charset="0"/>
                <a:cs typeface="Times New Roman" charset="0"/>
              </a:rPr>
              <a:t>a adquirir, reforçar e manter mecanismos de vigilância, </a:t>
            </a:r>
            <a:r>
              <a:rPr lang="pt-PT" sz="2200" dirty="0" err="1">
                <a:latin typeface="Times New Roman" charset="0"/>
                <a:ea typeface="Times New Roman" charset="0"/>
                <a:cs typeface="Times New Roman" charset="0"/>
              </a:rPr>
              <a:t>detecção</a:t>
            </a:r>
            <a:r>
              <a:rPr lang="pt-PT" sz="2200" dirty="0">
                <a:latin typeface="Times New Roman" charset="0"/>
                <a:ea typeface="Times New Roman" charset="0"/>
                <a:cs typeface="Times New Roman" charset="0"/>
              </a:rPr>
              <a:t>; avaliação, notificação, declaração e resposta a problemas de saúde pública, quer ao nível comunitário/local, intermédio, nacional e internacional, (conforme o seu Anexo I</a:t>
            </a:r>
            <a:r>
              <a:rPr lang="pt-PT" sz="2200" dirty="0" smtClean="0">
                <a:latin typeface="Times New Roman" charset="0"/>
                <a:ea typeface="Times New Roman" charset="0"/>
                <a:cs typeface="Times New Roman" charset="0"/>
              </a:rPr>
              <a:t>);</a:t>
            </a:r>
          </a:p>
          <a:p>
            <a:pPr marL="342900" indent="-342900" algn="ctr">
              <a:buFontTx/>
              <a:buChar char="-"/>
            </a:pPr>
            <a:endParaRPr lang="en-GB" sz="22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285750" indent="-285750" algn="ctr">
              <a:buFontTx/>
              <a:buChar char="-"/>
            </a:pPr>
            <a:r>
              <a:rPr lang="pt-PT" dirty="0" err="1" smtClean="0">
                <a:latin typeface="Times New Roman" charset="0"/>
                <a:ea typeface="Times New Roman" charset="0"/>
                <a:cs typeface="Times New Roman" charset="0"/>
              </a:rPr>
              <a:t>Art</a:t>
            </a:r>
            <a:r>
              <a:rPr lang="pt-PT" dirty="0">
                <a:latin typeface="Times New Roman" charset="0"/>
                <a:ea typeface="Times New Roman" charset="0"/>
                <a:cs typeface="Times New Roman" charset="0"/>
              </a:rPr>
              <a:t>. 6.º:</a:t>
            </a:r>
            <a:r>
              <a:rPr lang="pt-PT" sz="2200" dirty="0">
                <a:latin typeface="Times New Roman" charset="0"/>
                <a:ea typeface="Times New Roman" charset="0"/>
                <a:cs typeface="Times New Roman" charset="0"/>
              </a:rPr>
              <a:t> notificar a OMS de qualquer ocorrência que possa constituir uma emergência de saúde pública de âmbito internacional, medidas sanitárias </a:t>
            </a:r>
            <a:r>
              <a:rPr lang="pt-PT" sz="2200" dirty="0" err="1">
                <a:latin typeface="Times New Roman" charset="0"/>
                <a:ea typeface="Times New Roman" charset="0"/>
                <a:cs typeface="Times New Roman" charset="0"/>
              </a:rPr>
              <a:t>adoptadas</a:t>
            </a:r>
            <a:r>
              <a:rPr lang="pt-PT" sz="2200" dirty="0">
                <a:latin typeface="Times New Roman" charset="0"/>
                <a:ea typeface="Times New Roman" charset="0"/>
                <a:cs typeface="Times New Roman" charset="0"/>
              </a:rPr>
              <a:t> até ao momento, assim como continuar a fornecer informação detalhada e </a:t>
            </a:r>
            <a:r>
              <a:rPr lang="pt-PT" sz="2200" dirty="0" err="1">
                <a:latin typeface="Times New Roman" charset="0"/>
                <a:ea typeface="Times New Roman" charset="0"/>
                <a:cs typeface="Times New Roman" charset="0"/>
              </a:rPr>
              <a:t>exacta</a:t>
            </a:r>
            <a:r>
              <a:rPr lang="pt-PT" sz="2200" dirty="0" smtClean="0">
                <a:latin typeface="Times New Roman" charset="0"/>
                <a:ea typeface="Times New Roman" charset="0"/>
                <a:cs typeface="Times New Roman" charset="0"/>
              </a:rPr>
              <a:t>;</a:t>
            </a:r>
          </a:p>
          <a:p>
            <a:pPr marL="342900" indent="-342900" algn="ctr">
              <a:buFontTx/>
              <a:buChar char="-"/>
            </a:pPr>
            <a:endParaRPr lang="en-GB" sz="22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/>
            <a:r>
              <a:rPr lang="pt-PT" dirty="0">
                <a:latin typeface="Times New Roman" charset="0"/>
                <a:ea typeface="Times New Roman" charset="0"/>
                <a:cs typeface="Times New Roman" charset="0"/>
              </a:rPr>
              <a:t>- </a:t>
            </a:r>
            <a:r>
              <a:rPr lang="pt-PT" dirty="0" err="1">
                <a:latin typeface="Times New Roman" charset="0"/>
                <a:ea typeface="Times New Roman" charset="0"/>
                <a:cs typeface="Times New Roman" charset="0"/>
              </a:rPr>
              <a:t>Art</a:t>
            </a:r>
            <a:r>
              <a:rPr lang="pt-PT" dirty="0">
                <a:latin typeface="Times New Roman" charset="0"/>
                <a:ea typeface="Times New Roman" charset="0"/>
                <a:cs typeface="Times New Roman" charset="0"/>
              </a:rPr>
              <a:t>. 7.º:</a:t>
            </a:r>
            <a:r>
              <a:rPr lang="pt-PT" sz="2200" dirty="0">
                <a:latin typeface="Times New Roman" charset="0"/>
                <a:ea typeface="Times New Roman" charset="0"/>
                <a:cs typeface="Times New Roman" charset="0"/>
              </a:rPr>
              <a:t> comunicar à OMS ocorrências inesperadas ou raras que possam constituir emergências de saúde pública internacionais.</a:t>
            </a:r>
            <a:endParaRPr lang="en-GB" sz="2200" dirty="0">
              <a:latin typeface="Times New Roman" charset="0"/>
              <a:ea typeface="Times New Roman" charset="0"/>
              <a:cs typeface="Times New Roman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995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539" y="2069432"/>
            <a:ext cx="4241794" cy="283493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467853" y="721895"/>
            <a:ext cx="890336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err="1" smtClean="0">
                <a:latin typeface="Times New Roman" charset="0"/>
                <a:ea typeface="Times New Roman" charset="0"/>
                <a:cs typeface="Times New Roman" charset="0"/>
              </a:rPr>
              <a:t>Paralelamente</a:t>
            </a:r>
            <a:r>
              <a:rPr lang="mr-IN" sz="3000" b="1" dirty="0" smtClean="0">
                <a:latin typeface="Times New Roman" charset="0"/>
                <a:ea typeface="Times New Roman" charset="0"/>
                <a:cs typeface="Times New Roman" charset="0"/>
              </a:rPr>
              <a:t>…</a:t>
            </a:r>
            <a:endParaRPr lang="en-US" sz="3000" b="1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19537" y="1501739"/>
            <a:ext cx="572703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200" b="1" dirty="0">
                <a:latin typeface="Times New Roman" charset="0"/>
                <a:ea typeface="Times New Roman" charset="0"/>
                <a:cs typeface="Times New Roman" charset="0"/>
              </a:rPr>
              <a:t>Tratado de Maastricht </a:t>
            </a:r>
            <a:r>
              <a:rPr lang="pt-PT" sz="2200" dirty="0">
                <a:latin typeface="Times New Roman" charset="0"/>
                <a:ea typeface="Times New Roman" charset="0"/>
                <a:cs typeface="Times New Roman" charset="0"/>
              </a:rPr>
              <a:t>(1992-3</a:t>
            </a:r>
            <a:r>
              <a:rPr lang="pt-PT" sz="2200" dirty="0" smtClean="0">
                <a:latin typeface="Times New Roman" charset="0"/>
                <a:ea typeface="Times New Roman" charset="0"/>
                <a:cs typeface="Times New Roman" charset="0"/>
              </a:rPr>
              <a:t>)</a:t>
            </a:r>
          </a:p>
          <a:p>
            <a:endParaRPr lang="pt-PT" sz="2200" dirty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pt-PT" sz="2200" dirty="0" smtClean="0">
                <a:latin typeface="Times New Roman" charset="0"/>
                <a:ea typeface="Times New Roman" charset="0"/>
                <a:cs typeface="Times New Roman" charset="0"/>
              </a:rPr>
              <a:t>129.º  Competência </a:t>
            </a:r>
            <a:r>
              <a:rPr lang="pt-PT" sz="2200" dirty="0">
                <a:latin typeface="Times New Roman" charset="0"/>
                <a:ea typeface="Times New Roman" charset="0"/>
                <a:cs typeface="Times New Roman" charset="0"/>
              </a:rPr>
              <a:t>da Comunidade para a “</a:t>
            </a:r>
            <a:r>
              <a:rPr lang="pt-PT" sz="2200" b="1" dirty="0">
                <a:latin typeface="Times New Roman" charset="0"/>
                <a:ea typeface="Times New Roman" charset="0"/>
                <a:cs typeface="Times New Roman" charset="0"/>
              </a:rPr>
              <a:t>prossecução de uma política comunitária da Saúde Pública</a:t>
            </a:r>
            <a:r>
              <a:rPr lang="pt-PT" sz="2200" dirty="0">
                <a:latin typeface="Times New Roman" charset="0"/>
                <a:ea typeface="Times New Roman" charset="0"/>
                <a:cs typeface="Times New Roman" charset="0"/>
              </a:rPr>
              <a:t>”</a:t>
            </a:r>
            <a:r>
              <a:rPr lang="en-GB" sz="2200" dirty="0" smtClean="0">
                <a:effectLst/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pt-PT" sz="22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endParaRPr lang="pt-PT" sz="2200" dirty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pt-PT" sz="2000" dirty="0" smtClean="0">
                <a:latin typeface="Times New Roman" charset="0"/>
                <a:ea typeface="Times New Roman" charset="0"/>
                <a:cs typeface="Times New Roman" charset="0"/>
              </a:rPr>
              <a:t>Passa a ser Direito Primário da UE, até aí era somente Direito Secundário, limitando-se</a:t>
            </a:r>
            <a:r>
              <a:rPr lang="pt-PT" sz="2000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pt-PT" sz="2000" i="1" dirty="0">
                <a:latin typeface="Times New Roman" charset="0"/>
                <a:ea typeface="Times New Roman" charset="0"/>
                <a:cs typeface="Times New Roman" charset="0"/>
              </a:rPr>
              <a:t>e.g.</a:t>
            </a:r>
            <a:r>
              <a:rPr lang="pt-PT" sz="2000" dirty="0">
                <a:latin typeface="Times New Roman" charset="0"/>
                <a:ea typeface="Times New Roman" charset="0"/>
                <a:cs typeface="Times New Roman" charset="0"/>
              </a:rPr>
              <a:t>, a liberdade de circulação de mercadorias ou de trabalhadores por preocupações sanitárias. </a:t>
            </a:r>
            <a:endParaRPr lang="pt-PT" sz="20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endParaRPr lang="pt-PT" sz="2000" dirty="0">
              <a:latin typeface="Times New Roman" charset="0"/>
              <a:ea typeface="Times New Roman" charset="0"/>
              <a:cs typeface="Times New Roman" charset="0"/>
            </a:endParaRPr>
          </a:p>
          <a:p>
            <a:endParaRPr lang="en-US" sz="20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5049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2912" y="288758"/>
            <a:ext cx="2225530" cy="148739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01579" y="721895"/>
            <a:ext cx="10996863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sz="2000" b="1" dirty="0" smtClean="0">
                <a:latin typeface="Times New Roman" charset="0"/>
                <a:ea typeface="Times New Roman" charset="0"/>
                <a:cs typeface="Times New Roman" charset="0"/>
              </a:rPr>
              <a:t>Tratado de Lisboa </a:t>
            </a:r>
            <a:endParaRPr lang="pt-PT" sz="20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/>
            <a:endParaRPr lang="pt-PT" sz="20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/>
            <a:endParaRPr lang="pt-PT" sz="20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/>
            <a:r>
              <a:rPr lang="pt-PT" b="1" dirty="0">
                <a:latin typeface="Times New Roman" charset="0"/>
                <a:ea typeface="Times New Roman" charset="0"/>
                <a:cs typeface="Times New Roman" charset="0"/>
              </a:rPr>
              <a:t>4.º n.º 2, alínea k</a:t>
            </a:r>
            <a:r>
              <a:rPr lang="pt-PT" b="1" dirty="0" smtClean="0">
                <a:latin typeface="Times New Roman" charset="0"/>
                <a:ea typeface="Times New Roman" charset="0"/>
                <a:cs typeface="Times New Roman" charset="0"/>
              </a:rPr>
              <a:t>) </a:t>
            </a:r>
            <a:r>
              <a:rPr lang="pt-PT" b="1" dirty="0">
                <a:latin typeface="Times New Roman" charset="0"/>
                <a:ea typeface="Times New Roman" charset="0"/>
                <a:cs typeface="Times New Roman" charset="0"/>
              </a:rPr>
              <a:t>TFUE</a:t>
            </a:r>
            <a:r>
              <a:rPr lang="en-GB" b="1" dirty="0" smtClean="0">
                <a:effectLst/>
                <a:latin typeface="Times New Roman" charset="0"/>
                <a:ea typeface="Times New Roman" charset="0"/>
                <a:cs typeface="Times New Roman" charset="0"/>
              </a:rPr>
              <a:t> </a:t>
            </a:r>
          </a:p>
          <a:p>
            <a:pPr algn="ctr"/>
            <a:r>
              <a:rPr lang="en-GB" sz="2000" dirty="0" smtClean="0">
                <a:effectLst/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pt-PT" sz="2000" dirty="0">
                <a:latin typeface="Times New Roman" charset="0"/>
                <a:ea typeface="Times New Roman" charset="0"/>
                <a:cs typeface="Times New Roman" charset="0"/>
              </a:rPr>
              <a:t>matéria de competência partilhada entre os Estados-membros e a União Europeia</a:t>
            </a:r>
            <a:r>
              <a:rPr lang="en-GB" sz="2000" dirty="0" smtClean="0">
                <a:effectLst/>
                <a:latin typeface="Times New Roman" charset="0"/>
                <a:ea typeface="Times New Roman" charset="0"/>
                <a:cs typeface="Times New Roman" charset="0"/>
              </a:rPr>
              <a:t> </a:t>
            </a:r>
          </a:p>
          <a:p>
            <a:pPr algn="ctr"/>
            <a:r>
              <a:rPr lang="pt-PT" sz="2000" b="1" dirty="0">
                <a:latin typeface="Times New Roman" charset="0"/>
                <a:ea typeface="Times New Roman" charset="0"/>
                <a:cs typeface="Times New Roman" charset="0"/>
              </a:rPr>
              <a:t>“problemas comuns de segurança em matéria de saúde pública” </a:t>
            </a:r>
            <a:endParaRPr lang="pt-PT" sz="2000" b="1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/>
            <a:endParaRPr lang="pt-PT" sz="20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/>
            <a:endParaRPr lang="pt-PT" sz="20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/>
            <a:r>
              <a:rPr lang="pt-PT" b="1" dirty="0" smtClean="0">
                <a:latin typeface="Times New Roman" charset="0"/>
                <a:ea typeface="Times New Roman" charset="0"/>
                <a:cs typeface="Times New Roman" charset="0"/>
              </a:rPr>
              <a:t>168.º </a:t>
            </a:r>
            <a:r>
              <a:rPr lang="pt-PT" b="1" dirty="0">
                <a:latin typeface="Times New Roman" charset="0"/>
                <a:ea typeface="Times New Roman" charset="0"/>
                <a:cs typeface="Times New Roman" charset="0"/>
              </a:rPr>
              <a:t>TFUE</a:t>
            </a:r>
            <a:r>
              <a:rPr lang="en-GB" dirty="0" smtClean="0">
                <a:effectLst/>
                <a:latin typeface="Times New Roman" charset="0"/>
                <a:ea typeface="Times New Roman" charset="0"/>
                <a:cs typeface="Times New Roman" charset="0"/>
              </a:rPr>
              <a:t> </a:t>
            </a:r>
          </a:p>
          <a:p>
            <a:pPr algn="ctr"/>
            <a:r>
              <a:rPr lang="pt-PT" dirty="0">
                <a:latin typeface="Times New Roman" charset="0"/>
                <a:ea typeface="Times New Roman" charset="0"/>
                <a:cs typeface="Times New Roman" charset="0"/>
              </a:rPr>
              <a:t>Saúde Pública</a:t>
            </a:r>
            <a:r>
              <a:rPr lang="en-GB" dirty="0" smtClean="0">
                <a:effectLst/>
                <a:latin typeface="Times New Roman" charset="0"/>
                <a:ea typeface="Times New Roman" charset="0"/>
                <a:cs typeface="Times New Roman" charset="0"/>
              </a:rPr>
              <a:t> </a:t>
            </a:r>
          </a:p>
          <a:p>
            <a:pPr algn="ctr"/>
            <a:r>
              <a:rPr lang="pt-PT" sz="2000" dirty="0" smtClean="0">
                <a:latin typeface="Times New Roman" charset="0"/>
                <a:ea typeface="Times New Roman" charset="0"/>
                <a:cs typeface="Times New Roman" charset="0"/>
              </a:rPr>
              <a:t>Em </a:t>
            </a:r>
            <a:r>
              <a:rPr lang="pt-PT" sz="2000" dirty="0">
                <a:latin typeface="Times New Roman" charset="0"/>
                <a:ea typeface="Times New Roman" charset="0"/>
                <a:cs typeface="Times New Roman" charset="0"/>
              </a:rPr>
              <a:t>todas as políticas e </a:t>
            </a:r>
            <a:r>
              <a:rPr lang="pt-PT" sz="2000" dirty="0" err="1">
                <a:latin typeface="Times New Roman" charset="0"/>
                <a:ea typeface="Times New Roman" charset="0"/>
                <a:cs typeface="Times New Roman" charset="0"/>
              </a:rPr>
              <a:t>acções</a:t>
            </a:r>
            <a:r>
              <a:rPr lang="pt-PT" sz="2000" dirty="0">
                <a:latin typeface="Times New Roman" charset="0"/>
                <a:ea typeface="Times New Roman" charset="0"/>
                <a:cs typeface="Times New Roman" charset="0"/>
              </a:rPr>
              <a:t> da União deve estar assegurado um elevado nível de </a:t>
            </a:r>
            <a:r>
              <a:rPr lang="pt-PT" sz="2000" dirty="0" err="1">
                <a:latin typeface="Times New Roman" charset="0"/>
                <a:ea typeface="Times New Roman" charset="0"/>
                <a:cs typeface="Times New Roman" charset="0"/>
              </a:rPr>
              <a:t>protecção</a:t>
            </a:r>
            <a:r>
              <a:rPr lang="pt-PT" sz="2000" dirty="0">
                <a:latin typeface="Times New Roman" charset="0"/>
                <a:ea typeface="Times New Roman" charset="0"/>
                <a:cs typeface="Times New Roman" charset="0"/>
              </a:rPr>
              <a:t> da saúde, devendo esta complementar as políticas nacionais dos </a:t>
            </a:r>
            <a:r>
              <a:rPr lang="pt-PT" sz="2000" dirty="0" smtClean="0">
                <a:latin typeface="Times New Roman" charset="0"/>
                <a:ea typeface="Times New Roman" charset="0"/>
                <a:cs typeface="Times New Roman" charset="0"/>
              </a:rPr>
              <a:t>EM.</a:t>
            </a:r>
            <a:r>
              <a:rPr lang="en-GB" sz="2000" dirty="0" smtClean="0">
                <a:effectLst/>
                <a:latin typeface="Times New Roman" charset="0"/>
                <a:ea typeface="Times New Roman" charset="0"/>
                <a:cs typeface="Times New Roman" charset="0"/>
              </a:rPr>
              <a:t> </a:t>
            </a:r>
          </a:p>
          <a:p>
            <a:pPr algn="ctr"/>
            <a:r>
              <a:rPr lang="pt-PT" sz="2000" dirty="0" smtClean="0">
                <a:latin typeface="Times New Roman" charset="0"/>
                <a:ea typeface="Times New Roman" charset="0"/>
                <a:cs typeface="Times New Roman" charset="0"/>
              </a:rPr>
              <a:t>É função </a:t>
            </a:r>
            <a:r>
              <a:rPr lang="pt-PT" sz="2000" dirty="0">
                <a:latin typeface="Times New Roman" charset="0"/>
                <a:ea typeface="Times New Roman" charset="0"/>
                <a:cs typeface="Times New Roman" charset="0"/>
              </a:rPr>
              <a:t>da União a “</a:t>
            </a:r>
            <a:r>
              <a:rPr lang="pt-PT" sz="2000" b="1" dirty="0">
                <a:latin typeface="Times New Roman" charset="0"/>
                <a:ea typeface="Times New Roman" charset="0"/>
                <a:cs typeface="Times New Roman" charset="0"/>
              </a:rPr>
              <a:t>melhoria da saúde pública e a prevenção das doenças e afeções humanas e a redução das causas de perigo para a saúde física e mental</a:t>
            </a:r>
            <a:r>
              <a:rPr lang="pt-PT" sz="2000" dirty="0">
                <a:latin typeface="Times New Roman" charset="0"/>
                <a:ea typeface="Times New Roman" charset="0"/>
                <a:cs typeface="Times New Roman" charset="0"/>
              </a:rPr>
              <a:t>”. Tal implica “</a:t>
            </a:r>
            <a:r>
              <a:rPr lang="pt-PT" sz="2000" b="1" dirty="0">
                <a:latin typeface="Times New Roman" charset="0"/>
                <a:ea typeface="Times New Roman" charset="0"/>
                <a:cs typeface="Times New Roman" charset="0"/>
              </a:rPr>
              <a:t>a luta contra os grandes flagelos, fomentando a investigação sobre as respetivas causas, formas de transmissão e prevenção, bem como a informação e a educação sanitária e a vigilância das ameaças graves para a saúde com dimensão transfronteiriça, o alerta em caso de tais ameaças e o combate contra as </a:t>
            </a:r>
            <a:r>
              <a:rPr lang="pt-PT" sz="2000" b="1" dirty="0" smtClean="0">
                <a:latin typeface="Times New Roman" charset="0"/>
                <a:ea typeface="Times New Roman" charset="0"/>
                <a:cs typeface="Times New Roman" charset="0"/>
              </a:rPr>
              <a:t>mesmas</a:t>
            </a:r>
            <a:r>
              <a:rPr lang="pt-PT" sz="2000" dirty="0" smtClean="0">
                <a:latin typeface="Times New Roman" charset="0"/>
                <a:ea typeface="Times New Roman" charset="0"/>
                <a:cs typeface="Times New Roman" charset="0"/>
              </a:rPr>
              <a:t>”</a:t>
            </a:r>
            <a:endParaRPr lang="en-GB" sz="20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989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55032" y="914400"/>
            <a:ext cx="9817768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200" dirty="0">
                <a:latin typeface="Times New Roman" charset="0"/>
                <a:ea typeface="Times New Roman" charset="0"/>
                <a:cs typeface="Times New Roman" charset="0"/>
              </a:rPr>
              <a:t>Na </a:t>
            </a:r>
            <a:r>
              <a:rPr lang="pt-PT" sz="2200" dirty="0" err="1">
                <a:latin typeface="Times New Roman" charset="0"/>
                <a:ea typeface="Times New Roman" charset="0"/>
                <a:cs typeface="Times New Roman" charset="0"/>
              </a:rPr>
              <a:t>acção</a:t>
            </a:r>
            <a:r>
              <a:rPr lang="pt-PT" sz="2200" dirty="0">
                <a:latin typeface="Times New Roman" charset="0"/>
                <a:ea typeface="Times New Roman" charset="0"/>
                <a:cs typeface="Times New Roman" charset="0"/>
              </a:rPr>
              <a:t> da União Europeia destacam-se três momentos fundamentais</a:t>
            </a:r>
            <a:r>
              <a:rPr lang="pt-PT" sz="2200" dirty="0" smtClean="0">
                <a:latin typeface="Times New Roman" charset="0"/>
                <a:ea typeface="Times New Roman" charset="0"/>
                <a:cs typeface="Times New Roman" charset="0"/>
              </a:rPr>
              <a:t>:</a:t>
            </a:r>
          </a:p>
          <a:p>
            <a:endParaRPr lang="en-GB" sz="2500" dirty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pt-PT" sz="2500" dirty="0">
                <a:latin typeface="Times New Roman" charset="0"/>
                <a:ea typeface="Times New Roman" charset="0"/>
                <a:cs typeface="Times New Roman" charset="0"/>
              </a:rPr>
              <a:t>	- A criação de uma </a:t>
            </a:r>
            <a:r>
              <a:rPr lang="pt-PT" sz="2500" b="1" dirty="0">
                <a:latin typeface="Times New Roman" charset="0"/>
                <a:ea typeface="Times New Roman" charset="0"/>
                <a:cs typeface="Times New Roman" charset="0"/>
              </a:rPr>
              <a:t>rede de vigilância epidemiológica de controlo das doenças transmissíveis </a:t>
            </a:r>
            <a:r>
              <a:rPr lang="pt-PT" dirty="0">
                <a:latin typeface="Times New Roman" charset="0"/>
                <a:ea typeface="Times New Roman" charset="0"/>
                <a:cs typeface="Times New Roman" charset="0"/>
              </a:rPr>
              <a:t>- desde a </a:t>
            </a:r>
            <a:r>
              <a:rPr lang="pt-PT" b="1" dirty="0">
                <a:latin typeface="Times New Roman" charset="0"/>
                <a:ea typeface="Times New Roman" charset="0"/>
                <a:cs typeface="Times New Roman" charset="0"/>
              </a:rPr>
              <a:t>Decisão n.º 2119/98/CE</a:t>
            </a:r>
            <a:r>
              <a:rPr lang="pt-PT" dirty="0">
                <a:latin typeface="Times New Roman" charset="0"/>
                <a:ea typeface="Times New Roman" charset="0"/>
                <a:cs typeface="Times New Roman" charset="0"/>
              </a:rPr>
              <a:t> do Parlamento Europeu e do Conselho, de 24 de Setembro de 1998, entretanto substituída pela </a:t>
            </a:r>
            <a:r>
              <a:rPr lang="pt-PT" b="1" dirty="0">
                <a:latin typeface="Times New Roman" charset="0"/>
                <a:ea typeface="Times New Roman" charset="0"/>
                <a:cs typeface="Times New Roman" charset="0"/>
              </a:rPr>
              <a:t>Decisão n.º 1082/2013/UE</a:t>
            </a:r>
            <a:r>
              <a:rPr lang="pt-PT" dirty="0">
                <a:latin typeface="Times New Roman" charset="0"/>
                <a:ea typeface="Times New Roman" charset="0"/>
                <a:cs typeface="Times New Roman" charset="0"/>
              </a:rPr>
              <a:t> do Parlamento Europeu e do Conselho, de 22 de Outubro de 2013</a:t>
            </a:r>
            <a:r>
              <a:rPr lang="pt-PT" dirty="0" smtClean="0">
                <a:latin typeface="Times New Roman" charset="0"/>
                <a:ea typeface="Times New Roman" charset="0"/>
                <a:cs typeface="Times New Roman" charset="0"/>
              </a:rPr>
              <a:t>;</a:t>
            </a:r>
          </a:p>
          <a:p>
            <a:endParaRPr lang="en-GB" sz="2500" dirty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pt-PT" sz="2500" dirty="0">
                <a:latin typeface="Times New Roman" charset="0"/>
                <a:ea typeface="Times New Roman" charset="0"/>
                <a:cs typeface="Times New Roman" charset="0"/>
              </a:rPr>
              <a:t>	- A criação do </a:t>
            </a:r>
            <a:r>
              <a:rPr lang="pt-PT" sz="2500" b="1" dirty="0">
                <a:latin typeface="Times New Roman" charset="0"/>
                <a:ea typeface="Times New Roman" charset="0"/>
                <a:cs typeface="Times New Roman" charset="0"/>
              </a:rPr>
              <a:t>Sistema de Alerta Rápido e de Resposta</a:t>
            </a:r>
            <a:r>
              <a:rPr lang="pt-PT" sz="25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pt-PT" dirty="0">
                <a:latin typeface="Times New Roman" charset="0"/>
                <a:ea typeface="Times New Roman" charset="0"/>
                <a:cs typeface="Times New Roman" charset="0"/>
              </a:rPr>
              <a:t>- na mesma Decisão de 2013</a:t>
            </a:r>
            <a:r>
              <a:rPr lang="pt-PT" dirty="0" smtClean="0">
                <a:latin typeface="Times New Roman" charset="0"/>
                <a:ea typeface="Times New Roman" charset="0"/>
                <a:cs typeface="Times New Roman" charset="0"/>
              </a:rPr>
              <a:t>;</a:t>
            </a:r>
          </a:p>
          <a:p>
            <a:endParaRPr lang="en-GB" sz="2500" dirty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pt-PT" sz="2500" dirty="0">
                <a:latin typeface="Times New Roman" charset="0"/>
                <a:ea typeface="Times New Roman" charset="0"/>
                <a:cs typeface="Times New Roman" charset="0"/>
              </a:rPr>
              <a:t>	- A fundação do </a:t>
            </a:r>
            <a:r>
              <a:rPr lang="pt-PT" sz="2500" b="1" dirty="0">
                <a:latin typeface="Times New Roman" charset="0"/>
                <a:ea typeface="Times New Roman" charset="0"/>
                <a:cs typeface="Times New Roman" charset="0"/>
              </a:rPr>
              <a:t>Centro Europeu de Prevenção e Controlo de Doenças</a:t>
            </a:r>
            <a:r>
              <a:rPr lang="pt-PT" sz="25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pt-PT" dirty="0">
                <a:latin typeface="Times New Roman" charset="0"/>
                <a:ea typeface="Times New Roman" charset="0"/>
                <a:cs typeface="Times New Roman" charset="0"/>
              </a:rPr>
              <a:t>- pelo </a:t>
            </a:r>
            <a:r>
              <a:rPr lang="pt-PT" b="1" dirty="0">
                <a:latin typeface="Times New Roman" charset="0"/>
                <a:ea typeface="Times New Roman" charset="0"/>
                <a:cs typeface="Times New Roman" charset="0"/>
              </a:rPr>
              <a:t>Regulamento n.º 851/2004</a:t>
            </a:r>
            <a:r>
              <a:rPr lang="pt-PT" dirty="0">
                <a:latin typeface="Times New Roman" charset="0"/>
                <a:ea typeface="Times New Roman" charset="0"/>
                <a:cs typeface="Times New Roman" charset="0"/>
              </a:rPr>
              <a:t>, do Parlamento Europeu e do Conselho, de 21 de Abril de 2004.</a:t>
            </a:r>
            <a:r>
              <a:rPr lang="en-GB" dirty="0" smtClean="0">
                <a:effectLst/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0405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53454" y="577516"/>
            <a:ext cx="11454062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PT" sz="25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/>
            <a:endParaRPr lang="pt-PT" sz="25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/>
            <a:r>
              <a:rPr lang="pt-PT" sz="2500" dirty="0" smtClean="0">
                <a:latin typeface="Times New Roman" charset="0"/>
                <a:ea typeface="Times New Roman" charset="0"/>
                <a:cs typeface="Times New Roman" charset="0"/>
              </a:rPr>
              <a:t>A </a:t>
            </a:r>
            <a:r>
              <a:rPr lang="pt-PT" sz="2500" b="1" dirty="0">
                <a:latin typeface="Times New Roman" charset="0"/>
                <a:ea typeface="Times New Roman" charset="0"/>
                <a:cs typeface="Times New Roman" charset="0"/>
              </a:rPr>
              <a:t>rede de vigilância epidemiológica </a:t>
            </a:r>
            <a:r>
              <a:rPr lang="pt-PT" sz="2500" dirty="0">
                <a:latin typeface="Times New Roman" charset="0"/>
                <a:ea typeface="Times New Roman" charset="0"/>
                <a:cs typeface="Times New Roman" charset="0"/>
              </a:rPr>
              <a:t>opera pela </a:t>
            </a:r>
            <a:r>
              <a:rPr lang="pt-PT" sz="2500" b="1" dirty="0">
                <a:latin typeface="Times New Roman" charset="0"/>
                <a:ea typeface="Times New Roman" charset="0"/>
                <a:cs typeface="Times New Roman" charset="0"/>
              </a:rPr>
              <a:t>comunicação permanente entre as autoridades competentes de cada EM, Comissão Europeia </a:t>
            </a:r>
            <a:r>
              <a:rPr lang="pt-PT" sz="2500" b="1" dirty="0" smtClean="0">
                <a:latin typeface="Times New Roman" charset="0"/>
                <a:ea typeface="Times New Roman" charset="0"/>
                <a:cs typeface="Times New Roman" charset="0"/>
              </a:rPr>
              <a:t>e o CECD</a:t>
            </a:r>
            <a:r>
              <a:rPr lang="pt-PT" sz="2500" dirty="0" smtClean="0">
                <a:latin typeface="Times New Roman" charset="0"/>
                <a:ea typeface="Times New Roman" charset="0"/>
                <a:cs typeface="Times New Roman" charset="0"/>
              </a:rPr>
              <a:t> (que a administra </a:t>
            </a:r>
            <a:r>
              <a:rPr lang="pt-PT" sz="2500" dirty="0">
                <a:latin typeface="Times New Roman" charset="0"/>
                <a:ea typeface="Times New Roman" charset="0"/>
                <a:cs typeface="Times New Roman" charset="0"/>
              </a:rPr>
              <a:t>e </a:t>
            </a:r>
            <a:r>
              <a:rPr lang="pt-PT" sz="2500" dirty="0" smtClean="0">
                <a:latin typeface="Times New Roman" charset="0"/>
                <a:ea typeface="Times New Roman" charset="0"/>
                <a:cs typeface="Times New Roman" charset="0"/>
              </a:rPr>
              <a:t>coordena).</a:t>
            </a:r>
          </a:p>
          <a:p>
            <a:r>
              <a:rPr lang="pt-PT" sz="2500" dirty="0"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GB" sz="25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/>
            <a:r>
              <a:rPr lang="pt-PT" sz="2500" dirty="0">
                <a:latin typeface="Times New Roman" charset="0"/>
                <a:ea typeface="Times New Roman" charset="0"/>
                <a:cs typeface="Times New Roman" charset="0"/>
              </a:rPr>
              <a:t>As autoridades nacionais de cada EM comunicam à rede</a:t>
            </a:r>
            <a:r>
              <a:rPr lang="pt-PT" sz="2500" dirty="0" smtClean="0">
                <a:latin typeface="Times New Roman" charset="0"/>
                <a:ea typeface="Times New Roman" charset="0"/>
                <a:cs typeface="Times New Roman" charset="0"/>
              </a:rPr>
              <a:t>:</a:t>
            </a:r>
          </a:p>
          <a:p>
            <a:pPr algn="ctr"/>
            <a:endParaRPr lang="en-GB" sz="25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/>
            <a:r>
              <a:rPr lang="pt-PT" sz="2500" dirty="0">
                <a:latin typeface="Times New Roman" charset="0"/>
                <a:ea typeface="Times New Roman" charset="0"/>
                <a:cs typeface="Times New Roman" charset="0"/>
              </a:rPr>
              <a:t>- Dados e informações comparáveis e compatíveis de vigilância epidemiológica de doenças transmissíveis;</a:t>
            </a:r>
            <a:endParaRPr lang="en-GB" sz="25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/>
            <a:r>
              <a:rPr lang="pt-PT" sz="2500" dirty="0">
                <a:latin typeface="Times New Roman" charset="0"/>
                <a:ea typeface="Times New Roman" charset="0"/>
                <a:cs typeface="Times New Roman" charset="0"/>
              </a:rPr>
              <a:t>- Informações sobre a evolução de estado epidemiológicos; </a:t>
            </a:r>
            <a:endParaRPr lang="en-GB" sz="25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/>
            <a:r>
              <a:rPr lang="pt-PT" sz="2500" dirty="0">
                <a:latin typeface="Times New Roman" charset="0"/>
                <a:ea typeface="Times New Roman" charset="0"/>
                <a:cs typeface="Times New Roman" charset="0"/>
              </a:rPr>
              <a:t>- Informações sobre fenómenos epidémicos insólitos ou novas doença transmissíveis de origem desconhecida (mesmo que de países fora da União).</a:t>
            </a:r>
            <a:endParaRPr lang="en-GB" sz="2500" dirty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pt-PT" sz="2500" dirty="0"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GB" sz="25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227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73769" y="433137"/>
            <a:ext cx="10635916" cy="6047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200" dirty="0" smtClean="0">
                <a:latin typeface="Times New Roman" charset="0"/>
                <a:ea typeface="Times New Roman" charset="0"/>
                <a:cs typeface="Times New Roman" charset="0"/>
              </a:rPr>
              <a:t>A comunicação destas informações deve seguir a </a:t>
            </a:r>
            <a:r>
              <a:rPr lang="pt-PT" sz="2200" b="1" dirty="0" smtClean="0">
                <a:latin typeface="Times New Roman" charset="0"/>
                <a:ea typeface="Times New Roman" charset="0"/>
                <a:cs typeface="Times New Roman" charset="0"/>
              </a:rPr>
              <a:t>definição de casos de notificação de doenças transmissíveis à rede</a:t>
            </a:r>
            <a:r>
              <a:rPr lang="pt-PT" sz="2200" dirty="0" smtClean="0">
                <a:latin typeface="Times New Roman" charset="0"/>
                <a:ea typeface="Times New Roman" charset="0"/>
                <a:cs typeface="Times New Roman" charset="0"/>
              </a:rPr>
              <a:t> - responsabilidade da Comissão </a:t>
            </a:r>
            <a:r>
              <a:rPr lang="pt-PT" sz="2200" dirty="0" err="1" smtClean="0">
                <a:latin typeface="Times New Roman" charset="0"/>
                <a:ea typeface="Times New Roman" charset="0"/>
                <a:cs typeface="Times New Roman" charset="0"/>
              </a:rPr>
              <a:t>actualmente</a:t>
            </a:r>
            <a:r>
              <a:rPr lang="pt-PT" sz="2200" dirty="0" smtClean="0">
                <a:latin typeface="Times New Roman" charset="0"/>
                <a:ea typeface="Times New Roman" charset="0"/>
                <a:cs typeface="Times New Roman" charset="0"/>
              </a:rPr>
              <a:t> cumprida na </a:t>
            </a:r>
            <a:r>
              <a:rPr lang="pt-PT" sz="2200" b="1" dirty="0" smtClean="0">
                <a:latin typeface="Times New Roman" charset="0"/>
                <a:ea typeface="Times New Roman" charset="0"/>
                <a:cs typeface="Times New Roman" charset="0"/>
              </a:rPr>
              <a:t>Decisão de Execução 2012/506/UE</a:t>
            </a:r>
            <a:r>
              <a:rPr lang="pt-PT" sz="2200" dirty="0" smtClean="0">
                <a:latin typeface="Times New Roman" charset="0"/>
                <a:ea typeface="Times New Roman" charset="0"/>
                <a:cs typeface="Times New Roman" charset="0"/>
              </a:rPr>
              <a:t>, de 8 de Agosto. </a:t>
            </a:r>
          </a:p>
          <a:p>
            <a:endParaRPr lang="pt-PT" dirty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pt-PT" sz="1500" dirty="0">
                <a:latin typeface="Times New Roman" charset="0"/>
                <a:ea typeface="Times New Roman" charset="0"/>
                <a:cs typeface="Times New Roman" charset="0"/>
              </a:rPr>
              <a:t>Ex: </a:t>
            </a:r>
            <a:endParaRPr lang="en-GB" sz="1500" dirty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pt-BR" sz="1500" b="1" dirty="0">
                <a:latin typeface="Times New Roman" charset="0"/>
                <a:ea typeface="Times New Roman" charset="0"/>
                <a:cs typeface="Times New Roman" charset="0"/>
              </a:rPr>
              <a:t>CÓLERA</a:t>
            </a:r>
            <a:r>
              <a:rPr lang="pt-BR" sz="1500" dirty="0">
                <a:latin typeface="Times New Roman" charset="0"/>
                <a:ea typeface="Times New Roman" charset="0"/>
                <a:cs typeface="Times New Roman" charset="0"/>
              </a:rPr>
              <a:t> (</a:t>
            </a:r>
            <a:r>
              <a:rPr lang="pt-BR" sz="1500" i="1" dirty="0" err="1">
                <a:latin typeface="Times New Roman" charset="0"/>
                <a:ea typeface="Times New Roman" charset="0"/>
                <a:cs typeface="Times New Roman" charset="0"/>
              </a:rPr>
              <a:t>Vibrio</a:t>
            </a:r>
            <a:r>
              <a:rPr lang="pt-BR" sz="1500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pt-BR" sz="1500" i="1" dirty="0" err="1">
                <a:latin typeface="Times New Roman" charset="0"/>
                <a:ea typeface="Times New Roman" charset="0"/>
                <a:cs typeface="Times New Roman" charset="0"/>
              </a:rPr>
              <a:t>cholerae</a:t>
            </a:r>
            <a:r>
              <a:rPr lang="pt-BR" sz="1500" dirty="0">
                <a:latin typeface="Times New Roman" charset="0"/>
                <a:ea typeface="Times New Roman" charset="0"/>
                <a:cs typeface="Times New Roman" charset="0"/>
              </a:rPr>
              <a:t>) </a:t>
            </a:r>
            <a:endParaRPr lang="en-GB" sz="1500" dirty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pt-BR" sz="1500" b="1" dirty="0">
                <a:latin typeface="Times New Roman" charset="0"/>
                <a:ea typeface="Times New Roman" charset="0"/>
                <a:cs typeface="Times New Roman" charset="0"/>
              </a:rPr>
              <a:t>Critérios clínicos </a:t>
            </a:r>
            <a:r>
              <a:rPr lang="pt-BR" sz="1500" dirty="0">
                <a:latin typeface="Times New Roman" charset="0"/>
                <a:ea typeface="Times New Roman" charset="0"/>
                <a:cs typeface="Times New Roman" charset="0"/>
              </a:rPr>
              <a:t>Qualquer pessoa que preencha pelo menos um dos dois critérios seguintes: </a:t>
            </a:r>
            <a:endParaRPr lang="en-GB" sz="1500" dirty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pt-BR" sz="1500" dirty="0">
                <a:latin typeface="Times New Roman" charset="0"/>
                <a:ea typeface="Times New Roman" charset="0"/>
                <a:cs typeface="Times New Roman" charset="0"/>
              </a:rPr>
              <a:t>— diarreia, </a:t>
            </a:r>
            <a:endParaRPr lang="en-GB" sz="1500" dirty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pt-BR" sz="1500" dirty="0">
                <a:latin typeface="Times New Roman" charset="0"/>
                <a:ea typeface="Times New Roman" charset="0"/>
                <a:cs typeface="Times New Roman" charset="0"/>
              </a:rPr>
              <a:t>— vómitos. </a:t>
            </a:r>
            <a:endParaRPr lang="en-GB" sz="1500" dirty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en-GB" sz="1500" b="1" dirty="0" err="1">
                <a:latin typeface="Times New Roman" charset="0"/>
                <a:ea typeface="Times New Roman" charset="0"/>
                <a:cs typeface="Times New Roman" charset="0"/>
              </a:rPr>
              <a:t>Critérios</a:t>
            </a:r>
            <a:r>
              <a:rPr lang="en-GB" sz="1500" b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GB" sz="1500" b="1" dirty="0" err="1">
                <a:latin typeface="Times New Roman" charset="0"/>
                <a:ea typeface="Times New Roman" charset="0"/>
                <a:cs typeface="Times New Roman" charset="0"/>
              </a:rPr>
              <a:t>laboratoriais</a:t>
            </a:r>
            <a:r>
              <a:rPr lang="en-GB" sz="1500" b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en-GB" sz="15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lvl="0"/>
            <a:r>
              <a:rPr lang="pt-BR" sz="1500" dirty="0">
                <a:latin typeface="Times New Roman" charset="0"/>
                <a:ea typeface="Times New Roman" charset="0"/>
                <a:cs typeface="Times New Roman" charset="0"/>
              </a:rPr>
              <a:t>		—  isolamento de </a:t>
            </a:r>
            <a:r>
              <a:rPr lang="pt-BR" sz="1500" i="1" dirty="0" err="1">
                <a:latin typeface="Times New Roman" charset="0"/>
                <a:ea typeface="Times New Roman" charset="0"/>
                <a:cs typeface="Times New Roman" charset="0"/>
              </a:rPr>
              <a:t>Vibrio</a:t>
            </a:r>
            <a:r>
              <a:rPr lang="pt-BR" sz="1500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pt-BR" sz="1500" i="1" dirty="0" err="1">
                <a:latin typeface="Times New Roman" charset="0"/>
                <a:ea typeface="Times New Roman" charset="0"/>
                <a:cs typeface="Times New Roman" charset="0"/>
              </a:rPr>
              <a:t>cholerae</a:t>
            </a:r>
            <a:r>
              <a:rPr lang="pt-BR" sz="1500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pt-BR" sz="1500" dirty="0">
                <a:latin typeface="Times New Roman" charset="0"/>
                <a:ea typeface="Times New Roman" charset="0"/>
                <a:cs typeface="Times New Roman" charset="0"/>
              </a:rPr>
              <a:t>a partir de uma amostra clínica E  </a:t>
            </a:r>
            <a:endParaRPr lang="en-GB" sz="15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lvl="0"/>
            <a:r>
              <a:rPr lang="pt-BR" sz="1500" dirty="0">
                <a:latin typeface="Times New Roman" charset="0"/>
                <a:ea typeface="Times New Roman" charset="0"/>
                <a:cs typeface="Times New Roman" charset="0"/>
              </a:rPr>
              <a:t>		—  confirmação da presença do </a:t>
            </a:r>
            <a:r>
              <a:rPr lang="pt-BR" sz="1500" dirty="0" err="1">
                <a:latin typeface="Times New Roman" charset="0"/>
                <a:ea typeface="Times New Roman" charset="0"/>
                <a:cs typeface="Times New Roman" charset="0"/>
              </a:rPr>
              <a:t>antigénio</a:t>
            </a:r>
            <a:r>
              <a:rPr lang="pt-BR" sz="1500" dirty="0">
                <a:latin typeface="Times New Roman" charset="0"/>
                <a:ea typeface="Times New Roman" charset="0"/>
                <a:cs typeface="Times New Roman" charset="0"/>
              </a:rPr>
              <a:t> O1 ou O139 no material isolado E  </a:t>
            </a:r>
            <a:endParaRPr lang="en-GB" sz="15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lvl="0"/>
            <a:r>
              <a:rPr lang="pt-BR" sz="1500" dirty="0">
                <a:latin typeface="Times New Roman" charset="0"/>
                <a:ea typeface="Times New Roman" charset="0"/>
                <a:cs typeface="Times New Roman" charset="0"/>
              </a:rPr>
              <a:t>		—  confirmação da presença da </a:t>
            </a:r>
            <a:r>
              <a:rPr lang="pt-BR" sz="1500" dirty="0" err="1">
                <a:latin typeface="Times New Roman" charset="0"/>
                <a:ea typeface="Times New Roman" charset="0"/>
                <a:cs typeface="Times New Roman" charset="0"/>
              </a:rPr>
              <a:t>enterotoxina</a:t>
            </a:r>
            <a:r>
              <a:rPr lang="pt-BR" sz="1500" dirty="0">
                <a:latin typeface="Times New Roman" charset="0"/>
                <a:ea typeface="Times New Roman" charset="0"/>
                <a:cs typeface="Times New Roman" charset="0"/>
              </a:rPr>
              <a:t> da cólera ou do gene da </a:t>
            </a:r>
            <a:r>
              <a:rPr lang="pt-BR" sz="1500" dirty="0" err="1">
                <a:latin typeface="Times New Roman" charset="0"/>
                <a:ea typeface="Times New Roman" charset="0"/>
                <a:cs typeface="Times New Roman" charset="0"/>
              </a:rPr>
              <a:t>enterotoxina</a:t>
            </a:r>
            <a:r>
              <a:rPr lang="pt-BR" sz="1500" dirty="0">
                <a:latin typeface="Times New Roman" charset="0"/>
                <a:ea typeface="Times New Roman" charset="0"/>
                <a:cs typeface="Times New Roman" charset="0"/>
              </a:rPr>
              <a:t> da cólera no material isolado.  </a:t>
            </a:r>
            <a:endParaRPr lang="en-GB" sz="15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lvl="0"/>
            <a:r>
              <a:rPr lang="pt-BR" sz="1500" b="1" dirty="0">
                <a:latin typeface="Times New Roman" charset="0"/>
                <a:ea typeface="Times New Roman" charset="0"/>
                <a:cs typeface="Times New Roman" charset="0"/>
              </a:rPr>
              <a:t>Critérios epidemiológicos </a:t>
            </a:r>
            <a:r>
              <a:rPr lang="pt-BR" sz="1500" dirty="0">
                <a:latin typeface="Times New Roman" charset="0"/>
                <a:ea typeface="Times New Roman" charset="0"/>
                <a:cs typeface="Times New Roman" charset="0"/>
              </a:rPr>
              <a:t> Pelo menos uma das quatro relações epidemiológicas seguintes: </a:t>
            </a:r>
            <a:endParaRPr lang="en-GB" sz="15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lvl="0"/>
            <a:r>
              <a:rPr lang="pt-BR" sz="1500" dirty="0">
                <a:latin typeface="Times New Roman" charset="0"/>
                <a:ea typeface="Times New Roman" charset="0"/>
                <a:cs typeface="Times New Roman" charset="0"/>
              </a:rPr>
              <a:t>— exposição a uma fonte comum, </a:t>
            </a:r>
            <a:endParaRPr lang="en-GB" sz="15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lvl="0"/>
            <a:r>
              <a:rPr lang="pt-BR" sz="1500" dirty="0">
                <a:latin typeface="Times New Roman" charset="0"/>
                <a:ea typeface="Times New Roman" charset="0"/>
                <a:cs typeface="Times New Roman" charset="0"/>
              </a:rPr>
              <a:t>— transmissão entre seres humanos, </a:t>
            </a:r>
            <a:endParaRPr lang="en-GB" sz="15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lvl="0"/>
            <a:r>
              <a:rPr lang="pt-BR" sz="1500" dirty="0">
                <a:latin typeface="Times New Roman" charset="0"/>
                <a:ea typeface="Times New Roman" charset="0"/>
                <a:cs typeface="Times New Roman" charset="0"/>
              </a:rPr>
              <a:t>— exposição a alimentos/água contaminados,  </a:t>
            </a:r>
            <a:endParaRPr lang="en-GB" sz="15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lvl="0"/>
            <a:r>
              <a:rPr lang="pt-BR" sz="1500" dirty="0">
                <a:latin typeface="Times New Roman" charset="0"/>
                <a:ea typeface="Times New Roman" charset="0"/>
                <a:cs typeface="Times New Roman" charset="0"/>
              </a:rPr>
              <a:t>— exposição ambiental.  </a:t>
            </a:r>
            <a:endParaRPr lang="en-GB" sz="15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lvl="0"/>
            <a:r>
              <a:rPr lang="pt-BR" sz="1500" b="1" dirty="0">
                <a:latin typeface="Times New Roman" charset="0"/>
                <a:ea typeface="Times New Roman" charset="0"/>
                <a:cs typeface="Times New Roman" charset="0"/>
              </a:rPr>
              <a:t>Classificação do caso </a:t>
            </a:r>
            <a:endParaRPr lang="en-GB" sz="15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lvl="0"/>
            <a:r>
              <a:rPr lang="pt-BR" sz="1500" dirty="0">
                <a:latin typeface="Times New Roman" charset="0"/>
                <a:ea typeface="Times New Roman" charset="0"/>
                <a:cs typeface="Times New Roman" charset="0"/>
              </a:rPr>
              <a:t>A. </a:t>
            </a:r>
            <a:r>
              <a:rPr lang="pt-BR" sz="1500" b="1" dirty="0">
                <a:latin typeface="Times New Roman" charset="0"/>
                <a:ea typeface="Times New Roman" charset="0"/>
                <a:cs typeface="Times New Roman" charset="0"/>
              </a:rPr>
              <a:t>Caso possível </a:t>
            </a:r>
            <a:r>
              <a:rPr lang="pt-BR" sz="1500" dirty="0">
                <a:latin typeface="Times New Roman" charset="0"/>
                <a:ea typeface="Times New Roman" charset="0"/>
                <a:cs typeface="Times New Roman" charset="0"/>
              </a:rPr>
              <a:t>NA </a:t>
            </a:r>
            <a:endParaRPr lang="en-GB" sz="15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lvl="0"/>
            <a:r>
              <a:rPr lang="pt-BR" sz="1500" dirty="0">
                <a:latin typeface="Times New Roman" charset="0"/>
                <a:ea typeface="Times New Roman" charset="0"/>
                <a:cs typeface="Times New Roman" charset="0"/>
              </a:rPr>
              <a:t>B. </a:t>
            </a:r>
            <a:r>
              <a:rPr lang="pt-BR" sz="1500" b="1" dirty="0">
                <a:latin typeface="Times New Roman" charset="0"/>
                <a:ea typeface="Times New Roman" charset="0"/>
                <a:cs typeface="Times New Roman" charset="0"/>
              </a:rPr>
              <a:t>Caso provável </a:t>
            </a:r>
            <a:r>
              <a:rPr lang="pt-BR" sz="1500" dirty="0">
                <a:latin typeface="Times New Roman" charset="0"/>
                <a:ea typeface="Times New Roman" charset="0"/>
                <a:cs typeface="Times New Roman" charset="0"/>
              </a:rPr>
              <a:t>Qualquer pessoa que preencha os critérios clínicos e apresente uma relação epidemiológica.  </a:t>
            </a:r>
            <a:endParaRPr lang="en-GB" sz="15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lvl="0"/>
            <a:r>
              <a:rPr lang="pt-BR" sz="1500" dirty="0">
                <a:latin typeface="Times New Roman" charset="0"/>
                <a:ea typeface="Times New Roman" charset="0"/>
                <a:cs typeface="Times New Roman" charset="0"/>
              </a:rPr>
              <a:t>C. </a:t>
            </a:r>
            <a:r>
              <a:rPr lang="pt-BR" sz="1500" b="1" dirty="0">
                <a:latin typeface="Times New Roman" charset="0"/>
                <a:ea typeface="Times New Roman" charset="0"/>
                <a:cs typeface="Times New Roman" charset="0"/>
              </a:rPr>
              <a:t>Caso confirmado </a:t>
            </a:r>
            <a:r>
              <a:rPr lang="pt-BR" sz="1500" dirty="0">
                <a:latin typeface="Times New Roman" charset="0"/>
                <a:ea typeface="Times New Roman" charset="0"/>
                <a:cs typeface="Times New Roman" charset="0"/>
              </a:rPr>
              <a:t>Qualquer pessoa que preencha os critérios clínicos e laboratoriais. </a:t>
            </a:r>
            <a:r>
              <a:rPr lang="pt-BR" sz="1500" dirty="0"/>
              <a:t> </a:t>
            </a:r>
            <a:endParaRPr lang="en-GB" sz="1500" dirty="0"/>
          </a:p>
          <a:p>
            <a:endParaRPr lang="en-GB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3723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62526" y="649705"/>
            <a:ext cx="1058779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22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/>
            <a:r>
              <a:rPr lang="pt-BR" sz="2200" dirty="0" smtClean="0">
                <a:latin typeface="Times New Roman" charset="0"/>
                <a:ea typeface="Times New Roman" charset="0"/>
                <a:cs typeface="Times New Roman" charset="0"/>
              </a:rPr>
              <a:t>O </a:t>
            </a:r>
            <a:r>
              <a:rPr lang="pt-BR" sz="2200" b="1" dirty="0">
                <a:latin typeface="Times New Roman" charset="0"/>
                <a:ea typeface="Times New Roman" charset="0"/>
                <a:cs typeface="Times New Roman" charset="0"/>
              </a:rPr>
              <a:t>Sistema de Alerta Rápido e de Resposta</a:t>
            </a:r>
            <a:r>
              <a:rPr lang="pt-BR" sz="2200" dirty="0">
                <a:latin typeface="Times New Roman" charset="0"/>
                <a:ea typeface="Times New Roman" charset="0"/>
                <a:cs typeface="Times New Roman" charset="0"/>
              </a:rPr>
              <a:t> deve ser utilizado para </a:t>
            </a:r>
            <a:r>
              <a:rPr lang="pt-BR" sz="2200" b="1" dirty="0">
                <a:latin typeface="Times New Roman" charset="0"/>
                <a:ea typeface="Times New Roman" charset="0"/>
                <a:cs typeface="Times New Roman" charset="0"/>
              </a:rPr>
              <a:t>ameaças </a:t>
            </a:r>
            <a:r>
              <a:rPr lang="pt-BR" sz="2200" b="1" dirty="0" err="1">
                <a:latin typeface="Times New Roman" charset="0"/>
                <a:ea typeface="Times New Roman" charset="0"/>
                <a:cs typeface="Times New Roman" charset="0"/>
              </a:rPr>
              <a:t>transfronteiriças</a:t>
            </a:r>
            <a:r>
              <a:rPr lang="pt-BR" sz="2200" b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pt-BR" sz="2200" dirty="0">
                <a:latin typeface="Times New Roman" charset="0"/>
                <a:ea typeface="Times New Roman" charset="0"/>
                <a:cs typeface="Times New Roman" charset="0"/>
              </a:rPr>
              <a:t>graves para a saúde, que devem ser notificadas, quanto ao surgimento e evolução, pela Comissão ou autoridades nacionais competentes, caso</a:t>
            </a:r>
            <a:r>
              <a:rPr lang="pt-BR" sz="2200" dirty="0" smtClean="0">
                <a:latin typeface="Times New Roman" charset="0"/>
                <a:ea typeface="Times New Roman" charset="0"/>
                <a:cs typeface="Times New Roman" charset="0"/>
              </a:rPr>
              <a:t>:</a:t>
            </a:r>
          </a:p>
          <a:p>
            <a:pPr algn="ctr"/>
            <a:endParaRPr lang="en-GB" sz="22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342900" indent="-342900" algn="ctr">
              <a:buFontTx/>
              <a:buChar char="-"/>
            </a:pPr>
            <a:r>
              <a:rPr lang="pt-BR" sz="2200" dirty="0" smtClean="0">
                <a:latin typeface="Times New Roman" charset="0"/>
                <a:ea typeface="Times New Roman" charset="0"/>
                <a:cs typeface="Times New Roman" charset="0"/>
              </a:rPr>
              <a:t>Sejam </a:t>
            </a:r>
            <a:r>
              <a:rPr lang="pt-BR" sz="2200" dirty="0">
                <a:latin typeface="Times New Roman" charset="0"/>
                <a:ea typeface="Times New Roman" charset="0"/>
                <a:cs typeface="Times New Roman" charset="0"/>
              </a:rPr>
              <a:t>ameaças invulgares ou inesperadas para o local e momento específicos; ou por causar uma </a:t>
            </a:r>
            <a:r>
              <a:rPr lang="pt-BR" sz="2200" dirty="0" err="1">
                <a:latin typeface="Times New Roman" charset="0"/>
                <a:ea typeface="Times New Roman" charset="0"/>
                <a:cs typeface="Times New Roman" charset="0"/>
              </a:rPr>
              <a:t>morbilidade</a:t>
            </a:r>
            <a:r>
              <a:rPr lang="pt-BR" sz="2200" dirty="0">
                <a:latin typeface="Times New Roman" charset="0"/>
                <a:ea typeface="Times New Roman" charset="0"/>
                <a:cs typeface="Times New Roman" charset="0"/>
              </a:rPr>
              <a:t> ou mortalidade humanas significativas, propagando-se ou podendo propagar-se rapidamente; ou exceda a capacidade de resposta nacional</a:t>
            </a:r>
            <a:r>
              <a:rPr lang="pt-BR" sz="2200" dirty="0" smtClean="0">
                <a:latin typeface="Times New Roman" charset="0"/>
                <a:ea typeface="Times New Roman" charset="0"/>
                <a:cs typeface="Times New Roman" charset="0"/>
              </a:rPr>
              <a:t>;</a:t>
            </a:r>
          </a:p>
          <a:p>
            <a:pPr marL="342900" indent="-342900" algn="ctr">
              <a:buFontTx/>
              <a:buChar char="-"/>
            </a:pPr>
            <a:endParaRPr lang="en-GB" sz="22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342900" indent="-342900" algn="ctr">
              <a:buFontTx/>
              <a:buChar char="-"/>
            </a:pPr>
            <a:r>
              <a:rPr lang="pt-BR" sz="2200" dirty="0" smtClean="0">
                <a:latin typeface="Times New Roman" charset="0"/>
                <a:ea typeface="Times New Roman" charset="0"/>
                <a:cs typeface="Times New Roman" charset="0"/>
              </a:rPr>
              <a:t>Sejam </a:t>
            </a:r>
            <a:r>
              <a:rPr lang="pt-BR" sz="2200" dirty="0">
                <a:latin typeface="Times New Roman" charset="0"/>
                <a:ea typeface="Times New Roman" charset="0"/>
                <a:cs typeface="Times New Roman" charset="0"/>
              </a:rPr>
              <a:t>ameaças que </a:t>
            </a:r>
            <a:r>
              <a:rPr lang="pt-BR" sz="2200" dirty="0" err="1">
                <a:latin typeface="Times New Roman" charset="0"/>
                <a:ea typeface="Times New Roman" charset="0"/>
                <a:cs typeface="Times New Roman" charset="0"/>
              </a:rPr>
              <a:t>afectem</a:t>
            </a:r>
            <a:r>
              <a:rPr lang="pt-BR" sz="2200" dirty="0">
                <a:latin typeface="Times New Roman" charset="0"/>
                <a:ea typeface="Times New Roman" charset="0"/>
                <a:cs typeface="Times New Roman" charset="0"/>
              </a:rPr>
              <a:t> ou possam </a:t>
            </a:r>
            <a:r>
              <a:rPr lang="pt-BR" sz="2200" dirty="0" err="1">
                <a:latin typeface="Times New Roman" charset="0"/>
                <a:ea typeface="Times New Roman" charset="0"/>
                <a:cs typeface="Times New Roman" charset="0"/>
              </a:rPr>
              <a:t>afectar</a:t>
            </a:r>
            <a:r>
              <a:rPr lang="pt-BR" sz="2200" dirty="0">
                <a:latin typeface="Times New Roman" charset="0"/>
                <a:ea typeface="Times New Roman" charset="0"/>
                <a:cs typeface="Times New Roman" charset="0"/>
              </a:rPr>
              <a:t> mais do que um EM</a:t>
            </a:r>
            <a:r>
              <a:rPr lang="pt-BR" sz="2200" dirty="0" smtClean="0">
                <a:latin typeface="Times New Roman" charset="0"/>
                <a:ea typeface="Times New Roman" charset="0"/>
                <a:cs typeface="Times New Roman" charset="0"/>
              </a:rPr>
              <a:t>;</a:t>
            </a:r>
          </a:p>
          <a:p>
            <a:pPr marL="342900" indent="-342900" algn="ctr">
              <a:buFontTx/>
              <a:buChar char="-"/>
            </a:pPr>
            <a:endParaRPr lang="en-GB" sz="22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342900" indent="-342900" algn="ctr">
              <a:buFontTx/>
              <a:buChar char="-"/>
            </a:pPr>
            <a:r>
              <a:rPr lang="pt-BR" sz="2200" dirty="0" smtClean="0">
                <a:latin typeface="Times New Roman" charset="0"/>
                <a:ea typeface="Times New Roman" charset="0"/>
                <a:cs typeface="Times New Roman" charset="0"/>
              </a:rPr>
              <a:t>Sejam </a:t>
            </a:r>
            <a:r>
              <a:rPr lang="pt-BR" sz="2200" dirty="0">
                <a:latin typeface="Times New Roman" charset="0"/>
                <a:ea typeface="Times New Roman" charset="0"/>
                <a:cs typeface="Times New Roman" charset="0"/>
              </a:rPr>
              <a:t>ameaças que exijam ou possam exigir uma resposta coordenada ao nível da UE</a:t>
            </a:r>
            <a:r>
              <a:rPr lang="pt-BR" sz="2200" dirty="0" smtClean="0">
                <a:latin typeface="Times New Roman" charset="0"/>
                <a:ea typeface="Times New Roman" charset="0"/>
                <a:cs typeface="Times New Roman" charset="0"/>
              </a:rPr>
              <a:t>.</a:t>
            </a:r>
          </a:p>
          <a:p>
            <a:pPr marL="342900" indent="-342900" algn="ctr">
              <a:buFontTx/>
              <a:buChar char="-"/>
            </a:pPr>
            <a:endParaRPr lang="pt-BR" sz="22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342900" indent="-342900" algn="ctr">
              <a:buFontTx/>
              <a:buChar char="-"/>
            </a:pPr>
            <a:endParaRPr lang="pt-BR" sz="22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marL="342900" indent="-342900" algn="ctr">
              <a:buFontTx/>
              <a:buChar char="-"/>
            </a:pPr>
            <a:r>
              <a:rPr lang="pt-BR" dirty="0" smtClean="0">
                <a:effectLst/>
                <a:latin typeface="Times New Roman" charset="0"/>
                <a:ea typeface="Calibri" charset="0"/>
              </a:rPr>
              <a:t>Qualquer comunicação deve conter o máximo de informação e detalhe possível, como o tipo e origem do agente; data e local do incidente/surto; meios de transmissão/propagação; dados toxicológicos; métodos de detecção e confirmação; riscos para a saúde pública; medidas já aplicadas ou em aplicação; etc. </a:t>
            </a:r>
            <a:endParaRPr lang="en-GB" dirty="0">
              <a:latin typeface="Times New Roman" charset="0"/>
              <a:ea typeface="Times New Roman" charset="0"/>
              <a:cs typeface="Times New Roman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1471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1472" y="2165685"/>
            <a:ext cx="3037932" cy="269774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053263" y="529389"/>
            <a:ext cx="6641431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200" dirty="0" smtClean="0">
                <a:effectLst/>
                <a:latin typeface="Times New Roman" charset="0"/>
                <a:ea typeface="Times New Roman" charset="0"/>
                <a:cs typeface="Times New Roman" charset="0"/>
              </a:rPr>
              <a:t>Havendo </a:t>
            </a:r>
            <a:r>
              <a:rPr lang="pt-BR" sz="2200" b="1" dirty="0" smtClean="0">
                <a:effectLst/>
                <a:latin typeface="Times New Roman" charset="0"/>
                <a:ea typeface="Times New Roman" charset="0"/>
                <a:cs typeface="Times New Roman" charset="0"/>
              </a:rPr>
              <a:t>notificação de um alerta</a:t>
            </a:r>
            <a:r>
              <a:rPr lang="pt-BR" sz="2200" dirty="0" smtClean="0">
                <a:effectLst/>
                <a:latin typeface="Times New Roman" charset="0"/>
                <a:ea typeface="Times New Roman" charset="0"/>
                <a:cs typeface="Times New Roman" charset="0"/>
              </a:rPr>
              <a:t>, far-se-á uma </a:t>
            </a:r>
            <a:r>
              <a:rPr lang="pt-BR" sz="2200" b="1" dirty="0" smtClean="0">
                <a:effectLst/>
                <a:latin typeface="Times New Roman" charset="0"/>
                <a:ea typeface="Times New Roman" charset="0"/>
                <a:cs typeface="Times New Roman" charset="0"/>
              </a:rPr>
              <a:t>avaliação de riscos</a:t>
            </a:r>
            <a:r>
              <a:rPr lang="pt-BR" sz="2200" dirty="0" smtClean="0">
                <a:effectLst/>
                <a:latin typeface="Times New Roman" charset="0"/>
                <a:ea typeface="Times New Roman" charset="0"/>
                <a:cs typeface="Times New Roman" charset="0"/>
              </a:rPr>
              <a:t>, pelo </a:t>
            </a:r>
            <a:r>
              <a:rPr lang="pt-BR" sz="2200" b="1" dirty="0" smtClean="0">
                <a:effectLst/>
                <a:latin typeface="Times New Roman" charset="0"/>
                <a:ea typeface="Times New Roman" charset="0"/>
                <a:cs typeface="Times New Roman" charset="0"/>
              </a:rPr>
              <a:t>ECDC</a:t>
            </a:r>
            <a:r>
              <a:rPr lang="pt-BR" sz="2200" dirty="0" smtClean="0">
                <a:effectLst/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pt-BR" dirty="0" smtClean="0">
                <a:effectLst/>
                <a:latin typeface="Times New Roman" charset="0"/>
                <a:ea typeface="Times New Roman" charset="0"/>
                <a:cs typeface="Times New Roman" charset="0"/>
              </a:rPr>
              <a:t>e, caso se justifique, por outras Agências da União (</a:t>
            </a:r>
            <a:r>
              <a:rPr lang="pt-BR" dirty="0" err="1" smtClean="0">
                <a:effectLst/>
                <a:latin typeface="Times New Roman" charset="0"/>
                <a:ea typeface="Times New Roman" charset="0"/>
                <a:cs typeface="Times New Roman" charset="0"/>
              </a:rPr>
              <a:t>ex</a:t>
            </a:r>
            <a:r>
              <a:rPr lang="pt-BR" dirty="0" smtClean="0">
                <a:effectLst/>
                <a:latin typeface="Times New Roman" charset="0"/>
                <a:ea typeface="Times New Roman" charset="0"/>
                <a:cs typeface="Times New Roman" charset="0"/>
              </a:rPr>
              <a:t>: Autoridade Europeia para a Segurança dos Alimentos).  </a:t>
            </a:r>
            <a:r>
              <a:rPr lang="pt-BR" sz="2200" dirty="0" smtClean="0">
                <a:effectLst/>
                <a:latin typeface="Times New Roman" charset="0"/>
                <a:ea typeface="Times New Roman" charset="0"/>
                <a:cs typeface="Times New Roman" charset="0"/>
              </a:rPr>
              <a:t>Nesta análise, o ECDC deve considerar todas as informações relevantes fornecidas por outras entidades, nomeadamente a OMS</a:t>
            </a:r>
            <a:r>
              <a:rPr lang="en-GB" sz="2200" dirty="0" smtClean="0">
                <a:latin typeface="Times New Roman" charset="0"/>
                <a:ea typeface="Times New Roman" charset="0"/>
                <a:cs typeface="Times New Roman" charset="0"/>
              </a:rPr>
              <a:t>.</a:t>
            </a:r>
          </a:p>
          <a:p>
            <a:pPr algn="ctr"/>
            <a:endParaRPr lang="en-GB" sz="2200" dirty="0">
              <a:effectLst/>
              <a:latin typeface="Times New Roman" charset="0"/>
              <a:ea typeface="Times New Roman" charset="0"/>
              <a:cs typeface="Times New Roman" charset="0"/>
            </a:endParaRPr>
          </a:p>
          <a:p>
            <a:pPr algn="ctr"/>
            <a:r>
              <a:rPr lang="pt-BR" sz="2200" b="1" dirty="0">
                <a:latin typeface="Times New Roman" charset="0"/>
                <a:ea typeface="Times New Roman" charset="0"/>
                <a:cs typeface="Times New Roman" charset="0"/>
              </a:rPr>
              <a:t>A resposta implica, necessariamente, uma </a:t>
            </a:r>
            <a:r>
              <a:rPr lang="pt-BR" sz="2200" b="1" dirty="0" err="1">
                <a:latin typeface="Times New Roman" charset="0"/>
                <a:ea typeface="Times New Roman" charset="0"/>
                <a:cs typeface="Times New Roman" charset="0"/>
              </a:rPr>
              <a:t>acção</a:t>
            </a:r>
            <a:r>
              <a:rPr lang="pt-BR" sz="2200" b="1" dirty="0">
                <a:latin typeface="Times New Roman" charset="0"/>
                <a:ea typeface="Times New Roman" charset="0"/>
                <a:cs typeface="Times New Roman" charset="0"/>
              </a:rPr>
              <a:t> concertada dos EM e da Comissão</a:t>
            </a:r>
            <a:r>
              <a:rPr lang="pt-BR" sz="2200" dirty="0">
                <a:latin typeface="Times New Roman" charset="0"/>
                <a:ea typeface="Times New Roman" charset="0"/>
                <a:cs typeface="Times New Roman" charset="0"/>
              </a:rPr>
              <a:t>, coordenando-se respostas nacionais antes da sua implementação. </a:t>
            </a:r>
            <a:r>
              <a:rPr lang="pt-BR" dirty="0">
                <a:latin typeface="Times New Roman" charset="0"/>
                <a:ea typeface="Times New Roman" charset="0"/>
                <a:cs typeface="Times New Roman" charset="0"/>
              </a:rPr>
              <a:t>Se, em caso de emergência, um EM tiver que </a:t>
            </a:r>
            <a:r>
              <a:rPr lang="pt-BR" dirty="0" err="1">
                <a:latin typeface="Times New Roman" charset="0"/>
                <a:ea typeface="Times New Roman" charset="0"/>
                <a:cs typeface="Times New Roman" charset="0"/>
              </a:rPr>
              <a:t>actuar</a:t>
            </a:r>
            <a:r>
              <a:rPr lang="pt-BR" dirty="0">
                <a:latin typeface="Times New Roman" charset="0"/>
                <a:ea typeface="Times New Roman" charset="0"/>
                <a:cs typeface="Times New Roman" charset="0"/>
              </a:rPr>
              <a:t> antes de ser feita aquela articulação, terá que a comunicar às restantes entidades imediatamente. </a:t>
            </a:r>
            <a:endParaRPr lang="pt-BR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/>
            <a:endParaRPr lang="pt-BR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/>
            <a:r>
              <a:rPr lang="pt-BR" sz="2200" dirty="0" smtClean="0">
                <a:latin typeface="Times New Roman" charset="0"/>
                <a:ea typeface="Times New Roman" charset="0"/>
                <a:cs typeface="Times New Roman" charset="0"/>
              </a:rPr>
              <a:t>Em </a:t>
            </a:r>
            <a:r>
              <a:rPr lang="pt-BR" sz="2200" dirty="0">
                <a:latin typeface="Times New Roman" charset="0"/>
                <a:ea typeface="Times New Roman" charset="0"/>
                <a:cs typeface="Times New Roman" charset="0"/>
              </a:rPr>
              <a:t>circunstâncias muito graves, para as quais as respostas nacionais sejam insuficientes, poder-se-á </a:t>
            </a:r>
            <a:r>
              <a:rPr lang="pt-BR" sz="2200" dirty="0" err="1">
                <a:latin typeface="Times New Roman" charset="0"/>
                <a:ea typeface="Times New Roman" charset="0"/>
                <a:cs typeface="Times New Roman" charset="0"/>
              </a:rPr>
              <a:t>activar</a:t>
            </a:r>
            <a:r>
              <a:rPr lang="pt-BR" sz="2200" dirty="0">
                <a:latin typeface="Times New Roman" charset="0"/>
                <a:ea typeface="Times New Roman" charset="0"/>
                <a:cs typeface="Times New Roman" charset="0"/>
              </a:rPr>
              <a:t> o Mecanismo Comunitário de </a:t>
            </a:r>
            <a:r>
              <a:rPr lang="pt-BR" sz="2200" dirty="0" err="1">
                <a:latin typeface="Times New Roman" charset="0"/>
                <a:ea typeface="Times New Roman" charset="0"/>
                <a:cs typeface="Times New Roman" charset="0"/>
              </a:rPr>
              <a:t>Protecção</a:t>
            </a:r>
            <a:r>
              <a:rPr lang="pt-BR" sz="2200" dirty="0">
                <a:latin typeface="Times New Roman" charset="0"/>
                <a:ea typeface="Times New Roman" charset="0"/>
                <a:cs typeface="Times New Roman" charset="0"/>
              </a:rPr>
              <a:t> Civil. </a:t>
            </a:r>
            <a:endParaRPr lang="en-GB" sz="2200" dirty="0" smtClean="0">
              <a:effectLst/>
              <a:latin typeface="Times New Roman" charset="0"/>
              <a:ea typeface="Times New Roman" charset="0"/>
              <a:cs typeface="Times New Roman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366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64695" y="697832"/>
            <a:ext cx="11927305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GB" sz="1700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/>
            <a:r>
              <a:rPr lang="pt-BR" sz="1700" b="1" dirty="0" smtClean="0">
                <a:latin typeface="Times New Roman" charset="0"/>
                <a:ea typeface="Times New Roman" charset="0"/>
                <a:cs typeface="Times New Roman" charset="0"/>
              </a:rPr>
              <a:t>Este sistema articula-se </a:t>
            </a:r>
            <a:r>
              <a:rPr lang="pt-BR" sz="1700" dirty="0" smtClean="0">
                <a:latin typeface="Times New Roman" charset="0"/>
                <a:ea typeface="Times New Roman" charset="0"/>
                <a:cs typeface="Times New Roman" charset="0"/>
              </a:rPr>
              <a:t>- tal como toda a rede de vigilância europeia -,</a:t>
            </a:r>
            <a:r>
              <a:rPr lang="pt-BR" sz="1700" b="1" dirty="0" smtClean="0">
                <a:latin typeface="Times New Roman" charset="0"/>
                <a:ea typeface="Times New Roman" charset="0"/>
                <a:cs typeface="Times New Roman" charset="0"/>
              </a:rPr>
              <a:t> com as obrigações do Regulamento Sanitário Internacional</a:t>
            </a:r>
            <a:r>
              <a:rPr lang="pt-BR" sz="1700" dirty="0" smtClean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pt-BR" sz="1700" dirty="0" smtClean="0">
                <a:latin typeface="Times New Roman" charset="0"/>
                <a:ea typeface="Times New Roman" charset="0"/>
                <a:cs typeface="Times New Roman" charset="0"/>
              </a:rPr>
              <a:t>estabelecendo-se que, </a:t>
            </a:r>
            <a:r>
              <a:rPr lang="pt-BR" sz="1700" u="sng" dirty="0" smtClean="0">
                <a:latin typeface="Times New Roman" charset="0"/>
                <a:ea typeface="Times New Roman" charset="0"/>
                <a:cs typeface="Times New Roman" charset="0"/>
              </a:rPr>
              <a:t>sempre que haja uma comunicação à OMS, por parte de uma autoridade nacional, de uma possível emergência de saúde pública internacional,</a:t>
            </a:r>
            <a:r>
              <a:rPr lang="pt-BR" sz="17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pt-BR" sz="1700" b="1" dirty="0" smtClean="0">
                <a:latin typeface="Times New Roman" charset="0"/>
                <a:ea typeface="Times New Roman" charset="0"/>
                <a:cs typeface="Times New Roman" charset="0"/>
              </a:rPr>
              <a:t>deve fazer-se, simultaneamente, uma notificação através do Sistema de Alerta.</a:t>
            </a:r>
            <a:r>
              <a:rPr lang="en-GB" sz="1700" b="1" dirty="0" smtClean="0">
                <a:effectLst/>
                <a:latin typeface="Times New Roman" charset="0"/>
                <a:ea typeface="Times New Roman" charset="0"/>
                <a:cs typeface="Times New Roman" charset="0"/>
              </a:rPr>
              <a:t> </a:t>
            </a:r>
          </a:p>
          <a:p>
            <a:pPr algn="ctr"/>
            <a:endParaRPr lang="en-GB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/>
            <a:endParaRPr lang="en-GB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/>
            <a:r>
              <a:rPr lang="en-GB" sz="2500" dirty="0" smtClean="0">
                <a:latin typeface="Times New Roman" charset="0"/>
                <a:ea typeface="Times New Roman" charset="0"/>
                <a:cs typeface="Times New Roman" charset="0"/>
              </a:rPr>
              <a:t>A </a:t>
            </a:r>
            <a:r>
              <a:rPr lang="en-GB" sz="2500" dirty="0" err="1" smtClean="0">
                <a:latin typeface="Times New Roman" charset="0"/>
                <a:ea typeface="Times New Roman" charset="0"/>
                <a:cs typeface="Times New Roman" charset="0"/>
              </a:rPr>
              <a:t>articulação</a:t>
            </a:r>
            <a:r>
              <a:rPr lang="en-GB" sz="25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GB" sz="2500" dirty="0" err="1" smtClean="0">
                <a:latin typeface="Times New Roman" charset="0"/>
                <a:ea typeface="Times New Roman" charset="0"/>
                <a:cs typeface="Times New Roman" charset="0"/>
              </a:rPr>
              <a:t>é</a:t>
            </a:r>
            <a:r>
              <a:rPr lang="en-GB" sz="2500" dirty="0" smtClean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en-GB" sz="2500" dirty="0" err="1" smtClean="0">
                <a:latin typeface="Times New Roman" charset="0"/>
                <a:ea typeface="Times New Roman" charset="0"/>
                <a:cs typeface="Times New Roman" charset="0"/>
              </a:rPr>
              <a:t>sobretudo</a:t>
            </a:r>
            <a:r>
              <a:rPr lang="en-GB" sz="2500" dirty="0" smtClean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en-GB" sz="2500" dirty="0" err="1" smtClean="0">
                <a:latin typeface="Times New Roman" charset="0"/>
                <a:ea typeface="Times New Roman" charset="0"/>
                <a:cs typeface="Times New Roman" charset="0"/>
              </a:rPr>
              <a:t>evidente</a:t>
            </a:r>
            <a:r>
              <a:rPr lang="en-GB" sz="2500" dirty="0" smtClean="0">
                <a:latin typeface="Times New Roman" charset="0"/>
                <a:ea typeface="Times New Roman" charset="0"/>
                <a:cs typeface="Times New Roman" charset="0"/>
              </a:rPr>
              <a:t> no </a:t>
            </a:r>
            <a:r>
              <a:rPr lang="pt-BR" sz="2500" b="1" dirty="0">
                <a:latin typeface="Times New Roman" charset="0"/>
                <a:ea typeface="Times New Roman" charset="0"/>
                <a:cs typeface="Times New Roman" charset="0"/>
              </a:rPr>
              <a:t>procedimento de declaração de situação de </a:t>
            </a:r>
            <a:r>
              <a:rPr lang="pt-BR" sz="2500" b="1" dirty="0" smtClean="0">
                <a:latin typeface="Times New Roman" charset="0"/>
                <a:ea typeface="Times New Roman" charset="0"/>
                <a:cs typeface="Times New Roman" charset="0"/>
              </a:rPr>
              <a:t>emergência:</a:t>
            </a:r>
            <a:endParaRPr lang="pt-BR" sz="2500" dirty="0">
              <a:latin typeface="Times New Roman" charset="0"/>
              <a:ea typeface="Times New Roman" charset="0"/>
              <a:cs typeface="Times New Roman" charset="0"/>
            </a:endParaRPr>
          </a:p>
          <a:p>
            <a:endParaRPr lang="pt-BR" sz="2000" b="1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pt-BR" dirty="0" smtClean="0">
                <a:latin typeface="Times New Roman" charset="0"/>
                <a:ea typeface="Times New Roman" charset="0"/>
                <a:cs typeface="Times New Roman" charset="0"/>
              </a:rPr>
              <a:t>- </a:t>
            </a:r>
            <a:r>
              <a:rPr lang="pt-BR" b="1" dirty="0" smtClean="0">
                <a:latin typeface="Times New Roman" charset="0"/>
                <a:ea typeface="Times New Roman" charset="0"/>
                <a:cs typeface="Times New Roman" charset="0"/>
              </a:rPr>
              <a:t>A </a:t>
            </a:r>
            <a:r>
              <a:rPr lang="pt-BR" b="1" dirty="0">
                <a:latin typeface="Times New Roman" charset="0"/>
                <a:ea typeface="Times New Roman" charset="0"/>
                <a:cs typeface="Times New Roman" charset="0"/>
              </a:rPr>
              <a:t>Comissão Europeia só poderá reconhecer uma situação de emergência de saúde pública</a:t>
            </a:r>
            <a:r>
              <a:rPr lang="pt-BR" dirty="0">
                <a:latin typeface="Times New Roman" charset="0"/>
                <a:ea typeface="Times New Roman" charset="0"/>
                <a:cs typeface="Times New Roman" charset="0"/>
              </a:rPr>
              <a:t>, informando de imediato o </a:t>
            </a:r>
            <a:r>
              <a:rPr lang="pt-BR" dirty="0" err="1">
                <a:latin typeface="Times New Roman" charset="0"/>
                <a:ea typeface="Times New Roman" charset="0"/>
                <a:cs typeface="Times New Roman" charset="0"/>
              </a:rPr>
              <a:t>Director-geral</a:t>
            </a:r>
            <a:r>
              <a:rPr lang="pt-BR" dirty="0">
                <a:latin typeface="Times New Roman" charset="0"/>
                <a:ea typeface="Times New Roman" charset="0"/>
                <a:cs typeface="Times New Roman" charset="0"/>
              </a:rPr>
              <a:t> da OMS, caso:</a:t>
            </a:r>
            <a:endParaRPr lang="en-GB" dirty="0">
              <a:latin typeface="Times New Roman" charset="0"/>
              <a:ea typeface="Times New Roman" charset="0"/>
              <a:cs typeface="Times New Roman" charset="0"/>
            </a:endParaRPr>
          </a:p>
          <a:p>
            <a:endParaRPr lang="en-US" b="1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marL="342900" indent="-342900">
              <a:buAutoNum type="arabicPeriod"/>
            </a:pPr>
            <a:r>
              <a:rPr lang="pt-BR" dirty="0" smtClean="0">
                <a:latin typeface="Times New Roman" charset="0"/>
                <a:ea typeface="Times New Roman" charset="0"/>
                <a:cs typeface="Times New Roman" charset="0"/>
              </a:rPr>
              <a:t>Tratando-se </a:t>
            </a:r>
            <a:r>
              <a:rPr lang="pt-BR" dirty="0">
                <a:latin typeface="Times New Roman" charset="0"/>
                <a:ea typeface="Times New Roman" charset="0"/>
                <a:cs typeface="Times New Roman" charset="0"/>
              </a:rPr>
              <a:t>de uma emergência relacionada com </a:t>
            </a:r>
            <a:r>
              <a:rPr lang="pt-BR" u="sng" dirty="0">
                <a:latin typeface="Times New Roman" charset="0"/>
                <a:ea typeface="Times New Roman" charset="0"/>
                <a:cs typeface="Times New Roman" charset="0"/>
              </a:rPr>
              <a:t>epidemias de gripe humana </a:t>
            </a:r>
            <a:r>
              <a:rPr lang="pt-BR" dirty="0">
                <a:latin typeface="Times New Roman" charset="0"/>
                <a:ea typeface="Times New Roman" charset="0"/>
                <a:cs typeface="Times New Roman" charset="0"/>
              </a:rPr>
              <a:t>com potencial pandémico, o </a:t>
            </a:r>
            <a:r>
              <a:rPr lang="pt-BR" dirty="0" err="1">
                <a:latin typeface="Times New Roman" charset="0"/>
                <a:ea typeface="Times New Roman" charset="0"/>
                <a:cs typeface="Times New Roman" charset="0"/>
              </a:rPr>
              <a:t>Director-geral</a:t>
            </a:r>
            <a:r>
              <a:rPr lang="pt-BR" dirty="0">
                <a:latin typeface="Times New Roman" charset="0"/>
                <a:ea typeface="Times New Roman" charset="0"/>
                <a:cs typeface="Times New Roman" charset="0"/>
              </a:rPr>
              <a:t> da OMS tenha sido informado e não tenha decidido declarar uma situação de pandemia de gripe;</a:t>
            </a:r>
            <a:r>
              <a:rPr lang="en-GB" dirty="0" smtClean="0">
                <a:effectLst/>
                <a:latin typeface="Times New Roman" charset="0"/>
                <a:ea typeface="Times New Roman" charset="0"/>
                <a:cs typeface="Times New Roman" charset="0"/>
              </a:rPr>
              <a:t> </a:t>
            </a:r>
          </a:p>
          <a:p>
            <a:pPr marL="342900" indent="-342900">
              <a:buAutoNum type="arabicPeriod"/>
            </a:pPr>
            <a:endParaRPr lang="en-GB" dirty="0" smtClean="0">
              <a:effectLst/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pt-BR" dirty="0" smtClean="0">
                <a:latin typeface="Times New Roman" charset="0"/>
                <a:ea typeface="Times New Roman" charset="0"/>
                <a:cs typeface="Times New Roman" charset="0"/>
              </a:rPr>
              <a:t>2. Ou</a:t>
            </a:r>
            <a:r>
              <a:rPr lang="pt-BR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pt-BR" u="sng" dirty="0">
                <a:latin typeface="Times New Roman" charset="0"/>
                <a:ea typeface="Times New Roman" charset="0"/>
                <a:cs typeface="Times New Roman" charset="0"/>
              </a:rPr>
              <a:t>fora de casos de gripe</a:t>
            </a:r>
            <a:r>
              <a:rPr lang="pt-BR" dirty="0">
                <a:latin typeface="Times New Roman" charset="0"/>
                <a:ea typeface="Times New Roman" charset="0"/>
                <a:cs typeface="Times New Roman" charset="0"/>
              </a:rPr>
              <a:t>, o </a:t>
            </a:r>
            <a:r>
              <a:rPr lang="pt-BR" dirty="0" err="1">
                <a:latin typeface="Times New Roman" charset="0"/>
                <a:ea typeface="Times New Roman" charset="0"/>
                <a:cs typeface="Times New Roman" charset="0"/>
              </a:rPr>
              <a:t>Director-geral</a:t>
            </a:r>
            <a:r>
              <a:rPr lang="pt-BR" dirty="0">
                <a:latin typeface="Times New Roman" charset="0"/>
                <a:ea typeface="Times New Roman" charset="0"/>
                <a:cs typeface="Times New Roman" charset="0"/>
              </a:rPr>
              <a:t> da OMS tenha conhecimento de situações de emergência e, mesmo assim, não tenha </a:t>
            </a:r>
            <a:r>
              <a:rPr lang="pt-BR" dirty="0" smtClean="0">
                <a:latin typeface="Times New Roman" charset="0"/>
                <a:ea typeface="Times New Roman" charset="0"/>
                <a:cs typeface="Times New Roman" charset="0"/>
              </a:rPr>
              <a:t>declarado </a:t>
            </a:r>
            <a:r>
              <a:rPr lang="pt-BR" dirty="0">
                <a:latin typeface="Times New Roman" charset="0"/>
                <a:ea typeface="Times New Roman" charset="0"/>
                <a:cs typeface="Times New Roman" charset="0"/>
              </a:rPr>
              <a:t>uma emergência de saúde pública internacional, sendo:</a:t>
            </a:r>
            <a:endParaRPr lang="en-GB" dirty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pt-BR" dirty="0">
                <a:latin typeface="Times New Roman" charset="0"/>
                <a:ea typeface="Times New Roman" charset="0"/>
                <a:cs typeface="Times New Roman" charset="0"/>
              </a:rPr>
              <a:t>			- A ameaça </a:t>
            </a:r>
            <a:r>
              <a:rPr lang="pt-BR" dirty="0" err="1">
                <a:latin typeface="Times New Roman" charset="0"/>
                <a:ea typeface="Times New Roman" charset="0"/>
                <a:cs typeface="Times New Roman" charset="0"/>
              </a:rPr>
              <a:t>transfronteiriça</a:t>
            </a:r>
            <a:r>
              <a:rPr lang="pt-BR" dirty="0">
                <a:latin typeface="Times New Roman" charset="0"/>
                <a:ea typeface="Times New Roman" charset="0"/>
                <a:cs typeface="Times New Roman" charset="0"/>
              </a:rPr>
              <a:t> um perigo a saúde pública na União;</a:t>
            </a:r>
            <a:endParaRPr lang="en-GB" dirty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pt-BR" dirty="0">
                <a:latin typeface="Times New Roman" charset="0"/>
                <a:ea typeface="Times New Roman" charset="0"/>
                <a:cs typeface="Times New Roman" charset="0"/>
              </a:rPr>
              <a:t>			- Não estejam satisfeitas as necessidades médicas para essa ameaça, por não haver um método satisfatório de diagnóstico, prevenção ou tratamento autorizado na UE; ou, mesmo que esse método exista, a autorização de um determinado medicamento constitua uma vantagem terapêutica substancial para os </a:t>
            </a:r>
            <a:r>
              <a:rPr lang="pt-BR" dirty="0" err="1">
                <a:latin typeface="Times New Roman" charset="0"/>
                <a:ea typeface="Times New Roman" charset="0"/>
                <a:cs typeface="Times New Roman" charset="0"/>
              </a:rPr>
              <a:t>afectados</a:t>
            </a:r>
            <a:r>
              <a:rPr lang="pt-BR" dirty="0">
                <a:latin typeface="Times New Roman" charset="0"/>
                <a:ea typeface="Times New Roman" charset="0"/>
                <a:cs typeface="Times New Roman" charset="0"/>
              </a:rPr>
              <a:t>.</a:t>
            </a:r>
            <a:r>
              <a:rPr lang="en-GB" dirty="0" smtClean="0">
                <a:effectLst/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en-US" b="1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7312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274" y="2252444"/>
            <a:ext cx="4620768" cy="274781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305188" y="2252444"/>
            <a:ext cx="5413569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Times New Roman" charset="0"/>
                <a:ea typeface="Times New Roman" charset="0"/>
                <a:cs typeface="Times New Roman" charset="0"/>
              </a:rPr>
              <a:t>E, </a:t>
            </a:r>
            <a:r>
              <a:rPr lang="en-US" sz="2000" dirty="0" err="1" smtClean="0">
                <a:latin typeface="Times New Roman" charset="0"/>
                <a:ea typeface="Times New Roman" charset="0"/>
                <a:cs typeface="Times New Roman" charset="0"/>
              </a:rPr>
              <a:t>além</a:t>
            </a:r>
            <a:r>
              <a:rPr lang="en-US" sz="2000" dirty="0" smtClean="0">
                <a:latin typeface="Times New Roman" charset="0"/>
                <a:ea typeface="Times New Roman" charset="0"/>
                <a:cs typeface="Times New Roman" charset="0"/>
              </a:rPr>
              <a:t> de </a:t>
            </a:r>
            <a:r>
              <a:rPr lang="en-US" sz="2000" dirty="0" err="1" smtClean="0">
                <a:latin typeface="Times New Roman" charset="0"/>
                <a:ea typeface="Times New Roman" charset="0"/>
                <a:cs typeface="Times New Roman" charset="0"/>
              </a:rPr>
              <a:t>vigorarem</a:t>
            </a:r>
            <a:r>
              <a:rPr lang="en-US" sz="20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000" dirty="0" err="1" smtClean="0">
                <a:latin typeface="Times New Roman" charset="0"/>
                <a:ea typeface="Times New Roman" charset="0"/>
                <a:cs typeface="Times New Roman" charset="0"/>
              </a:rPr>
              <a:t>na</a:t>
            </a:r>
            <a:r>
              <a:rPr lang="en-US" sz="20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000" dirty="0" err="1" smtClean="0">
                <a:latin typeface="Times New Roman" charset="0"/>
                <a:ea typeface="Times New Roman" charset="0"/>
                <a:cs typeface="Times New Roman" charset="0"/>
              </a:rPr>
              <a:t>ordem</a:t>
            </a:r>
            <a:r>
              <a:rPr lang="en-US" sz="20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000" dirty="0" err="1" smtClean="0">
                <a:latin typeface="Times New Roman" charset="0"/>
                <a:ea typeface="Times New Roman" charset="0"/>
                <a:cs typeface="Times New Roman" charset="0"/>
              </a:rPr>
              <a:t>jurídica</a:t>
            </a:r>
            <a:r>
              <a:rPr lang="en-US" sz="20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000" dirty="0" err="1" smtClean="0">
                <a:latin typeface="Times New Roman" charset="0"/>
                <a:ea typeface="Times New Roman" charset="0"/>
                <a:cs typeface="Times New Roman" charset="0"/>
              </a:rPr>
              <a:t>interna</a:t>
            </a:r>
            <a:r>
              <a:rPr lang="en-US" sz="20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000" dirty="0" err="1" smtClean="0">
                <a:latin typeface="Times New Roman" charset="0"/>
                <a:ea typeface="Times New Roman" charset="0"/>
                <a:cs typeface="Times New Roman" charset="0"/>
              </a:rPr>
              <a:t>aquelas</a:t>
            </a:r>
            <a:r>
              <a:rPr lang="en-US" sz="20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000" dirty="0" err="1" smtClean="0">
                <a:latin typeface="Times New Roman" charset="0"/>
                <a:ea typeface="Times New Roman" charset="0"/>
                <a:cs typeface="Times New Roman" charset="0"/>
              </a:rPr>
              <a:t>normas</a:t>
            </a:r>
            <a:r>
              <a:rPr lang="en-US" sz="20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000" dirty="0" err="1" smtClean="0">
                <a:latin typeface="Times New Roman" charset="0"/>
                <a:ea typeface="Times New Roman" charset="0"/>
                <a:cs typeface="Times New Roman" charset="0"/>
              </a:rPr>
              <a:t>internacionais</a:t>
            </a:r>
            <a:r>
              <a:rPr lang="en-US" sz="2000" dirty="0" smtClean="0">
                <a:latin typeface="Times New Roman" charset="0"/>
                <a:ea typeface="Times New Roman" charset="0"/>
                <a:cs typeface="Times New Roman" charset="0"/>
              </a:rPr>
              <a:t> e </a:t>
            </a:r>
            <a:r>
              <a:rPr lang="en-US" sz="2000" dirty="0" err="1" smtClean="0">
                <a:latin typeface="Times New Roman" charset="0"/>
                <a:ea typeface="Times New Roman" charset="0"/>
                <a:cs typeface="Times New Roman" charset="0"/>
              </a:rPr>
              <a:t>europeias</a:t>
            </a:r>
            <a:r>
              <a:rPr lang="en-US" sz="2000" dirty="0" smtClean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en-US" sz="2000" dirty="0" err="1" smtClean="0">
                <a:latin typeface="Times New Roman" charset="0"/>
                <a:ea typeface="Times New Roman" charset="0"/>
                <a:cs typeface="Times New Roman" charset="0"/>
              </a:rPr>
              <a:t>vigoram</a:t>
            </a:r>
            <a:r>
              <a:rPr lang="en-US" sz="20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200" b="1" dirty="0" err="1" smtClean="0">
                <a:latin typeface="Times New Roman" charset="0"/>
                <a:ea typeface="Times New Roman" charset="0"/>
                <a:cs typeface="Times New Roman" charset="0"/>
              </a:rPr>
              <a:t>normas</a:t>
            </a:r>
            <a:r>
              <a:rPr lang="en-US" sz="2200" b="1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200" b="1" dirty="0" err="1" smtClean="0">
                <a:latin typeface="Times New Roman" charset="0"/>
                <a:ea typeface="Times New Roman" charset="0"/>
                <a:cs typeface="Times New Roman" charset="0"/>
              </a:rPr>
              <a:t>nacionais</a:t>
            </a:r>
            <a:r>
              <a:rPr lang="en-US" sz="2200" b="1" dirty="0" smtClean="0">
                <a:latin typeface="Times New Roman" charset="0"/>
                <a:ea typeface="Times New Roman" charset="0"/>
                <a:cs typeface="Times New Roman" charset="0"/>
              </a:rPr>
              <a:t> para a </a:t>
            </a:r>
            <a:r>
              <a:rPr lang="en-US" sz="2200" b="1" dirty="0" err="1" smtClean="0">
                <a:latin typeface="Times New Roman" charset="0"/>
                <a:ea typeface="Times New Roman" charset="0"/>
                <a:cs typeface="Times New Roman" charset="0"/>
              </a:rPr>
              <a:t>promoção</a:t>
            </a:r>
            <a:r>
              <a:rPr lang="en-US" sz="2200" b="1" dirty="0" smtClean="0">
                <a:latin typeface="Times New Roman" charset="0"/>
                <a:ea typeface="Times New Roman" charset="0"/>
                <a:cs typeface="Times New Roman" charset="0"/>
              </a:rPr>
              <a:t> da </a:t>
            </a:r>
            <a:r>
              <a:rPr lang="en-US" sz="2200" b="1" dirty="0" err="1" smtClean="0">
                <a:latin typeface="Times New Roman" charset="0"/>
                <a:ea typeface="Times New Roman" charset="0"/>
                <a:cs typeface="Times New Roman" charset="0"/>
              </a:rPr>
              <a:t>saúde</a:t>
            </a:r>
            <a:r>
              <a:rPr lang="en-US" sz="2200" b="1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200" b="1" dirty="0" err="1" smtClean="0">
                <a:latin typeface="Times New Roman" charset="0"/>
                <a:ea typeface="Times New Roman" charset="0"/>
                <a:cs typeface="Times New Roman" charset="0"/>
              </a:rPr>
              <a:t>pública</a:t>
            </a:r>
            <a:r>
              <a:rPr lang="en-US" sz="2200" b="1" dirty="0" smtClean="0">
                <a:latin typeface="Times New Roman" charset="0"/>
                <a:ea typeface="Times New Roman" charset="0"/>
                <a:cs typeface="Times New Roman" charset="0"/>
              </a:rPr>
              <a:t>.</a:t>
            </a:r>
          </a:p>
          <a:p>
            <a:pPr algn="ctr"/>
            <a:endParaRPr lang="en-US" sz="2000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/>
            <a:r>
              <a:rPr lang="pt-PT" sz="2000" dirty="0" smtClean="0">
                <a:effectLst/>
                <a:latin typeface="Times New Roman" charset="0"/>
                <a:ea typeface="Calibri" charset="0"/>
              </a:rPr>
              <a:t>- Até 2009, vigorou em Portugal a Lei n.º 2036, de 9 de Agosto de 1949 - bases da luta contra as doenças contagiosas -, manifestamente </a:t>
            </a:r>
            <a:r>
              <a:rPr lang="pt-PT" sz="2000" dirty="0" err="1" smtClean="0">
                <a:effectLst/>
                <a:latin typeface="Times New Roman" charset="0"/>
                <a:ea typeface="Calibri" charset="0"/>
              </a:rPr>
              <a:t>desactualizada</a:t>
            </a:r>
            <a:r>
              <a:rPr lang="pt-PT" sz="2000" dirty="0" smtClean="0">
                <a:effectLst/>
                <a:latin typeface="Times New Roman" charset="0"/>
                <a:ea typeface="Calibri" charset="0"/>
              </a:rPr>
              <a:t>. </a:t>
            </a:r>
          </a:p>
          <a:p>
            <a:pPr algn="ctr"/>
            <a:endParaRPr lang="pt-PT" sz="2000" b="1" dirty="0">
              <a:latin typeface="Times New Roman" charset="0"/>
              <a:ea typeface="Calibri" charset="0"/>
              <a:cs typeface="Times New Roman" charset="0"/>
            </a:endParaRPr>
          </a:p>
          <a:p>
            <a:pPr algn="ctr"/>
            <a:r>
              <a:rPr lang="pt-PT" sz="2000" dirty="0" smtClean="0">
                <a:effectLst/>
                <a:latin typeface="Times New Roman" charset="0"/>
                <a:ea typeface="Calibri" charset="0"/>
              </a:rPr>
              <a:t>- Foi revogada pela </a:t>
            </a:r>
            <a:r>
              <a:rPr lang="pt-PT" sz="2000" b="1" dirty="0" smtClean="0">
                <a:effectLst/>
                <a:latin typeface="Times New Roman" charset="0"/>
                <a:ea typeface="Calibri" charset="0"/>
              </a:rPr>
              <a:t>Lei n.º 81/2009, de 21 de Agosto</a:t>
            </a:r>
            <a:r>
              <a:rPr lang="pt-PT" sz="2000" dirty="0" smtClean="0">
                <a:effectLst/>
                <a:latin typeface="Times New Roman" charset="0"/>
                <a:ea typeface="Calibri" charset="0"/>
              </a:rPr>
              <a:t>, que </a:t>
            </a:r>
            <a:r>
              <a:rPr lang="pt-PT" sz="2000" b="1" dirty="0" smtClean="0">
                <a:effectLst/>
                <a:latin typeface="Times New Roman" charset="0"/>
                <a:ea typeface="Calibri" charset="0"/>
              </a:rPr>
              <a:t>instituiu um sistema de vigilância em saúde pública</a:t>
            </a:r>
            <a:r>
              <a:rPr lang="pt-PT" sz="2000" dirty="0" smtClean="0">
                <a:effectLst/>
                <a:latin typeface="Times New Roman" charset="0"/>
                <a:ea typeface="Calibri" charset="0"/>
              </a:rPr>
              <a:t> </a:t>
            </a:r>
            <a:endParaRPr lang="en-US" sz="2000" b="1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66274" y="313963"/>
            <a:ext cx="1114124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500" dirty="0" smtClean="0">
                <a:effectLst/>
                <a:latin typeface="Times New Roman" charset="0"/>
                <a:ea typeface="Calibri" charset="0"/>
              </a:rPr>
              <a:t>A </a:t>
            </a:r>
            <a:r>
              <a:rPr lang="pt-BR" sz="2500" b="1" dirty="0" smtClean="0">
                <a:effectLst/>
                <a:latin typeface="Times New Roman" charset="0"/>
                <a:ea typeface="Calibri" charset="0"/>
              </a:rPr>
              <a:t>autoridade nacional competente em Portugal é a </a:t>
            </a:r>
            <a:r>
              <a:rPr lang="pt-BR" sz="2500" b="1" dirty="0" err="1" smtClean="0">
                <a:effectLst/>
                <a:latin typeface="Times New Roman" charset="0"/>
                <a:ea typeface="Calibri" charset="0"/>
              </a:rPr>
              <a:t>Direcção-Geral</a:t>
            </a:r>
            <a:r>
              <a:rPr lang="pt-BR" sz="2500" b="1" dirty="0" smtClean="0">
                <a:effectLst/>
                <a:latin typeface="Times New Roman" charset="0"/>
                <a:ea typeface="Calibri" charset="0"/>
              </a:rPr>
              <a:t> de Saúde</a:t>
            </a:r>
            <a:r>
              <a:rPr lang="pt-BR" sz="2500" dirty="0" smtClean="0">
                <a:effectLst/>
                <a:latin typeface="Times New Roman" charset="0"/>
                <a:ea typeface="Calibri" charset="0"/>
              </a:rPr>
              <a:t> </a:t>
            </a:r>
            <a:r>
              <a:rPr lang="pt-BR" dirty="0" smtClean="0">
                <a:effectLst/>
                <a:latin typeface="Times New Roman" charset="0"/>
                <a:ea typeface="Calibri" charset="0"/>
              </a:rPr>
              <a:t>- </a:t>
            </a:r>
            <a:r>
              <a:rPr lang="pt-BR" sz="2500" dirty="0" smtClean="0">
                <a:effectLst/>
                <a:latin typeface="Times New Roman" charset="0"/>
                <a:ea typeface="Calibri" charset="0"/>
              </a:rPr>
              <a:t> </a:t>
            </a:r>
            <a:r>
              <a:rPr lang="pt-BR" dirty="0" smtClean="0">
                <a:effectLst/>
                <a:latin typeface="Times New Roman" charset="0"/>
                <a:ea typeface="Calibri" charset="0"/>
              </a:rPr>
              <a:t>um organismo central do Ministério da Saúde e, por isso, parte da Administração Estadual </a:t>
            </a:r>
            <a:r>
              <a:rPr lang="pt-BR" dirty="0" err="1" smtClean="0">
                <a:effectLst/>
                <a:latin typeface="Times New Roman" charset="0"/>
                <a:ea typeface="Calibri" charset="0"/>
              </a:rPr>
              <a:t>directa</a:t>
            </a:r>
            <a:r>
              <a:rPr lang="pt-BR" dirty="0" smtClean="0">
                <a:effectLst/>
                <a:latin typeface="Times New Roman" charset="0"/>
                <a:ea typeface="Calibri" charset="0"/>
              </a:rPr>
              <a:t> -, </a:t>
            </a:r>
            <a:r>
              <a:rPr lang="pt-BR" sz="2500" dirty="0" smtClean="0">
                <a:effectLst/>
                <a:latin typeface="Times New Roman" charset="0"/>
                <a:ea typeface="Calibri" charset="0"/>
              </a:rPr>
              <a:t>que </a:t>
            </a:r>
            <a:r>
              <a:rPr lang="pt-BR" sz="2500" b="1" dirty="0" smtClean="0">
                <a:effectLst/>
                <a:latin typeface="Times New Roman" charset="0"/>
                <a:ea typeface="Calibri" charset="0"/>
              </a:rPr>
              <a:t>zela pela aplicação do Regulamento Sanitário Internacional e representa o país na rede de vigilância europeia</a:t>
            </a:r>
            <a:r>
              <a:rPr lang="pt-BR" sz="2500" dirty="0" smtClean="0">
                <a:effectLst/>
                <a:latin typeface="Times New Roman" charset="0"/>
                <a:ea typeface="Calibri" charset="0"/>
              </a:rPr>
              <a:t>. 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31038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579" y="1501526"/>
            <a:ext cx="4588161" cy="332071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534526" y="1067366"/>
            <a:ext cx="7475621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err="1" smtClean="0">
                <a:latin typeface="Times New Roman" charset="0"/>
                <a:ea typeface="Times New Roman" charset="0"/>
                <a:cs typeface="Times New Roman" charset="0"/>
              </a:rPr>
              <a:t>Cooperação</a:t>
            </a:r>
            <a:r>
              <a:rPr lang="en-US" sz="22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200" dirty="0" err="1" smtClean="0">
                <a:latin typeface="Times New Roman" charset="0"/>
                <a:ea typeface="Times New Roman" charset="0"/>
                <a:cs typeface="Times New Roman" charset="0"/>
              </a:rPr>
              <a:t>Internacional</a:t>
            </a:r>
            <a:r>
              <a:rPr lang="en-US" sz="22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sz="2200" dirty="0" smtClean="0"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en-US" sz="22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200" dirty="0" err="1" smtClean="0">
                <a:latin typeface="Times New Roman" charset="0"/>
                <a:ea typeface="Times New Roman" charset="0"/>
                <a:cs typeface="Times New Roman" charset="0"/>
              </a:rPr>
              <a:t>Saúde</a:t>
            </a:r>
            <a:r>
              <a:rPr lang="en-US" sz="22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200" dirty="0" err="1" smtClean="0">
                <a:latin typeface="Times New Roman" charset="0"/>
                <a:ea typeface="Times New Roman" charset="0"/>
                <a:cs typeface="Times New Roman" charset="0"/>
              </a:rPr>
              <a:t>Pública</a:t>
            </a:r>
            <a:endParaRPr lang="en-US" sz="22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/>
            <a:endParaRPr lang="en-US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/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/>
            <a:endParaRPr lang="en-US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/>
            <a:endParaRPr lang="en-US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1851 - </a:t>
            </a:r>
            <a:r>
              <a:rPr lang="pt-PT" b="1" dirty="0" smtClean="0">
                <a:latin typeface="Times New Roman" charset="0"/>
                <a:ea typeface="Times New Roman" charset="0"/>
                <a:cs typeface="Times New Roman" charset="0"/>
              </a:rPr>
              <a:t>1ª </a:t>
            </a:r>
            <a:r>
              <a:rPr lang="pt-PT" b="1" dirty="0">
                <a:latin typeface="Times New Roman" charset="0"/>
                <a:ea typeface="Times New Roman" charset="0"/>
                <a:cs typeface="Times New Roman" charset="0"/>
              </a:rPr>
              <a:t>Conferência Sanitária </a:t>
            </a:r>
            <a:r>
              <a:rPr lang="pt-PT" b="1" dirty="0" smtClean="0">
                <a:latin typeface="Times New Roman" charset="0"/>
                <a:ea typeface="Times New Roman" charset="0"/>
                <a:cs typeface="Times New Roman" charset="0"/>
              </a:rPr>
              <a:t>Internacional</a:t>
            </a:r>
          </a:p>
          <a:p>
            <a:pPr algn="just"/>
            <a:r>
              <a:rPr lang="pt-PT" b="1" dirty="0">
                <a:effectLst/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pt-PT" dirty="0" smtClean="0">
                <a:latin typeface="Times New Roman" charset="0"/>
                <a:ea typeface="Times New Roman" charset="0"/>
                <a:cs typeface="Times New Roman" charset="0"/>
              </a:rPr>
              <a:t>Epidemia de cólera (Europa ocidental)</a:t>
            </a:r>
          </a:p>
          <a:p>
            <a:pPr algn="just"/>
            <a:r>
              <a:rPr lang="pt-PT" b="1" dirty="0">
                <a:effectLst/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pt-PT" dirty="0" smtClean="0">
                <a:latin typeface="Times New Roman" charset="0"/>
                <a:ea typeface="Times New Roman" charset="0"/>
                <a:cs typeface="Times New Roman" charset="0"/>
              </a:rPr>
              <a:t>Revolução Industrial</a:t>
            </a:r>
          </a:p>
          <a:p>
            <a:pPr algn="just"/>
            <a:r>
              <a:rPr lang="pt-PT" b="1" dirty="0">
                <a:effectLst/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pt-PT" dirty="0" smtClean="0">
                <a:latin typeface="Times New Roman" charset="0"/>
                <a:ea typeface="Times New Roman" charset="0"/>
                <a:cs typeface="Times New Roman" charset="0"/>
              </a:rPr>
              <a:t>Sobrepopulação</a:t>
            </a:r>
          </a:p>
          <a:p>
            <a:pPr algn="just"/>
            <a:r>
              <a:rPr lang="pt-PT" b="1" dirty="0">
                <a:effectLst/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pt-PT" dirty="0" smtClean="0">
                <a:latin typeface="Times New Roman" charset="0"/>
                <a:ea typeface="Times New Roman" charset="0"/>
                <a:cs typeface="Times New Roman" charset="0"/>
              </a:rPr>
              <a:t>Precarização de condições de vida e de 	trabalho</a:t>
            </a:r>
          </a:p>
          <a:p>
            <a:pPr algn="just"/>
            <a:endParaRPr lang="pt-PT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/>
            <a:r>
              <a:rPr lang="pt-PT" dirty="0" smtClean="0">
                <a:effectLst/>
                <a:latin typeface="Times New Roman" charset="0"/>
                <a:ea typeface="Times New Roman" charset="0"/>
                <a:cs typeface="Times New Roman" charset="0"/>
              </a:rPr>
              <a:t>1ª</a:t>
            </a:r>
            <a:r>
              <a:rPr lang="pt-PT" baseline="30000" dirty="0" smtClean="0">
                <a:effectLst/>
                <a:latin typeface="Times New Roman" charset="0"/>
                <a:ea typeface="Times New Roman" charset="0"/>
                <a:cs typeface="Times New Roman" charset="0"/>
              </a:rPr>
              <a:t>s</a:t>
            </a:r>
            <a:r>
              <a:rPr lang="en-GB" b="1" dirty="0" smtClean="0">
                <a:effectLst/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GB" b="1" dirty="0" err="1" smtClean="0">
                <a:effectLst/>
                <a:latin typeface="Times New Roman" charset="0"/>
                <a:ea typeface="Times New Roman" charset="0"/>
                <a:cs typeface="Times New Roman" charset="0"/>
              </a:rPr>
              <a:t>Regulações</a:t>
            </a:r>
            <a:r>
              <a:rPr lang="en-GB" b="1" dirty="0" smtClean="0">
                <a:effectLst/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GB" b="1" dirty="0" err="1" smtClean="0">
                <a:effectLst/>
                <a:latin typeface="Times New Roman" charset="0"/>
                <a:ea typeface="Times New Roman" charset="0"/>
                <a:cs typeface="Times New Roman" charset="0"/>
              </a:rPr>
              <a:t>Sanitárias</a:t>
            </a:r>
            <a:r>
              <a:rPr lang="en-GB" b="1" dirty="0" smtClean="0">
                <a:effectLst/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GB" b="1" dirty="0" err="1" smtClean="0">
                <a:effectLst/>
                <a:latin typeface="Times New Roman" charset="0"/>
                <a:ea typeface="Times New Roman" charset="0"/>
                <a:cs typeface="Times New Roman" charset="0"/>
              </a:rPr>
              <a:t>Internacionais</a:t>
            </a:r>
            <a:endParaRPr lang="en-US" b="1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1381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rot="10800000" flipV="1">
            <a:off x="293113" y="1707486"/>
            <a:ext cx="11549449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t-PT" b="1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/>
            <a:r>
              <a:rPr lang="pt-PT" sz="2500" b="1" dirty="0" smtClean="0">
                <a:latin typeface="Times New Roman" charset="0"/>
                <a:ea typeface="Times New Roman" charset="0"/>
                <a:cs typeface="Times New Roman" charset="0"/>
              </a:rPr>
              <a:t>SINAVE</a:t>
            </a:r>
            <a:endParaRPr lang="pt-PT" sz="2500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/>
            <a:r>
              <a:rPr lang="pt-PT" sz="2500" b="1" dirty="0" smtClean="0">
                <a:latin typeface="Times New Roman" charset="0"/>
                <a:ea typeface="Times New Roman" charset="0"/>
                <a:cs typeface="Times New Roman" charset="0"/>
              </a:rPr>
              <a:t>Sistema </a:t>
            </a:r>
            <a:r>
              <a:rPr lang="pt-PT" sz="2500" b="1" dirty="0">
                <a:latin typeface="Times New Roman" charset="0"/>
                <a:ea typeface="Times New Roman" charset="0"/>
                <a:cs typeface="Times New Roman" charset="0"/>
              </a:rPr>
              <a:t>nacional de informação e vigilância epidemiológica </a:t>
            </a:r>
            <a:endParaRPr lang="pt-PT" sz="2500" b="1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/>
            <a:r>
              <a:rPr lang="pt-PT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</a:p>
          <a:p>
            <a:pPr algn="ctr"/>
            <a:r>
              <a:rPr lang="pt-PT" dirty="0" smtClean="0">
                <a:latin typeface="Times New Roman" charset="0"/>
                <a:ea typeface="Times New Roman" charset="0"/>
                <a:cs typeface="Times New Roman" charset="0"/>
              </a:rPr>
              <a:t>Conta com entidades </a:t>
            </a:r>
            <a:r>
              <a:rPr lang="pt-PT" dirty="0">
                <a:latin typeface="Times New Roman" charset="0"/>
                <a:ea typeface="Times New Roman" charset="0"/>
                <a:cs typeface="Times New Roman" charset="0"/>
              </a:rPr>
              <a:t>do sector público, privado e social </a:t>
            </a:r>
            <a:r>
              <a:rPr lang="pt-PT" dirty="0" smtClean="0">
                <a:latin typeface="Times New Roman" charset="0"/>
                <a:ea typeface="Times New Roman" charset="0"/>
                <a:cs typeface="Times New Roman" charset="0"/>
              </a:rPr>
              <a:t>para:</a:t>
            </a:r>
          </a:p>
          <a:p>
            <a:pPr marL="285750" indent="-285750" algn="ctr">
              <a:buFontTx/>
              <a:buChar char="-"/>
            </a:pPr>
            <a:r>
              <a:rPr lang="pt-PT" dirty="0" smtClean="0">
                <a:latin typeface="Times New Roman" charset="0"/>
                <a:ea typeface="Times New Roman" charset="0"/>
                <a:cs typeface="Times New Roman" charset="0"/>
              </a:rPr>
              <a:t>desenvolver </a:t>
            </a:r>
            <a:r>
              <a:rPr lang="pt-PT" dirty="0" err="1">
                <a:latin typeface="Times New Roman" charset="0"/>
                <a:ea typeface="Times New Roman" charset="0"/>
                <a:cs typeface="Times New Roman" charset="0"/>
              </a:rPr>
              <a:t>actividades</a:t>
            </a:r>
            <a:r>
              <a:rPr lang="pt-PT" dirty="0">
                <a:latin typeface="Times New Roman" charset="0"/>
                <a:ea typeface="Times New Roman" charset="0"/>
                <a:cs typeface="Times New Roman" charset="0"/>
              </a:rPr>
              <a:t> ligadas à saúde </a:t>
            </a:r>
            <a:r>
              <a:rPr lang="pt-PT" dirty="0" smtClean="0">
                <a:latin typeface="Times New Roman" charset="0"/>
                <a:ea typeface="Times New Roman" charset="0"/>
                <a:cs typeface="Times New Roman" charset="0"/>
              </a:rPr>
              <a:t>pública</a:t>
            </a:r>
            <a:r>
              <a:rPr lang="pt-PT" b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pt-PT" dirty="0" smtClean="0">
                <a:latin typeface="Times New Roman" charset="0"/>
                <a:ea typeface="Times New Roman" charset="0"/>
                <a:cs typeface="Times New Roman" charset="0"/>
              </a:rPr>
              <a:t>e</a:t>
            </a:r>
            <a:r>
              <a:rPr lang="pt-PT" b="1" dirty="0" smtClean="0">
                <a:latin typeface="Times New Roman" charset="0"/>
                <a:ea typeface="Times New Roman" charset="0"/>
                <a:cs typeface="Times New Roman" charset="0"/>
              </a:rPr>
              <a:t> aplicar </a:t>
            </a:r>
            <a:r>
              <a:rPr lang="pt-PT" b="1" dirty="0">
                <a:latin typeface="Times New Roman" charset="0"/>
                <a:ea typeface="Times New Roman" charset="0"/>
                <a:cs typeface="Times New Roman" charset="0"/>
              </a:rPr>
              <a:t>medidas de </a:t>
            </a:r>
            <a:r>
              <a:rPr lang="pt-PT" b="1" dirty="0" smtClean="0">
                <a:latin typeface="Times New Roman" charset="0"/>
                <a:ea typeface="Times New Roman" charset="0"/>
                <a:cs typeface="Times New Roman" charset="0"/>
              </a:rPr>
              <a:t>prevenção, </a:t>
            </a:r>
            <a:r>
              <a:rPr lang="pt-PT" b="1" dirty="0">
                <a:latin typeface="Times New Roman" charset="0"/>
                <a:ea typeface="Times New Roman" charset="0"/>
                <a:cs typeface="Times New Roman" charset="0"/>
              </a:rPr>
              <a:t>alerta, controlo e resposta face a doenças transmissíveis e outros riscos de saúde pública.</a:t>
            </a:r>
            <a:r>
              <a:rPr lang="pt-PT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pt-PT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marL="285750" indent="-285750" algn="ctr">
              <a:buFontTx/>
              <a:buChar char="-"/>
            </a:pPr>
            <a:endParaRPr lang="pt-PT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/>
            <a:r>
              <a:rPr lang="pt-PT" sz="2200" b="1" dirty="0" smtClean="0">
                <a:latin typeface="Times New Roman" charset="0"/>
                <a:ea typeface="Times New Roman" charset="0"/>
                <a:cs typeface="Times New Roman" charset="0"/>
              </a:rPr>
              <a:t>Conselho </a:t>
            </a:r>
            <a:r>
              <a:rPr lang="pt-PT" sz="2200" b="1" dirty="0">
                <a:latin typeface="Times New Roman" charset="0"/>
                <a:ea typeface="Times New Roman" charset="0"/>
                <a:cs typeface="Times New Roman" charset="0"/>
              </a:rPr>
              <a:t>Nacional de Saúde </a:t>
            </a:r>
            <a:r>
              <a:rPr lang="pt-PT" sz="2200" b="1" dirty="0" smtClean="0">
                <a:latin typeface="Times New Roman" charset="0"/>
                <a:ea typeface="Times New Roman" charset="0"/>
                <a:cs typeface="Times New Roman" charset="0"/>
              </a:rPr>
              <a:t>Pública</a:t>
            </a:r>
            <a:endParaRPr lang="pt-PT" sz="22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/>
            <a:r>
              <a:rPr lang="pt-PT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pt-PT" b="1" dirty="0" smtClean="0">
                <a:latin typeface="Times New Roman" charset="0"/>
                <a:ea typeface="Times New Roman" charset="0"/>
                <a:cs typeface="Times New Roman" charset="0"/>
              </a:rPr>
              <a:t>Assegura </a:t>
            </a:r>
            <a:r>
              <a:rPr lang="pt-PT" b="1" dirty="0">
                <a:latin typeface="Times New Roman" charset="0"/>
                <a:ea typeface="Times New Roman" charset="0"/>
                <a:cs typeface="Times New Roman" charset="0"/>
              </a:rPr>
              <a:t>a coerência e complementaridade entre programas, em </a:t>
            </a:r>
            <a:r>
              <a:rPr lang="pt-PT" b="1" dirty="0" smtClean="0">
                <a:latin typeface="Times New Roman" charset="0"/>
                <a:ea typeface="Times New Roman" charset="0"/>
                <a:cs typeface="Times New Roman" charset="0"/>
              </a:rPr>
              <a:t>cooperação</a:t>
            </a:r>
          </a:p>
          <a:p>
            <a:pPr algn="ctr"/>
            <a:r>
              <a:rPr lang="pt-PT" b="1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pt-PT" b="1" dirty="0">
                <a:latin typeface="Times New Roman" charset="0"/>
                <a:ea typeface="Times New Roman" charset="0"/>
                <a:cs typeface="Times New Roman" charset="0"/>
              </a:rPr>
              <a:t>com outros centros de vigilância europeus e internacionais.</a:t>
            </a:r>
            <a:endParaRPr lang="en-GB" dirty="0">
              <a:latin typeface="Times New Roman" charset="0"/>
              <a:ea typeface="Times New Roman" charset="0"/>
              <a:cs typeface="Times New Roman" charset="0"/>
            </a:endParaRP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3715" y="816748"/>
            <a:ext cx="3008243" cy="1128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3339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18984" y="617838"/>
            <a:ext cx="11673016" cy="5216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sz="2000" dirty="0" smtClean="0">
                <a:effectLst/>
                <a:latin typeface="Times New Roman" charset="0"/>
                <a:ea typeface="Times New Roman" charset="0"/>
                <a:cs typeface="Times New Roman" charset="0"/>
              </a:rPr>
              <a:t>Este sistema permitiu a </a:t>
            </a:r>
            <a:r>
              <a:rPr lang="pt-PT" sz="2000" b="1" dirty="0" smtClean="0">
                <a:effectLst/>
                <a:latin typeface="Times New Roman" charset="0"/>
                <a:ea typeface="Times New Roman" charset="0"/>
                <a:cs typeface="Times New Roman" charset="0"/>
              </a:rPr>
              <a:t>desmaterialização</a:t>
            </a:r>
            <a:r>
              <a:rPr lang="pt-PT" sz="2000" dirty="0" smtClean="0">
                <a:effectLst/>
                <a:latin typeface="Times New Roman" charset="0"/>
                <a:ea typeface="Times New Roman" charset="0"/>
                <a:cs typeface="Times New Roman" charset="0"/>
              </a:rPr>
              <a:t> do processo</a:t>
            </a:r>
            <a:r>
              <a:rPr lang="en-GB" sz="2000" dirty="0" smtClean="0">
                <a:latin typeface="Times New Roman" charset="0"/>
                <a:ea typeface="Times New Roman" charset="0"/>
                <a:cs typeface="Times New Roman" charset="0"/>
              </a:rPr>
              <a:t>, pela </a:t>
            </a:r>
            <a:r>
              <a:rPr lang="en-GB" sz="2000" dirty="0" err="1" smtClean="0">
                <a:latin typeface="Times New Roman" charset="0"/>
                <a:ea typeface="Times New Roman" charset="0"/>
                <a:cs typeface="Times New Roman" charset="0"/>
              </a:rPr>
              <a:t>plataforma</a:t>
            </a:r>
            <a:r>
              <a:rPr lang="en-GB" sz="20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GB" sz="2000" dirty="0" err="1" smtClean="0">
                <a:latin typeface="Times New Roman" charset="0"/>
                <a:ea typeface="Times New Roman" charset="0"/>
                <a:cs typeface="Times New Roman" charset="0"/>
              </a:rPr>
              <a:t>informática</a:t>
            </a:r>
            <a:r>
              <a:rPr lang="en-GB" sz="2000" dirty="0" smtClean="0">
                <a:latin typeface="Times New Roman" charset="0"/>
                <a:ea typeface="Times New Roman" charset="0"/>
                <a:cs typeface="Times New Roman" charset="0"/>
              </a:rPr>
              <a:t> de </a:t>
            </a:r>
            <a:r>
              <a:rPr lang="en-GB" sz="2000" dirty="0" err="1" smtClean="0">
                <a:latin typeface="Times New Roman" charset="0"/>
                <a:ea typeface="Times New Roman" charset="0"/>
                <a:cs typeface="Times New Roman" charset="0"/>
              </a:rPr>
              <a:t>suporte</a:t>
            </a:r>
            <a:r>
              <a:rPr lang="en-GB" sz="20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GB" sz="2000" dirty="0" err="1" smtClean="0">
                <a:latin typeface="Times New Roman" charset="0"/>
                <a:ea typeface="Times New Roman" charset="0"/>
                <a:cs typeface="Times New Roman" charset="0"/>
              </a:rPr>
              <a:t>ao</a:t>
            </a:r>
            <a:r>
              <a:rPr lang="en-GB" sz="2000" dirty="0" smtClean="0">
                <a:latin typeface="Times New Roman" charset="0"/>
                <a:ea typeface="Times New Roman" charset="0"/>
                <a:cs typeface="Times New Roman" charset="0"/>
              </a:rPr>
              <a:t> SINAVE.</a:t>
            </a:r>
            <a:endParaRPr lang="en-GB" sz="2000" dirty="0" smtClean="0">
              <a:effectLst/>
              <a:latin typeface="Times New Roman" charset="0"/>
              <a:ea typeface="Times New Roman" charset="0"/>
              <a:cs typeface="Times New Roman" charset="0"/>
            </a:endParaRPr>
          </a:p>
          <a:p>
            <a:pPr algn="ctr"/>
            <a:r>
              <a:rPr lang="pt-PT" sz="2000" dirty="0" smtClean="0">
                <a:latin typeface="Times New Roman" charset="0"/>
                <a:ea typeface="Times New Roman" charset="0"/>
                <a:cs typeface="Times New Roman" charset="0"/>
              </a:rPr>
              <a:t>Antes, a comunicação fazia-se por formulários, </a:t>
            </a:r>
            <a:r>
              <a:rPr lang="pt-PT" sz="2000" dirty="0">
                <a:latin typeface="Times New Roman" charset="0"/>
                <a:ea typeface="Times New Roman" charset="0"/>
                <a:cs typeface="Times New Roman" charset="0"/>
              </a:rPr>
              <a:t>disponibilizados pela </a:t>
            </a:r>
            <a:r>
              <a:rPr lang="pt-PT" sz="2000" dirty="0" smtClean="0">
                <a:latin typeface="Times New Roman" charset="0"/>
                <a:ea typeface="Times New Roman" charset="0"/>
                <a:cs typeface="Times New Roman" charset="0"/>
              </a:rPr>
              <a:t>DGS, enviados </a:t>
            </a:r>
            <a:r>
              <a:rPr lang="pt-PT" sz="2000" dirty="0">
                <a:latin typeface="Times New Roman" charset="0"/>
                <a:ea typeface="Times New Roman" charset="0"/>
                <a:cs typeface="Times New Roman" charset="0"/>
              </a:rPr>
              <a:t>pelo </a:t>
            </a:r>
            <a:r>
              <a:rPr lang="pt-PT" sz="2000" dirty="0" smtClean="0">
                <a:latin typeface="Times New Roman" charset="0"/>
                <a:ea typeface="Times New Roman" charset="0"/>
                <a:cs typeface="Times New Roman" charset="0"/>
              </a:rPr>
              <a:t>correio</a:t>
            </a:r>
          </a:p>
          <a:p>
            <a:pPr algn="ctr"/>
            <a:endParaRPr lang="pt-PT" sz="20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/>
            <a:endParaRPr lang="pt-PT" sz="25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/>
            <a:r>
              <a:rPr lang="pt-PT" sz="2500" dirty="0" smtClean="0">
                <a:latin typeface="Times New Roman" charset="0"/>
                <a:ea typeface="Times New Roman" charset="0"/>
                <a:cs typeface="Times New Roman" charset="0"/>
              </a:rPr>
              <a:t>A plataforma comporta </a:t>
            </a:r>
            <a:r>
              <a:rPr lang="pt-PT" sz="2500" dirty="0">
                <a:latin typeface="Times New Roman" charset="0"/>
                <a:ea typeface="Times New Roman" charset="0"/>
                <a:cs typeface="Times New Roman" charset="0"/>
              </a:rPr>
              <a:t>diferentes </a:t>
            </a:r>
            <a:r>
              <a:rPr lang="pt-PT" sz="2500" b="1" dirty="0">
                <a:latin typeface="Times New Roman" charset="0"/>
                <a:ea typeface="Times New Roman" charset="0"/>
                <a:cs typeface="Times New Roman" charset="0"/>
              </a:rPr>
              <a:t>perfis de acesso</a:t>
            </a:r>
            <a:r>
              <a:rPr lang="pt-PT" sz="2500" dirty="0">
                <a:latin typeface="Times New Roman" charset="0"/>
                <a:ea typeface="Times New Roman" charset="0"/>
                <a:cs typeface="Times New Roman" charset="0"/>
              </a:rPr>
              <a:t>, que garantem um acesso seguro e confidencial aos dados pessoais, em consonância com as normas </a:t>
            </a:r>
            <a:r>
              <a:rPr lang="pt-PT" sz="2500" dirty="0" smtClean="0">
                <a:latin typeface="Times New Roman" charset="0"/>
                <a:ea typeface="Times New Roman" charset="0"/>
                <a:cs typeface="Times New Roman" charset="0"/>
              </a:rPr>
              <a:t>europeias,</a:t>
            </a:r>
            <a:r>
              <a:rPr lang="pt-PT" sz="2500" b="1" dirty="0" smtClean="0">
                <a:latin typeface="Times New Roman" charset="0"/>
                <a:ea typeface="Times New Roman" charset="0"/>
                <a:cs typeface="Times New Roman" charset="0"/>
              </a:rPr>
              <a:t> e permite:</a:t>
            </a:r>
            <a:endParaRPr lang="en-GB" sz="2500" b="1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/>
            <a:endParaRPr lang="en-GB" sz="20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marL="342900" indent="-342900" algn="ctr">
              <a:buFontTx/>
              <a:buChar char="-"/>
            </a:pPr>
            <a:r>
              <a:rPr lang="pt-PT" sz="2000" dirty="0" smtClean="0">
                <a:latin typeface="Times New Roman" charset="0"/>
                <a:ea typeface="Times New Roman" charset="0"/>
                <a:cs typeface="Times New Roman" charset="0"/>
              </a:rPr>
              <a:t>Registo </a:t>
            </a:r>
            <a:r>
              <a:rPr lang="pt-PT" sz="2000" dirty="0">
                <a:latin typeface="Times New Roman" charset="0"/>
                <a:ea typeface="Times New Roman" charset="0"/>
                <a:cs typeface="Times New Roman" charset="0"/>
              </a:rPr>
              <a:t>informatizado das notificações das doenças transmissíveis de declaração obrigatória, e de outros riscos de saúde pública definidos pelo DGS; </a:t>
            </a:r>
            <a:endParaRPr lang="pt-PT" sz="20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marL="342900" indent="-342900" algn="ctr">
              <a:buFontTx/>
              <a:buChar char="-"/>
            </a:pPr>
            <a:endParaRPr lang="en-GB" sz="20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342900" indent="-342900" algn="ctr">
              <a:buFontTx/>
              <a:buChar char="-"/>
            </a:pPr>
            <a:r>
              <a:rPr lang="pt-PT" sz="2000" dirty="0" smtClean="0">
                <a:latin typeface="Times New Roman" charset="0"/>
                <a:ea typeface="Times New Roman" charset="0"/>
                <a:cs typeface="Times New Roman" charset="0"/>
              </a:rPr>
              <a:t>Emitir, </a:t>
            </a:r>
            <a:r>
              <a:rPr lang="pt-PT" sz="2000" dirty="0">
                <a:latin typeface="Times New Roman" charset="0"/>
                <a:ea typeface="Times New Roman" charset="0"/>
                <a:cs typeface="Times New Roman" charset="0"/>
              </a:rPr>
              <a:t>automaticamente, alertas para as autoridades de saúde; </a:t>
            </a:r>
            <a:endParaRPr lang="pt-PT" sz="20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marL="342900" indent="-342900" algn="ctr">
              <a:buFontTx/>
              <a:buChar char="-"/>
            </a:pPr>
            <a:endParaRPr lang="en-GB" sz="20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/>
            <a:r>
              <a:rPr lang="pt-PT" sz="2000" dirty="0">
                <a:latin typeface="Times New Roman" charset="0"/>
                <a:ea typeface="Times New Roman" charset="0"/>
                <a:cs typeface="Times New Roman" charset="0"/>
              </a:rPr>
              <a:t> - </a:t>
            </a:r>
            <a:r>
              <a:rPr lang="pt-PT" sz="2000" dirty="0" smtClean="0">
                <a:latin typeface="Times New Roman" charset="0"/>
                <a:ea typeface="Times New Roman" charset="0"/>
                <a:cs typeface="Times New Roman" charset="0"/>
              </a:rPr>
              <a:t>Produzir, </a:t>
            </a:r>
            <a:r>
              <a:rPr lang="pt-PT" sz="2000" dirty="0">
                <a:latin typeface="Times New Roman" charset="0"/>
                <a:ea typeface="Times New Roman" charset="0"/>
                <a:cs typeface="Times New Roman" charset="0"/>
              </a:rPr>
              <a:t>automaticamente, informação estatística relativa ao processo de vigilância </a:t>
            </a:r>
            <a:r>
              <a:rPr lang="pt-PT" sz="2000" dirty="0" smtClean="0">
                <a:latin typeface="Times New Roman" charset="0"/>
                <a:ea typeface="Times New Roman" charset="0"/>
                <a:cs typeface="Times New Roman" charset="0"/>
              </a:rPr>
              <a:t>epidemiológica;</a:t>
            </a:r>
          </a:p>
          <a:p>
            <a:pPr algn="ctr"/>
            <a:endParaRPr lang="en-GB" sz="20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/>
            <a:r>
              <a:rPr lang="pt-PT" sz="2000" dirty="0">
                <a:latin typeface="Times New Roman" charset="0"/>
                <a:ea typeface="Times New Roman" charset="0"/>
                <a:cs typeface="Times New Roman" charset="0"/>
              </a:rPr>
              <a:t>- </a:t>
            </a:r>
            <a:r>
              <a:rPr lang="pt-PT" sz="2000" dirty="0" smtClean="0">
                <a:latin typeface="Times New Roman" charset="0"/>
                <a:ea typeface="Times New Roman" charset="0"/>
                <a:cs typeface="Times New Roman" charset="0"/>
              </a:rPr>
              <a:t>Recolher </a:t>
            </a:r>
            <a:r>
              <a:rPr lang="pt-PT" sz="2000" dirty="0">
                <a:latin typeface="Times New Roman" charset="0"/>
                <a:ea typeface="Times New Roman" charset="0"/>
                <a:cs typeface="Times New Roman" charset="0"/>
              </a:rPr>
              <a:t>dados para cumprimento das obrigações de vigilância epidemiológica nacional e internacional.</a:t>
            </a:r>
            <a:endParaRPr lang="en-GB" sz="2000" dirty="0">
              <a:latin typeface="Times New Roman" charset="0"/>
              <a:ea typeface="Times New Roman" charset="0"/>
              <a:cs typeface="Times New Roman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2848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0831" y="494270"/>
            <a:ext cx="10750379" cy="67864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  <a:spcAft>
                <a:spcPts val="0"/>
              </a:spcAft>
            </a:pPr>
            <a:r>
              <a:rPr lang="pt-PT" dirty="0" smtClean="0">
                <a:effectLst/>
                <a:latin typeface="Times New Roman" charset="0"/>
                <a:ea typeface="Calibri" charset="0"/>
                <a:cs typeface="Times New Roman" charset="0"/>
              </a:rPr>
              <a:t>Por Portaria do Ministro da Saúde </a:t>
            </a:r>
            <a:r>
              <a:rPr lang="pt-PT" sz="1200" dirty="0" smtClean="0">
                <a:effectLst/>
                <a:latin typeface="Times New Roman" charset="0"/>
                <a:ea typeface="Calibri" charset="0"/>
                <a:cs typeface="Times New Roman" charset="0"/>
              </a:rPr>
              <a:t>(Portaria n.º 22/2016, de 10 de Fevereiro)</a:t>
            </a:r>
            <a:r>
              <a:rPr lang="pt-PT" dirty="0" smtClean="0">
                <a:effectLst/>
                <a:latin typeface="Times New Roman" charset="0"/>
                <a:ea typeface="Calibri" charset="0"/>
                <a:cs typeface="Times New Roman" charset="0"/>
              </a:rPr>
              <a:t> aprovou-se o </a:t>
            </a:r>
            <a:r>
              <a:rPr lang="pt-PT" b="1" dirty="0" smtClean="0">
                <a:effectLst/>
                <a:latin typeface="Times New Roman" charset="0"/>
                <a:ea typeface="Calibri" charset="0"/>
                <a:cs typeface="Times New Roman" charset="0"/>
              </a:rPr>
              <a:t>Regulamento de Notificação Obrigatória de Doenças Transmissíveis e Outros Riscos em Saúde Pública</a:t>
            </a:r>
            <a:r>
              <a:rPr lang="pt-PT" dirty="0" smtClean="0">
                <a:effectLst/>
                <a:latin typeface="Times New Roman" charset="0"/>
                <a:ea typeface="Calibri" charset="0"/>
                <a:cs typeface="Times New Roman" charset="0"/>
              </a:rPr>
              <a:t>, que sujeita a </a:t>
            </a:r>
            <a:r>
              <a:rPr lang="pt-PT" b="1" dirty="0" smtClean="0">
                <a:effectLst/>
                <a:latin typeface="Times New Roman" charset="0"/>
                <a:ea typeface="Calibri" charset="0"/>
                <a:cs typeface="Times New Roman" charset="0"/>
              </a:rPr>
              <a:t>notificação obrigatória todos os profissionais de saúde que exerçam </a:t>
            </a:r>
            <a:r>
              <a:rPr lang="pt-PT" b="1" dirty="0" err="1" smtClean="0">
                <a:effectLst/>
                <a:latin typeface="Times New Roman" charset="0"/>
                <a:ea typeface="Calibri" charset="0"/>
                <a:cs typeface="Times New Roman" charset="0"/>
              </a:rPr>
              <a:t>actividade</a:t>
            </a:r>
            <a:r>
              <a:rPr lang="pt-PT" b="1" dirty="0" smtClean="0">
                <a:effectLst/>
                <a:latin typeface="Times New Roman" charset="0"/>
                <a:ea typeface="Calibri" charset="0"/>
                <a:cs typeface="Times New Roman" charset="0"/>
              </a:rPr>
              <a:t> no SNS, no sector privado e social e ainda em laboratórios </a:t>
            </a:r>
            <a:r>
              <a:rPr lang="mr-IN" dirty="0" smtClean="0">
                <a:effectLst/>
                <a:latin typeface="Times New Roman" charset="0"/>
                <a:ea typeface="Calibri" charset="0"/>
                <a:cs typeface="Times New Roman" charset="0"/>
              </a:rPr>
              <a:t>–</a:t>
            </a:r>
            <a:r>
              <a:rPr lang="pt-PT" dirty="0" smtClean="0">
                <a:effectLst/>
                <a:latin typeface="Times New Roman" charset="0"/>
                <a:ea typeface="Calibri" charset="0"/>
                <a:cs typeface="Times New Roman" charset="0"/>
              </a:rPr>
              <a:t> uma </a:t>
            </a:r>
            <a:r>
              <a:rPr lang="pt-PT" dirty="0" err="1" smtClean="0">
                <a:effectLst/>
                <a:latin typeface="Times New Roman" charset="0"/>
                <a:ea typeface="Calibri" charset="0"/>
                <a:cs typeface="Times New Roman" charset="0"/>
              </a:rPr>
              <a:t>excepção</a:t>
            </a:r>
            <a:r>
              <a:rPr lang="pt-PT" dirty="0" smtClean="0">
                <a:effectLst/>
                <a:latin typeface="Times New Roman" charset="0"/>
                <a:ea typeface="Calibri" charset="0"/>
                <a:cs typeface="Times New Roman" charset="0"/>
              </a:rPr>
              <a:t> ao </a:t>
            </a:r>
            <a:r>
              <a:rPr lang="pt-PT" b="1" dirty="0" smtClean="0">
                <a:effectLst/>
                <a:latin typeface="Times New Roman" charset="0"/>
                <a:ea typeface="Calibri" charset="0"/>
                <a:cs typeface="Times New Roman" charset="0"/>
              </a:rPr>
              <a:t>segredo médico. </a:t>
            </a:r>
            <a:endParaRPr lang="pt-PT" b="1" dirty="0">
              <a:latin typeface="Times New Roman" charset="0"/>
              <a:ea typeface="Calibri" charset="0"/>
              <a:cs typeface="Times New Roman" charset="0"/>
            </a:endParaRPr>
          </a:p>
          <a:p>
            <a:pPr algn="ctr"/>
            <a:r>
              <a:rPr lang="pt-BR" sz="1600" i="1" dirty="0">
                <a:latin typeface="Times New Roman" charset="0"/>
                <a:ea typeface="Times New Roman" charset="0"/>
                <a:cs typeface="Times New Roman" charset="0"/>
              </a:rPr>
              <a:t>Estão sujeitas a notificação obrigatória as seguintes doenças:</a:t>
            </a:r>
            <a:endParaRPr lang="en-GB" sz="16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/>
            <a:r>
              <a:rPr lang="pt-BR" sz="1600" i="1" dirty="0">
                <a:latin typeface="Times New Roman" charset="0"/>
                <a:ea typeface="Times New Roman" charset="0"/>
                <a:cs typeface="Times New Roman" charset="0"/>
              </a:rPr>
              <a:t>a) Botulismo; </a:t>
            </a:r>
            <a:r>
              <a:rPr lang="pt-BR" sz="1600" i="1" dirty="0" err="1">
                <a:latin typeface="Times New Roman" charset="0"/>
                <a:ea typeface="Times New Roman" charset="0"/>
                <a:cs typeface="Times New Roman" charset="0"/>
              </a:rPr>
              <a:t>b</a:t>
            </a:r>
            <a:r>
              <a:rPr lang="pt-BR" sz="1600" i="1" dirty="0">
                <a:latin typeface="Times New Roman" charset="0"/>
                <a:ea typeface="Times New Roman" charset="0"/>
                <a:cs typeface="Times New Roman" charset="0"/>
              </a:rPr>
              <a:t>) Brucelose; </a:t>
            </a:r>
            <a:r>
              <a:rPr lang="pt-BR" sz="1600" i="1" dirty="0" err="1">
                <a:latin typeface="Times New Roman" charset="0"/>
                <a:ea typeface="Times New Roman" charset="0"/>
                <a:cs typeface="Times New Roman" charset="0"/>
              </a:rPr>
              <a:t>c</a:t>
            </a:r>
            <a:r>
              <a:rPr lang="pt-BR" sz="1600" i="1" dirty="0">
                <a:latin typeface="Times New Roman" charset="0"/>
                <a:ea typeface="Times New Roman" charset="0"/>
                <a:cs typeface="Times New Roman" charset="0"/>
              </a:rPr>
              <a:t>) </a:t>
            </a:r>
            <a:r>
              <a:rPr lang="pt-BR" sz="1600" i="1" dirty="0" err="1">
                <a:latin typeface="Times New Roman" charset="0"/>
                <a:ea typeface="Times New Roman" charset="0"/>
                <a:cs typeface="Times New Roman" charset="0"/>
              </a:rPr>
              <a:t>Campilobacteriose</a:t>
            </a:r>
            <a:r>
              <a:rPr lang="pt-BR" sz="1600" i="1" dirty="0">
                <a:latin typeface="Times New Roman" charset="0"/>
                <a:ea typeface="Times New Roman" charset="0"/>
                <a:cs typeface="Times New Roman" charset="0"/>
              </a:rPr>
              <a:t>; </a:t>
            </a:r>
            <a:r>
              <a:rPr lang="pt-BR" sz="1600" i="1" dirty="0" err="1">
                <a:latin typeface="Times New Roman" charset="0"/>
                <a:ea typeface="Times New Roman" charset="0"/>
                <a:cs typeface="Times New Roman" charset="0"/>
              </a:rPr>
              <a:t>d</a:t>
            </a:r>
            <a:r>
              <a:rPr lang="pt-BR" sz="1600" i="1" dirty="0">
                <a:latin typeface="Times New Roman" charset="0"/>
                <a:ea typeface="Times New Roman" charset="0"/>
                <a:cs typeface="Times New Roman" charset="0"/>
              </a:rPr>
              <a:t>) Cólera; e) </a:t>
            </a:r>
            <a:r>
              <a:rPr lang="pt-BR" sz="1600" i="1" dirty="0" err="1">
                <a:latin typeface="Times New Roman" charset="0"/>
                <a:ea typeface="Times New Roman" charset="0"/>
                <a:cs typeface="Times New Roman" charset="0"/>
              </a:rPr>
              <a:t>Criptosporidiose</a:t>
            </a:r>
            <a:r>
              <a:rPr lang="pt-BR" sz="1600" i="1" dirty="0">
                <a:latin typeface="Times New Roman" charset="0"/>
                <a:ea typeface="Times New Roman" charset="0"/>
                <a:cs typeface="Times New Roman" charset="0"/>
              </a:rPr>
              <a:t>; </a:t>
            </a:r>
            <a:r>
              <a:rPr lang="pt-BR" sz="1600" i="1" dirty="0" err="1">
                <a:latin typeface="Times New Roman" charset="0"/>
                <a:ea typeface="Times New Roman" charset="0"/>
                <a:cs typeface="Times New Roman" charset="0"/>
              </a:rPr>
              <a:t>f</a:t>
            </a:r>
            <a:r>
              <a:rPr lang="pt-BR" sz="1600" i="1" dirty="0">
                <a:latin typeface="Times New Roman" charset="0"/>
                <a:ea typeface="Times New Roman" charset="0"/>
                <a:cs typeface="Times New Roman" charset="0"/>
              </a:rPr>
              <a:t>) Dengue; </a:t>
            </a:r>
            <a:r>
              <a:rPr lang="pt-BR" sz="1600" i="1" dirty="0" err="1">
                <a:latin typeface="Times New Roman" charset="0"/>
                <a:ea typeface="Times New Roman" charset="0"/>
                <a:cs typeface="Times New Roman" charset="0"/>
              </a:rPr>
              <a:t>g</a:t>
            </a:r>
            <a:r>
              <a:rPr lang="pt-BR" sz="1600" i="1" dirty="0">
                <a:latin typeface="Times New Roman" charset="0"/>
                <a:ea typeface="Times New Roman" charset="0"/>
                <a:cs typeface="Times New Roman" charset="0"/>
              </a:rPr>
              <a:t>) Difteria; </a:t>
            </a:r>
            <a:r>
              <a:rPr lang="pt-BR" sz="1600" i="1" dirty="0" err="1">
                <a:latin typeface="Times New Roman" charset="0"/>
                <a:ea typeface="Times New Roman" charset="0"/>
                <a:cs typeface="Times New Roman" charset="0"/>
              </a:rPr>
              <a:t>h</a:t>
            </a:r>
            <a:r>
              <a:rPr lang="pt-BR" sz="1600" i="1" dirty="0">
                <a:latin typeface="Times New Roman" charset="0"/>
                <a:ea typeface="Times New Roman" charset="0"/>
                <a:cs typeface="Times New Roman" charset="0"/>
              </a:rPr>
              <a:t>) Doença de </a:t>
            </a:r>
            <a:r>
              <a:rPr lang="pt-BR" sz="1600" i="1" dirty="0" err="1">
                <a:latin typeface="Times New Roman" charset="0"/>
                <a:ea typeface="Times New Roman" charset="0"/>
                <a:cs typeface="Times New Roman" charset="0"/>
              </a:rPr>
              <a:t>Creutzfeldt</a:t>
            </a:r>
            <a:r>
              <a:rPr lang="pt-BR" sz="1600" i="1" dirty="0">
                <a:latin typeface="Times New Roman" charset="0"/>
                <a:ea typeface="Times New Roman" charset="0"/>
                <a:cs typeface="Times New Roman" charset="0"/>
              </a:rPr>
              <a:t>-Jakob (DCJ); </a:t>
            </a:r>
            <a:r>
              <a:rPr lang="pt-BR" sz="1600" i="1" dirty="0" err="1">
                <a:latin typeface="Times New Roman" charset="0"/>
                <a:ea typeface="Times New Roman" charset="0"/>
                <a:cs typeface="Times New Roman" charset="0"/>
              </a:rPr>
              <a:t>i</a:t>
            </a:r>
            <a:r>
              <a:rPr lang="pt-BR" sz="1600" i="1" dirty="0">
                <a:latin typeface="Times New Roman" charset="0"/>
                <a:ea typeface="Times New Roman" charset="0"/>
                <a:cs typeface="Times New Roman" charset="0"/>
              </a:rPr>
              <a:t>) Doença de </a:t>
            </a:r>
            <a:r>
              <a:rPr lang="pt-BR" sz="1600" i="1" dirty="0" err="1">
                <a:latin typeface="Times New Roman" charset="0"/>
                <a:ea typeface="Times New Roman" charset="0"/>
                <a:cs typeface="Times New Roman" charset="0"/>
              </a:rPr>
              <a:t>Creutzfeldt</a:t>
            </a:r>
            <a:r>
              <a:rPr lang="pt-BR" sz="1600" i="1" dirty="0">
                <a:latin typeface="Times New Roman" charset="0"/>
                <a:ea typeface="Times New Roman" charset="0"/>
                <a:cs typeface="Times New Roman" charset="0"/>
              </a:rPr>
              <a:t>-Jakob variante (</a:t>
            </a:r>
            <a:r>
              <a:rPr lang="pt-BR" sz="1600" i="1" dirty="0" err="1">
                <a:latin typeface="Times New Roman" charset="0"/>
                <a:ea typeface="Times New Roman" charset="0"/>
                <a:cs typeface="Times New Roman" charset="0"/>
              </a:rPr>
              <a:t>vDCJ</a:t>
            </a:r>
            <a:r>
              <a:rPr lang="pt-BR" sz="1600" i="1" dirty="0">
                <a:latin typeface="Times New Roman" charset="0"/>
                <a:ea typeface="Times New Roman" charset="0"/>
                <a:cs typeface="Times New Roman" charset="0"/>
              </a:rPr>
              <a:t>); </a:t>
            </a:r>
            <a:r>
              <a:rPr lang="pt-BR" sz="1600" i="1" dirty="0" err="1">
                <a:latin typeface="Times New Roman" charset="0"/>
                <a:ea typeface="Times New Roman" charset="0"/>
                <a:cs typeface="Times New Roman" charset="0"/>
              </a:rPr>
              <a:t>j</a:t>
            </a:r>
            <a:r>
              <a:rPr lang="pt-BR" sz="1600" i="1" dirty="0">
                <a:latin typeface="Times New Roman" charset="0"/>
                <a:ea typeface="Times New Roman" charset="0"/>
                <a:cs typeface="Times New Roman" charset="0"/>
              </a:rPr>
              <a:t>) Doença de Hansen (Lepra); </a:t>
            </a:r>
            <a:r>
              <a:rPr lang="pt-BR" sz="1600" i="1" dirty="0" err="1">
                <a:latin typeface="Times New Roman" charset="0"/>
                <a:ea typeface="Times New Roman" charset="0"/>
                <a:cs typeface="Times New Roman" charset="0"/>
              </a:rPr>
              <a:t>k</a:t>
            </a:r>
            <a:r>
              <a:rPr lang="pt-BR" sz="1600" i="1" dirty="0">
                <a:latin typeface="Times New Roman" charset="0"/>
                <a:ea typeface="Times New Roman" charset="0"/>
                <a:cs typeface="Times New Roman" charset="0"/>
              </a:rPr>
              <a:t>) Doença de </a:t>
            </a:r>
            <a:r>
              <a:rPr lang="pt-BR" sz="1600" i="1" dirty="0" err="1">
                <a:latin typeface="Times New Roman" charset="0"/>
                <a:ea typeface="Times New Roman" charset="0"/>
                <a:cs typeface="Times New Roman" charset="0"/>
              </a:rPr>
              <a:t>Lyme</a:t>
            </a:r>
            <a:r>
              <a:rPr lang="pt-BR" sz="1600" i="1" dirty="0">
                <a:latin typeface="Times New Roman" charset="0"/>
                <a:ea typeface="Times New Roman" charset="0"/>
                <a:cs typeface="Times New Roman" charset="0"/>
              </a:rPr>
              <a:t> (</a:t>
            </a:r>
            <a:r>
              <a:rPr lang="pt-BR" sz="1600" i="1" dirty="0" err="1">
                <a:latin typeface="Times New Roman" charset="0"/>
                <a:ea typeface="Times New Roman" charset="0"/>
                <a:cs typeface="Times New Roman" charset="0"/>
              </a:rPr>
              <a:t>Borreliose</a:t>
            </a:r>
            <a:r>
              <a:rPr lang="pt-BR" sz="1600" i="1" dirty="0">
                <a:latin typeface="Times New Roman" charset="0"/>
                <a:ea typeface="Times New Roman" charset="0"/>
                <a:cs typeface="Times New Roman" charset="0"/>
              </a:rPr>
              <a:t>); l) Doença dos Legionários; m) Doença Invasiva Meningocócica; </a:t>
            </a:r>
            <a:r>
              <a:rPr lang="pt-BR" sz="1600" i="1" dirty="0" err="1">
                <a:latin typeface="Times New Roman" charset="0"/>
                <a:ea typeface="Times New Roman" charset="0"/>
                <a:cs typeface="Times New Roman" charset="0"/>
              </a:rPr>
              <a:t>n</a:t>
            </a:r>
            <a:r>
              <a:rPr lang="pt-BR" sz="1600" i="1" dirty="0">
                <a:latin typeface="Times New Roman" charset="0"/>
                <a:ea typeface="Times New Roman" charset="0"/>
                <a:cs typeface="Times New Roman" charset="0"/>
              </a:rPr>
              <a:t>) Doença Invasiva Pneumocócica; o) Doença Invasiva por </a:t>
            </a:r>
            <a:r>
              <a:rPr lang="pt-BR" sz="1600" i="1" dirty="0" err="1">
                <a:latin typeface="Times New Roman" charset="0"/>
                <a:ea typeface="Times New Roman" charset="0"/>
                <a:cs typeface="Times New Roman" charset="0"/>
              </a:rPr>
              <a:t>Haemophilus</a:t>
            </a:r>
            <a:r>
              <a:rPr lang="pt-BR" sz="1600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pt-BR" sz="1600" i="1" dirty="0" err="1">
                <a:latin typeface="Times New Roman" charset="0"/>
                <a:ea typeface="Times New Roman" charset="0"/>
                <a:cs typeface="Times New Roman" charset="0"/>
              </a:rPr>
              <a:t>influenzae</a:t>
            </a:r>
            <a:r>
              <a:rPr lang="pt-BR" sz="1600" i="1" dirty="0">
                <a:latin typeface="Times New Roman" charset="0"/>
                <a:ea typeface="Times New Roman" charset="0"/>
                <a:cs typeface="Times New Roman" charset="0"/>
              </a:rPr>
              <a:t>; </a:t>
            </a:r>
            <a:r>
              <a:rPr lang="pt-BR" sz="1600" i="1" dirty="0" err="1">
                <a:latin typeface="Times New Roman" charset="0"/>
                <a:ea typeface="Times New Roman" charset="0"/>
                <a:cs typeface="Times New Roman" charset="0"/>
              </a:rPr>
              <a:t>p</a:t>
            </a:r>
            <a:r>
              <a:rPr lang="pt-BR" sz="1600" i="1" dirty="0">
                <a:latin typeface="Times New Roman" charset="0"/>
                <a:ea typeface="Times New Roman" charset="0"/>
                <a:cs typeface="Times New Roman" charset="0"/>
              </a:rPr>
              <a:t>) </a:t>
            </a:r>
            <a:r>
              <a:rPr lang="pt-BR" sz="1600" i="1" dirty="0" err="1">
                <a:latin typeface="Times New Roman" charset="0"/>
                <a:ea typeface="Times New Roman" charset="0"/>
                <a:cs typeface="Times New Roman" charset="0"/>
              </a:rPr>
              <a:t>Equinococose</a:t>
            </a:r>
            <a:r>
              <a:rPr lang="pt-BR" sz="1600" i="1" dirty="0">
                <a:latin typeface="Times New Roman" charset="0"/>
                <a:ea typeface="Times New Roman" charset="0"/>
                <a:cs typeface="Times New Roman" charset="0"/>
              </a:rPr>
              <a:t>/</a:t>
            </a:r>
            <a:r>
              <a:rPr lang="pt-BR" sz="1600" i="1" dirty="0" err="1">
                <a:latin typeface="Times New Roman" charset="0"/>
                <a:ea typeface="Times New Roman" charset="0"/>
                <a:cs typeface="Times New Roman" charset="0"/>
              </a:rPr>
              <a:t>Hidatidose</a:t>
            </a:r>
            <a:r>
              <a:rPr lang="pt-BR" sz="1600" i="1" dirty="0">
                <a:latin typeface="Times New Roman" charset="0"/>
                <a:ea typeface="Times New Roman" charset="0"/>
                <a:cs typeface="Times New Roman" charset="0"/>
              </a:rPr>
              <a:t>; </a:t>
            </a:r>
            <a:r>
              <a:rPr lang="pt-BR" sz="1600" i="1" dirty="0" err="1">
                <a:latin typeface="Times New Roman" charset="0"/>
                <a:ea typeface="Times New Roman" charset="0"/>
                <a:cs typeface="Times New Roman" charset="0"/>
              </a:rPr>
              <a:t>q</a:t>
            </a:r>
            <a:r>
              <a:rPr lang="pt-BR" sz="1600" i="1" dirty="0">
                <a:latin typeface="Times New Roman" charset="0"/>
                <a:ea typeface="Times New Roman" charset="0"/>
                <a:cs typeface="Times New Roman" charset="0"/>
              </a:rPr>
              <a:t>) Febre Amarela; </a:t>
            </a:r>
            <a:r>
              <a:rPr lang="pt-BR" sz="1600" i="1" dirty="0" err="1">
                <a:latin typeface="Times New Roman" charset="0"/>
                <a:ea typeface="Times New Roman" charset="0"/>
                <a:cs typeface="Times New Roman" charset="0"/>
              </a:rPr>
              <a:t>r</a:t>
            </a:r>
            <a:r>
              <a:rPr lang="pt-BR" sz="1600" i="1" dirty="0">
                <a:latin typeface="Times New Roman" charset="0"/>
                <a:ea typeface="Times New Roman" charset="0"/>
                <a:cs typeface="Times New Roman" charset="0"/>
              </a:rPr>
              <a:t>) Febre Escaro-Nodular (Rickettsiose); </a:t>
            </a:r>
            <a:r>
              <a:rPr lang="pt-BR" sz="1600" i="1" dirty="0" err="1">
                <a:latin typeface="Times New Roman" charset="0"/>
                <a:ea typeface="Times New Roman" charset="0"/>
                <a:cs typeface="Times New Roman" charset="0"/>
              </a:rPr>
              <a:t>s</a:t>
            </a:r>
            <a:r>
              <a:rPr lang="pt-BR" sz="1600" i="1" dirty="0">
                <a:latin typeface="Times New Roman" charset="0"/>
                <a:ea typeface="Times New Roman" charset="0"/>
                <a:cs typeface="Times New Roman" charset="0"/>
              </a:rPr>
              <a:t>) Febre </a:t>
            </a:r>
            <a:r>
              <a:rPr lang="pt-BR" sz="1600" i="1" dirty="0" err="1">
                <a:latin typeface="Times New Roman" charset="0"/>
                <a:ea typeface="Times New Roman" charset="0"/>
                <a:cs typeface="Times New Roman" charset="0"/>
              </a:rPr>
              <a:t>Q</a:t>
            </a:r>
            <a:r>
              <a:rPr lang="pt-BR" sz="1600" i="1" dirty="0">
                <a:latin typeface="Times New Roman" charset="0"/>
                <a:ea typeface="Times New Roman" charset="0"/>
                <a:cs typeface="Times New Roman" charset="0"/>
              </a:rPr>
              <a:t>; </a:t>
            </a:r>
            <a:r>
              <a:rPr lang="pt-BR" sz="1600" i="1" dirty="0" err="1">
                <a:latin typeface="Times New Roman" charset="0"/>
                <a:ea typeface="Times New Roman" charset="0"/>
                <a:cs typeface="Times New Roman" charset="0"/>
              </a:rPr>
              <a:t>t</a:t>
            </a:r>
            <a:r>
              <a:rPr lang="pt-BR" sz="1600" i="1" dirty="0">
                <a:latin typeface="Times New Roman" charset="0"/>
                <a:ea typeface="Times New Roman" charset="0"/>
                <a:cs typeface="Times New Roman" charset="0"/>
              </a:rPr>
              <a:t>) Febre Tifoide e Febre Paratifoide; </a:t>
            </a:r>
            <a:r>
              <a:rPr lang="pt-BR" sz="1600" i="1" dirty="0" err="1">
                <a:latin typeface="Times New Roman" charset="0"/>
                <a:ea typeface="Times New Roman" charset="0"/>
                <a:cs typeface="Times New Roman" charset="0"/>
              </a:rPr>
              <a:t>u</a:t>
            </a:r>
            <a:r>
              <a:rPr lang="pt-BR" sz="1600" i="1" dirty="0">
                <a:latin typeface="Times New Roman" charset="0"/>
                <a:ea typeface="Times New Roman" charset="0"/>
                <a:cs typeface="Times New Roman" charset="0"/>
              </a:rPr>
              <a:t>) Febres Virais transmitidas por mosquitos e outros artrópodes; </a:t>
            </a:r>
            <a:r>
              <a:rPr lang="pt-BR" sz="1600" i="1" dirty="0" err="1">
                <a:latin typeface="Times New Roman" charset="0"/>
                <a:ea typeface="Times New Roman" charset="0"/>
                <a:cs typeface="Times New Roman" charset="0"/>
              </a:rPr>
              <a:t>v</a:t>
            </a:r>
            <a:r>
              <a:rPr lang="pt-BR" sz="1600" i="1" dirty="0">
                <a:latin typeface="Times New Roman" charset="0"/>
                <a:ea typeface="Times New Roman" charset="0"/>
                <a:cs typeface="Times New Roman" charset="0"/>
              </a:rPr>
              <a:t>) Giardíase; </a:t>
            </a:r>
            <a:r>
              <a:rPr lang="pt-BR" sz="1600" i="1" dirty="0" err="1">
                <a:latin typeface="Times New Roman" charset="0"/>
                <a:ea typeface="Times New Roman" charset="0"/>
                <a:cs typeface="Times New Roman" charset="0"/>
              </a:rPr>
              <a:t>w</a:t>
            </a:r>
            <a:r>
              <a:rPr lang="pt-BR" sz="1600" i="1" dirty="0">
                <a:latin typeface="Times New Roman" charset="0"/>
                <a:ea typeface="Times New Roman" charset="0"/>
                <a:cs typeface="Times New Roman" charset="0"/>
              </a:rPr>
              <a:t>) Gonorreia; </a:t>
            </a:r>
            <a:r>
              <a:rPr lang="pt-BR" sz="1600" i="1" dirty="0" err="1">
                <a:latin typeface="Times New Roman" charset="0"/>
                <a:ea typeface="Times New Roman" charset="0"/>
                <a:cs typeface="Times New Roman" charset="0"/>
              </a:rPr>
              <a:t>x</a:t>
            </a:r>
            <a:r>
              <a:rPr lang="pt-BR" sz="1600" i="1" dirty="0">
                <a:latin typeface="Times New Roman" charset="0"/>
                <a:ea typeface="Times New Roman" charset="0"/>
                <a:cs typeface="Times New Roman" charset="0"/>
              </a:rPr>
              <a:t>) Gripe Não Sazonal; </a:t>
            </a:r>
            <a:r>
              <a:rPr lang="pt-BR" sz="1600" i="1" dirty="0" err="1">
                <a:latin typeface="Times New Roman" charset="0"/>
                <a:ea typeface="Times New Roman" charset="0"/>
                <a:cs typeface="Times New Roman" charset="0"/>
              </a:rPr>
              <a:t>y</a:t>
            </a:r>
            <a:r>
              <a:rPr lang="pt-BR" sz="1600" i="1" dirty="0">
                <a:latin typeface="Times New Roman" charset="0"/>
                <a:ea typeface="Times New Roman" charset="0"/>
                <a:cs typeface="Times New Roman" charset="0"/>
              </a:rPr>
              <a:t>) Hepatite A; </a:t>
            </a:r>
            <a:r>
              <a:rPr lang="pt-BR" sz="1600" i="1" dirty="0" err="1">
                <a:latin typeface="Times New Roman" charset="0"/>
                <a:ea typeface="Times New Roman" charset="0"/>
                <a:cs typeface="Times New Roman" charset="0"/>
              </a:rPr>
              <a:t>z</a:t>
            </a:r>
            <a:r>
              <a:rPr lang="pt-BR" sz="1600" i="1" dirty="0">
                <a:latin typeface="Times New Roman" charset="0"/>
                <a:ea typeface="Times New Roman" charset="0"/>
                <a:cs typeface="Times New Roman" charset="0"/>
              </a:rPr>
              <a:t>) Hepatite </a:t>
            </a:r>
            <a:r>
              <a:rPr lang="pt-BR" sz="1600" i="1" dirty="0" err="1">
                <a:latin typeface="Times New Roman" charset="0"/>
                <a:ea typeface="Times New Roman" charset="0"/>
                <a:cs typeface="Times New Roman" charset="0"/>
              </a:rPr>
              <a:t>B</a:t>
            </a:r>
            <a:r>
              <a:rPr lang="pt-BR" sz="1600" i="1" dirty="0">
                <a:latin typeface="Times New Roman" charset="0"/>
                <a:ea typeface="Times New Roman" charset="0"/>
                <a:cs typeface="Times New Roman" charset="0"/>
              </a:rPr>
              <a:t>; aa) Hepatite C; </a:t>
            </a:r>
            <a:r>
              <a:rPr lang="pt-BR" sz="1600" i="1" dirty="0" err="1">
                <a:latin typeface="Times New Roman" charset="0"/>
                <a:ea typeface="Times New Roman" charset="0"/>
                <a:cs typeface="Times New Roman" charset="0"/>
              </a:rPr>
              <a:t>ab</a:t>
            </a:r>
            <a:r>
              <a:rPr lang="pt-BR" sz="1600" i="1" dirty="0">
                <a:latin typeface="Times New Roman" charset="0"/>
                <a:ea typeface="Times New Roman" charset="0"/>
                <a:cs typeface="Times New Roman" charset="0"/>
              </a:rPr>
              <a:t>) Hepatite E; ac) Infeção por </a:t>
            </a:r>
            <a:r>
              <a:rPr lang="pt-BR" sz="1600" i="1" dirty="0" err="1">
                <a:latin typeface="Times New Roman" charset="0"/>
                <a:ea typeface="Times New Roman" charset="0"/>
                <a:cs typeface="Times New Roman" charset="0"/>
              </a:rPr>
              <a:t>Bacillus</a:t>
            </a:r>
            <a:r>
              <a:rPr lang="pt-BR" sz="1600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pt-BR" sz="1600" i="1" dirty="0" err="1">
                <a:latin typeface="Times New Roman" charset="0"/>
                <a:ea typeface="Times New Roman" charset="0"/>
                <a:cs typeface="Times New Roman" charset="0"/>
              </a:rPr>
              <a:t>anthracis</a:t>
            </a:r>
            <a:r>
              <a:rPr lang="pt-BR" sz="1600" i="1" dirty="0">
                <a:latin typeface="Times New Roman" charset="0"/>
                <a:ea typeface="Times New Roman" charset="0"/>
                <a:cs typeface="Times New Roman" charset="0"/>
              </a:rPr>
              <a:t>; ad) Infeção por </a:t>
            </a:r>
            <a:r>
              <a:rPr lang="pt-BR" sz="1600" i="1" dirty="0" err="1">
                <a:latin typeface="Times New Roman" charset="0"/>
                <a:ea typeface="Times New Roman" charset="0"/>
                <a:cs typeface="Times New Roman" charset="0"/>
              </a:rPr>
              <a:t>Chlamydia</a:t>
            </a:r>
            <a:r>
              <a:rPr lang="pt-BR" sz="1600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pt-BR" sz="1600" i="1" dirty="0" err="1">
                <a:latin typeface="Times New Roman" charset="0"/>
                <a:ea typeface="Times New Roman" charset="0"/>
                <a:cs typeface="Times New Roman" charset="0"/>
              </a:rPr>
              <a:t>trachomatis</a:t>
            </a:r>
            <a:r>
              <a:rPr lang="pt-BR" sz="1600" i="1" dirty="0">
                <a:latin typeface="Times New Roman" charset="0"/>
                <a:ea typeface="Times New Roman" charset="0"/>
                <a:cs typeface="Times New Roman" charset="0"/>
              </a:rPr>
              <a:t>, incluindo </a:t>
            </a:r>
            <a:r>
              <a:rPr lang="pt-BR" sz="1600" i="1" dirty="0" err="1">
                <a:latin typeface="Times New Roman" charset="0"/>
                <a:ea typeface="Times New Roman" charset="0"/>
                <a:cs typeface="Times New Roman" charset="0"/>
              </a:rPr>
              <a:t>Linfogranuloma</a:t>
            </a:r>
            <a:r>
              <a:rPr lang="pt-BR" sz="1600" i="1" dirty="0">
                <a:latin typeface="Times New Roman" charset="0"/>
                <a:ea typeface="Times New Roman" charset="0"/>
                <a:cs typeface="Times New Roman" charset="0"/>
              </a:rPr>
              <a:t> venéreo; </a:t>
            </a:r>
            <a:r>
              <a:rPr lang="pt-BR" sz="1600" i="1" dirty="0" err="1">
                <a:latin typeface="Times New Roman" charset="0"/>
                <a:ea typeface="Times New Roman" charset="0"/>
                <a:cs typeface="Times New Roman" charset="0"/>
              </a:rPr>
              <a:t>ae</a:t>
            </a:r>
            <a:r>
              <a:rPr lang="pt-BR" sz="1600" i="1" dirty="0">
                <a:latin typeface="Times New Roman" charset="0"/>
                <a:ea typeface="Times New Roman" charset="0"/>
                <a:cs typeface="Times New Roman" charset="0"/>
              </a:rPr>
              <a:t>) Infeção por Escherichia coli produtora de Toxina </a:t>
            </a:r>
            <a:r>
              <a:rPr lang="pt-BR" sz="1600" i="1" dirty="0" err="1">
                <a:latin typeface="Times New Roman" charset="0"/>
                <a:ea typeface="Times New Roman" charset="0"/>
                <a:cs typeface="Times New Roman" charset="0"/>
              </a:rPr>
              <a:t>Shiga</a:t>
            </a:r>
            <a:r>
              <a:rPr lang="pt-BR" sz="1600" i="1" dirty="0">
                <a:latin typeface="Times New Roman" charset="0"/>
                <a:ea typeface="Times New Roman" charset="0"/>
                <a:cs typeface="Times New Roman" charset="0"/>
              </a:rPr>
              <a:t> ou Vero (</a:t>
            </a:r>
            <a:r>
              <a:rPr lang="pt-BR" sz="1600" i="1" dirty="0" err="1">
                <a:latin typeface="Times New Roman" charset="0"/>
                <a:ea typeface="Times New Roman" charset="0"/>
                <a:cs typeface="Times New Roman" charset="0"/>
              </a:rPr>
              <a:t>Stec</a:t>
            </a:r>
            <a:r>
              <a:rPr lang="pt-BR" sz="1600" i="1" dirty="0">
                <a:latin typeface="Times New Roman" charset="0"/>
                <a:ea typeface="Times New Roman" charset="0"/>
                <a:cs typeface="Times New Roman" charset="0"/>
              </a:rPr>
              <a:t>/</a:t>
            </a:r>
            <a:r>
              <a:rPr lang="pt-BR" sz="1600" i="1" dirty="0" err="1">
                <a:latin typeface="Times New Roman" charset="0"/>
                <a:ea typeface="Times New Roman" charset="0"/>
                <a:cs typeface="Times New Roman" charset="0"/>
              </a:rPr>
              <a:t>Vtec</a:t>
            </a:r>
            <a:r>
              <a:rPr lang="pt-BR" sz="1600" i="1" dirty="0">
                <a:latin typeface="Times New Roman" charset="0"/>
                <a:ea typeface="Times New Roman" charset="0"/>
                <a:cs typeface="Times New Roman" charset="0"/>
              </a:rPr>
              <a:t>); </a:t>
            </a:r>
            <a:r>
              <a:rPr lang="pt-BR" sz="1600" i="1" dirty="0" err="1">
                <a:latin typeface="Times New Roman" charset="0"/>
                <a:ea typeface="Times New Roman" charset="0"/>
                <a:cs typeface="Times New Roman" charset="0"/>
              </a:rPr>
              <a:t>af</a:t>
            </a:r>
            <a:r>
              <a:rPr lang="pt-BR" sz="1600" i="1" dirty="0">
                <a:latin typeface="Times New Roman" charset="0"/>
                <a:ea typeface="Times New Roman" charset="0"/>
                <a:cs typeface="Times New Roman" charset="0"/>
              </a:rPr>
              <a:t>) Infeção por vírus do Nilo Ocidental; </a:t>
            </a:r>
            <a:r>
              <a:rPr lang="pt-BR" sz="1600" i="1" dirty="0" err="1">
                <a:latin typeface="Times New Roman" charset="0"/>
                <a:ea typeface="Times New Roman" charset="0"/>
                <a:cs typeface="Times New Roman" charset="0"/>
              </a:rPr>
              <a:t>ag</a:t>
            </a:r>
            <a:r>
              <a:rPr lang="pt-BR" sz="1600" i="1" dirty="0">
                <a:latin typeface="Times New Roman" charset="0"/>
                <a:ea typeface="Times New Roman" charset="0"/>
                <a:cs typeface="Times New Roman" charset="0"/>
              </a:rPr>
              <a:t>) Leishmaniose Visceral; ah) Leptospirose; ai) </a:t>
            </a:r>
            <a:r>
              <a:rPr lang="pt-BR" sz="1600" i="1" dirty="0" err="1">
                <a:latin typeface="Times New Roman" charset="0"/>
                <a:ea typeface="Times New Roman" charset="0"/>
                <a:cs typeface="Times New Roman" charset="0"/>
              </a:rPr>
              <a:t>Listeriose</a:t>
            </a:r>
            <a:r>
              <a:rPr lang="pt-BR" sz="1600" i="1" dirty="0">
                <a:latin typeface="Times New Roman" charset="0"/>
                <a:ea typeface="Times New Roman" charset="0"/>
                <a:cs typeface="Times New Roman" charset="0"/>
              </a:rPr>
              <a:t>; </a:t>
            </a:r>
            <a:r>
              <a:rPr lang="pt-BR" sz="1600" i="1" dirty="0" err="1">
                <a:latin typeface="Times New Roman" charset="0"/>
                <a:ea typeface="Times New Roman" charset="0"/>
                <a:cs typeface="Times New Roman" charset="0"/>
              </a:rPr>
              <a:t>aj</a:t>
            </a:r>
            <a:r>
              <a:rPr lang="pt-BR" sz="1600" i="1" dirty="0">
                <a:latin typeface="Times New Roman" charset="0"/>
                <a:ea typeface="Times New Roman" charset="0"/>
                <a:cs typeface="Times New Roman" charset="0"/>
              </a:rPr>
              <a:t>) Malária; </a:t>
            </a:r>
            <a:r>
              <a:rPr lang="pt-BR" sz="1600" i="1" dirty="0" err="1">
                <a:latin typeface="Times New Roman" charset="0"/>
                <a:ea typeface="Times New Roman" charset="0"/>
                <a:cs typeface="Times New Roman" charset="0"/>
              </a:rPr>
              <a:t>ak</a:t>
            </a:r>
            <a:r>
              <a:rPr lang="pt-BR" sz="1600" i="1" dirty="0">
                <a:latin typeface="Times New Roman" charset="0"/>
                <a:ea typeface="Times New Roman" charset="0"/>
                <a:cs typeface="Times New Roman" charset="0"/>
              </a:rPr>
              <a:t>) Paralisia Flácida Aguda; al) Parotidite Epidémica; </a:t>
            </a:r>
            <a:r>
              <a:rPr lang="pt-BR" sz="1600" i="1" dirty="0" err="1">
                <a:latin typeface="Times New Roman" charset="0"/>
                <a:ea typeface="Times New Roman" charset="0"/>
                <a:cs typeface="Times New Roman" charset="0"/>
              </a:rPr>
              <a:t>am</a:t>
            </a:r>
            <a:r>
              <a:rPr lang="pt-BR" sz="1600" i="1" dirty="0">
                <a:latin typeface="Times New Roman" charset="0"/>
                <a:ea typeface="Times New Roman" charset="0"/>
                <a:cs typeface="Times New Roman" charset="0"/>
              </a:rPr>
              <a:t>) Peste; </a:t>
            </a:r>
            <a:r>
              <a:rPr lang="pt-BR" sz="1600" i="1" dirty="0" err="1">
                <a:latin typeface="Times New Roman" charset="0"/>
                <a:ea typeface="Times New Roman" charset="0"/>
                <a:cs typeface="Times New Roman" charset="0"/>
              </a:rPr>
              <a:t>an</a:t>
            </a:r>
            <a:r>
              <a:rPr lang="pt-BR" sz="1600" i="1" dirty="0">
                <a:latin typeface="Times New Roman" charset="0"/>
                <a:ea typeface="Times New Roman" charset="0"/>
                <a:cs typeface="Times New Roman" charset="0"/>
              </a:rPr>
              <a:t>) Poliomielite Aguda; ao) Raiva; </a:t>
            </a:r>
            <a:r>
              <a:rPr lang="pt-BR" sz="1600" i="1" dirty="0" err="1">
                <a:latin typeface="Times New Roman" charset="0"/>
                <a:ea typeface="Times New Roman" charset="0"/>
                <a:cs typeface="Times New Roman" charset="0"/>
              </a:rPr>
              <a:t>ap</a:t>
            </a:r>
            <a:r>
              <a:rPr lang="pt-BR" sz="1600" i="1" dirty="0">
                <a:latin typeface="Times New Roman" charset="0"/>
                <a:ea typeface="Times New Roman" charset="0"/>
                <a:cs typeface="Times New Roman" charset="0"/>
              </a:rPr>
              <a:t>) Rubéola Congénita; </a:t>
            </a:r>
            <a:r>
              <a:rPr lang="pt-BR" sz="1600" i="1" dirty="0" err="1">
                <a:latin typeface="Times New Roman" charset="0"/>
                <a:ea typeface="Times New Roman" charset="0"/>
                <a:cs typeface="Times New Roman" charset="0"/>
              </a:rPr>
              <a:t>aq</a:t>
            </a:r>
            <a:r>
              <a:rPr lang="pt-BR" sz="1600" i="1" dirty="0">
                <a:latin typeface="Times New Roman" charset="0"/>
                <a:ea typeface="Times New Roman" charset="0"/>
                <a:cs typeface="Times New Roman" charset="0"/>
              </a:rPr>
              <a:t>) Rubéola, excluindo Rubéola Congénita; ar) </a:t>
            </a:r>
            <a:r>
              <a:rPr lang="pt-BR" sz="1600" i="1" dirty="0" err="1">
                <a:latin typeface="Times New Roman" charset="0"/>
                <a:ea typeface="Times New Roman" charset="0"/>
                <a:cs typeface="Times New Roman" charset="0"/>
              </a:rPr>
              <a:t>Salmoneloses</a:t>
            </a:r>
            <a:r>
              <a:rPr lang="pt-BR" sz="1600" i="1" dirty="0">
                <a:latin typeface="Times New Roman" charset="0"/>
                <a:ea typeface="Times New Roman" charset="0"/>
                <a:cs typeface="Times New Roman" charset="0"/>
              </a:rPr>
              <a:t> não </a:t>
            </a:r>
            <a:r>
              <a:rPr lang="pt-BR" sz="1600" i="1" dirty="0" err="1">
                <a:latin typeface="Times New Roman" charset="0"/>
                <a:ea typeface="Times New Roman" charset="0"/>
                <a:cs typeface="Times New Roman" charset="0"/>
              </a:rPr>
              <a:t>Typhi</a:t>
            </a:r>
            <a:r>
              <a:rPr lang="pt-BR" sz="1600" i="1" dirty="0">
                <a:latin typeface="Times New Roman" charset="0"/>
                <a:ea typeface="Times New Roman" charset="0"/>
                <a:cs typeface="Times New Roman" charset="0"/>
              </a:rPr>
              <a:t> e não </a:t>
            </a:r>
            <a:r>
              <a:rPr lang="pt-BR" sz="1600" i="1" dirty="0" err="1">
                <a:latin typeface="Times New Roman" charset="0"/>
                <a:ea typeface="Times New Roman" charset="0"/>
                <a:cs typeface="Times New Roman" charset="0"/>
              </a:rPr>
              <a:t>Paratyphi</a:t>
            </a:r>
            <a:r>
              <a:rPr lang="pt-BR" sz="1600" i="1" dirty="0">
                <a:latin typeface="Times New Roman" charset="0"/>
                <a:ea typeface="Times New Roman" charset="0"/>
                <a:cs typeface="Times New Roman" charset="0"/>
              </a:rPr>
              <a:t>; as) Sarampo; </a:t>
            </a:r>
            <a:r>
              <a:rPr lang="pt-BR" sz="1600" i="1" dirty="0" err="1">
                <a:latin typeface="Times New Roman" charset="0"/>
                <a:ea typeface="Times New Roman" charset="0"/>
                <a:cs typeface="Times New Roman" charset="0"/>
              </a:rPr>
              <a:t>at</a:t>
            </a:r>
            <a:r>
              <a:rPr lang="pt-BR" sz="1600" i="1" dirty="0">
                <a:latin typeface="Times New Roman" charset="0"/>
                <a:ea typeface="Times New Roman" charset="0"/>
                <a:cs typeface="Times New Roman" charset="0"/>
              </a:rPr>
              <a:t>) </a:t>
            </a:r>
            <a:r>
              <a:rPr lang="pt-BR" sz="1600" i="1" dirty="0" err="1">
                <a:latin typeface="Times New Roman" charset="0"/>
                <a:ea typeface="Times New Roman" charset="0"/>
                <a:cs typeface="Times New Roman" charset="0"/>
              </a:rPr>
              <a:t>Shigelose</a:t>
            </a:r>
            <a:r>
              <a:rPr lang="pt-BR" sz="1600" i="1" dirty="0">
                <a:latin typeface="Times New Roman" charset="0"/>
                <a:ea typeface="Times New Roman" charset="0"/>
                <a:cs typeface="Times New Roman" charset="0"/>
              </a:rPr>
              <a:t>; </a:t>
            </a:r>
            <a:r>
              <a:rPr lang="pt-BR" sz="1600" i="1" dirty="0" err="1">
                <a:latin typeface="Times New Roman" charset="0"/>
                <a:ea typeface="Times New Roman" charset="0"/>
                <a:cs typeface="Times New Roman" charset="0"/>
              </a:rPr>
              <a:t>au</a:t>
            </a:r>
            <a:r>
              <a:rPr lang="pt-BR" sz="1600" i="1" dirty="0">
                <a:latin typeface="Times New Roman" charset="0"/>
                <a:ea typeface="Times New Roman" charset="0"/>
                <a:cs typeface="Times New Roman" charset="0"/>
              </a:rPr>
              <a:t>) Sífilis Congénita; </a:t>
            </a:r>
            <a:r>
              <a:rPr lang="pt-BR" sz="1600" i="1" dirty="0" err="1">
                <a:latin typeface="Times New Roman" charset="0"/>
                <a:ea typeface="Times New Roman" charset="0"/>
                <a:cs typeface="Times New Roman" charset="0"/>
              </a:rPr>
              <a:t>av</a:t>
            </a:r>
            <a:r>
              <a:rPr lang="pt-BR" sz="1600" i="1" dirty="0">
                <a:latin typeface="Times New Roman" charset="0"/>
                <a:ea typeface="Times New Roman" charset="0"/>
                <a:cs typeface="Times New Roman" charset="0"/>
              </a:rPr>
              <a:t>) Sífilis, excluindo Sífilis Congénita; </a:t>
            </a:r>
            <a:r>
              <a:rPr lang="pt-BR" sz="1600" i="1" dirty="0" err="1">
                <a:latin typeface="Times New Roman" charset="0"/>
                <a:ea typeface="Times New Roman" charset="0"/>
                <a:cs typeface="Times New Roman" charset="0"/>
              </a:rPr>
              <a:t>aw</a:t>
            </a:r>
            <a:r>
              <a:rPr lang="pt-BR" sz="1600" i="1" dirty="0">
                <a:latin typeface="Times New Roman" charset="0"/>
                <a:ea typeface="Times New Roman" charset="0"/>
                <a:cs typeface="Times New Roman" charset="0"/>
              </a:rPr>
              <a:t>) Síndroma Respiratória Aguda — SARS; </a:t>
            </a:r>
            <a:r>
              <a:rPr lang="pt-BR" sz="1600" i="1" dirty="0" err="1">
                <a:latin typeface="Times New Roman" charset="0"/>
                <a:ea typeface="Times New Roman" charset="0"/>
                <a:cs typeface="Times New Roman" charset="0"/>
              </a:rPr>
              <a:t>ax</a:t>
            </a:r>
            <a:r>
              <a:rPr lang="pt-BR" sz="1600" i="1" dirty="0">
                <a:latin typeface="Times New Roman" charset="0"/>
                <a:ea typeface="Times New Roman" charset="0"/>
                <a:cs typeface="Times New Roman" charset="0"/>
              </a:rPr>
              <a:t>) Tétano, excluindo Tétano Neonatal; </a:t>
            </a:r>
            <a:r>
              <a:rPr lang="pt-BR" sz="1600" i="1" dirty="0" err="1">
                <a:latin typeface="Times New Roman" charset="0"/>
                <a:ea typeface="Times New Roman" charset="0"/>
                <a:cs typeface="Times New Roman" charset="0"/>
              </a:rPr>
              <a:t>ay</a:t>
            </a:r>
            <a:r>
              <a:rPr lang="pt-BR" sz="1600" i="1" dirty="0">
                <a:latin typeface="Times New Roman" charset="0"/>
                <a:ea typeface="Times New Roman" charset="0"/>
                <a:cs typeface="Times New Roman" charset="0"/>
              </a:rPr>
              <a:t>) Tétano Neonatal; az) Tosse Convulsa; </a:t>
            </a:r>
            <a:r>
              <a:rPr lang="pt-BR" sz="1600" i="1" dirty="0" err="1">
                <a:latin typeface="Times New Roman" charset="0"/>
                <a:ea typeface="Times New Roman" charset="0"/>
                <a:cs typeface="Times New Roman" charset="0"/>
              </a:rPr>
              <a:t>ba</a:t>
            </a:r>
            <a:r>
              <a:rPr lang="pt-BR" sz="1600" i="1" dirty="0">
                <a:latin typeface="Times New Roman" charset="0"/>
                <a:ea typeface="Times New Roman" charset="0"/>
                <a:cs typeface="Times New Roman" charset="0"/>
              </a:rPr>
              <a:t>) Toxoplasmose Congénita; </a:t>
            </a:r>
            <a:r>
              <a:rPr lang="pt-BR" sz="1600" i="1" dirty="0" err="1">
                <a:latin typeface="Times New Roman" charset="0"/>
                <a:ea typeface="Times New Roman" charset="0"/>
                <a:cs typeface="Times New Roman" charset="0"/>
              </a:rPr>
              <a:t>bb</a:t>
            </a:r>
            <a:r>
              <a:rPr lang="pt-BR" sz="1600" i="1" dirty="0">
                <a:latin typeface="Times New Roman" charset="0"/>
                <a:ea typeface="Times New Roman" charset="0"/>
                <a:cs typeface="Times New Roman" charset="0"/>
              </a:rPr>
              <a:t>) </a:t>
            </a:r>
            <a:r>
              <a:rPr lang="pt-BR" sz="1600" i="1" dirty="0" err="1">
                <a:latin typeface="Times New Roman" charset="0"/>
                <a:ea typeface="Times New Roman" charset="0"/>
                <a:cs typeface="Times New Roman" charset="0"/>
              </a:rPr>
              <a:t>Triquinelose</a:t>
            </a:r>
            <a:r>
              <a:rPr lang="pt-BR" sz="1600" i="1" dirty="0">
                <a:latin typeface="Times New Roman" charset="0"/>
                <a:ea typeface="Times New Roman" charset="0"/>
                <a:cs typeface="Times New Roman" charset="0"/>
              </a:rPr>
              <a:t>; </a:t>
            </a:r>
            <a:r>
              <a:rPr lang="pt-BR" sz="1600" i="1" dirty="0" err="1">
                <a:latin typeface="Times New Roman" charset="0"/>
                <a:ea typeface="Times New Roman" charset="0"/>
                <a:cs typeface="Times New Roman" charset="0"/>
              </a:rPr>
              <a:t>bc</a:t>
            </a:r>
            <a:r>
              <a:rPr lang="pt-BR" sz="1600" i="1" dirty="0">
                <a:latin typeface="Times New Roman" charset="0"/>
                <a:ea typeface="Times New Roman" charset="0"/>
                <a:cs typeface="Times New Roman" charset="0"/>
              </a:rPr>
              <a:t>) Tuberculose; </a:t>
            </a:r>
            <a:r>
              <a:rPr lang="pt-BR" sz="1600" i="1" dirty="0" err="1">
                <a:latin typeface="Times New Roman" charset="0"/>
                <a:ea typeface="Times New Roman" charset="0"/>
                <a:cs typeface="Times New Roman" charset="0"/>
              </a:rPr>
              <a:t>bd</a:t>
            </a:r>
            <a:r>
              <a:rPr lang="pt-BR" sz="1600" i="1" dirty="0">
                <a:latin typeface="Times New Roman" charset="0"/>
                <a:ea typeface="Times New Roman" charset="0"/>
                <a:cs typeface="Times New Roman" charset="0"/>
              </a:rPr>
              <a:t>) </a:t>
            </a:r>
            <a:r>
              <a:rPr lang="pt-BR" sz="1600" i="1" dirty="0" err="1">
                <a:latin typeface="Times New Roman" charset="0"/>
                <a:ea typeface="Times New Roman" charset="0"/>
                <a:cs typeface="Times New Roman" charset="0"/>
              </a:rPr>
              <a:t>Tularémia</a:t>
            </a:r>
            <a:r>
              <a:rPr lang="pt-BR" sz="1600" i="1" dirty="0">
                <a:latin typeface="Times New Roman" charset="0"/>
                <a:ea typeface="Times New Roman" charset="0"/>
                <a:cs typeface="Times New Roman" charset="0"/>
              </a:rPr>
              <a:t>; </a:t>
            </a:r>
            <a:r>
              <a:rPr lang="pt-BR" sz="1600" i="1" dirty="0" err="1">
                <a:latin typeface="Times New Roman" charset="0"/>
                <a:ea typeface="Times New Roman" charset="0"/>
                <a:cs typeface="Times New Roman" charset="0"/>
              </a:rPr>
              <a:t>be</a:t>
            </a:r>
            <a:r>
              <a:rPr lang="pt-BR" sz="1600" i="1" dirty="0">
                <a:latin typeface="Times New Roman" charset="0"/>
                <a:ea typeface="Times New Roman" charset="0"/>
                <a:cs typeface="Times New Roman" charset="0"/>
              </a:rPr>
              <a:t>) Varíola; </a:t>
            </a:r>
            <a:r>
              <a:rPr lang="pt-BR" sz="1600" i="1" dirty="0" err="1">
                <a:latin typeface="Times New Roman" charset="0"/>
                <a:ea typeface="Times New Roman" charset="0"/>
                <a:cs typeface="Times New Roman" charset="0"/>
              </a:rPr>
              <a:t>bf</a:t>
            </a:r>
            <a:r>
              <a:rPr lang="pt-BR" sz="1600" i="1" dirty="0">
                <a:latin typeface="Times New Roman" charset="0"/>
                <a:ea typeface="Times New Roman" charset="0"/>
                <a:cs typeface="Times New Roman" charset="0"/>
              </a:rPr>
              <a:t>) VIH (Infeção pelo vírus da imunodeficiência humana)/SIDA; </a:t>
            </a:r>
            <a:r>
              <a:rPr lang="pt-BR" sz="1600" i="1" dirty="0" err="1">
                <a:latin typeface="Times New Roman" charset="0"/>
                <a:ea typeface="Times New Roman" charset="0"/>
                <a:cs typeface="Times New Roman" charset="0"/>
              </a:rPr>
              <a:t>bg</a:t>
            </a:r>
            <a:r>
              <a:rPr lang="pt-BR" sz="1600" i="1" dirty="0">
                <a:latin typeface="Times New Roman" charset="0"/>
                <a:ea typeface="Times New Roman" charset="0"/>
                <a:cs typeface="Times New Roman" charset="0"/>
              </a:rPr>
              <a:t>) </a:t>
            </a:r>
            <a:r>
              <a:rPr lang="pt-BR" sz="1600" i="1" dirty="0" err="1">
                <a:latin typeface="Times New Roman" charset="0"/>
                <a:ea typeface="Times New Roman" charset="0"/>
                <a:cs typeface="Times New Roman" charset="0"/>
              </a:rPr>
              <a:t>Yersiniose</a:t>
            </a:r>
            <a:r>
              <a:rPr lang="pt-BR" sz="1600" i="1" dirty="0">
                <a:latin typeface="Times New Roman" charset="0"/>
                <a:ea typeface="Times New Roman" charset="0"/>
                <a:cs typeface="Times New Roman" charset="0"/>
              </a:rPr>
              <a:t>.</a:t>
            </a:r>
            <a:endParaRPr lang="en-GB" sz="16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indent="457200" algn="ctr">
              <a:lnSpc>
                <a:spcPct val="150000"/>
              </a:lnSpc>
            </a:pPr>
            <a:r>
              <a:rPr lang="pt-PT" sz="2000" dirty="0">
                <a:latin typeface="Times New Roman" charset="0"/>
                <a:ea typeface="Times New Roman" charset="0"/>
                <a:cs typeface="Times New Roman" charset="0"/>
              </a:rPr>
              <a:t>Cabe ao </a:t>
            </a:r>
            <a:r>
              <a:rPr lang="pt-PT" sz="2000" dirty="0" err="1">
                <a:latin typeface="Times New Roman" charset="0"/>
                <a:ea typeface="Times New Roman" charset="0"/>
                <a:cs typeface="Times New Roman" charset="0"/>
              </a:rPr>
              <a:t>Director-geral</a:t>
            </a:r>
            <a:r>
              <a:rPr lang="pt-PT" sz="2000" dirty="0">
                <a:latin typeface="Times New Roman" charset="0"/>
                <a:ea typeface="Times New Roman" charset="0"/>
                <a:cs typeface="Times New Roman" charset="0"/>
              </a:rPr>
              <a:t> de Saúde, por despacho, </a:t>
            </a:r>
            <a:r>
              <a:rPr lang="pt-PT" sz="2000" b="1" dirty="0">
                <a:latin typeface="Times New Roman" charset="0"/>
                <a:ea typeface="Times New Roman" charset="0"/>
                <a:cs typeface="Times New Roman" charset="0"/>
              </a:rPr>
              <a:t>definir, os casos e as características clínicas e microbiológicas a comunicar</a:t>
            </a:r>
            <a:r>
              <a:rPr lang="pt-PT" sz="2000" dirty="0">
                <a:latin typeface="Times New Roman" charset="0"/>
                <a:ea typeface="Times New Roman" charset="0"/>
                <a:cs typeface="Times New Roman" charset="0"/>
              </a:rPr>
              <a:t>. </a:t>
            </a:r>
            <a:endParaRPr lang="en-GB" sz="20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indent="457200" algn="just">
              <a:lnSpc>
                <a:spcPct val="150000"/>
              </a:lnSpc>
              <a:spcAft>
                <a:spcPts val="0"/>
              </a:spcAft>
            </a:pPr>
            <a:endParaRPr lang="en-GB" b="1" dirty="0">
              <a:effectLst/>
              <a:latin typeface="Times New Roman" charset="0"/>
              <a:ea typeface="Calibri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1477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71849" y="370704"/>
            <a:ext cx="1154121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sz="2200" b="1" dirty="0" smtClean="0">
                <a:effectLst/>
                <a:latin typeface="Times New Roman" charset="0"/>
                <a:ea typeface="Times New Roman" charset="0"/>
                <a:cs typeface="Times New Roman" charset="0"/>
              </a:rPr>
              <a:t>Feita a notificação</a:t>
            </a:r>
            <a:r>
              <a:rPr lang="en-GB" sz="2200" dirty="0" smtClean="0">
                <a:effectLst/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pt-PT" sz="2200" dirty="0">
                <a:latin typeface="Times New Roman" charset="0"/>
                <a:ea typeface="Times New Roman" charset="0"/>
                <a:cs typeface="Times New Roman" charset="0"/>
              </a:rPr>
              <a:t>a plataforma de suporte ao SINAVE </a:t>
            </a:r>
            <a:r>
              <a:rPr lang="pt-PT" sz="2200" b="1" dirty="0">
                <a:latin typeface="Times New Roman" charset="0"/>
                <a:ea typeface="Times New Roman" charset="0"/>
                <a:cs typeface="Times New Roman" charset="0"/>
              </a:rPr>
              <a:t>emite um alerta</a:t>
            </a:r>
            <a:r>
              <a:rPr lang="pt-PT" sz="2200" dirty="0">
                <a:latin typeface="Times New Roman" charset="0"/>
                <a:ea typeface="Times New Roman" charset="0"/>
                <a:cs typeface="Times New Roman" charset="0"/>
              </a:rPr>
              <a:t>, que, por processos automatizados, é comunicado às </a:t>
            </a:r>
            <a:r>
              <a:rPr lang="pt-PT" sz="2200" b="1" dirty="0">
                <a:latin typeface="Times New Roman" charset="0"/>
                <a:ea typeface="Times New Roman" charset="0"/>
                <a:cs typeface="Times New Roman" charset="0"/>
              </a:rPr>
              <a:t>autoridades de saúde territorialmente competentes</a:t>
            </a:r>
            <a:r>
              <a:rPr lang="pt-PT" sz="2200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pt-PT" dirty="0">
                <a:latin typeface="Times New Roman" charset="0"/>
                <a:ea typeface="Times New Roman" charset="0"/>
                <a:cs typeface="Times New Roman" charset="0"/>
              </a:rPr>
              <a:t>de âmbito local, regional ou nacional</a:t>
            </a:r>
            <a:r>
              <a:rPr lang="pt-PT" sz="2200" dirty="0">
                <a:latin typeface="Times New Roman" charset="0"/>
                <a:ea typeface="Times New Roman" charset="0"/>
                <a:cs typeface="Times New Roman" charset="0"/>
              </a:rPr>
              <a:t>, de modo a que tomem as medidas </a:t>
            </a:r>
            <a:r>
              <a:rPr lang="pt-PT" sz="2200" dirty="0" smtClean="0">
                <a:latin typeface="Times New Roman" charset="0"/>
                <a:ea typeface="Times New Roman" charset="0"/>
                <a:cs typeface="Times New Roman" charset="0"/>
              </a:rPr>
              <a:t>necessárias.</a:t>
            </a:r>
            <a:endParaRPr lang="en-US" sz="22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/>
            <a:r>
              <a:rPr lang="pt-PT" sz="2200" dirty="0">
                <a:latin typeface="Times New Roman" charset="0"/>
                <a:ea typeface="Times New Roman" charset="0"/>
                <a:cs typeface="Times New Roman" charset="0"/>
              </a:rPr>
              <a:t>Estas devem fazer a averiguação epidemiológica e recolher as informações relevantes para o cumprimento do </a:t>
            </a:r>
            <a:r>
              <a:rPr lang="pt-PT" sz="2200" b="1" dirty="0">
                <a:latin typeface="Times New Roman" charset="0"/>
                <a:ea typeface="Times New Roman" charset="0"/>
                <a:cs typeface="Times New Roman" charset="0"/>
              </a:rPr>
              <a:t>dever de comunicação internacional de doenças transmissíveis ao Centro Europeu de Prevenção e Controlo de Doenças e à Organização Mundial de Saúde.</a:t>
            </a:r>
            <a:endParaRPr lang="en-GB" sz="22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/>
            <a:endParaRPr lang="en-US" sz="22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/>
            <a:endParaRPr lang="en-US" sz="22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/>
            <a:r>
              <a:rPr lang="pt-PT" sz="2000" dirty="0">
                <a:latin typeface="Times New Roman" charset="0"/>
                <a:ea typeface="Times New Roman" charset="0"/>
                <a:cs typeface="Times New Roman" charset="0"/>
              </a:rPr>
              <a:t>Todos os </a:t>
            </a:r>
            <a:r>
              <a:rPr lang="pt-PT" sz="2000" b="1" dirty="0">
                <a:latin typeface="Times New Roman" charset="0"/>
                <a:ea typeface="Times New Roman" charset="0"/>
                <a:cs typeface="Times New Roman" charset="0"/>
              </a:rPr>
              <a:t>casos </a:t>
            </a:r>
            <a:r>
              <a:rPr lang="pt-PT" sz="2000" b="1" dirty="0" err="1">
                <a:latin typeface="Times New Roman" charset="0"/>
                <a:ea typeface="Times New Roman" charset="0"/>
                <a:cs typeface="Times New Roman" charset="0"/>
              </a:rPr>
              <a:t>susceptíveis</a:t>
            </a:r>
            <a:r>
              <a:rPr lang="pt-PT" sz="2000" b="1" dirty="0">
                <a:latin typeface="Times New Roman" charset="0"/>
                <a:ea typeface="Times New Roman" charset="0"/>
                <a:cs typeface="Times New Roman" charset="0"/>
              </a:rPr>
              <a:t> de constituírem situações de emergência de saúde pública</a:t>
            </a:r>
            <a:r>
              <a:rPr lang="pt-PT" sz="2000" dirty="0">
                <a:latin typeface="Times New Roman" charset="0"/>
                <a:ea typeface="Times New Roman" charset="0"/>
                <a:cs typeface="Times New Roman" charset="0"/>
              </a:rPr>
              <a:t> devem ser comunicados de imediato à plataforma do SINAVE. As doenças de declaração obrigatória </a:t>
            </a:r>
            <a:r>
              <a:rPr lang="pt-PT" sz="2000" b="1" dirty="0">
                <a:latin typeface="Times New Roman" charset="0"/>
                <a:ea typeface="Times New Roman" charset="0"/>
                <a:cs typeface="Times New Roman" charset="0"/>
              </a:rPr>
              <a:t>que não representem emergências </a:t>
            </a:r>
            <a:r>
              <a:rPr lang="pt-PT" sz="2000" dirty="0">
                <a:latin typeface="Times New Roman" charset="0"/>
                <a:ea typeface="Times New Roman" charset="0"/>
                <a:cs typeface="Times New Roman" charset="0"/>
              </a:rPr>
              <a:t>devem ser comunicadas assim que possível, até um máximo de 24 horas após o diagnóstico – clínico ou laboratorial, o que ocorrer em primeiro lugar. </a:t>
            </a:r>
            <a:endParaRPr lang="en-GB" sz="20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/>
            <a:endParaRPr lang="en-US" sz="22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/>
            <a:r>
              <a:rPr lang="pt-PT" sz="2200" dirty="0">
                <a:latin typeface="Times New Roman" charset="0"/>
                <a:ea typeface="Times New Roman" charset="0"/>
                <a:cs typeface="Times New Roman" charset="0"/>
              </a:rPr>
              <a:t>Até 2009, o </a:t>
            </a:r>
            <a:r>
              <a:rPr lang="pt-PT" sz="2200" b="1" dirty="0">
                <a:latin typeface="Times New Roman" charset="0"/>
                <a:ea typeface="Times New Roman" charset="0"/>
                <a:cs typeface="Times New Roman" charset="0"/>
              </a:rPr>
              <a:t>incumprimento</a:t>
            </a:r>
            <a:r>
              <a:rPr lang="pt-PT" sz="2200" dirty="0">
                <a:latin typeface="Times New Roman" charset="0"/>
                <a:ea typeface="Times New Roman" charset="0"/>
                <a:cs typeface="Times New Roman" charset="0"/>
              </a:rPr>
              <a:t> era sancionado com </a:t>
            </a:r>
            <a:r>
              <a:rPr lang="pt-PT" sz="2200" b="1" u="sng" dirty="0">
                <a:latin typeface="Times New Roman" charset="0"/>
                <a:ea typeface="Times New Roman" charset="0"/>
                <a:cs typeface="Times New Roman" charset="0"/>
              </a:rPr>
              <a:t>pena de multa</a:t>
            </a:r>
            <a:r>
              <a:rPr lang="pt-PT" sz="22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pt-PT" sz="2200" dirty="0" smtClean="0">
                <a:latin typeface="Times New Roman" charset="0"/>
                <a:ea typeface="Times New Roman" charset="0"/>
                <a:cs typeface="Times New Roman" charset="0"/>
              </a:rPr>
              <a:t>- moldura entre </a:t>
            </a:r>
            <a:r>
              <a:rPr lang="pt-PT" sz="2200" dirty="0">
                <a:latin typeface="Times New Roman" charset="0"/>
                <a:ea typeface="Times New Roman" charset="0"/>
                <a:cs typeface="Times New Roman" charset="0"/>
              </a:rPr>
              <a:t>1€ e 10€. </a:t>
            </a:r>
            <a:r>
              <a:rPr lang="pt-PT" sz="2200" dirty="0" err="1">
                <a:latin typeface="Times New Roman" charset="0"/>
                <a:ea typeface="Times New Roman" charset="0"/>
                <a:cs typeface="Times New Roman" charset="0"/>
              </a:rPr>
              <a:t>Actualmente</a:t>
            </a:r>
            <a:r>
              <a:rPr lang="pt-PT" sz="2200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pt-PT" sz="2200" dirty="0" smtClean="0">
                <a:latin typeface="Times New Roman" charset="0"/>
                <a:ea typeface="Times New Roman" charset="0"/>
                <a:cs typeface="Times New Roman" charset="0"/>
              </a:rPr>
              <a:t>é uma </a:t>
            </a:r>
            <a:r>
              <a:rPr lang="pt-PT" sz="2200" b="1" u="sng" dirty="0" err="1">
                <a:latin typeface="Times New Roman" charset="0"/>
                <a:ea typeface="Times New Roman" charset="0"/>
                <a:cs typeface="Times New Roman" charset="0"/>
              </a:rPr>
              <a:t>contra-ordenação</a:t>
            </a:r>
            <a:r>
              <a:rPr lang="pt-PT" sz="2200" dirty="0">
                <a:latin typeface="Times New Roman" charset="0"/>
                <a:ea typeface="Times New Roman" charset="0"/>
                <a:cs typeface="Times New Roman" charset="0"/>
              </a:rPr>
              <a:t> muito </a:t>
            </a:r>
            <a:r>
              <a:rPr lang="pt-PT" sz="2200" dirty="0" smtClean="0">
                <a:latin typeface="Times New Roman" charset="0"/>
                <a:ea typeface="Times New Roman" charset="0"/>
                <a:cs typeface="Times New Roman" charset="0"/>
              </a:rPr>
              <a:t>grave, sendo sancionando com uma </a:t>
            </a:r>
            <a:r>
              <a:rPr lang="pt-PT" sz="2200" b="1" u="sng" dirty="0" smtClean="0">
                <a:latin typeface="Times New Roman" charset="0"/>
                <a:ea typeface="Times New Roman" charset="0"/>
                <a:cs typeface="Times New Roman" charset="0"/>
              </a:rPr>
              <a:t>coima</a:t>
            </a:r>
            <a:r>
              <a:rPr lang="pt-PT" sz="22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pt-PT" sz="22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/>
            <a:r>
              <a:rPr lang="pt-PT" sz="2200" dirty="0" smtClean="0">
                <a:latin typeface="Times New Roman" charset="0"/>
                <a:ea typeface="Times New Roman" charset="0"/>
                <a:cs typeface="Times New Roman" charset="0"/>
              </a:rPr>
              <a:t>-pessoas singulares</a:t>
            </a:r>
            <a:r>
              <a:rPr lang="pt-PT" sz="22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pt-PT" sz="2200" dirty="0" smtClean="0">
                <a:latin typeface="Times New Roman" charset="0"/>
                <a:ea typeface="Times New Roman" charset="0"/>
                <a:cs typeface="Times New Roman" charset="0"/>
              </a:rPr>
              <a:t>entre os €</a:t>
            </a:r>
            <a:r>
              <a:rPr lang="pt-PT" sz="2200" dirty="0">
                <a:latin typeface="Times New Roman" charset="0"/>
                <a:ea typeface="Times New Roman" charset="0"/>
                <a:cs typeface="Times New Roman" charset="0"/>
              </a:rPr>
              <a:t>100 a €</a:t>
            </a:r>
            <a:r>
              <a:rPr lang="pt-PT" sz="2200" dirty="0" smtClean="0">
                <a:latin typeface="Times New Roman" charset="0"/>
                <a:ea typeface="Times New Roman" charset="0"/>
                <a:cs typeface="Times New Roman" charset="0"/>
              </a:rPr>
              <a:t>10.000; </a:t>
            </a:r>
          </a:p>
          <a:p>
            <a:pPr algn="ctr"/>
            <a:r>
              <a:rPr lang="pt-PT" sz="2200" dirty="0" smtClean="0">
                <a:latin typeface="Times New Roman" charset="0"/>
                <a:ea typeface="Times New Roman" charset="0"/>
                <a:cs typeface="Times New Roman" charset="0"/>
              </a:rPr>
              <a:t>- pessoas </a:t>
            </a:r>
            <a:r>
              <a:rPr lang="pt-PT" sz="2200" dirty="0">
                <a:latin typeface="Times New Roman" charset="0"/>
                <a:ea typeface="Times New Roman" charset="0"/>
                <a:cs typeface="Times New Roman" charset="0"/>
              </a:rPr>
              <a:t>colectivas, entre €10.000 e €25.000. </a:t>
            </a:r>
            <a:endParaRPr lang="en-GB" sz="2200" dirty="0">
              <a:latin typeface="Times New Roman" charset="0"/>
              <a:ea typeface="Times New Roman" charset="0"/>
              <a:cs typeface="Times New Roman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6388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4411" y="1902940"/>
            <a:ext cx="4306703" cy="311700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815913" y="1430117"/>
            <a:ext cx="6096000" cy="375487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pt-PT" sz="20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/>
            <a:endParaRPr lang="pt-PT" sz="20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/>
            <a:endParaRPr lang="pt-PT" sz="20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/>
            <a:r>
              <a:rPr lang="pt-PT" sz="2000" b="1" dirty="0" smtClean="0">
                <a:latin typeface="Times New Roman" charset="0"/>
                <a:ea typeface="Times New Roman" charset="0"/>
                <a:cs typeface="Times New Roman" charset="0"/>
              </a:rPr>
              <a:t>D</a:t>
            </a:r>
            <a:r>
              <a:rPr lang="pt-PT" sz="2000" b="1" dirty="0" smtClean="0">
                <a:effectLst/>
                <a:latin typeface="Times New Roman" charset="0"/>
                <a:ea typeface="Times New Roman" charset="0"/>
                <a:cs typeface="Times New Roman" charset="0"/>
              </a:rPr>
              <a:t>iferentes entidades </a:t>
            </a:r>
            <a:r>
              <a:rPr lang="pt-PT" sz="2000" dirty="0" smtClean="0">
                <a:effectLst/>
                <a:latin typeface="Times New Roman" charset="0"/>
                <a:ea typeface="Times New Roman" charset="0"/>
                <a:cs typeface="Times New Roman" charset="0"/>
              </a:rPr>
              <a:t>responsáveis pela promoção de políticas de saúde pública - </a:t>
            </a:r>
            <a:r>
              <a:rPr lang="pt-PT" sz="2000" dirty="0">
                <a:latin typeface="Times New Roman" charset="0"/>
                <a:ea typeface="Times New Roman" charset="0"/>
                <a:cs typeface="Times New Roman" charset="0"/>
              </a:rPr>
              <a:t>prevenção, controlo e combate a doenças </a:t>
            </a:r>
            <a:r>
              <a:rPr lang="pt-PT" sz="2000" dirty="0" err="1">
                <a:latin typeface="Times New Roman" charset="0"/>
                <a:ea typeface="Times New Roman" charset="0"/>
                <a:cs typeface="Times New Roman" charset="0"/>
              </a:rPr>
              <a:t>infecciosas</a:t>
            </a:r>
            <a:r>
              <a:rPr lang="pt-PT" sz="20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sz="2000" dirty="0" smtClean="0"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pt-PT" sz="2000" dirty="0" smtClean="0">
                <a:latin typeface="Times New Roman" charset="0"/>
                <a:ea typeface="Times New Roman" charset="0"/>
                <a:cs typeface="Times New Roman" charset="0"/>
              </a:rPr>
              <a:t> mas </a:t>
            </a:r>
            <a:r>
              <a:rPr lang="pt-PT" sz="2000" b="1" dirty="0" smtClean="0">
                <a:latin typeface="Times New Roman" charset="0"/>
                <a:ea typeface="Times New Roman" charset="0"/>
                <a:cs typeface="Times New Roman" charset="0"/>
              </a:rPr>
              <a:t>os papéis </a:t>
            </a:r>
            <a:r>
              <a:rPr lang="pt-PT" sz="2000" b="1" dirty="0">
                <a:latin typeface="Times New Roman" charset="0"/>
                <a:ea typeface="Times New Roman" charset="0"/>
                <a:cs typeface="Times New Roman" charset="0"/>
              </a:rPr>
              <a:t>não se sobrepõe</a:t>
            </a:r>
            <a:r>
              <a:rPr lang="pt-PT" sz="2000" dirty="0">
                <a:latin typeface="Times New Roman" charset="0"/>
                <a:ea typeface="Times New Roman" charset="0"/>
                <a:cs typeface="Times New Roman" charset="0"/>
              </a:rPr>
              <a:t>, ante se </a:t>
            </a:r>
            <a:r>
              <a:rPr lang="pt-PT" sz="2000" b="1" dirty="0">
                <a:latin typeface="Times New Roman" charset="0"/>
                <a:ea typeface="Times New Roman" charset="0"/>
                <a:cs typeface="Times New Roman" charset="0"/>
              </a:rPr>
              <a:t>complementam</a:t>
            </a:r>
            <a:r>
              <a:rPr lang="pt-PT" sz="2000" dirty="0">
                <a:latin typeface="Times New Roman" charset="0"/>
                <a:ea typeface="Times New Roman" charset="0"/>
                <a:cs typeface="Times New Roman" charset="0"/>
              </a:rPr>
              <a:t> e </a:t>
            </a:r>
            <a:r>
              <a:rPr lang="pt-PT" sz="2000" b="1" dirty="0">
                <a:latin typeface="Times New Roman" charset="0"/>
                <a:ea typeface="Times New Roman" charset="0"/>
                <a:cs typeface="Times New Roman" charset="0"/>
              </a:rPr>
              <a:t>fortalecem</a:t>
            </a:r>
            <a:r>
              <a:rPr lang="pt-PT" sz="2000" dirty="0">
                <a:latin typeface="Times New Roman" charset="0"/>
                <a:ea typeface="Times New Roman" charset="0"/>
                <a:cs typeface="Times New Roman" charset="0"/>
              </a:rPr>
              <a:t>, reafirmando, uma vez mais, a </a:t>
            </a:r>
            <a:r>
              <a:rPr lang="pt-PT" sz="2000" b="1" dirty="0">
                <a:latin typeface="Times New Roman" charset="0"/>
                <a:ea typeface="Times New Roman" charset="0"/>
                <a:cs typeface="Times New Roman" charset="0"/>
              </a:rPr>
              <a:t>importância da cooperação internacional</a:t>
            </a:r>
            <a:r>
              <a:rPr lang="pt-PT" sz="2000" dirty="0">
                <a:latin typeface="Times New Roman" charset="0"/>
                <a:ea typeface="Times New Roman" charset="0"/>
                <a:cs typeface="Times New Roman" charset="0"/>
              </a:rPr>
              <a:t> e do </a:t>
            </a:r>
            <a:r>
              <a:rPr lang="pt-PT" sz="2000" b="1" dirty="0">
                <a:latin typeface="Times New Roman" charset="0"/>
                <a:ea typeface="Times New Roman" charset="0"/>
                <a:cs typeface="Times New Roman" charset="0"/>
              </a:rPr>
              <a:t>multilateralismo</a:t>
            </a:r>
            <a:r>
              <a:rPr lang="pt-PT" sz="2000" dirty="0">
                <a:latin typeface="Times New Roman" charset="0"/>
                <a:ea typeface="Times New Roman" charset="0"/>
                <a:cs typeface="Times New Roman" charset="0"/>
              </a:rPr>
              <a:t> para a realização de </a:t>
            </a:r>
            <a:r>
              <a:rPr lang="pt-PT" sz="2000" b="1" dirty="0">
                <a:latin typeface="Times New Roman" charset="0"/>
                <a:ea typeface="Times New Roman" charset="0"/>
                <a:cs typeface="Times New Roman" charset="0"/>
              </a:rPr>
              <a:t>interesses </a:t>
            </a:r>
            <a:r>
              <a:rPr lang="pt-PT" sz="2000" b="1" dirty="0" smtClean="0">
                <a:latin typeface="Times New Roman" charset="0"/>
                <a:ea typeface="Times New Roman" charset="0"/>
                <a:cs typeface="Times New Roman" charset="0"/>
              </a:rPr>
              <a:t>comuns</a:t>
            </a:r>
            <a:r>
              <a:rPr lang="en-GB" sz="2000" dirty="0" smtClean="0">
                <a:latin typeface="Times New Roman" charset="0"/>
                <a:ea typeface="Times New Roman" charset="0"/>
                <a:cs typeface="Times New Roman" charset="0"/>
              </a:rPr>
              <a:t>.</a:t>
            </a:r>
          </a:p>
          <a:p>
            <a:pPr algn="ctr"/>
            <a:endParaRPr lang="en-GB" sz="2000" dirty="0">
              <a:latin typeface="Times New Roman" charset="0"/>
              <a:ea typeface="Times New Roman" charset="0"/>
              <a:cs typeface="Times New Roman" charset="0"/>
            </a:endParaRP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815913" y="5881816"/>
            <a:ext cx="57747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err="1" smtClean="0">
                <a:latin typeface="Times New Roman" charset="0"/>
                <a:ea typeface="Times New Roman" charset="0"/>
                <a:cs typeface="Times New Roman" charset="0"/>
              </a:rPr>
              <a:t>Obrigada</a:t>
            </a:r>
            <a:r>
              <a:rPr lang="en-US" sz="2000" dirty="0" smtClean="0">
                <a:latin typeface="Times New Roman" charset="0"/>
                <a:ea typeface="Times New Roman" charset="0"/>
                <a:cs typeface="Times New Roman" charset="0"/>
              </a:rPr>
              <a:t> pela </a:t>
            </a:r>
            <a:r>
              <a:rPr lang="en-US" sz="2000" dirty="0" err="1" smtClean="0">
                <a:latin typeface="Times New Roman" charset="0"/>
                <a:ea typeface="Times New Roman" charset="0"/>
                <a:cs typeface="Times New Roman" charset="0"/>
              </a:rPr>
              <a:t>vossa</a:t>
            </a:r>
            <a:r>
              <a:rPr lang="en-US" sz="20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000" dirty="0" err="1" smtClean="0">
                <a:latin typeface="Times New Roman" charset="0"/>
                <a:ea typeface="Times New Roman" charset="0"/>
                <a:cs typeface="Times New Roman" charset="0"/>
              </a:rPr>
              <a:t>atenção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28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51284" y="1010652"/>
            <a:ext cx="9793587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 smtClean="0">
                <a:latin typeface="Times New Roman" charset="0"/>
                <a:ea typeface="Times New Roman" charset="0"/>
                <a:cs typeface="Times New Roman" charset="0"/>
              </a:rPr>
              <a:t>Mudança</a:t>
            </a:r>
            <a:r>
              <a:rPr lang="en-US" sz="2000" b="1" dirty="0" smtClean="0">
                <a:latin typeface="Times New Roman" charset="0"/>
                <a:ea typeface="Times New Roman" charset="0"/>
                <a:cs typeface="Times New Roman" charset="0"/>
              </a:rPr>
              <a:t> de </a:t>
            </a:r>
            <a:r>
              <a:rPr lang="en-US" sz="2000" b="1" dirty="0" err="1" smtClean="0">
                <a:latin typeface="Times New Roman" charset="0"/>
                <a:ea typeface="Times New Roman" charset="0"/>
                <a:cs typeface="Times New Roman" charset="0"/>
              </a:rPr>
              <a:t>paradigma</a:t>
            </a:r>
            <a:endParaRPr lang="en-US" sz="2000" b="1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endParaRPr lang="en-US" sz="20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endParaRPr lang="en-US" sz="2000" dirty="0">
              <a:latin typeface="Times New Roman" charset="0"/>
              <a:ea typeface="Times New Roman" charset="0"/>
              <a:cs typeface="Times New Roman" charset="0"/>
            </a:endParaRPr>
          </a:p>
          <a:p>
            <a:endParaRPr lang="en-US" sz="20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/>
            <a:r>
              <a:rPr lang="en-US" sz="3000" dirty="0" err="1" smtClean="0">
                <a:latin typeface="Times New Roman" charset="0"/>
                <a:ea typeface="Times New Roman" charset="0"/>
                <a:cs typeface="Times New Roman" charset="0"/>
              </a:rPr>
              <a:t>Negociação</a:t>
            </a:r>
            <a:r>
              <a:rPr lang="en-US" sz="30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3000" dirty="0" err="1" smtClean="0">
                <a:latin typeface="Times New Roman" charset="0"/>
                <a:ea typeface="Times New Roman" charset="0"/>
                <a:cs typeface="Times New Roman" charset="0"/>
              </a:rPr>
              <a:t>bilateral</a:t>
            </a:r>
            <a:r>
              <a:rPr lang="en-US" sz="3000" b="1" dirty="0" err="1" smtClean="0">
                <a:latin typeface="Times New Roman" charset="0"/>
                <a:ea typeface="Times New Roman" charset="0"/>
                <a:cs typeface="Times New Roman" charset="0"/>
                <a:sym typeface="Wingdings"/>
              </a:rPr>
              <a:t></a:t>
            </a:r>
            <a:r>
              <a:rPr lang="en-US" sz="3000" dirty="0" err="1" smtClean="0">
                <a:latin typeface="Times New Roman" charset="0"/>
                <a:ea typeface="Times New Roman" charset="0"/>
                <a:cs typeface="Times New Roman" charset="0"/>
              </a:rPr>
              <a:t>multilateralismo</a:t>
            </a:r>
            <a:endParaRPr lang="en-US" sz="30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/>
            <a:endParaRPr lang="en-US" sz="3000" b="1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/>
            <a:r>
              <a:rPr lang="en-US" sz="3000" dirty="0" err="1" smtClean="0">
                <a:latin typeface="Times New Roman" charset="0"/>
                <a:ea typeface="Times New Roman" charset="0"/>
                <a:cs typeface="Times New Roman" charset="0"/>
              </a:rPr>
              <a:t>Acção</a:t>
            </a:r>
            <a:r>
              <a:rPr lang="en-US" sz="30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3000" dirty="0" err="1" smtClean="0">
                <a:latin typeface="Times New Roman" charset="0"/>
                <a:ea typeface="Times New Roman" charset="0"/>
                <a:cs typeface="Times New Roman" charset="0"/>
              </a:rPr>
              <a:t>governamental</a:t>
            </a:r>
            <a:r>
              <a:rPr lang="en-US" sz="30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3000" b="1" dirty="0" smtClean="0">
                <a:latin typeface="Times New Roman" charset="0"/>
                <a:ea typeface="Times New Roman" charset="0"/>
                <a:cs typeface="Times New Roman" charset="0"/>
                <a:sym typeface="Wingdings"/>
              </a:rPr>
              <a:t> </a:t>
            </a:r>
            <a:r>
              <a:rPr lang="en-US" sz="3000" dirty="0" err="1" smtClean="0">
                <a:latin typeface="Times New Roman" charset="0"/>
                <a:ea typeface="Times New Roman" charset="0"/>
                <a:cs typeface="Times New Roman" charset="0"/>
                <a:sym typeface="Wingdings"/>
              </a:rPr>
              <a:t>cooperação</a:t>
            </a:r>
            <a:r>
              <a:rPr lang="en-US" sz="3000" dirty="0" smtClean="0">
                <a:latin typeface="Times New Roman" charset="0"/>
                <a:ea typeface="Times New Roman" charset="0"/>
                <a:cs typeface="Times New Roman" charset="0"/>
                <a:sym typeface="Wingdings"/>
              </a:rPr>
              <a:t> </a:t>
            </a:r>
            <a:r>
              <a:rPr lang="en-US" sz="3000" dirty="0" err="1" smtClean="0">
                <a:latin typeface="Times New Roman" charset="0"/>
                <a:ea typeface="Times New Roman" charset="0"/>
                <a:cs typeface="Times New Roman" charset="0"/>
                <a:sym typeface="Wingdings"/>
              </a:rPr>
              <a:t>internacional</a:t>
            </a:r>
            <a:endParaRPr lang="en-US" sz="3000" dirty="0" smtClean="0">
              <a:latin typeface="Times New Roman" charset="0"/>
              <a:ea typeface="Times New Roman" charset="0"/>
              <a:cs typeface="Times New Roman" charset="0"/>
              <a:sym typeface="Wingdings"/>
            </a:endParaRPr>
          </a:p>
          <a:p>
            <a:pPr algn="ctr"/>
            <a:endParaRPr lang="en-US" sz="3000" dirty="0">
              <a:latin typeface="Times New Roman" charset="0"/>
              <a:ea typeface="Times New Roman" charset="0"/>
              <a:cs typeface="Times New Roman" charset="0"/>
              <a:sym typeface="Wingdings"/>
            </a:endParaRPr>
          </a:p>
          <a:p>
            <a:pPr algn="ctr"/>
            <a:endParaRPr lang="en-US" sz="2000" dirty="0" smtClean="0">
              <a:latin typeface="Times New Roman" charset="0"/>
              <a:ea typeface="Times New Roman" charset="0"/>
              <a:cs typeface="Times New Roman" charset="0"/>
              <a:sym typeface="Wingdings"/>
            </a:endParaRPr>
          </a:p>
          <a:p>
            <a:pPr algn="ctr"/>
            <a:endParaRPr lang="en-US" sz="2000" dirty="0" smtClean="0">
              <a:latin typeface="Times New Roman" charset="0"/>
              <a:ea typeface="Times New Roman" charset="0"/>
              <a:cs typeface="Times New Roman" charset="0"/>
              <a:sym typeface="Wingdings"/>
            </a:endParaRPr>
          </a:p>
          <a:p>
            <a:pPr algn="ctr"/>
            <a:r>
              <a:rPr lang="en-US" sz="2000" b="1" u="sng" dirty="0" err="1" smtClean="0">
                <a:latin typeface="Times New Roman" charset="0"/>
                <a:ea typeface="Times New Roman" charset="0"/>
                <a:cs typeface="Times New Roman" charset="0"/>
                <a:sym typeface="Wingdings"/>
              </a:rPr>
              <a:t>Organização</a:t>
            </a:r>
            <a:r>
              <a:rPr lang="en-US" sz="2000" b="1" u="sng" dirty="0" smtClean="0">
                <a:latin typeface="Times New Roman" charset="0"/>
                <a:ea typeface="Times New Roman" charset="0"/>
                <a:cs typeface="Times New Roman" charset="0"/>
                <a:sym typeface="Wingdings"/>
              </a:rPr>
              <a:t> Mundial de </a:t>
            </a:r>
            <a:r>
              <a:rPr lang="en-US" sz="2000" b="1" u="sng" dirty="0" err="1" smtClean="0">
                <a:latin typeface="Times New Roman" charset="0"/>
                <a:ea typeface="Times New Roman" charset="0"/>
                <a:cs typeface="Times New Roman" charset="0"/>
                <a:sym typeface="Wingdings"/>
              </a:rPr>
              <a:t>Saúde</a:t>
            </a:r>
            <a:endParaRPr lang="en-US" sz="2000" b="1" u="sng" dirty="0" smtClean="0">
              <a:latin typeface="Times New Roman" charset="0"/>
              <a:ea typeface="Times New Roman" charset="0"/>
              <a:cs typeface="Times New Roman" charset="0"/>
              <a:sym typeface="Wingdings"/>
            </a:endParaRPr>
          </a:p>
          <a:p>
            <a:endParaRPr lang="en-US" dirty="0"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506919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14400" y="721895"/>
            <a:ext cx="10539663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>
                <a:latin typeface="Times New Roman" charset="0"/>
                <a:ea typeface="Times New Roman" charset="0"/>
                <a:cs typeface="Times New Roman" charset="0"/>
              </a:rPr>
              <a:t>Até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 smtClean="0">
                <a:latin typeface="Times New Roman" charset="0"/>
                <a:ea typeface="Times New Roman" charset="0"/>
                <a:cs typeface="Times New Roman" charset="0"/>
              </a:rPr>
              <a:t>à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 smtClean="0">
                <a:latin typeface="Times New Roman" charset="0"/>
                <a:ea typeface="Times New Roman" charset="0"/>
                <a:cs typeface="Times New Roman" charset="0"/>
              </a:rPr>
              <a:t>fundação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 da OMS </a:t>
            </a:r>
            <a:r>
              <a:rPr lang="en-US" dirty="0" err="1" smtClean="0">
                <a:latin typeface="Times New Roman" charset="0"/>
                <a:ea typeface="Times New Roman" charset="0"/>
                <a:cs typeface="Times New Roman" charset="0"/>
              </a:rPr>
              <a:t>teve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 smtClean="0">
                <a:latin typeface="Times New Roman" charset="0"/>
                <a:ea typeface="Times New Roman" charset="0"/>
                <a:cs typeface="Times New Roman" charset="0"/>
              </a:rPr>
              <a:t>outras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 smtClean="0">
                <a:latin typeface="Times New Roman" charset="0"/>
                <a:ea typeface="Times New Roman" charset="0"/>
                <a:cs typeface="Times New Roman" charset="0"/>
              </a:rPr>
              <a:t>manifestações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:</a:t>
            </a:r>
          </a:p>
          <a:p>
            <a:pPr algn="ctr"/>
            <a:endParaRPr lang="en-US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285750" indent="-285750">
              <a:buFontTx/>
              <a:buChar char="-"/>
            </a:pPr>
            <a:r>
              <a:rPr lang="pt-PT" b="1" dirty="0" smtClean="0">
                <a:latin typeface="Times New Roman" charset="0"/>
                <a:ea typeface="Times New Roman" charset="0"/>
                <a:cs typeface="Times New Roman" charset="0"/>
              </a:rPr>
              <a:t>1902</a:t>
            </a:r>
            <a:r>
              <a:rPr lang="pt-PT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pt-PT" dirty="0">
                <a:latin typeface="Times New Roman" charset="0"/>
                <a:ea typeface="Times New Roman" charset="0"/>
                <a:cs typeface="Times New Roman" charset="0"/>
              </a:rPr>
              <a:t>criou-se </a:t>
            </a:r>
            <a:r>
              <a:rPr lang="pt-PT" b="1" dirty="0">
                <a:latin typeface="Times New Roman" charset="0"/>
                <a:ea typeface="Times New Roman" charset="0"/>
                <a:cs typeface="Times New Roman" charset="0"/>
              </a:rPr>
              <a:t>Associação de Saúde </a:t>
            </a:r>
            <a:r>
              <a:rPr lang="pt-PT" b="1" dirty="0" smtClean="0">
                <a:latin typeface="Times New Roman" charset="0"/>
                <a:ea typeface="Times New Roman" charset="0"/>
                <a:cs typeface="Times New Roman" charset="0"/>
              </a:rPr>
              <a:t>Pan-Americana</a:t>
            </a:r>
            <a:r>
              <a:rPr lang="pt-PT" dirty="0" smtClean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pt-PT" dirty="0" smtClean="0">
                <a:latin typeface="Times New Roman" charset="0"/>
                <a:ea typeface="Times New Roman" charset="0"/>
                <a:cs typeface="Times New Roman" charset="0"/>
              </a:rPr>
              <a:t>de </a:t>
            </a:r>
            <a:r>
              <a:rPr lang="pt-PT" u="sng" dirty="0" smtClean="0">
                <a:latin typeface="Times New Roman" charset="0"/>
                <a:ea typeface="Times New Roman" charset="0"/>
                <a:cs typeface="Times New Roman" charset="0"/>
              </a:rPr>
              <a:t>vocação regional</a:t>
            </a:r>
            <a:r>
              <a:rPr lang="pt-PT" u="sng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pt-PT" dirty="0">
                <a:latin typeface="Times New Roman" charset="0"/>
                <a:ea typeface="Times New Roman" charset="0"/>
                <a:cs typeface="Times New Roman" charset="0"/>
              </a:rPr>
              <a:t>– ainda em funcionamento, agora como Escritório Regional da OMS para as </a:t>
            </a:r>
            <a:r>
              <a:rPr lang="pt-PT" dirty="0" smtClean="0">
                <a:latin typeface="Times New Roman" charset="0"/>
                <a:ea typeface="Times New Roman" charset="0"/>
                <a:cs typeface="Times New Roman" charset="0"/>
              </a:rPr>
              <a:t>Américas;</a:t>
            </a:r>
          </a:p>
          <a:p>
            <a:pPr marL="285750" indent="-285750">
              <a:buFontTx/>
              <a:buChar char="-"/>
            </a:pPr>
            <a:endParaRPr lang="en-GB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285750" indent="-285750">
              <a:buFontTx/>
              <a:buChar char="-"/>
            </a:pPr>
            <a:r>
              <a:rPr lang="pt-PT" b="1" dirty="0" smtClean="0">
                <a:latin typeface="Times New Roman" charset="0"/>
                <a:ea typeface="Times New Roman" charset="0"/>
                <a:cs typeface="Times New Roman" charset="0"/>
              </a:rPr>
              <a:t>1903</a:t>
            </a:r>
            <a:r>
              <a:rPr lang="pt-PT" dirty="0">
                <a:latin typeface="Times New Roman" charset="0"/>
                <a:ea typeface="Times New Roman" charset="0"/>
                <a:cs typeface="Times New Roman" charset="0"/>
              </a:rPr>
              <a:t>, vinte países reuniram-se, em Paris, para definirem as regras de </a:t>
            </a:r>
            <a:r>
              <a:rPr lang="pt-PT" dirty="0" err="1">
                <a:latin typeface="Times New Roman" charset="0"/>
                <a:ea typeface="Times New Roman" charset="0"/>
                <a:cs typeface="Times New Roman" charset="0"/>
              </a:rPr>
              <a:t>acção</a:t>
            </a:r>
            <a:r>
              <a:rPr lang="pt-PT" dirty="0">
                <a:latin typeface="Times New Roman" charset="0"/>
                <a:ea typeface="Times New Roman" charset="0"/>
                <a:cs typeface="Times New Roman" charset="0"/>
              </a:rPr>
              <a:t> perante futuras proliferações de </a:t>
            </a:r>
            <a:r>
              <a:rPr lang="pt-PT" b="1" dirty="0">
                <a:latin typeface="Times New Roman" charset="0"/>
                <a:ea typeface="Times New Roman" charset="0"/>
                <a:cs typeface="Times New Roman" charset="0"/>
              </a:rPr>
              <a:t>cólera, praga e febre amarela</a:t>
            </a:r>
            <a:r>
              <a:rPr lang="pt-PT" dirty="0">
                <a:latin typeface="Times New Roman" charset="0"/>
                <a:ea typeface="Times New Roman" charset="0"/>
                <a:cs typeface="Times New Roman" charset="0"/>
              </a:rPr>
              <a:t>. </a:t>
            </a:r>
            <a:r>
              <a:rPr lang="pt-PT" dirty="0" smtClean="0">
                <a:latin typeface="Times New Roman" charset="0"/>
                <a:ea typeface="Times New Roman" charset="0"/>
                <a:cs typeface="Times New Roman" charset="0"/>
              </a:rPr>
              <a:t>Surge, </a:t>
            </a:r>
            <a:r>
              <a:rPr lang="pt-PT" dirty="0">
                <a:latin typeface="Times New Roman" charset="0"/>
                <a:ea typeface="Times New Roman" charset="0"/>
                <a:cs typeface="Times New Roman" charset="0"/>
              </a:rPr>
              <a:t>em </a:t>
            </a:r>
            <a:r>
              <a:rPr lang="pt-PT" b="1" dirty="0">
                <a:latin typeface="Times New Roman" charset="0"/>
                <a:ea typeface="Times New Roman" charset="0"/>
                <a:cs typeface="Times New Roman" charset="0"/>
              </a:rPr>
              <a:t>1907</a:t>
            </a:r>
            <a:r>
              <a:rPr lang="pt-PT" dirty="0">
                <a:latin typeface="Times New Roman" charset="0"/>
                <a:ea typeface="Times New Roman" charset="0"/>
                <a:cs typeface="Times New Roman" charset="0"/>
              </a:rPr>
              <a:t>, a primeira agência putativa de </a:t>
            </a:r>
            <a:r>
              <a:rPr lang="pt-PT" u="sng" dirty="0">
                <a:latin typeface="Times New Roman" charset="0"/>
                <a:ea typeface="Times New Roman" charset="0"/>
                <a:cs typeface="Times New Roman" charset="0"/>
              </a:rPr>
              <a:t>vocação global</a:t>
            </a:r>
            <a:r>
              <a:rPr lang="pt-PT" dirty="0">
                <a:latin typeface="Times New Roman" charset="0"/>
                <a:ea typeface="Times New Roman" charset="0"/>
                <a:cs typeface="Times New Roman" charset="0"/>
              </a:rPr>
              <a:t> – a </a:t>
            </a:r>
            <a:r>
              <a:rPr lang="pt-PT" b="1" dirty="0">
                <a:latin typeface="Times New Roman" charset="0"/>
                <a:ea typeface="Times New Roman" charset="0"/>
                <a:cs typeface="Times New Roman" charset="0"/>
              </a:rPr>
              <a:t>Organização Internacional de Higiene Pública</a:t>
            </a:r>
            <a:r>
              <a:rPr lang="pt-PT" dirty="0" smtClean="0">
                <a:latin typeface="Times New Roman" charset="0"/>
                <a:ea typeface="Times New Roman" charset="0"/>
                <a:cs typeface="Times New Roman" charset="0"/>
              </a:rPr>
              <a:t>;</a:t>
            </a:r>
          </a:p>
          <a:p>
            <a:pPr marL="285750" indent="-285750">
              <a:buFontTx/>
              <a:buChar char="-"/>
            </a:pPr>
            <a:endParaRPr lang="en-GB" dirty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pt-PT" dirty="0">
                <a:latin typeface="Times New Roman" charset="0"/>
                <a:ea typeface="Times New Roman" charset="0"/>
                <a:cs typeface="Times New Roman" charset="0"/>
              </a:rPr>
              <a:t>-  </a:t>
            </a:r>
            <a:r>
              <a:rPr lang="pt-PT" b="1" dirty="0">
                <a:latin typeface="Times New Roman" charset="0"/>
                <a:ea typeface="Times New Roman" charset="0"/>
                <a:cs typeface="Times New Roman" charset="0"/>
              </a:rPr>
              <a:t>1919</a:t>
            </a:r>
            <a:r>
              <a:rPr lang="pt-PT" dirty="0">
                <a:latin typeface="Times New Roman" charset="0"/>
                <a:ea typeface="Times New Roman" charset="0"/>
                <a:cs typeface="Times New Roman" charset="0"/>
              </a:rPr>
              <a:t>, com a criação da </a:t>
            </a:r>
            <a:r>
              <a:rPr lang="pt-PT" b="1" dirty="0">
                <a:latin typeface="Times New Roman" charset="0"/>
                <a:ea typeface="Times New Roman" charset="0"/>
                <a:cs typeface="Times New Roman" charset="0"/>
              </a:rPr>
              <a:t>Sociedade das Nações </a:t>
            </a:r>
            <a:r>
              <a:rPr lang="pt-PT" dirty="0">
                <a:latin typeface="Times New Roman" charset="0"/>
                <a:ea typeface="Times New Roman" charset="0"/>
                <a:cs typeface="Times New Roman" charset="0"/>
              </a:rPr>
              <a:t>cria-se, também, </a:t>
            </a:r>
            <a:r>
              <a:rPr lang="pt-PT" dirty="0" smtClean="0">
                <a:latin typeface="Times New Roman" charset="0"/>
                <a:ea typeface="Times New Roman" charset="0"/>
                <a:cs typeface="Times New Roman" charset="0"/>
              </a:rPr>
              <a:t>a sua </a:t>
            </a:r>
            <a:r>
              <a:rPr lang="pt-PT" b="1" dirty="0">
                <a:latin typeface="Times New Roman" charset="0"/>
                <a:ea typeface="Times New Roman" charset="0"/>
                <a:cs typeface="Times New Roman" charset="0"/>
              </a:rPr>
              <a:t>Organização de </a:t>
            </a:r>
            <a:r>
              <a:rPr lang="pt-PT" b="1" dirty="0" smtClean="0">
                <a:latin typeface="Times New Roman" charset="0"/>
                <a:ea typeface="Times New Roman" charset="0"/>
                <a:cs typeface="Times New Roman" charset="0"/>
              </a:rPr>
              <a:t>Saúde</a:t>
            </a:r>
            <a:r>
              <a:rPr lang="pt-PT" dirty="0" smtClean="0">
                <a:latin typeface="Times New Roman" charset="0"/>
                <a:ea typeface="Times New Roman" charset="0"/>
                <a:cs typeface="Times New Roman" charset="0"/>
              </a:rPr>
              <a:t>, que além de colaborar com as entidades </a:t>
            </a:r>
            <a:r>
              <a:rPr lang="pt-PT" i="1" dirty="0" smtClean="0">
                <a:latin typeface="Times New Roman" charset="0"/>
                <a:ea typeface="Times New Roman" charset="0"/>
                <a:cs typeface="Times New Roman" charset="0"/>
              </a:rPr>
              <a:t>supra</a:t>
            </a:r>
            <a:r>
              <a:rPr lang="pt-PT" dirty="0" smtClean="0">
                <a:latin typeface="Times New Roman" charset="0"/>
                <a:ea typeface="Times New Roman" charset="0"/>
                <a:cs typeface="Times New Roman" charset="0"/>
              </a:rPr>
              <a:t>, coopera  com a </a:t>
            </a:r>
            <a:r>
              <a:rPr lang="pt-PT" dirty="0">
                <a:latin typeface="Times New Roman" charset="0"/>
                <a:ea typeface="Times New Roman" charset="0"/>
                <a:cs typeface="Times New Roman" charset="0"/>
              </a:rPr>
              <a:t>Organização Internacional de Trabalho e o Comité Internacional da Cruz </a:t>
            </a:r>
            <a:r>
              <a:rPr lang="pt-PT" dirty="0" smtClean="0">
                <a:latin typeface="Times New Roman" charset="0"/>
                <a:ea typeface="Times New Roman" charset="0"/>
                <a:cs typeface="Times New Roman" charset="0"/>
              </a:rPr>
              <a:t>Vermelha. Empenha-se na </a:t>
            </a:r>
            <a:r>
              <a:rPr lang="pt-PT" dirty="0">
                <a:latin typeface="Times New Roman" charset="0"/>
                <a:ea typeface="Times New Roman" charset="0"/>
                <a:cs typeface="Times New Roman" charset="0"/>
              </a:rPr>
              <a:t>vigilância e controlo de </a:t>
            </a:r>
            <a:r>
              <a:rPr lang="pt-PT" dirty="0" smtClean="0">
                <a:latin typeface="Times New Roman" charset="0"/>
                <a:ea typeface="Times New Roman" charset="0"/>
                <a:cs typeface="Times New Roman" charset="0"/>
              </a:rPr>
              <a:t>epidemias, contando com </a:t>
            </a:r>
            <a:r>
              <a:rPr lang="pt-PT" b="1" dirty="0" smtClean="0">
                <a:latin typeface="Times New Roman" charset="0"/>
                <a:ea typeface="Times New Roman" charset="0"/>
                <a:cs typeface="Times New Roman" charset="0"/>
              </a:rPr>
              <a:t>relatórios </a:t>
            </a:r>
            <a:r>
              <a:rPr lang="pt-PT" b="1" dirty="0">
                <a:latin typeface="Times New Roman" charset="0"/>
                <a:ea typeface="Times New Roman" charset="0"/>
                <a:cs typeface="Times New Roman" charset="0"/>
              </a:rPr>
              <a:t>regulares de mais de 140 cidades mundiais</a:t>
            </a:r>
            <a:r>
              <a:rPr lang="pt-PT" dirty="0">
                <a:latin typeface="Times New Roman" charset="0"/>
                <a:ea typeface="Times New Roman" charset="0"/>
                <a:cs typeface="Times New Roman" charset="0"/>
              </a:rPr>
              <a:t>, por </a:t>
            </a:r>
            <a:r>
              <a:rPr lang="pt-PT" b="1" dirty="0">
                <a:latin typeface="Times New Roman" charset="0"/>
                <a:ea typeface="Times New Roman" charset="0"/>
                <a:cs typeface="Times New Roman" charset="0"/>
              </a:rPr>
              <a:t>telégrafo</a:t>
            </a:r>
            <a:r>
              <a:rPr lang="pt-PT" dirty="0">
                <a:latin typeface="Times New Roman" charset="0"/>
                <a:ea typeface="Times New Roman" charset="0"/>
                <a:cs typeface="Times New Roman" charset="0"/>
              </a:rPr>
              <a:t>. </a:t>
            </a:r>
            <a:endParaRPr lang="pt-PT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endParaRPr lang="pt-PT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endParaRPr lang="pt-PT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/>
            <a:r>
              <a:rPr lang="pt-PT" dirty="0" smtClean="0">
                <a:latin typeface="Times New Roman" charset="0"/>
                <a:ea typeface="Times New Roman" charset="0"/>
                <a:cs typeface="Times New Roman" charset="0"/>
              </a:rPr>
              <a:t>O </a:t>
            </a:r>
            <a:r>
              <a:rPr lang="pt-PT" dirty="0">
                <a:latin typeface="Times New Roman" charset="0"/>
                <a:ea typeface="Times New Roman" charset="0"/>
                <a:cs typeface="Times New Roman" charset="0"/>
              </a:rPr>
              <a:t>começo </a:t>
            </a:r>
            <a:r>
              <a:rPr lang="pt-PT" b="1" dirty="0">
                <a:latin typeface="Times New Roman" charset="0"/>
                <a:ea typeface="Times New Roman" charset="0"/>
                <a:cs typeface="Times New Roman" charset="0"/>
              </a:rPr>
              <a:t>da II Guerra Mundial </a:t>
            </a:r>
            <a:r>
              <a:rPr lang="pt-PT" dirty="0">
                <a:latin typeface="Times New Roman" charset="0"/>
                <a:ea typeface="Times New Roman" charset="0"/>
                <a:cs typeface="Times New Roman" charset="0"/>
              </a:rPr>
              <a:t>prejudica o seu trabalho e financiamento e a </a:t>
            </a:r>
            <a:r>
              <a:rPr lang="pt-PT" sz="2200" b="1" dirty="0">
                <a:latin typeface="Times New Roman" charset="0"/>
                <a:ea typeface="Times New Roman" charset="0"/>
                <a:cs typeface="Times New Roman" charset="0"/>
              </a:rPr>
              <a:t>cooperação internacional em saúde pública fica praticamente estagnada até ao fim da Guerra</a:t>
            </a:r>
            <a:r>
              <a:rPr lang="pt-PT" sz="2200" dirty="0">
                <a:latin typeface="Times New Roman" charset="0"/>
                <a:ea typeface="Times New Roman" charset="0"/>
                <a:cs typeface="Times New Roman" charset="0"/>
              </a:rPr>
              <a:t>. </a:t>
            </a:r>
            <a:endParaRPr lang="en-GB" sz="2200" dirty="0">
              <a:latin typeface="Times New Roman" charset="0"/>
              <a:ea typeface="Times New Roman" charset="0"/>
              <a:cs typeface="Times New Roman" charset="0"/>
            </a:endParaRPr>
          </a:p>
          <a:p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7533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36" y="1595285"/>
            <a:ext cx="3777628" cy="329073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957012" y="1206066"/>
            <a:ext cx="706654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500" b="1" dirty="0">
                <a:latin typeface="Times New Roman" charset="0"/>
                <a:ea typeface="Times New Roman" charset="0"/>
                <a:cs typeface="Times New Roman" charset="0"/>
              </a:rPr>
              <a:t>1945</a:t>
            </a:r>
            <a:r>
              <a:rPr lang="en-GB" sz="2500" dirty="0" smtClean="0">
                <a:effectLst/>
                <a:latin typeface="Times New Roman" charset="0"/>
                <a:ea typeface="Times New Roman" charset="0"/>
                <a:cs typeface="Times New Roman" charset="0"/>
              </a:rPr>
              <a:t> - </a:t>
            </a:r>
            <a:r>
              <a:rPr lang="pt-PT" sz="2500" dirty="0" smtClean="0">
                <a:latin typeface="Times New Roman" charset="0"/>
                <a:ea typeface="Times New Roman" charset="0"/>
                <a:cs typeface="Times New Roman" charset="0"/>
              </a:rPr>
              <a:t>Organização </a:t>
            </a:r>
            <a:r>
              <a:rPr lang="pt-PT" sz="2500" dirty="0">
                <a:latin typeface="Times New Roman" charset="0"/>
                <a:ea typeface="Times New Roman" charset="0"/>
                <a:cs typeface="Times New Roman" charset="0"/>
              </a:rPr>
              <a:t>das Nações Unidas </a:t>
            </a:r>
            <a:endParaRPr lang="pt-PT" sz="25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endParaRPr lang="pt-PT" sz="2500" dirty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pt-PT" sz="2500" b="1" dirty="0" smtClean="0">
                <a:latin typeface="Times New Roman" charset="0"/>
                <a:ea typeface="Times New Roman" charset="0"/>
                <a:cs typeface="Times New Roman" charset="0"/>
              </a:rPr>
              <a:t>1948 </a:t>
            </a:r>
            <a:r>
              <a:rPr lang="pt-PT" sz="2500" dirty="0" smtClean="0">
                <a:latin typeface="Times New Roman" charset="0"/>
                <a:ea typeface="Times New Roman" charset="0"/>
                <a:cs typeface="Times New Roman" charset="0"/>
              </a:rPr>
              <a:t>- Organização </a:t>
            </a:r>
            <a:r>
              <a:rPr lang="pt-PT" sz="2500" dirty="0">
                <a:latin typeface="Times New Roman" charset="0"/>
                <a:ea typeface="Times New Roman" charset="0"/>
                <a:cs typeface="Times New Roman" charset="0"/>
              </a:rPr>
              <a:t>Mundial de </a:t>
            </a:r>
            <a:r>
              <a:rPr lang="pt-PT" sz="2500" dirty="0" smtClean="0">
                <a:latin typeface="Times New Roman" charset="0"/>
                <a:ea typeface="Times New Roman" charset="0"/>
                <a:cs typeface="Times New Roman" charset="0"/>
              </a:rPr>
              <a:t>Saúde</a:t>
            </a:r>
          </a:p>
          <a:p>
            <a:endParaRPr lang="pt-PT" sz="2500" dirty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pt-PT" sz="2500" dirty="0" smtClean="0">
                <a:latin typeface="Times New Roman" charset="0"/>
                <a:ea typeface="Times New Roman" charset="0"/>
                <a:cs typeface="Times New Roman" charset="0"/>
              </a:rPr>
              <a:t>	- </a:t>
            </a:r>
            <a:r>
              <a:rPr lang="pt-PT" sz="2200" dirty="0" smtClean="0">
                <a:latin typeface="Times New Roman" charset="0"/>
                <a:ea typeface="Times New Roman" charset="0"/>
                <a:cs typeface="Times New Roman" charset="0"/>
              </a:rPr>
              <a:t>Coordenação do Conselho Económico e Social</a:t>
            </a:r>
          </a:p>
          <a:p>
            <a:r>
              <a:rPr lang="pt-PT" sz="2200" dirty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pt-PT" sz="2200" dirty="0" smtClean="0">
                <a:latin typeface="Times New Roman" charset="0"/>
                <a:ea typeface="Times New Roman" charset="0"/>
                <a:cs typeface="Times New Roman" charset="0"/>
              </a:rPr>
              <a:t>- 194 Estados-membros</a:t>
            </a:r>
          </a:p>
          <a:p>
            <a:endParaRPr lang="pt-PT" sz="2500" dirty="0" smtClean="0">
              <a:effectLst/>
              <a:latin typeface="Times New Roman" charset="0"/>
              <a:ea typeface="Times New Roman" charset="0"/>
              <a:cs typeface="Times New Roman" charset="0"/>
            </a:endParaRPr>
          </a:p>
          <a:p>
            <a:endParaRPr lang="pt-PT" sz="2500" dirty="0">
              <a:latin typeface="Times New Roman" charset="0"/>
              <a:ea typeface="Times New Roman" charset="0"/>
              <a:cs typeface="Times New Roman" charset="0"/>
            </a:endParaRPr>
          </a:p>
          <a:p>
            <a:endParaRPr lang="pt-PT" sz="2500" dirty="0">
              <a:effectLst/>
              <a:latin typeface="Times New Roman" charset="0"/>
              <a:ea typeface="Times New Roman" charset="0"/>
              <a:cs typeface="Times New Roman" charset="0"/>
            </a:endParaRPr>
          </a:p>
          <a:p>
            <a:pPr algn="ctr"/>
            <a:r>
              <a:rPr lang="pt-PT" sz="3000" b="1" dirty="0" smtClean="0">
                <a:latin typeface="Times New Roman" charset="0"/>
                <a:ea typeface="Times New Roman" charset="0"/>
                <a:cs typeface="Times New Roman" charset="0"/>
              </a:rPr>
              <a:t>Centro </a:t>
            </a:r>
            <a:r>
              <a:rPr lang="pt-PT" sz="3000" b="1" dirty="0">
                <a:latin typeface="Times New Roman" charset="0"/>
                <a:ea typeface="Times New Roman" charset="0"/>
                <a:cs typeface="Times New Roman" charset="0"/>
              </a:rPr>
              <a:t>da governança mundial de saúde</a:t>
            </a:r>
            <a:r>
              <a:rPr lang="en-GB" sz="3000" b="1" dirty="0" smtClean="0">
                <a:effectLst/>
                <a:latin typeface="Times New Roman" charset="0"/>
                <a:ea typeface="Times New Roman" charset="0"/>
                <a:cs typeface="Times New Roman" charset="0"/>
              </a:rPr>
              <a:t>  </a:t>
            </a:r>
            <a:endParaRPr lang="en-US" sz="3000" b="1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4506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38463" y="553453"/>
            <a:ext cx="10780295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latin typeface="Times New Roman" charset="0"/>
                <a:ea typeface="Times New Roman" charset="0"/>
                <a:cs typeface="Times New Roman" charset="0"/>
              </a:rPr>
              <a:t>Constituição</a:t>
            </a:r>
            <a:r>
              <a:rPr lang="en-US" b="1" dirty="0" smtClean="0">
                <a:latin typeface="Times New Roman" charset="0"/>
                <a:ea typeface="Times New Roman" charset="0"/>
                <a:cs typeface="Times New Roman" charset="0"/>
              </a:rPr>
              <a:t> da </a:t>
            </a:r>
            <a:r>
              <a:rPr lang="en-US" b="1" dirty="0" err="1" smtClean="0">
                <a:latin typeface="Times New Roman" charset="0"/>
                <a:ea typeface="Times New Roman" charset="0"/>
                <a:cs typeface="Times New Roman" charset="0"/>
              </a:rPr>
              <a:t>Organização</a:t>
            </a:r>
            <a:r>
              <a:rPr lang="en-US" b="1" dirty="0" smtClean="0">
                <a:latin typeface="Times New Roman" charset="0"/>
                <a:ea typeface="Times New Roman" charset="0"/>
                <a:cs typeface="Times New Roman" charset="0"/>
              </a:rPr>
              <a:t> Mundial de </a:t>
            </a:r>
            <a:r>
              <a:rPr lang="en-US" b="1" dirty="0" err="1" smtClean="0">
                <a:latin typeface="Times New Roman" charset="0"/>
                <a:ea typeface="Times New Roman" charset="0"/>
                <a:cs typeface="Times New Roman" charset="0"/>
              </a:rPr>
              <a:t>Saúde</a:t>
            </a:r>
            <a:endParaRPr lang="en-US" b="1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/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/>
            <a:r>
              <a:rPr lang="en-US" b="1" dirty="0" err="1" smtClean="0">
                <a:latin typeface="Times New Roman" charset="0"/>
                <a:ea typeface="Times New Roman" charset="0"/>
                <a:cs typeface="Times New Roman" charset="0"/>
              </a:rPr>
              <a:t>Preâmbulo</a:t>
            </a:r>
            <a:r>
              <a:rPr lang="en-US" b="1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As </a:t>
            </a:r>
            <a:r>
              <a:rPr lang="en-US" dirty="0" err="1" smtClean="0">
                <a:latin typeface="Times New Roman" charset="0"/>
                <a:ea typeface="Times New Roman" charset="0"/>
                <a:cs typeface="Times New Roman" charset="0"/>
              </a:rPr>
              <a:t>desigualdades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 de </a:t>
            </a:r>
            <a:r>
              <a:rPr lang="en-US" dirty="0" err="1" smtClean="0">
                <a:latin typeface="Times New Roman" charset="0"/>
                <a:ea typeface="Times New Roman" charset="0"/>
                <a:cs typeface="Times New Roman" charset="0"/>
              </a:rPr>
              <a:t>desenvolvimento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 entre </a:t>
            </a:r>
            <a:r>
              <a:rPr lang="en-US" dirty="0" err="1" smtClean="0">
                <a:latin typeface="Times New Roman" charset="0"/>
                <a:ea typeface="Times New Roman" charset="0"/>
                <a:cs typeface="Times New Roman" charset="0"/>
              </a:rPr>
              <a:t>países-membros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 smtClean="0">
                <a:latin typeface="Times New Roman" charset="0"/>
                <a:ea typeface="Times New Roman" charset="0"/>
                <a:cs typeface="Times New Roman" charset="0"/>
              </a:rPr>
              <a:t>na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pt-PT" dirty="0">
                <a:latin typeface="Times New Roman" charset="0"/>
                <a:ea typeface="Times New Roman" charset="0"/>
                <a:cs typeface="Times New Roman" charset="0"/>
              </a:rPr>
              <a:t>“promoção da saúde e controlo da doença, especialmente doenças comunicáveis” </a:t>
            </a:r>
            <a:r>
              <a:rPr lang="pt-PT" dirty="0" smtClean="0">
                <a:latin typeface="Times New Roman" charset="0"/>
                <a:ea typeface="Times New Roman" charset="0"/>
                <a:cs typeface="Times New Roman" charset="0"/>
              </a:rPr>
              <a:t>são um </a:t>
            </a:r>
            <a:r>
              <a:rPr lang="pt-PT" b="1" dirty="0" smtClean="0">
                <a:latin typeface="Times New Roman" charset="0"/>
                <a:ea typeface="Times New Roman" charset="0"/>
                <a:cs typeface="Times New Roman" charset="0"/>
              </a:rPr>
              <a:t>perigo </a:t>
            </a:r>
            <a:r>
              <a:rPr lang="pt-PT" b="1" dirty="0">
                <a:latin typeface="Times New Roman" charset="0"/>
                <a:ea typeface="Times New Roman" charset="0"/>
                <a:cs typeface="Times New Roman" charset="0"/>
              </a:rPr>
              <a:t>comum</a:t>
            </a:r>
            <a:r>
              <a:rPr lang="en-GB" b="1" dirty="0" smtClean="0">
                <a:effectLst/>
                <a:latin typeface="Times New Roman" charset="0"/>
                <a:ea typeface="Times New Roman" charset="0"/>
                <a:cs typeface="Times New Roman" charset="0"/>
              </a:rPr>
              <a:t> </a:t>
            </a:r>
          </a:p>
          <a:p>
            <a:pPr algn="ctr"/>
            <a:endParaRPr lang="en-GB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/>
            <a:r>
              <a:rPr lang="en-GB" b="1" dirty="0" err="1" smtClean="0">
                <a:latin typeface="Times New Roman" charset="0"/>
                <a:ea typeface="Times New Roman" charset="0"/>
                <a:cs typeface="Times New Roman" charset="0"/>
              </a:rPr>
              <a:t>Artigo</a:t>
            </a:r>
            <a:r>
              <a:rPr lang="en-GB" b="1" dirty="0" smtClean="0">
                <a:latin typeface="Times New Roman" charset="0"/>
                <a:ea typeface="Times New Roman" charset="0"/>
                <a:cs typeface="Times New Roman" charset="0"/>
              </a:rPr>
              <a:t> 1.º</a:t>
            </a:r>
          </a:p>
          <a:p>
            <a:pPr algn="ctr"/>
            <a:r>
              <a:rPr lang="en-GB" dirty="0" smtClean="0">
                <a:latin typeface="Times New Roman" charset="0"/>
                <a:ea typeface="Times New Roman" charset="0"/>
                <a:cs typeface="Times New Roman" charset="0"/>
              </a:rPr>
              <a:t>O </a:t>
            </a:r>
            <a:r>
              <a:rPr lang="en-GB" dirty="0" err="1" smtClean="0">
                <a:latin typeface="Times New Roman" charset="0"/>
                <a:ea typeface="Times New Roman" charset="0"/>
                <a:cs typeface="Times New Roman" charset="0"/>
              </a:rPr>
              <a:t>objectivo</a:t>
            </a:r>
            <a:r>
              <a:rPr lang="en-GB" dirty="0" smtClean="0">
                <a:latin typeface="Times New Roman" charset="0"/>
                <a:ea typeface="Times New Roman" charset="0"/>
                <a:cs typeface="Times New Roman" charset="0"/>
              </a:rPr>
              <a:t> da OMS </a:t>
            </a:r>
            <a:r>
              <a:rPr lang="en-GB" dirty="0" err="1" smtClean="0">
                <a:latin typeface="Times New Roman" charset="0"/>
                <a:ea typeface="Times New Roman" charset="0"/>
                <a:cs typeface="Times New Roman" charset="0"/>
              </a:rPr>
              <a:t>é</a:t>
            </a:r>
            <a:r>
              <a:rPr lang="en-GB" dirty="0" smtClean="0">
                <a:latin typeface="Times New Roman" charset="0"/>
                <a:ea typeface="Times New Roman" charset="0"/>
                <a:cs typeface="Times New Roman" charset="0"/>
              </a:rPr>
              <a:t>  que </a:t>
            </a:r>
            <a:r>
              <a:rPr lang="en-GB" dirty="0" err="1" smtClean="0">
                <a:latin typeface="Times New Roman" charset="0"/>
                <a:ea typeface="Times New Roman" charset="0"/>
                <a:cs typeface="Times New Roman" charset="0"/>
              </a:rPr>
              <a:t>todas</a:t>
            </a:r>
            <a:r>
              <a:rPr lang="en-GB" dirty="0" smtClean="0">
                <a:latin typeface="Times New Roman" charset="0"/>
                <a:ea typeface="Times New Roman" charset="0"/>
                <a:cs typeface="Times New Roman" charset="0"/>
              </a:rPr>
              <a:t> as </a:t>
            </a:r>
            <a:r>
              <a:rPr lang="en-GB" dirty="0" err="1" smtClean="0">
                <a:latin typeface="Times New Roman" charset="0"/>
                <a:ea typeface="Times New Roman" charset="0"/>
                <a:cs typeface="Times New Roman" charset="0"/>
              </a:rPr>
              <a:t>pessoas</a:t>
            </a:r>
            <a:r>
              <a:rPr lang="en-GB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GB" dirty="0" err="1" smtClean="0">
                <a:latin typeface="Times New Roman" charset="0"/>
                <a:ea typeface="Times New Roman" charset="0"/>
                <a:cs typeface="Times New Roman" charset="0"/>
              </a:rPr>
              <a:t>alcancem</a:t>
            </a:r>
            <a:r>
              <a:rPr lang="en-GB" dirty="0" smtClean="0">
                <a:latin typeface="Times New Roman" charset="0"/>
                <a:ea typeface="Times New Roman" charset="0"/>
                <a:cs typeface="Times New Roman" charset="0"/>
              </a:rPr>
              <a:t> o </a:t>
            </a:r>
            <a:r>
              <a:rPr lang="en-GB" dirty="0" err="1" smtClean="0">
                <a:latin typeface="Times New Roman" charset="0"/>
                <a:ea typeface="Times New Roman" charset="0"/>
                <a:cs typeface="Times New Roman" charset="0"/>
              </a:rPr>
              <a:t>mais</a:t>
            </a:r>
            <a:r>
              <a:rPr lang="en-GB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GB" dirty="0" err="1" smtClean="0">
                <a:latin typeface="Times New Roman" charset="0"/>
                <a:ea typeface="Times New Roman" charset="0"/>
                <a:cs typeface="Times New Roman" charset="0"/>
              </a:rPr>
              <a:t>elevado</a:t>
            </a:r>
            <a:r>
              <a:rPr lang="en-GB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GB" dirty="0" err="1" smtClean="0">
                <a:latin typeface="Times New Roman" charset="0"/>
                <a:ea typeface="Times New Roman" charset="0"/>
                <a:cs typeface="Times New Roman" charset="0"/>
              </a:rPr>
              <a:t>nível</a:t>
            </a:r>
            <a:r>
              <a:rPr lang="en-GB" dirty="0" smtClean="0">
                <a:latin typeface="Times New Roman" charset="0"/>
                <a:ea typeface="Times New Roman" charset="0"/>
                <a:cs typeface="Times New Roman" charset="0"/>
              </a:rPr>
              <a:t> de </a:t>
            </a:r>
            <a:r>
              <a:rPr lang="en-GB" dirty="0" err="1" smtClean="0">
                <a:latin typeface="Times New Roman" charset="0"/>
                <a:ea typeface="Times New Roman" charset="0"/>
                <a:cs typeface="Times New Roman" charset="0"/>
              </a:rPr>
              <a:t>saúde</a:t>
            </a:r>
            <a:r>
              <a:rPr lang="en-GB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GB" dirty="0" err="1" smtClean="0">
                <a:latin typeface="Times New Roman" charset="0"/>
                <a:ea typeface="Times New Roman" charset="0"/>
                <a:cs typeface="Times New Roman" charset="0"/>
              </a:rPr>
              <a:t>possível</a:t>
            </a:r>
            <a:r>
              <a:rPr lang="en-GB" dirty="0" smtClean="0">
                <a:latin typeface="Times New Roman" charset="0"/>
                <a:ea typeface="Times New Roman" charset="0"/>
                <a:cs typeface="Times New Roman" charset="0"/>
              </a:rPr>
              <a:t>.</a:t>
            </a:r>
          </a:p>
          <a:p>
            <a:pPr algn="ctr"/>
            <a:endParaRPr lang="en-GB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/>
            <a:r>
              <a:rPr lang="en-GB" b="1" dirty="0" err="1" smtClean="0">
                <a:latin typeface="Times New Roman" charset="0"/>
                <a:ea typeface="Times New Roman" charset="0"/>
                <a:cs typeface="Times New Roman" charset="0"/>
              </a:rPr>
              <a:t>Artigo</a:t>
            </a:r>
            <a:r>
              <a:rPr lang="en-GB" b="1" dirty="0" smtClean="0">
                <a:latin typeface="Times New Roman" charset="0"/>
                <a:ea typeface="Times New Roman" charset="0"/>
                <a:cs typeface="Times New Roman" charset="0"/>
              </a:rPr>
              <a:t> 2.º</a:t>
            </a:r>
          </a:p>
          <a:p>
            <a:pPr algn="ctr"/>
            <a:r>
              <a:rPr lang="en-GB" dirty="0" smtClean="0">
                <a:latin typeface="Times New Roman" charset="0"/>
                <a:ea typeface="Times New Roman" charset="0"/>
                <a:cs typeface="Times New Roman" charset="0"/>
              </a:rPr>
              <a:t>Para </a:t>
            </a:r>
            <a:r>
              <a:rPr lang="en-GB" dirty="0" err="1" smtClean="0">
                <a:latin typeface="Times New Roman" charset="0"/>
                <a:ea typeface="Times New Roman" charset="0"/>
                <a:cs typeface="Times New Roman" charset="0"/>
              </a:rPr>
              <a:t>tal</a:t>
            </a:r>
            <a:r>
              <a:rPr lang="en-GB" dirty="0" smtClean="0">
                <a:latin typeface="Times New Roman" charset="0"/>
                <a:ea typeface="Times New Roman" charset="0"/>
                <a:cs typeface="Times New Roman" charset="0"/>
              </a:rPr>
              <a:t>, a OMS assume </a:t>
            </a:r>
            <a:r>
              <a:rPr lang="en-GB" dirty="0" err="1" smtClean="0">
                <a:latin typeface="Times New Roman" charset="0"/>
                <a:ea typeface="Times New Roman" charset="0"/>
                <a:cs typeface="Times New Roman" charset="0"/>
              </a:rPr>
              <a:t>algumas</a:t>
            </a:r>
            <a:r>
              <a:rPr lang="en-GB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GB" b="1" dirty="0" err="1" smtClean="0">
                <a:latin typeface="Times New Roman" charset="0"/>
                <a:ea typeface="Times New Roman" charset="0"/>
                <a:cs typeface="Times New Roman" charset="0"/>
              </a:rPr>
              <a:t>funções</a:t>
            </a:r>
            <a:r>
              <a:rPr lang="en-GB" b="1" dirty="0" smtClean="0">
                <a:latin typeface="Times New Roman" charset="0"/>
                <a:ea typeface="Times New Roman" charset="0"/>
                <a:cs typeface="Times New Roman" charset="0"/>
              </a:rPr>
              <a:t> de </a:t>
            </a:r>
            <a:r>
              <a:rPr lang="en-GB" b="1" dirty="0" err="1" smtClean="0">
                <a:latin typeface="Times New Roman" charset="0"/>
                <a:ea typeface="Times New Roman" charset="0"/>
                <a:cs typeface="Times New Roman" charset="0"/>
              </a:rPr>
              <a:t>Saúde</a:t>
            </a:r>
            <a:r>
              <a:rPr lang="en-GB" b="1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GB" b="1" dirty="0" err="1" smtClean="0">
                <a:latin typeface="Times New Roman" charset="0"/>
                <a:ea typeface="Times New Roman" charset="0"/>
                <a:cs typeface="Times New Roman" charset="0"/>
              </a:rPr>
              <a:t>Pública</a:t>
            </a:r>
            <a:r>
              <a:rPr lang="en-GB" dirty="0" smtClean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en-GB" dirty="0" err="1" smtClean="0">
                <a:latin typeface="Times New Roman" charset="0"/>
                <a:ea typeface="Times New Roman" charset="0"/>
                <a:cs typeface="Times New Roman" charset="0"/>
              </a:rPr>
              <a:t>como</a:t>
            </a:r>
            <a:r>
              <a:rPr lang="en-GB" dirty="0" smtClean="0">
                <a:latin typeface="Times New Roman" charset="0"/>
                <a:ea typeface="Times New Roman" charset="0"/>
                <a:cs typeface="Times New Roman" charset="0"/>
              </a:rPr>
              <a:t>:</a:t>
            </a:r>
          </a:p>
          <a:p>
            <a:pPr algn="ctr"/>
            <a:endParaRPr lang="en-GB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/>
            <a:r>
              <a:rPr lang="pt-PT" dirty="0">
                <a:latin typeface="Times New Roman" charset="0"/>
                <a:ea typeface="Times New Roman" charset="0"/>
                <a:cs typeface="Times New Roman" charset="0"/>
              </a:rPr>
              <a:t>- Ser a autoridade dirigente e coordenadora em problemas de saúde internacional;</a:t>
            </a:r>
            <a:endParaRPr lang="en-GB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/>
            <a:r>
              <a:rPr lang="pt-PT" dirty="0">
                <a:latin typeface="Times New Roman" charset="0"/>
                <a:ea typeface="Times New Roman" charset="0"/>
                <a:cs typeface="Times New Roman" charset="0"/>
              </a:rPr>
              <a:t>- C</a:t>
            </a:r>
            <a:r>
              <a:rPr lang="pt-PT" dirty="0" smtClean="0">
                <a:latin typeface="Times New Roman" charset="0"/>
                <a:ea typeface="Times New Roman" charset="0"/>
                <a:cs typeface="Times New Roman" charset="0"/>
              </a:rPr>
              <a:t>riação </a:t>
            </a:r>
            <a:r>
              <a:rPr lang="pt-PT" dirty="0">
                <a:latin typeface="Times New Roman" charset="0"/>
                <a:ea typeface="Times New Roman" charset="0"/>
                <a:cs typeface="Times New Roman" charset="0"/>
              </a:rPr>
              <a:t>e manutenção de serviços administrativos necessários, como serviços epidemiológicos e estatísticos;</a:t>
            </a:r>
            <a:endParaRPr lang="en-GB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/>
            <a:r>
              <a:rPr lang="pt-PT" dirty="0">
                <a:latin typeface="Times New Roman" charset="0"/>
                <a:ea typeface="Times New Roman" charset="0"/>
                <a:cs typeface="Times New Roman" charset="0"/>
              </a:rPr>
              <a:t>- </a:t>
            </a:r>
            <a:r>
              <a:rPr lang="pt-PT" dirty="0" smtClean="0">
                <a:latin typeface="Times New Roman" charset="0"/>
                <a:ea typeface="Times New Roman" charset="0"/>
                <a:cs typeface="Times New Roman" charset="0"/>
              </a:rPr>
              <a:t>Assunção </a:t>
            </a:r>
            <a:r>
              <a:rPr lang="pt-PT" dirty="0">
                <a:latin typeface="Times New Roman" charset="0"/>
                <a:ea typeface="Times New Roman" charset="0"/>
                <a:cs typeface="Times New Roman" charset="0"/>
              </a:rPr>
              <a:t>da luta pela erradicação de epidemias, endemias e outras doenças;</a:t>
            </a:r>
            <a:endParaRPr lang="en-GB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/>
            <a:r>
              <a:rPr lang="pt-PT" dirty="0">
                <a:latin typeface="Times New Roman" charset="0"/>
                <a:ea typeface="Times New Roman" charset="0"/>
                <a:cs typeface="Times New Roman" charset="0"/>
              </a:rPr>
              <a:t>- Em cooperação com outras agências especializadas, estudar e elaborar relatórios sobre técnicas administrativas e sociais, ligada à saúde pública e cuidado médico, preventivo e curativo;</a:t>
            </a:r>
            <a:endParaRPr lang="en-GB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/>
            <a:r>
              <a:rPr lang="pt-PT" dirty="0">
                <a:latin typeface="Times New Roman" charset="0"/>
                <a:ea typeface="Times New Roman" charset="0"/>
                <a:cs typeface="Times New Roman" charset="0"/>
              </a:rPr>
              <a:t>- Estabelecer e rever nomenclaturas internacionais de doenças, causas de morte e de práticas de saúde pública;</a:t>
            </a:r>
            <a:endParaRPr lang="en-GB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/>
            <a:r>
              <a:rPr lang="pt-PT" dirty="0">
                <a:latin typeface="Times New Roman" charset="0"/>
                <a:ea typeface="Times New Roman" charset="0"/>
                <a:cs typeface="Times New Roman" charset="0"/>
              </a:rPr>
              <a:t>- Estandardizar procedimentos de </a:t>
            </a:r>
            <a:r>
              <a:rPr lang="pt-PT" dirty="0" smtClean="0">
                <a:latin typeface="Times New Roman" charset="0"/>
                <a:ea typeface="Times New Roman" charset="0"/>
                <a:cs typeface="Times New Roman" charset="0"/>
              </a:rPr>
              <a:t>diagnóstico.</a:t>
            </a:r>
            <a:endParaRPr lang="en-GB" dirty="0">
              <a:latin typeface="Times New Roman" charset="0"/>
              <a:ea typeface="Times New Roman" charset="0"/>
              <a:cs typeface="Times New Roman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5141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38463" y="553453"/>
            <a:ext cx="10780295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 err="1" smtClean="0">
                <a:latin typeface="Times New Roman" charset="0"/>
                <a:ea typeface="Times New Roman" charset="0"/>
                <a:cs typeface="Times New Roman" charset="0"/>
              </a:rPr>
              <a:t>Constituição</a:t>
            </a:r>
            <a:r>
              <a:rPr lang="en-US" sz="2200" b="1" dirty="0" smtClean="0">
                <a:latin typeface="Times New Roman" charset="0"/>
                <a:ea typeface="Times New Roman" charset="0"/>
                <a:cs typeface="Times New Roman" charset="0"/>
              </a:rPr>
              <a:t> da </a:t>
            </a:r>
            <a:r>
              <a:rPr lang="en-US" sz="2200" b="1" dirty="0" err="1" smtClean="0">
                <a:latin typeface="Times New Roman" charset="0"/>
                <a:ea typeface="Times New Roman" charset="0"/>
                <a:cs typeface="Times New Roman" charset="0"/>
              </a:rPr>
              <a:t>Organização</a:t>
            </a:r>
            <a:r>
              <a:rPr lang="en-US" sz="2200" b="1" dirty="0" smtClean="0">
                <a:latin typeface="Times New Roman" charset="0"/>
                <a:ea typeface="Times New Roman" charset="0"/>
                <a:cs typeface="Times New Roman" charset="0"/>
              </a:rPr>
              <a:t> Mundial de </a:t>
            </a:r>
            <a:r>
              <a:rPr lang="en-US" sz="2200" b="1" dirty="0" err="1" smtClean="0">
                <a:latin typeface="Times New Roman" charset="0"/>
                <a:ea typeface="Times New Roman" charset="0"/>
                <a:cs typeface="Times New Roman" charset="0"/>
              </a:rPr>
              <a:t>Saúde</a:t>
            </a:r>
            <a:endParaRPr lang="en-US" sz="2200" b="1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/>
            <a:endParaRPr lang="en-US" sz="22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/>
            <a:r>
              <a:rPr lang="en-US" sz="2000" b="1" dirty="0" err="1" smtClean="0">
                <a:latin typeface="Times New Roman" charset="0"/>
                <a:ea typeface="Times New Roman" charset="0"/>
                <a:cs typeface="Times New Roman" charset="0"/>
              </a:rPr>
              <a:t>Artigo</a:t>
            </a:r>
            <a:r>
              <a:rPr lang="en-US" sz="2000" b="1" dirty="0" smtClean="0">
                <a:latin typeface="Times New Roman" charset="0"/>
                <a:ea typeface="Times New Roman" charset="0"/>
                <a:cs typeface="Times New Roman" charset="0"/>
              </a:rPr>
              <a:t> 21.º </a:t>
            </a:r>
            <a:endParaRPr lang="en-US" sz="20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/>
            <a:endParaRPr lang="en-GB" sz="2200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pt-PT" sz="2200" dirty="0" smtClean="0">
                <a:latin typeface="Times New Roman" charset="0"/>
                <a:ea typeface="Times New Roman" charset="0"/>
                <a:cs typeface="Times New Roman" charset="0"/>
              </a:rPr>
              <a:t>A </a:t>
            </a:r>
            <a:r>
              <a:rPr lang="pt-PT" sz="2200" b="1" dirty="0" smtClean="0">
                <a:latin typeface="Times New Roman" charset="0"/>
                <a:ea typeface="Times New Roman" charset="0"/>
                <a:cs typeface="Times New Roman" charset="0"/>
              </a:rPr>
              <a:t>Assembleia </a:t>
            </a:r>
            <a:r>
              <a:rPr lang="pt-PT" sz="2200" b="1" dirty="0">
                <a:latin typeface="Times New Roman" charset="0"/>
                <a:ea typeface="Times New Roman" charset="0"/>
                <a:cs typeface="Times New Roman" charset="0"/>
              </a:rPr>
              <a:t>Mundial de Saúde</a:t>
            </a:r>
            <a:r>
              <a:rPr lang="pt-PT" sz="22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pt-PT" dirty="0">
                <a:latin typeface="Times New Roman" charset="0"/>
                <a:ea typeface="Times New Roman" charset="0"/>
                <a:cs typeface="Times New Roman" charset="0"/>
              </a:rPr>
              <a:t>(o órgão máximo da OMS)</a:t>
            </a:r>
            <a:r>
              <a:rPr lang="pt-PT" sz="2200" dirty="0">
                <a:latin typeface="Times New Roman" charset="0"/>
                <a:ea typeface="Times New Roman" charset="0"/>
                <a:cs typeface="Times New Roman" charset="0"/>
              </a:rPr>
              <a:t> tem autoridade para </a:t>
            </a:r>
            <a:r>
              <a:rPr lang="pt-PT" sz="2200" dirty="0" err="1">
                <a:latin typeface="Times New Roman" charset="0"/>
                <a:ea typeface="Times New Roman" charset="0"/>
                <a:cs typeface="Times New Roman" charset="0"/>
              </a:rPr>
              <a:t>adoptar</a:t>
            </a:r>
            <a:r>
              <a:rPr lang="pt-PT" sz="2200" dirty="0">
                <a:latin typeface="Times New Roman" charset="0"/>
                <a:ea typeface="Times New Roman" charset="0"/>
                <a:cs typeface="Times New Roman" charset="0"/>
              </a:rPr>
              <a:t> regulamentações que respeitem</a:t>
            </a:r>
            <a:r>
              <a:rPr lang="pt-PT" sz="2200" dirty="0" smtClean="0">
                <a:latin typeface="Times New Roman" charset="0"/>
                <a:ea typeface="Times New Roman" charset="0"/>
                <a:cs typeface="Times New Roman" charset="0"/>
              </a:rPr>
              <a:t>, por exemplo:</a:t>
            </a:r>
          </a:p>
          <a:p>
            <a:endParaRPr lang="pt-PT" sz="22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/>
            <a:r>
              <a:rPr lang="pt-PT" sz="2200" dirty="0">
                <a:latin typeface="Times New Roman" charset="0"/>
                <a:ea typeface="Times New Roman" charset="0"/>
                <a:cs typeface="Times New Roman" charset="0"/>
              </a:rPr>
              <a:t>- Ao estabelecimento de requisitos sanitários e de quarentena, e outros procedimentos de prevenção da disseminação internacional de doenças;</a:t>
            </a:r>
            <a:endParaRPr lang="en-GB" sz="22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/>
            <a:r>
              <a:rPr lang="pt-PT" sz="2200" dirty="0">
                <a:latin typeface="Times New Roman" charset="0"/>
                <a:ea typeface="Times New Roman" charset="0"/>
                <a:cs typeface="Times New Roman" charset="0"/>
              </a:rPr>
              <a:t>- Às nomenclaturas de doenças, causas de morte e praticas de saúde pública;</a:t>
            </a:r>
            <a:endParaRPr lang="en-GB" sz="22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/>
            <a:r>
              <a:rPr lang="pt-PT" sz="2200" dirty="0">
                <a:latin typeface="Times New Roman" charset="0"/>
                <a:ea typeface="Times New Roman" charset="0"/>
                <a:cs typeface="Times New Roman" charset="0"/>
              </a:rPr>
              <a:t>- Standards de procedimentos de diagnóstico para uso internacional;</a:t>
            </a:r>
            <a:endParaRPr lang="en-GB" sz="2200" dirty="0">
              <a:latin typeface="Times New Roman" charset="0"/>
              <a:ea typeface="Times New Roman" charset="0"/>
              <a:cs typeface="Times New Roman" charset="0"/>
            </a:endParaRPr>
          </a:p>
          <a:p>
            <a:endParaRPr lang="en-US" sz="22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endParaRPr lang="en-US" sz="2200" dirty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pt-PT" sz="2200" dirty="0" smtClean="0">
                <a:latin typeface="Times New Roman" charset="0"/>
                <a:ea typeface="Times New Roman" charset="0"/>
                <a:cs typeface="Times New Roman" charset="0"/>
              </a:rPr>
              <a:t>Estas </a:t>
            </a:r>
            <a:r>
              <a:rPr lang="pt-PT" sz="2200" dirty="0">
                <a:latin typeface="Times New Roman" charset="0"/>
                <a:ea typeface="Times New Roman" charset="0"/>
                <a:cs typeface="Times New Roman" charset="0"/>
              </a:rPr>
              <a:t>devem ser </a:t>
            </a:r>
            <a:r>
              <a:rPr lang="pt-PT" sz="2200" b="1" dirty="0" err="1">
                <a:latin typeface="Times New Roman" charset="0"/>
                <a:ea typeface="Times New Roman" charset="0"/>
                <a:cs typeface="Times New Roman" charset="0"/>
              </a:rPr>
              <a:t>adoptadas</a:t>
            </a:r>
            <a:r>
              <a:rPr lang="pt-PT" sz="2200" b="1" dirty="0">
                <a:latin typeface="Times New Roman" charset="0"/>
                <a:ea typeface="Times New Roman" charset="0"/>
                <a:cs typeface="Times New Roman" charset="0"/>
              </a:rPr>
              <a:t> pelos países-membros </a:t>
            </a:r>
            <a:r>
              <a:rPr lang="pt-PT" sz="2200" dirty="0">
                <a:latin typeface="Times New Roman" charset="0"/>
                <a:ea typeface="Times New Roman" charset="0"/>
                <a:cs typeface="Times New Roman" charset="0"/>
              </a:rPr>
              <a:t>após a devida notificação, </a:t>
            </a:r>
            <a:r>
              <a:rPr lang="pt-PT" sz="2200" dirty="0" err="1">
                <a:latin typeface="Times New Roman" charset="0"/>
                <a:ea typeface="Times New Roman" charset="0"/>
                <a:cs typeface="Times New Roman" charset="0"/>
              </a:rPr>
              <a:t>excepto</a:t>
            </a:r>
            <a:r>
              <a:rPr lang="pt-PT" sz="2200" dirty="0">
                <a:latin typeface="Times New Roman" charset="0"/>
                <a:ea typeface="Times New Roman" charset="0"/>
                <a:cs typeface="Times New Roman" charset="0"/>
              </a:rPr>
              <a:t> quando haja alguma reserva específica</a:t>
            </a:r>
            <a:endParaRPr lang="en-US" sz="22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1987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38463" y="553453"/>
            <a:ext cx="10780295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 err="1" smtClean="0">
                <a:latin typeface="Times New Roman" charset="0"/>
                <a:ea typeface="Times New Roman" charset="0"/>
                <a:cs typeface="Times New Roman" charset="0"/>
              </a:rPr>
              <a:t>Constituição</a:t>
            </a:r>
            <a:r>
              <a:rPr lang="en-US" sz="2200" b="1" dirty="0" smtClean="0">
                <a:latin typeface="Times New Roman" charset="0"/>
                <a:ea typeface="Times New Roman" charset="0"/>
                <a:cs typeface="Times New Roman" charset="0"/>
              </a:rPr>
              <a:t> da </a:t>
            </a:r>
            <a:r>
              <a:rPr lang="en-US" sz="2200" b="1" dirty="0" err="1" smtClean="0">
                <a:latin typeface="Times New Roman" charset="0"/>
                <a:ea typeface="Times New Roman" charset="0"/>
                <a:cs typeface="Times New Roman" charset="0"/>
              </a:rPr>
              <a:t>Organização</a:t>
            </a:r>
            <a:r>
              <a:rPr lang="en-US" sz="2200" b="1" dirty="0" smtClean="0">
                <a:latin typeface="Times New Roman" charset="0"/>
                <a:ea typeface="Times New Roman" charset="0"/>
                <a:cs typeface="Times New Roman" charset="0"/>
              </a:rPr>
              <a:t> Mundial de </a:t>
            </a:r>
            <a:r>
              <a:rPr lang="en-US" sz="2200" b="1" dirty="0" err="1" smtClean="0">
                <a:latin typeface="Times New Roman" charset="0"/>
                <a:ea typeface="Times New Roman" charset="0"/>
                <a:cs typeface="Times New Roman" charset="0"/>
              </a:rPr>
              <a:t>Saúde</a:t>
            </a:r>
            <a:endParaRPr lang="en-US" sz="2200" b="1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/>
            <a:endParaRPr lang="en-US" sz="22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/>
            <a:endParaRPr lang="en-US" sz="2000" b="1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/>
            <a:r>
              <a:rPr lang="en-US" sz="2000" b="1" dirty="0" err="1" smtClean="0">
                <a:latin typeface="Times New Roman" charset="0"/>
                <a:ea typeface="Times New Roman" charset="0"/>
                <a:cs typeface="Times New Roman" charset="0"/>
              </a:rPr>
              <a:t>Artigo</a:t>
            </a:r>
            <a:r>
              <a:rPr lang="en-US" sz="2000" b="1" dirty="0" smtClean="0">
                <a:latin typeface="Times New Roman" charset="0"/>
                <a:ea typeface="Times New Roman" charset="0"/>
                <a:cs typeface="Times New Roman" charset="0"/>
              </a:rPr>
              <a:t> 28.º </a:t>
            </a:r>
            <a:endParaRPr lang="en-US" sz="22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/>
            <a:r>
              <a:rPr lang="pt-PT" sz="2400" dirty="0" smtClean="0">
                <a:latin typeface="Times New Roman" charset="0"/>
                <a:ea typeface="Times New Roman" charset="0"/>
                <a:cs typeface="Times New Roman" charset="0"/>
              </a:rPr>
              <a:t>É função </a:t>
            </a:r>
            <a:r>
              <a:rPr lang="pt-PT" sz="2400" dirty="0">
                <a:latin typeface="Times New Roman" charset="0"/>
                <a:ea typeface="Times New Roman" charset="0"/>
                <a:cs typeface="Times New Roman" charset="0"/>
              </a:rPr>
              <a:t>da </a:t>
            </a:r>
            <a:r>
              <a:rPr lang="pt-PT" sz="2400" b="1" dirty="0" smtClean="0">
                <a:latin typeface="Times New Roman" charset="0"/>
                <a:ea typeface="Times New Roman" charset="0"/>
                <a:cs typeface="Times New Roman" charset="0"/>
              </a:rPr>
              <a:t>Mesa </a:t>
            </a:r>
            <a:r>
              <a:rPr lang="pt-PT" sz="2400" b="1" dirty="0">
                <a:latin typeface="Times New Roman" charset="0"/>
                <a:ea typeface="Times New Roman" charset="0"/>
                <a:cs typeface="Times New Roman" charset="0"/>
              </a:rPr>
              <a:t>da Assembleia</a:t>
            </a:r>
            <a:r>
              <a:rPr lang="pt-PT" sz="2400" dirty="0">
                <a:latin typeface="Times New Roman" charset="0"/>
                <a:ea typeface="Times New Roman" charset="0"/>
                <a:cs typeface="Times New Roman" charset="0"/>
              </a:rPr>
              <a:t> decidir sobre medidas de emergência, dentro das funções e recursos da própria OMS, para lidar com eventos que requeiram </a:t>
            </a:r>
            <a:r>
              <a:rPr lang="pt-PT" sz="2400" dirty="0" err="1">
                <a:latin typeface="Times New Roman" charset="0"/>
                <a:ea typeface="Times New Roman" charset="0"/>
                <a:cs typeface="Times New Roman" charset="0"/>
              </a:rPr>
              <a:t>acção</a:t>
            </a:r>
            <a:r>
              <a:rPr lang="pt-PT" sz="2400" dirty="0">
                <a:latin typeface="Times New Roman" charset="0"/>
                <a:ea typeface="Times New Roman" charset="0"/>
                <a:cs typeface="Times New Roman" charset="0"/>
              </a:rPr>
              <a:t> imediata. Pode, para tal, autorizar o Diretor-geral a tomar todas as medidas necessárias para combater epidemias; a participar na organização de </a:t>
            </a:r>
            <a:r>
              <a:rPr lang="pt-PT" sz="2400" dirty="0" err="1">
                <a:latin typeface="Times New Roman" charset="0"/>
                <a:ea typeface="Times New Roman" charset="0"/>
                <a:cs typeface="Times New Roman" charset="0"/>
              </a:rPr>
              <a:t>acção</a:t>
            </a:r>
            <a:r>
              <a:rPr lang="pt-PT" sz="2400" dirty="0">
                <a:latin typeface="Times New Roman" charset="0"/>
                <a:ea typeface="Times New Roman" charset="0"/>
                <a:cs typeface="Times New Roman" charset="0"/>
              </a:rPr>
              <a:t> de auxílio a vítimas de calamidades, etc</a:t>
            </a:r>
            <a:r>
              <a:rPr lang="pt-PT" sz="2400" dirty="0" smtClean="0">
                <a:latin typeface="Times New Roman" charset="0"/>
                <a:ea typeface="Times New Roman" charset="0"/>
                <a:cs typeface="Times New Roman" charset="0"/>
              </a:rPr>
              <a:t>.</a:t>
            </a:r>
          </a:p>
          <a:p>
            <a:pPr algn="ctr"/>
            <a:endParaRPr lang="pt-PT" sz="24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/>
            <a:endParaRPr lang="pt-PT" sz="24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/>
            <a:r>
              <a:rPr lang="en-GB" sz="2000" b="1" dirty="0" err="1" smtClean="0">
                <a:latin typeface="Times New Roman" charset="0"/>
                <a:ea typeface="Times New Roman" charset="0"/>
                <a:cs typeface="Times New Roman" charset="0"/>
              </a:rPr>
              <a:t>Artigo</a:t>
            </a:r>
            <a:r>
              <a:rPr lang="en-GB" sz="2000" b="1" dirty="0" smtClean="0">
                <a:latin typeface="Times New Roman" charset="0"/>
                <a:ea typeface="Times New Roman" charset="0"/>
                <a:cs typeface="Times New Roman" charset="0"/>
              </a:rPr>
              <a:t> 64.º</a:t>
            </a:r>
            <a:endParaRPr lang="en-GB" sz="2000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/>
            <a:r>
              <a:rPr lang="pt-PT" sz="2400" dirty="0" smtClean="0">
                <a:latin typeface="Times New Roman" charset="0"/>
                <a:ea typeface="Times New Roman" charset="0"/>
                <a:cs typeface="Times New Roman" charset="0"/>
              </a:rPr>
              <a:t>Todos os </a:t>
            </a:r>
            <a:r>
              <a:rPr lang="pt-PT" sz="2400" b="1" dirty="0">
                <a:latin typeface="Times New Roman" charset="0"/>
                <a:ea typeface="Times New Roman" charset="0"/>
                <a:cs typeface="Times New Roman" charset="0"/>
              </a:rPr>
              <a:t>Estados signatários</a:t>
            </a:r>
            <a:r>
              <a:rPr lang="pt-PT" sz="2400" dirty="0">
                <a:latin typeface="Times New Roman" charset="0"/>
                <a:ea typeface="Times New Roman" charset="0"/>
                <a:cs typeface="Times New Roman" charset="0"/>
              </a:rPr>
              <a:t> devem providenciar estatísticas e relatórios epidemiológicos, conforme seja determinado pela Assembleia de Saúde.</a:t>
            </a:r>
            <a:endParaRPr lang="en-GB" sz="24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/>
            <a:endParaRPr lang="en-GB" sz="2200" b="1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3673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38463" y="553453"/>
            <a:ext cx="10780295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2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/>
            <a:r>
              <a:rPr lang="en-US" sz="2000" u="sng" dirty="0" smtClean="0">
                <a:latin typeface="Times New Roman" charset="0"/>
                <a:ea typeface="Times New Roman" charset="0"/>
                <a:cs typeface="Times New Roman" charset="0"/>
              </a:rPr>
              <a:t>A OMS contra a </a:t>
            </a:r>
            <a:r>
              <a:rPr lang="en-US" sz="2000" u="sng" dirty="0" err="1" smtClean="0">
                <a:latin typeface="Times New Roman" charset="0"/>
                <a:ea typeface="Times New Roman" charset="0"/>
                <a:cs typeface="Times New Roman" charset="0"/>
              </a:rPr>
              <a:t>implementação</a:t>
            </a:r>
            <a:r>
              <a:rPr lang="en-US" sz="2000" u="sng" dirty="0" smtClean="0">
                <a:latin typeface="Times New Roman" charset="0"/>
                <a:ea typeface="Times New Roman" charset="0"/>
                <a:cs typeface="Times New Roman" charset="0"/>
              </a:rPr>
              <a:t> do </a:t>
            </a:r>
            <a:r>
              <a:rPr lang="pt-PT" sz="3000" b="1" u="sng" dirty="0" smtClean="0">
                <a:latin typeface="Times New Roman" charset="0"/>
                <a:ea typeface="Times New Roman" charset="0"/>
                <a:cs typeface="Times New Roman" charset="0"/>
              </a:rPr>
              <a:t>Regulamento </a:t>
            </a:r>
            <a:r>
              <a:rPr lang="pt-PT" sz="3000" b="1" u="sng" dirty="0">
                <a:latin typeface="Times New Roman" charset="0"/>
                <a:ea typeface="Times New Roman" charset="0"/>
                <a:cs typeface="Times New Roman" charset="0"/>
              </a:rPr>
              <a:t>Sanitário </a:t>
            </a:r>
            <a:r>
              <a:rPr lang="pt-PT" sz="3000" b="1" u="sng" dirty="0" smtClean="0">
                <a:latin typeface="Times New Roman" charset="0"/>
                <a:ea typeface="Times New Roman" charset="0"/>
                <a:cs typeface="Times New Roman" charset="0"/>
              </a:rPr>
              <a:t>Internacional</a:t>
            </a:r>
          </a:p>
          <a:p>
            <a:pPr algn="ctr"/>
            <a:endParaRPr lang="pt-PT" sz="2400" b="1" dirty="0" smtClean="0">
              <a:effectLst/>
              <a:latin typeface="Times New Roman" charset="0"/>
              <a:ea typeface="Times New Roman" charset="0"/>
              <a:cs typeface="Times New Roman" charset="0"/>
            </a:endParaRPr>
          </a:p>
          <a:p>
            <a:pPr algn="ctr"/>
            <a:endParaRPr lang="pt-PT" sz="2400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/>
            <a:endParaRPr lang="pt-PT" sz="2400" b="1" dirty="0">
              <a:effectLst/>
              <a:latin typeface="Times New Roman" charset="0"/>
              <a:ea typeface="Times New Roman" charset="0"/>
              <a:cs typeface="Times New Roman" charset="0"/>
            </a:endParaRPr>
          </a:p>
          <a:p>
            <a:pPr algn="ctr"/>
            <a:r>
              <a:rPr lang="pt-PT" sz="2400" dirty="0" smtClean="0">
                <a:latin typeface="Times New Roman" charset="0"/>
                <a:ea typeface="Times New Roman" charset="0"/>
                <a:cs typeface="Times New Roman" charset="0"/>
              </a:rPr>
              <a:t>- </a:t>
            </a:r>
            <a:r>
              <a:rPr lang="pt-PT" sz="2200" dirty="0" smtClean="0">
                <a:latin typeface="Times New Roman" charset="0"/>
                <a:ea typeface="Times New Roman" charset="0"/>
                <a:cs typeface="Times New Roman" charset="0"/>
              </a:rPr>
              <a:t>Tratado </a:t>
            </a:r>
            <a:r>
              <a:rPr lang="pt-PT" sz="2200" dirty="0">
                <a:latin typeface="Times New Roman" charset="0"/>
                <a:ea typeface="Times New Roman" charset="0"/>
                <a:cs typeface="Times New Roman" charset="0"/>
              </a:rPr>
              <a:t>internacional do </a:t>
            </a:r>
            <a:r>
              <a:rPr lang="pt-PT" sz="2200" dirty="0" smtClean="0">
                <a:latin typeface="Times New Roman" charset="0"/>
                <a:ea typeface="Times New Roman" charset="0"/>
                <a:cs typeface="Times New Roman" charset="0"/>
              </a:rPr>
              <a:t>qual são </a:t>
            </a:r>
            <a:r>
              <a:rPr lang="pt-PT" sz="2200" dirty="0">
                <a:latin typeface="Times New Roman" charset="0"/>
                <a:ea typeface="Times New Roman" charset="0"/>
                <a:cs typeface="Times New Roman" charset="0"/>
              </a:rPr>
              <a:t>signatários todos os Estados-membros da OMS</a:t>
            </a:r>
            <a:r>
              <a:rPr lang="en-GB" sz="2200" dirty="0" smtClean="0">
                <a:effectLst/>
                <a:latin typeface="Times New Roman" charset="0"/>
                <a:ea typeface="Times New Roman" charset="0"/>
                <a:cs typeface="Times New Roman" charset="0"/>
              </a:rPr>
              <a:t>   </a:t>
            </a:r>
          </a:p>
          <a:p>
            <a:pPr algn="ctr"/>
            <a:r>
              <a:rPr lang="en-GB" dirty="0" smtClean="0">
                <a:latin typeface="Times New Roman" charset="0"/>
                <a:ea typeface="Times New Roman" charset="0"/>
                <a:cs typeface="Times New Roman" charset="0"/>
              </a:rPr>
              <a:t>(</a:t>
            </a:r>
            <a:r>
              <a:rPr lang="pt-PT" dirty="0" smtClean="0">
                <a:latin typeface="Times New Roman" charset="0"/>
                <a:ea typeface="Times New Roman" charset="0"/>
                <a:cs typeface="Times New Roman" charset="0"/>
              </a:rPr>
              <a:t>sistema de </a:t>
            </a:r>
            <a:r>
              <a:rPr lang="pt-PT" i="1" dirty="0" err="1" smtClean="0">
                <a:latin typeface="Times New Roman" charset="0"/>
                <a:ea typeface="Times New Roman" charset="0"/>
                <a:cs typeface="Times New Roman" charset="0"/>
              </a:rPr>
              <a:t>opting</a:t>
            </a:r>
            <a:r>
              <a:rPr lang="pt-PT" i="1" dirty="0" smtClean="0">
                <a:latin typeface="Times New Roman" charset="0"/>
                <a:ea typeface="Times New Roman" charset="0"/>
                <a:cs typeface="Times New Roman" charset="0"/>
              </a:rPr>
              <a:t>-out</a:t>
            </a:r>
            <a:r>
              <a:rPr lang="pt-PT" dirty="0" smtClean="0">
                <a:latin typeface="Times New Roman" charset="0"/>
                <a:ea typeface="Times New Roman" charset="0"/>
                <a:cs typeface="Times New Roman" charset="0"/>
              </a:rPr>
              <a:t>)</a:t>
            </a:r>
          </a:p>
          <a:p>
            <a:pPr algn="ctr"/>
            <a:endParaRPr lang="pt-PT" sz="22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342900" indent="-342900" algn="ctr">
              <a:buFontTx/>
              <a:buChar char="-"/>
            </a:pPr>
            <a:r>
              <a:rPr lang="pt-PT" sz="2200" dirty="0" smtClean="0">
                <a:latin typeface="Times New Roman" charset="0"/>
                <a:ea typeface="Times New Roman" charset="0"/>
                <a:cs typeface="Times New Roman" charset="0"/>
              </a:rPr>
              <a:t>Sucessor </a:t>
            </a:r>
            <a:r>
              <a:rPr lang="pt-PT" sz="2200" dirty="0">
                <a:latin typeface="Times New Roman" charset="0"/>
                <a:ea typeface="Times New Roman" charset="0"/>
                <a:cs typeface="Times New Roman" charset="0"/>
              </a:rPr>
              <a:t>das Regulações Sanitárias </a:t>
            </a:r>
            <a:r>
              <a:rPr lang="pt-PT" sz="2200" dirty="0" smtClean="0">
                <a:latin typeface="Times New Roman" charset="0"/>
                <a:ea typeface="Times New Roman" charset="0"/>
                <a:cs typeface="Times New Roman" charset="0"/>
              </a:rPr>
              <a:t>Internacionais;</a:t>
            </a:r>
          </a:p>
          <a:p>
            <a:pPr marL="342900" indent="-342900" algn="ctr">
              <a:buFontTx/>
              <a:buChar char="-"/>
            </a:pPr>
            <a:endParaRPr lang="pt-PT" sz="22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marL="342900" indent="-342900" algn="ctr">
              <a:buFontTx/>
              <a:buChar char="-"/>
            </a:pPr>
            <a:r>
              <a:rPr lang="pt-PT" sz="2200" dirty="0" smtClean="0">
                <a:latin typeface="Times New Roman" charset="0"/>
                <a:ea typeface="Times New Roman" charset="0"/>
                <a:cs typeface="Times New Roman" charset="0"/>
              </a:rPr>
              <a:t> Já </a:t>
            </a:r>
            <a:r>
              <a:rPr lang="pt-PT" sz="2200" dirty="0">
                <a:latin typeface="Times New Roman" charset="0"/>
                <a:ea typeface="Times New Roman" charset="0"/>
                <a:cs typeface="Times New Roman" charset="0"/>
              </a:rPr>
              <a:t>conheceu quatro versões: 1969; 1973; 1981 e 2005. </a:t>
            </a:r>
            <a:endParaRPr lang="pt-PT" sz="22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marL="342900" indent="-342900" algn="ctr">
              <a:buFontTx/>
              <a:buChar char="-"/>
            </a:pPr>
            <a:endParaRPr lang="pt-PT" sz="22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342900" indent="-342900" algn="ctr">
              <a:buFontTx/>
              <a:buChar char="-"/>
            </a:pPr>
            <a:r>
              <a:rPr lang="pt-PT" sz="2200" dirty="0" smtClean="0">
                <a:latin typeface="Times New Roman" charset="0"/>
                <a:ea typeface="Times New Roman" charset="0"/>
                <a:cs typeface="Times New Roman" charset="0"/>
              </a:rPr>
              <a:t>Versão </a:t>
            </a:r>
            <a:r>
              <a:rPr lang="pt-PT" sz="2200" dirty="0" err="1" smtClean="0">
                <a:latin typeface="Times New Roman" charset="0"/>
                <a:ea typeface="Times New Roman" charset="0"/>
                <a:cs typeface="Times New Roman" charset="0"/>
              </a:rPr>
              <a:t>actual</a:t>
            </a:r>
            <a:r>
              <a:rPr lang="pt-PT" sz="22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sz="2200" dirty="0" smtClean="0"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pt-PT" sz="2200" dirty="0" smtClean="0">
                <a:latin typeface="Times New Roman" charset="0"/>
                <a:ea typeface="Times New Roman" charset="0"/>
                <a:cs typeface="Times New Roman" charset="0"/>
              </a:rPr>
              <a:t> 2005 - </a:t>
            </a:r>
            <a:r>
              <a:rPr lang="pt-PT" sz="2200" dirty="0">
                <a:latin typeface="Times New Roman" charset="0"/>
                <a:ea typeface="Times New Roman" charset="0"/>
                <a:cs typeface="Times New Roman" charset="0"/>
              </a:rPr>
              <a:t>abordagem mais ampla </a:t>
            </a:r>
            <a:r>
              <a:rPr lang="pt-PT" dirty="0" smtClean="0">
                <a:latin typeface="Times New Roman" charset="0"/>
                <a:ea typeface="Times New Roman" charset="0"/>
                <a:cs typeface="Times New Roman" charset="0"/>
              </a:rPr>
              <a:t>(a </a:t>
            </a:r>
            <a:r>
              <a:rPr lang="pt-PT" dirty="0">
                <a:latin typeface="Times New Roman" charset="0"/>
                <a:ea typeface="Times New Roman" charset="0"/>
                <a:cs typeface="Times New Roman" charset="0"/>
              </a:rPr>
              <a:t>versão de 1969 se focava, sobretudo, na cólera, praga e febre </a:t>
            </a:r>
            <a:r>
              <a:rPr lang="pt-PT" dirty="0" smtClean="0">
                <a:latin typeface="Times New Roman" charset="0"/>
                <a:ea typeface="Times New Roman" charset="0"/>
                <a:cs typeface="Times New Roman" charset="0"/>
              </a:rPr>
              <a:t>amarela)</a:t>
            </a:r>
            <a:endParaRPr lang="pt-PT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342900" indent="-342900" algn="ctr">
              <a:buFontTx/>
              <a:buChar char="-"/>
            </a:pPr>
            <a:r>
              <a:rPr lang="pt-PT" sz="2200" dirty="0">
                <a:latin typeface="Times New Roman" charset="0"/>
                <a:ea typeface="Times New Roman" charset="0"/>
                <a:cs typeface="Times New Roman" charset="0"/>
              </a:rPr>
              <a:t>M</a:t>
            </a:r>
            <a:r>
              <a:rPr lang="pt-PT" sz="2200" dirty="0" smtClean="0">
                <a:latin typeface="Times New Roman" charset="0"/>
                <a:ea typeface="Times New Roman" charset="0"/>
                <a:cs typeface="Times New Roman" charset="0"/>
              </a:rPr>
              <a:t>ecanismo </a:t>
            </a:r>
            <a:r>
              <a:rPr lang="pt-PT" sz="2200" dirty="0">
                <a:latin typeface="Times New Roman" charset="0"/>
                <a:ea typeface="Times New Roman" charset="0"/>
                <a:cs typeface="Times New Roman" charset="0"/>
              </a:rPr>
              <a:t>de prevenção, </a:t>
            </a:r>
            <a:r>
              <a:rPr lang="pt-PT" sz="2200" dirty="0" err="1">
                <a:latin typeface="Times New Roman" charset="0"/>
                <a:ea typeface="Times New Roman" charset="0"/>
                <a:cs typeface="Times New Roman" charset="0"/>
              </a:rPr>
              <a:t>protecção</a:t>
            </a:r>
            <a:r>
              <a:rPr lang="pt-PT" sz="2200" dirty="0">
                <a:latin typeface="Times New Roman" charset="0"/>
                <a:ea typeface="Times New Roman" charset="0"/>
                <a:cs typeface="Times New Roman" charset="0"/>
              </a:rPr>
              <a:t>, controlo e de resposta à disseminação internacional de doenças sem pôr, contudo, em causa o tráfego e comércio internacionais</a:t>
            </a:r>
            <a:endParaRPr lang="en-GB" sz="22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/>
            <a:endParaRPr lang="en-GB" sz="2200" b="1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9831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2232</Words>
  <Application>Microsoft Macintosh PowerPoint</Application>
  <PresentationFormat>Widescreen</PresentationFormat>
  <Paragraphs>238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Calibri</vt:lpstr>
      <vt:lpstr>Calibri Light</vt:lpstr>
      <vt:lpstr>Times New Roman</vt:lpstr>
      <vt:lpstr>Wingdings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14</cp:revision>
  <dcterms:created xsi:type="dcterms:W3CDTF">2017-10-10T11:03:41Z</dcterms:created>
  <dcterms:modified xsi:type="dcterms:W3CDTF">2017-10-10T13:22:37Z</dcterms:modified>
</cp:coreProperties>
</file>